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67" r:id="rId4"/>
    <p:sldId id="268" r:id="rId5"/>
    <p:sldId id="281" r:id="rId6"/>
    <p:sldId id="282" r:id="rId7"/>
    <p:sldId id="287" r:id="rId8"/>
    <p:sldId id="28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HT4svn09XOrc+3aN9PXrsBOu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2F33A2-6E88-4194-80FC-10BA00E347E0}">
  <a:tblStyle styleId="{AF2F33A2-6E88-4194-80FC-10BA00E347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657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181040dd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5181040d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899b615dd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1899b615d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181040dd4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g25181040dd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181040dd4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g25181040dd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181040dd4_1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25181040dd4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758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123213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1194833/" TargetMode="External"/><Relationship Id="rId7" Type="http://schemas.openxmlformats.org/officeDocument/2006/relationships/hyperlink" Target="https://indico.cern.ch/event/128673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s.cern.ch/record/2851207" TargetMode="External"/><Relationship Id="rId5" Type="http://schemas.openxmlformats.org/officeDocument/2006/relationships/hyperlink" Target="https://indico.cern.ch/event/1237194/" TargetMode="External"/><Relationship Id="rId4" Type="http://schemas.openxmlformats.org/officeDocument/2006/relationships/hyperlink" Target="https://indico.cern.ch/event/1246337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yMYL/Tile-CIS-grou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twiki.cern.ch/twiki/bin/view/Atlas/TileCal" TargetMode="External"/><Relationship Id="rId4" Type="http://schemas.openxmlformats.org/officeDocument/2006/relationships/hyperlink" Target="http://twiki.mwt2.org/UCatCERN/WebHom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t="15316" b="621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CIS </a:t>
            </a:r>
            <a:r>
              <a:rPr lang="en-US" sz="80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Techs </a:t>
            </a:r>
            <a:r>
              <a:rPr lang="en-US" sz="8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Tile Week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>
                <a:solidFill>
                  <a:schemeClr val="lt1"/>
                </a:solidFill>
              </a:rPr>
              <a:t>June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smtClean="0">
                <a:solidFill>
                  <a:schemeClr val="lt1"/>
                </a:solidFill>
              </a:rPr>
              <a:t>15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Jacky Li and Peter Camporeale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4803" y="4886618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body" idx="1"/>
          </p:nvPr>
        </p:nvSpPr>
        <p:spPr>
          <a:xfrm>
            <a:off x="1322850" y="2139022"/>
            <a:ext cx="9546300" cy="458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Every year, University of Chicago sends two people for a rotation as CIS techs, and our time is almost up…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latin typeface="Arial"/>
                <a:ea typeface="Arial"/>
                <a:cs typeface="Arial"/>
                <a:sym typeface="Arial"/>
              </a:rPr>
              <a:t>This is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our last </a:t>
            </a:r>
            <a:r>
              <a:rPr lang="en-US" sz="2200" dirty="0" smtClean="0">
                <a:latin typeface="Arial"/>
                <a:ea typeface="Arial"/>
                <a:cs typeface="Arial"/>
                <a:sym typeface="Arial"/>
              </a:rPr>
              <a:t>tile week presentation,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200" dirty="0" smtClean="0">
                <a:latin typeface="Arial"/>
                <a:ea typeface="Arial"/>
                <a:cs typeface="Arial"/>
                <a:sym typeface="Arial"/>
              </a:rPr>
              <a:t>briefly summarize the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past year: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CIS Constant Updates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L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Regular Calibration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L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Year-End Reprocessing and Public Plots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L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TUCS updates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Maintenance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L1Calo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Monitoring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Radiation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L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DCS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Irradiation tests at PSI</a:t>
            </a: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Shifts</a:t>
            </a:r>
            <a:endParaRPr lang="en-US"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Reports</a:t>
            </a:r>
            <a:endParaRPr sz="22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 smtClean="0">
                <a:latin typeface="Arial"/>
                <a:ea typeface="Arial"/>
                <a:cs typeface="Arial"/>
                <a:sym typeface="Arial"/>
              </a:rPr>
              <a:t>Wiki/Documentation Updates</a:t>
            </a:r>
            <a:endParaRPr sz="3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Yes, we are “updating” ourselves</a:t>
            </a:r>
            <a:r>
              <a:rPr lang="en-US" sz="4800" b="1" dirty="0" smtClean="0">
                <a:solidFill>
                  <a:schemeClr val="lt1"/>
                </a:solidFill>
              </a:rPr>
              <a:t>…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0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181040dd4_0_3"/>
          <p:cNvSpPr txBox="1"/>
          <p:nvPr/>
        </p:nvSpPr>
        <p:spPr>
          <a:xfrm>
            <a:off x="0" y="-48638"/>
            <a:ext cx="12192000" cy="16623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lt1"/>
                </a:solidFill>
              </a:rPr>
              <a:t>TUCS </a:t>
            </a:r>
            <a:r>
              <a:rPr lang="en-US" sz="4800" b="1" dirty="0">
                <a:solidFill>
                  <a:schemeClr val="lt1"/>
                </a:solidFill>
              </a:rPr>
              <a:t>Update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5181040dd4_0_3"/>
          <p:cNvSpPr txBox="1">
            <a:spLocks noGrp="1"/>
          </p:cNvSpPr>
          <p:nvPr>
            <p:ph type="body" idx="1"/>
          </p:nvPr>
        </p:nvSpPr>
        <p:spPr>
          <a:xfrm>
            <a:off x="808050" y="1656025"/>
            <a:ext cx="10575900" cy="3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 the main software code that handles the CIS calibration, the CIS techs carefully reviewed the TUCS codes and made improvements to it.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Old code recovery from Python 2 to Python 3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Edge case bug fixes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more automatic process - no more outside code, all integrated &amp; simpler!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Separation of process with demonstrator(LBA14) and legacy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Multi-IOV fixes for reprocessing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5181040dd4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45" name="Google Shape;245;g25181040dd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25" y="3929875"/>
            <a:ext cx="2845149" cy="25041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5181040dd4_0_3"/>
          <p:cNvSpPr/>
          <p:nvPr/>
        </p:nvSpPr>
        <p:spPr>
          <a:xfrm>
            <a:off x="3284447" y="4917917"/>
            <a:ext cx="824400" cy="64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g25181040dd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751" y="4847885"/>
            <a:ext cx="2497398" cy="785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5181040dd4_0_3"/>
          <p:cNvSpPr txBox="1"/>
          <p:nvPr/>
        </p:nvSpPr>
        <p:spPr>
          <a:xfrm>
            <a:off x="776400" y="6434075"/>
            <a:ext cx="17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CIS calibration Before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5181040dd4_0_3"/>
          <p:cNvSpPr txBox="1"/>
          <p:nvPr/>
        </p:nvSpPr>
        <p:spPr>
          <a:xfrm>
            <a:off x="4616738" y="5870250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CIS calibration After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5181040dd4_0_3"/>
          <p:cNvSpPr txBox="1"/>
          <p:nvPr/>
        </p:nvSpPr>
        <p:spPr>
          <a:xfrm>
            <a:off x="7567550" y="3523750"/>
            <a:ext cx="3956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Now, the time-consuming part only lies in determining Channels to recalibrate. This helps free up CIS techs’ time to help with other Tile related tasks.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We are pushing these changes to the official Tile git folder for future users!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899b615dd_0_183"/>
          <p:cNvSpPr txBox="1">
            <a:spLocks noGrp="1"/>
          </p:cNvSpPr>
          <p:nvPr>
            <p:ph type="body" idx="1"/>
          </p:nvPr>
        </p:nvSpPr>
        <p:spPr>
          <a:xfrm>
            <a:off x="715775" y="1473725"/>
            <a:ext cx="5963700" cy="5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LBA14 pulse shape is different due to different electronics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Previous CIS calibrations have been using the default pulse shape, reducing the quality of fit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We’ve developed some tools for understanding the fit quality of pC v. ADC counts (added a new worker to Tucs Chi2Heatmap.py)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 a temporary fix to Tucs, we’ve made some Python scripts to plot ADC v. pC and data-fit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While the fit quality is worse, the actual CIS constant does not change significantly. It would require changes to the CIS run reconstruction in Athena to use a different pulse shape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talk on this subject: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1899b615dd_0_183"/>
          <p:cNvSpPr txBox="1"/>
          <p:nvPr/>
        </p:nvSpPr>
        <p:spPr>
          <a:xfrm>
            <a:off x="0" y="0"/>
            <a:ext cx="12192000" cy="13545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CIS</a:t>
            </a:r>
            <a:r>
              <a:rPr lang="en-US" sz="4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Fitting Issues</a:t>
            </a:r>
            <a:endParaRPr sz="4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257" name="Google Shape;257;g21899b615dd_0_1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58" name="Google Shape;258;g21899b615dd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3277" y="1354500"/>
            <a:ext cx="4362351" cy="314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1899b615dd_0_1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1000" y="4304850"/>
            <a:ext cx="3404325" cy="2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181040dd4_0_212"/>
          <p:cNvSpPr txBox="1"/>
          <p:nvPr/>
        </p:nvSpPr>
        <p:spPr>
          <a:xfrm>
            <a:off x="0" y="0"/>
            <a:ext cx="12192000" cy="19395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 smtClean="0">
                <a:solidFill>
                  <a:schemeClr val="lt1"/>
                </a:solidFill>
              </a:rPr>
              <a:t>Reports </a:t>
            </a:r>
            <a:r>
              <a:rPr lang="en-US" sz="4800" b="1" dirty="0">
                <a:solidFill>
                  <a:schemeClr val="lt1"/>
                </a:solidFill>
              </a:rPr>
              <a:t>given in ATLAS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5181040dd4_0_2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02" name="Google Shape;402;g25181040dd4_0_212"/>
          <p:cNvSpPr txBox="1"/>
          <p:nvPr/>
        </p:nvSpPr>
        <p:spPr>
          <a:xfrm>
            <a:off x="693525" y="2147950"/>
            <a:ext cx="10479600" cy="422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</a:rPr>
              <a:t>During the past year, we have presented our work in many ‘Weeks’ in ATLAS:</a:t>
            </a:r>
            <a:endParaRPr sz="2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 dirty="0">
                <a:solidFill>
                  <a:schemeClr val="dk1"/>
                </a:solidFill>
              </a:rPr>
              <a:t>Tile Week (Oct. 6, 2023) on CIS</a:t>
            </a:r>
            <a:endParaRPr sz="2100" dirty="0">
              <a:solidFill>
                <a:schemeClr val="dk1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 err="1">
                <a:solidFill>
                  <a:schemeClr val="hlink"/>
                </a:solidFill>
                <a:hlinkClick r:id="rId3"/>
              </a:rPr>
              <a:t>Tilecal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 Calibration, Data Preparation and Performance in Tile Week (2022.10.6.) · </a:t>
            </a:r>
            <a:r>
              <a:rPr lang="en-US" sz="1100" u="sng" dirty="0" err="1">
                <a:solidFill>
                  <a:schemeClr val="hlink"/>
                </a:solidFill>
                <a:hlinkClick r:id="rId3"/>
              </a:rPr>
              <a:t>Indico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 (cern.ch)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Tile Week (Feb. 8/9, 2023) on CIS, L1Calo, and Maintenance</a:t>
            </a:r>
            <a:endParaRPr sz="2000" b="1" dirty="0">
              <a:solidFill>
                <a:srgbClr val="6AA84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TileCal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Hardware &amp; Operation Session (2023.2.8.) ·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Indico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(cern.ch)</a:t>
            </a:r>
            <a:endParaRPr sz="1100" u="sng" dirty="0">
              <a:solidFill>
                <a:schemeClr val="hlink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 dirty="0" err="1">
                <a:solidFill>
                  <a:schemeClr val="hlink"/>
                </a:solidFill>
                <a:hlinkClick r:id="rId5"/>
              </a:rPr>
              <a:t>Tilecal</a:t>
            </a:r>
            <a:r>
              <a:rPr lang="en-US" sz="1100" u="sng" dirty="0">
                <a:solidFill>
                  <a:schemeClr val="hlink"/>
                </a:solidFill>
                <a:hlinkClick r:id="rId5"/>
              </a:rPr>
              <a:t> Calibration, Data Preparation and Performance in Tile Week (2023.2.9.) · </a:t>
            </a:r>
            <a:r>
              <a:rPr lang="en-US" sz="1100" u="sng" dirty="0" err="1">
                <a:solidFill>
                  <a:schemeClr val="hlink"/>
                </a:solidFill>
                <a:hlinkClick r:id="rId5"/>
              </a:rPr>
              <a:t>Indico</a:t>
            </a:r>
            <a:r>
              <a:rPr lang="en-US" sz="1100" u="sng" dirty="0">
                <a:solidFill>
                  <a:schemeClr val="hlink"/>
                </a:solidFill>
                <a:hlinkClick r:id="rId5"/>
              </a:rPr>
              <a:t> (cern.ch)</a:t>
            </a:r>
            <a:endParaRPr sz="1100" u="sng" dirty="0">
              <a:solidFill>
                <a:schemeClr val="hlink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ATLAS Week (Feb. 13, 2023) poster session on CIS and L1Calo</a:t>
            </a:r>
            <a:endParaRPr sz="2000" b="1" dirty="0">
              <a:solidFill>
                <a:srgbClr val="6AA84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 dirty="0">
                <a:solidFill>
                  <a:schemeClr val="hlink"/>
                </a:solidFill>
                <a:hlinkClick r:id="rId6"/>
              </a:rPr>
              <a:t>ATLAS Week (Feb 13-17) poster, ATLAS Tile Calorimeter Charge Injection System (CIS) and L1Calo - CERN Document Server</a:t>
            </a:r>
            <a:endParaRPr sz="1100" u="sng" dirty="0">
              <a:solidFill>
                <a:schemeClr val="hlink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Tile Week (June. 15,2023) on CIS</a:t>
            </a:r>
            <a:endParaRPr sz="2000"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 err="1">
                <a:solidFill>
                  <a:schemeClr val="hlink"/>
                </a:solidFill>
                <a:hlinkClick r:id="rId7"/>
              </a:rPr>
              <a:t>Tilecal</a:t>
            </a:r>
            <a:r>
              <a:rPr lang="en-US" sz="1100" u="sng" dirty="0">
                <a:solidFill>
                  <a:schemeClr val="hlink"/>
                </a:solidFill>
                <a:hlinkClick r:id="rId7"/>
              </a:rPr>
              <a:t> Calibration, Data Preparation and Performance in Tile Week (</a:t>
            </a:r>
            <a:r>
              <a:rPr lang="en-US" sz="1100" u="sng" dirty="0" smtClean="0">
                <a:solidFill>
                  <a:schemeClr val="hlink"/>
                </a:solidFill>
                <a:hlinkClick r:id="rId7"/>
              </a:rPr>
              <a:t>2023年6月15日) </a:t>
            </a:r>
            <a:r>
              <a:rPr lang="en-US" sz="1100" u="sng" dirty="0">
                <a:solidFill>
                  <a:schemeClr val="hlink"/>
                </a:solidFill>
                <a:hlinkClick r:id="rId7"/>
              </a:rPr>
              <a:t>· </a:t>
            </a:r>
            <a:r>
              <a:rPr lang="en-US" sz="1100" u="sng" dirty="0" err="1">
                <a:solidFill>
                  <a:schemeClr val="hlink"/>
                </a:solidFill>
                <a:hlinkClick r:id="rId7"/>
              </a:rPr>
              <a:t>Indico</a:t>
            </a:r>
            <a:r>
              <a:rPr lang="en-US" sz="1100" u="sng" dirty="0">
                <a:solidFill>
                  <a:schemeClr val="hlink"/>
                </a:solidFill>
                <a:hlinkClick r:id="rId7"/>
              </a:rPr>
              <a:t> (cern.ch)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And there were lots of other presentations: CIS updates, public plots, end-of-year reprocessing of CIS constants, L1Calo workshop…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181040dd4_0_191"/>
          <p:cNvSpPr txBox="1">
            <a:spLocks noGrp="1"/>
          </p:cNvSpPr>
          <p:nvPr>
            <p:ph type="body" idx="1"/>
          </p:nvPr>
        </p:nvSpPr>
        <p:spPr>
          <a:xfrm>
            <a:off x="3534950" y="2061250"/>
            <a:ext cx="8457300" cy="4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Currently, we keep our records and documentations in </a:t>
            </a:r>
            <a:r>
              <a:rPr lang="en-US" sz="21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https://github.com/JackyMYL/Tile-CIS-group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. 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Some descriptive documents are uploaded to Twiki, other things like each month’s CIS calibration data/plots, and other codes, are stored here.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Uchicago TWiki: 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http://twiki.mwt2.org/UCatCERN/WebHome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 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(Contains everything UChi related, e.g. the training files for new CIS Techs)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CERN TWiki: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https://twiki.cern.ch/twiki/bin/view/Atlas/TileCal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 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5181040dd4_0_191"/>
          <p:cNvSpPr txBox="1"/>
          <p:nvPr/>
        </p:nvSpPr>
        <p:spPr>
          <a:xfrm>
            <a:off x="0" y="0"/>
            <a:ext cx="12192000" cy="19395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 smtClean="0">
                <a:solidFill>
                  <a:schemeClr val="lt1"/>
                </a:solidFill>
              </a:rPr>
              <a:t>Documentation/</a:t>
            </a:r>
            <a:r>
              <a:rPr lang="en-US" sz="4800" b="1" dirty="0" err="1" smtClean="0">
                <a:solidFill>
                  <a:schemeClr val="lt1"/>
                </a:solidFill>
              </a:rPr>
              <a:t>Twiki</a:t>
            </a:r>
            <a:r>
              <a:rPr lang="en-US" sz="4800" b="1" dirty="0" smtClean="0">
                <a:solidFill>
                  <a:schemeClr val="lt1"/>
                </a:solidFill>
              </a:rPr>
              <a:t> </a:t>
            </a:r>
            <a:r>
              <a:rPr lang="en-US" sz="4800" b="1" dirty="0">
                <a:solidFill>
                  <a:schemeClr val="lt1"/>
                </a:solidFill>
              </a:rPr>
              <a:t>Update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5181040dd4_0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10" name="Google Shape;410;g25181040dd4_0_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88" y="2462525"/>
            <a:ext cx="2695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181040dd4_1_147"/>
          <p:cNvSpPr txBox="1">
            <a:spLocks noGrp="1"/>
          </p:cNvSpPr>
          <p:nvPr>
            <p:ph type="body" idx="1"/>
          </p:nvPr>
        </p:nvSpPr>
        <p:spPr>
          <a:xfrm>
            <a:off x="371550" y="1662300"/>
            <a:ext cx="11597700" cy="4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Reflections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… 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There’s a huge breadth of information at CERN. Asking the right people can help orient you amidst the chaos and save some time! We’re tying to make it a bit easier for our successors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TileCal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team is very nice! Experts are willing to share their time and appreciate questions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There are lots of ways to get involved in operations and technical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work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What’s next for us?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Jacky will go to Princeton for his Ph.D. in Electrical Engineering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Peter will go to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Technische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Universität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München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for his Master’s in Mathematical Physics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-US" altLang="zh-CN" sz="2000" dirty="0">
                <a:latin typeface="Arial"/>
                <a:ea typeface="Arial"/>
                <a:cs typeface="Arial"/>
                <a:sym typeface="Arial"/>
              </a:rPr>
              <a:t>Officially, we will leave on July 31 and be replaced by </a:t>
            </a:r>
            <a:r>
              <a:rPr lang="en-US" altLang="zh-CN" sz="2000" dirty="0" err="1" smtClean="0">
                <a:latin typeface="Arial"/>
                <a:ea typeface="Arial"/>
                <a:cs typeface="Arial"/>
                <a:sym typeface="Arial"/>
              </a:rPr>
              <a:t>Vivek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err="1" smtClean="0">
                <a:latin typeface="Arial"/>
                <a:ea typeface="Arial"/>
                <a:cs typeface="Arial"/>
                <a:sym typeface="Arial"/>
              </a:rPr>
              <a:t>Sasse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Kyle </a:t>
            </a:r>
            <a:r>
              <a:rPr lang="en-US" altLang="zh-CN" sz="2000" dirty="0" err="1" smtClean="0">
                <a:latin typeface="Arial"/>
                <a:ea typeface="Arial"/>
                <a:cs typeface="Arial"/>
                <a:sym typeface="Arial"/>
              </a:rPr>
              <a:t>Lleras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Chicago is also having a new tile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postdoc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Yoav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Afik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5181040dd4_1_147"/>
          <p:cNvSpPr txBox="1"/>
          <p:nvPr/>
        </p:nvSpPr>
        <p:spPr>
          <a:xfrm>
            <a:off x="0" y="0"/>
            <a:ext cx="12192000" cy="16623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Reflections and Prospects…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5181040dd4_1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3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/>
          <p:nvPr/>
        </p:nvSpPr>
        <p:spPr>
          <a:xfrm>
            <a:off x="0" y="0"/>
            <a:ext cx="12192000" cy="75729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your attention 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723</Words>
  <Application>Microsoft Office PowerPoint</Application>
  <PresentationFormat>宽屏</PresentationFormat>
  <Paragraphs>115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CIS Techs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Techs Update</dc:title>
  <dc:creator>Jacky Li</dc:creator>
  <cp:lastModifiedBy>Jacky Li</cp:lastModifiedBy>
  <cp:revision>5</cp:revision>
  <dcterms:created xsi:type="dcterms:W3CDTF">2022-08-11T10:20:40Z</dcterms:created>
  <dcterms:modified xsi:type="dcterms:W3CDTF">2023-06-15T08:19:13Z</dcterms:modified>
</cp:coreProperties>
</file>