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F3"/>
    <a:srgbClr val="8D3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B72B-BB1A-D14D-873A-383D12417C6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D9CE-1876-E54F-BAE2-8618FAB5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Tile LVPS Radiation from Monitors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Haleh</a:t>
            </a:r>
            <a:r>
              <a:rPr lang="en-US" dirty="0" smtClean="0"/>
              <a:t> </a:t>
            </a:r>
            <a:r>
              <a:rPr lang="en-US" dirty="0" err="1" smtClean="0"/>
              <a:t>Hadavand</a:t>
            </a:r>
            <a:r>
              <a:rPr lang="en-US" dirty="0" smtClean="0"/>
              <a:t> UTA</a:t>
            </a:r>
          </a:p>
          <a:p>
            <a:r>
              <a:rPr lang="en-US" dirty="0" smtClean="0"/>
              <a:t>June 20,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5188" r="6899" b="60951"/>
          <a:stretch/>
        </p:blipFill>
        <p:spPr>
          <a:xfrm>
            <a:off x="43712" y="1190613"/>
            <a:ext cx="5971605" cy="2024273"/>
          </a:xfr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7" y="298922"/>
            <a:ext cx="10515600" cy="1325563"/>
          </a:xfrm>
        </p:spPr>
        <p:txBody>
          <a:bodyPr/>
          <a:lstStyle/>
          <a:p>
            <a:r>
              <a:rPr lang="en-US" dirty="0" smtClean="0"/>
              <a:t>Monitor Positions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07275" y="838921"/>
            <a:ext cx="5892267" cy="5530540"/>
            <a:chOff x="5807275" y="838921"/>
            <a:chExt cx="5892267" cy="55305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75" y="838921"/>
              <a:ext cx="5892267" cy="5471391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6777318" y="1389271"/>
              <a:ext cx="4174085" cy="4980190"/>
              <a:chOff x="6777318" y="1389271"/>
              <a:chExt cx="4174085" cy="498019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621013" y="1457185"/>
                <a:ext cx="87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LBA15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072861" y="1389271"/>
                <a:ext cx="87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LBC17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92469" y="3767052"/>
                <a:ext cx="87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LBA43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622939" y="3767052"/>
                <a:ext cx="87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LBC42</a:t>
                </a:r>
                <a:endParaRPr lang="en-US" dirty="0"/>
              </a:p>
            </p:txBody>
          </p:sp>
          <p:sp>
            <p:nvSpPr>
              <p:cNvPr id="8" name="Down Arrow 7"/>
              <p:cNvSpPr/>
              <p:nvPr/>
            </p:nvSpPr>
            <p:spPr>
              <a:xfrm flipH="1">
                <a:off x="7431740" y="1457185"/>
                <a:ext cx="161365" cy="467006"/>
              </a:xfrm>
              <a:prstGeom prst="downArrow">
                <a:avLst/>
              </a:prstGeom>
              <a:solidFill>
                <a:srgbClr val="8D3F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own Arrow 8"/>
              <p:cNvSpPr/>
              <p:nvPr/>
            </p:nvSpPr>
            <p:spPr>
              <a:xfrm flipH="1">
                <a:off x="9888070" y="1410154"/>
                <a:ext cx="161365" cy="467006"/>
              </a:xfrm>
              <a:prstGeom prst="downArrow">
                <a:avLst/>
              </a:prstGeom>
              <a:solidFill>
                <a:srgbClr val="8D3F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own Arrow 9"/>
              <p:cNvSpPr/>
              <p:nvPr/>
            </p:nvSpPr>
            <p:spPr>
              <a:xfrm flipH="1">
                <a:off x="6777318" y="3574617"/>
                <a:ext cx="161365" cy="467006"/>
              </a:xfrm>
              <a:prstGeom prst="downArrow">
                <a:avLst/>
              </a:prstGeom>
              <a:solidFill>
                <a:srgbClr val="8D3FCB"/>
              </a:solidFill>
              <a:scene3d>
                <a:camera prst="orthographicFront">
                  <a:rot lat="0" lon="0" rev="9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wn Arrow 10"/>
              <p:cNvSpPr/>
              <p:nvPr/>
            </p:nvSpPr>
            <p:spPr>
              <a:xfrm flipH="1">
                <a:off x="10484224" y="3552627"/>
                <a:ext cx="161365" cy="467006"/>
              </a:xfrm>
              <a:prstGeom prst="downArrow">
                <a:avLst/>
              </a:prstGeom>
              <a:solidFill>
                <a:srgbClr val="8D3FCB"/>
              </a:solidFill>
              <a:scene3d>
                <a:camera prst="orthographicFront">
                  <a:rot lat="0" lon="0" rev="12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flipH="1">
                <a:off x="7519146" y="5881779"/>
                <a:ext cx="161365" cy="46700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wn Arrow 17"/>
              <p:cNvSpPr/>
              <p:nvPr/>
            </p:nvSpPr>
            <p:spPr>
              <a:xfrm flipH="1">
                <a:off x="9872937" y="5881572"/>
                <a:ext cx="161365" cy="46700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97309" y="5892253"/>
                <a:ext cx="87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EBA49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049435" y="6000129"/>
                <a:ext cx="878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EBC49</a:t>
                </a:r>
                <a:endParaRPr lang="en-US" dirty="0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254479" y="3433457"/>
            <a:ext cx="5298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Mark provided an excel sheets with position of tile radiation monitors</a:t>
            </a:r>
            <a:r>
              <a:rPr lang="en-US" dirty="0"/>
              <a:t> </a:t>
            </a:r>
            <a:r>
              <a:rPr lang="en-US" dirty="0" smtClean="0"/>
              <a:t>and dosing from 2012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Will refer to this data as ‘old’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Followed up to look for current radiation dosing from DCS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Will refer to this data as ’new’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Position of monitors are not know precisely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Will see this in next slides when investigating the TID and </a:t>
            </a:r>
            <a:r>
              <a:rPr lang="en-US" dirty="0" err="1" smtClean="0"/>
              <a:t>fluence</a:t>
            </a:r>
            <a:r>
              <a:rPr lang="en-US" dirty="0" smtClean="0"/>
              <a:t> numbers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5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299733" y="809951"/>
            <a:ext cx="5892267" cy="5471598"/>
            <a:chOff x="5795681" y="877187"/>
            <a:chExt cx="5892267" cy="54715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5681" y="877187"/>
              <a:ext cx="5892267" cy="5471391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 flipH="1">
              <a:off x="7431740" y="1457185"/>
              <a:ext cx="161365" cy="467006"/>
            </a:xfrm>
            <a:prstGeom prst="downArrow">
              <a:avLst/>
            </a:prstGeom>
            <a:solidFill>
              <a:srgbClr val="8D3F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 flipH="1">
              <a:off x="9888070" y="1410154"/>
              <a:ext cx="161365" cy="467006"/>
            </a:xfrm>
            <a:prstGeom prst="downArrow">
              <a:avLst/>
            </a:prstGeom>
            <a:solidFill>
              <a:srgbClr val="8D3F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 flipH="1">
              <a:off x="6777318" y="3574617"/>
              <a:ext cx="161365" cy="467006"/>
            </a:xfrm>
            <a:prstGeom prst="downArrow">
              <a:avLst/>
            </a:prstGeom>
            <a:solidFill>
              <a:srgbClr val="8D3FCB"/>
            </a:solidFill>
            <a:scene3d>
              <a:camera prst="orthographicFront">
                <a:rot lat="0" lon="0" rev="9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 flipH="1">
              <a:off x="10484224" y="3552627"/>
              <a:ext cx="161365" cy="467006"/>
            </a:xfrm>
            <a:prstGeom prst="downArrow">
              <a:avLst/>
            </a:prstGeom>
            <a:solidFill>
              <a:srgbClr val="8D3FCB"/>
            </a:solidFill>
            <a:scene3d>
              <a:camera prst="orthographicFront">
                <a:rot lat="0" lon="0" rev="12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 flipH="1">
              <a:off x="7519146" y="5881779"/>
              <a:ext cx="161365" cy="46700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flipH="1">
              <a:off x="9872937" y="5881572"/>
              <a:ext cx="161365" cy="46700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651"/>
            <a:ext cx="10515600" cy="1325563"/>
          </a:xfrm>
        </p:spPr>
        <p:txBody>
          <a:bodyPr/>
          <a:lstStyle/>
          <a:p>
            <a:r>
              <a:rPr lang="en-US" dirty="0" smtClean="0"/>
              <a:t>New Doses from DCS</a:t>
            </a:r>
            <a:br>
              <a:rPr lang="en-US" dirty="0" smtClean="0"/>
            </a:br>
            <a:r>
              <a:rPr lang="en-US" dirty="0" smtClean="0"/>
              <a:t>(2015-Present)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" y="1847375"/>
            <a:ext cx="6213450" cy="228608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77266"/>
              </p:ext>
            </p:extLst>
          </p:nvPr>
        </p:nvGraphicFramePr>
        <p:xfrm>
          <a:off x="313764" y="4419214"/>
          <a:ext cx="3177987" cy="16943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89217"/>
                <a:gridCol w="1288770"/>
              </a:tblGrid>
              <a:tr h="33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Barrel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Gy new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</a:tr>
              <a:tr h="33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Finger LBA43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</a:tr>
              <a:tr h="33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Finger LBA15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</a:tr>
              <a:tr h="33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Finger LBC17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0.58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</a:tr>
              <a:tr h="338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Finger LBC42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 dirty="0">
                          <a:effectLst/>
                        </a:rPr>
                        <a:t>0.68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A64B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Doses (2012) and Dose/fb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6188" r="29768" b="76940"/>
          <a:stretch/>
        </p:blipFill>
        <p:spPr>
          <a:xfrm>
            <a:off x="-272495" y="1223681"/>
            <a:ext cx="12208415" cy="2393577"/>
          </a:xfrm>
        </p:spPr>
      </p:pic>
      <p:sp>
        <p:nvSpPr>
          <p:cNvPr id="5" name="TextBox 4"/>
          <p:cNvSpPr txBox="1"/>
          <p:nvPr/>
        </p:nvSpPr>
        <p:spPr>
          <a:xfrm>
            <a:off x="1210235" y="4114800"/>
            <a:ext cx="99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Notice that LBA43 and LBA15 have exactly the same dose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Also the A and C side dose is different by almost a factor of 3!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and new comparison, TID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34160"/>
              </p:ext>
            </p:extLst>
          </p:nvPr>
        </p:nvGraphicFramePr>
        <p:xfrm>
          <a:off x="457201" y="1990164"/>
          <a:ext cx="5960738" cy="126402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7797"/>
                <a:gridCol w="521176"/>
                <a:gridCol w="448633"/>
                <a:gridCol w="878497"/>
                <a:gridCol w="884620"/>
                <a:gridCol w="901791"/>
                <a:gridCol w="1038224"/>
              </a:tblGrid>
              <a:tr h="257964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Gy new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Gy 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rad/fb-1 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rad/fb-1 new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4000 fb-1 </a:t>
                      </a:r>
                      <a:r>
                        <a:rPr lang="tr-TR" sz="1200" u="none" strike="noStrike" dirty="0" err="1">
                          <a:effectLst/>
                        </a:rPr>
                        <a:t>old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4000 fb-1 new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57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Finger LBA43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1.80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0.37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1.25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1.55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50.13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62.07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57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Finger LBA15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0.56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0.37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1.25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0.48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50.13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19.31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</a:tr>
              <a:tr h="257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Finger LBC17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0.46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0.50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18.38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20.00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32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Finger LBC42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0.68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0.50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20.05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23.45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45596"/>
              </p:ext>
            </p:extLst>
          </p:nvPr>
        </p:nvGraphicFramePr>
        <p:xfrm>
          <a:off x="1053353" y="4383743"/>
          <a:ext cx="4594412" cy="129614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01526"/>
                <a:gridCol w="1410166"/>
                <a:gridCol w="1182720"/>
              </a:tblGrid>
              <a:tr h="301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vs C side comparison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01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LBA15/LBC17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2.642857143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01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LBA15/LBC17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0.965517241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</a:tr>
              <a:tr h="392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>
                          <a:effectLst/>
                        </a:rPr>
                        <a:t>LBA43/LBC17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3.103448276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79023" y="1990165"/>
            <a:ext cx="4867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Large Difference for LBA15 dose in old and new data </a:t>
            </a:r>
            <a:r>
              <a:rPr lang="en-US" sz="2800" dirty="0" err="1" smtClean="0"/>
              <a:t>ie</a:t>
            </a:r>
            <a:r>
              <a:rPr lang="en-US" sz="2800" dirty="0" smtClean="0"/>
              <a:t> for 4ab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old is </a:t>
            </a:r>
            <a:r>
              <a:rPr lang="en-US" sz="2800" dirty="0" smtClean="0">
                <a:solidFill>
                  <a:srgbClr val="FF0000"/>
                </a:solidFill>
              </a:rPr>
              <a:t>50 </a:t>
            </a:r>
            <a:r>
              <a:rPr lang="en-US" sz="2800" dirty="0" err="1" smtClean="0">
                <a:solidFill>
                  <a:srgbClr val="FF0000"/>
                </a:solidFill>
              </a:rPr>
              <a:t>Gy</a:t>
            </a:r>
            <a:r>
              <a:rPr lang="en-US" sz="2800" dirty="0" smtClean="0">
                <a:solidFill>
                  <a:srgbClr val="FF0000"/>
                </a:solidFill>
              </a:rPr>
              <a:t> vs 19 </a:t>
            </a:r>
            <a:r>
              <a:rPr lang="en-US" sz="2800" dirty="0" err="1" smtClean="0">
                <a:solidFill>
                  <a:srgbClr val="FF0000"/>
                </a:solidFill>
              </a:rPr>
              <a:t>Gy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Was LBA15 moved?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79023" y="4025153"/>
            <a:ext cx="4867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Also see the A/C side discrepancy in both old and new data but not for LBA15 comparison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69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242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Tile LVPS Radiation from Monitors </vt:lpstr>
      <vt:lpstr>Monitor Positions</vt:lpstr>
      <vt:lpstr>New Doses from DCS (2015-Present)</vt:lpstr>
      <vt:lpstr>Old Doses (2012) and Dose/fb-1</vt:lpstr>
      <vt:lpstr>Old and new comparison, TID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 LVPS Radiation from Monitors </dc:title>
  <dc:creator>Microsoft Office User</dc:creator>
  <cp:lastModifiedBy>Microsoft Office User</cp:lastModifiedBy>
  <cp:revision>9</cp:revision>
  <dcterms:created xsi:type="dcterms:W3CDTF">2018-06-20T14:27:33Z</dcterms:created>
  <dcterms:modified xsi:type="dcterms:W3CDTF">2018-06-20T21:42:19Z</dcterms:modified>
</cp:coreProperties>
</file>