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77" autoAdjust="0"/>
  </p:normalViewPr>
  <p:slideViewPr>
    <p:cSldViewPr snapToGrid="0">
      <p:cViewPr>
        <p:scale>
          <a:sx n="25" d="100"/>
          <a:sy n="25" d="100"/>
        </p:scale>
        <p:origin x="1445" y="-16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5B47-3621-4083-BD46-59558FD5DEE2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8F042-4373-42B7-9AC8-CA14679AB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953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5B47-3621-4083-BD46-59558FD5DEE2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8F042-4373-42B7-9AC8-CA14679AB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370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5B47-3621-4083-BD46-59558FD5DEE2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8F042-4373-42B7-9AC8-CA14679AB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714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ATLAS-Poster-TopNew-200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30275213" cy="8130351"/>
          </a:xfrm>
          <a:prstGeom prst="rect">
            <a:avLst/>
          </a:prstGeom>
        </p:spPr>
      </p:pic>
      <p:pic>
        <p:nvPicPr>
          <p:cNvPr id="5" name="Image 4" descr="ATLAS-Poster-BottomNew-300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0876248"/>
            <a:ext cx="30275213" cy="192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16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5B47-3621-4083-BD46-59558FD5DEE2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8F042-4373-42B7-9AC8-CA14679AB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48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5B47-3621-4083-BD46-59558FD5DEE2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8F042-4373-42B7-9AC8-CA14679AB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76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5B47-3621-4083-BD46-59558FD5DEE2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8F042-4373-42B7-9AC8-CA14679AB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762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5B47-3621-4083-BD46-59558FD5DEE2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8F042-4373-42B7-9AC8-CA14679AB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880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5B47-3621-4083-BD46-59558FD5DEE2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8F042-4373-42B7-9AC8-CA14679AB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934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5B47-3621-4083-BD46-59558FD5DEE2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8F042-4373-42B7-9AC8-CA14679AB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603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5B47-3621-4083-BD46-59558FD5DEE2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8F042-4373-42B7-9AC8-CA14679AB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46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5B47-3621-4083-BD46-59558FD5DEE2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8F042-4373-42B7-9AC8-CA14679AB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254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75B47-3621-4083-BD46-59558FD5DEE2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8F042-4373-42B7-9AC8-CA14679AB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440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emf"/><Relationship Id="rId7" Type="http://schemas.openxmlformats.org/officeDocument/2006/relationships/image" Target="../media/image8.png"/><Relationship Id="rId12" Type="http://schemas.openxmlformats.org/officeDocument/2006/relationships/image" Target="../media/image13.e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emf"/><Relationship Id="rId9" Type="http://schemas.openxmlformats.org/officeDocument/2006/relationships/image" Target="../media/image10.png"/><Relationship Id="rId1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ZoneTexte 4"/>
          <p:cNvSpPr txBox="1"/>
          <p:nvPr/>
        </p:nvSpPr>
        <p:spPr>
          <a:xfrm>
            <a:off x="16933028" y="6224897"/>
            <a:ext cx="6847142" cy="345809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lang="fr-FR" sz="1427"/>
          </a:p>
        </p:txBody>
      </p:sp>
      <p:sp>
        <p:nvSpPr>
          <p:cNvPr id="30" name="ZoneTexte 2"/>
          <p:cNvSpPr txBox="1"/>
          <p:nvPr/>
        </p:nvSpPr>
        <p:spPr>
          <a:xfrm>
            <a:off x="5039401" y="8670111"/>
            <a:ext cx="6847142" cy="320930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lang="fr-FR" sz="1427" baseline="30000"/>
          </a:p>
        </p:txBody>
      </p:sp>
      <p:sp>
        <p:nvSpPr>
          <p:cNvPr id="3" name="ZoneTexte 2"/>
          <p:cNvSpPr txBox="1"/>
          <p:nvPr/>
        </p:nvSpPr>
        <p:spPr>
          <a:xfrm>
            <a:off x="1006816" y="8670111"/>
            <a:ext cx="6847142" cy="320930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lang="fr-FR" sz="1427" baseline="30000"/>
          </a:p>
        </p:txBody>
      </p:sp>
      <p:sp>
        <p:nvSpPr>
          <p:cNvPr id="4" name="ZoneTexte 3"/>
          <p:cNvSpPr txBox="1"/>
          <p:nvPr/>
        </p:nvSpPr>
        <p:spPr>
          <a:xfrm>
            <a:off x="8137349" y="6182221"/>
            <a:ext cx="6847142" cy="345809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lang="fr-FR" sz="1427"/>
          </a:p>
        </p:txBody>
      </p:sp>
      <p:sp>
        <p:nvSpPr>
          <p:cNvPr id="5" name="ZoneTexte 4"/>
          <p:cNvSpPr txBox="1"/>
          <p:nvPr/>
        </p:nvSpPr>
        <p:spPr>
          <a:xfrm>
            <a:off x="15267883" y="6182221"/>
            <a:ext cx="6847142" cy="34491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lang="fr-FR" sz="1427"/>
          </a:p>
        </p:txBody>
      </p:sp>
      <p:sp>
        <p:nvSpPr>
          <p:cNvPr id="6" name="ZoneTexte 5"/>
          <p:cNvSpPr txBox="1"/>
          <p:nvPr/>
        </p:nvSpPr>
        <p:spPr>
          <a:xfrm>
            <a:off x="22398418" y="6182221"/>
            <a:ext cx="6847142" cy="345809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We define thresholds to characterize the response of PMTs compared</a:t>
            </a:r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to our expectation given a known injected charge. The following are</a:t>
            </a:r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the two types of bad channels: no gain (less than 10% response) and half gain (between 10% and 50% response). We compare these channels to those flagged by L1Calo through other calibrations.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itre 1"/>
          <p:cNvSpPr txBox="1">
            <a:spLocks/>
          </p:cNvSpPr>
          <p:nvPr/>
        </p:nvSpPr>
        <p:spPr>
          <a:xfrm>
            <a:off x="8137349" y="167955"/>
            <a:ext cx="21978366" cy="492917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defTabSz="1952130">
              <a:spcBef>
                <a:spcPct val="0"/>
              </a:spcBef>
              <a:defRPr/>
            </a:pPr>
            <a:r>
              <a:rPr lang="en-US" altLang="zh-CN" sz="9510" b="1" dirty="0">
                <a:solidFill>
                  <a:schemeClr val="bg1"/>
                </a:solidFill>
                <a:latin typeface="Arial Bold"/>
                <a:ea typeface="+mj-ea"/>
                <a:cs typeface="Arial Bold"/>
              </a:rPr>
              <a:t>ATLAS Tile Calorimeter Charge Injection System (CIS) and L1Calo</a:t>
            </a:r>
          </a:p>
          <a:p>
            <a:pPr defTabSz="1952130">
              <a:spcBef>
                <a:spcPct val="0"/>
              </a:spcBef>
              <a:defRPr/>
            </a:pPr>
            <a:endParaRPr lang="fr-FR" sz="9510" b="1" dirty="0">
              <a:solidFill>
                <a:schemeClr val="bg1"/>
              </a:solidFill>
              <a:latin typeface="Arial Bold"/>
              <a:ea typeface="+mj-ea"/>
              <a:cs typeface="Arial Bold"/>
            </a:endParaRPr>
          </a:p>
        </p:txBody>
      </p:sp>
      <p:sp>
        <p:nvSpPr>
          <p:cNvPr id="17" name="Titre 1"/>
          <p:cNvSpPr txBox="1">
            <a:spLocks/>
          </p:cNvSpPr>
          <p:nvPr/>
        </p:nvSpPr>
        <p:spPr>
          <a:xfrm>
            <a:off x="8137349" y="3580923"/>
            <a:ext cx="15822291" cy="144931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defTabSz="1952130">
              <a:spcBef>
                <a:spcPct val="0"/>
              </a:spcBef>
              <a:defRPr/>
            </a:pPr>
            <a:r>
              <a:rPr lang="fr-FR" sz="4280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Mengyang Li and Peter Camporeale</a:t>
            </a:r>
            <a:r>
              <a:rPr lang="en-US" sz="4280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of The University of Chicago</a:t>
            </a:r>
          </a:p>
          <a:p>
            <a:pPr defTabSz="1952130">
              <a:spcBef>
                <a:spcPct val="0"/>
              </a:spcBef>
              <a:defRPr/>
            </a:pPr>
            <a:r>
              <a:rPr lang="en-US" sz="4280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On ATLAS Week (Feb 13-17, 2023)</a:t>
            </a:r>
            <a:r>
              <a:rPr lang="fr-FR" sz="4280" dirty="0">
                <a:solidFill>
                  <a:schemeClr val="bg1"/>
                </a:solidFill>
                <a:latin typeface="Arial Narrow"/>
                <a:ea typeface="+mj-ea"/>
                <a:cs typeface="Arial Narrow"/>
              </a:rPr>
              <a:t> </a:t>
            </a:r>
            <a:endParaRPr lang="fr-FR" sz="4280" dirty="0">
              <a:solidFill>
                <a:schemeClr val="bg1"/>
              </a:solidFill>
              <a:latin typeface="Arial Bold"/>
              <a:ea typeface="+mj-ea"/>
              <a:cs typeface="Arial Bold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083" y="6223399"/>
            <a:ext cx="6781743" cy="4497188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 rotWithShape="1">
          <a:blip r:embed="rId3"/>
          <a:srcRect r="1882"/>
          <a:stretch/>
        </p:blipFill>
        <p:spPr>
          <a:xfrm>
            <a:off x="1125310" y="20850293"/>
            <a:ext cx="13777026" cy="592645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5255288" y="7854058"/>
            <a:ext cx="6763442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charge injection system injects a pulse of known charge and records the output in ADC counts. After scanning a range of input charge, the results are used to derive the CCIS conversion factor, converting ADC counts to 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CIS is generally very stable. While instabilities in the electronics can cause shifts of the individual channel calibrations of up to 1%, these jumps are rare and are generally corrected within 31 </a:t>
            </a:r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days.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4131" y="12550973"/>
            <a:ext cx="6847141" cy="6664590"/>
          </a:xfrm>
          <a:prstGeom prst="rect">
            <a:avLst/>
          </a:prstGeom>
        </p:spPr>
      </p:pic>
      <p:pic>
        <p:nvPicPr>
          <p:cNvPr id="18" name="Google Shape;113;p3"/>
          <p:cNvPicPr preferRelativeResize="0"/>
          <p:nvPr/>
        </p:nvPicPr>
        <p:blipFill rotWithShape="1">
          <a:blip r:embed="rId5">
            <a:alphaModFix/>
          </a:blip>
          <a:srcRect l="21224" t="18252" r="57154" b="53475"/>
          <a:stretch/>
        </p:blipFill>
        <p:spPr>
          <a:xfrm>
            <a:off x="1079479" y="31247781"/>
            <a:ext cx="6868807" cy="4704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14;p3"/>
          <p:cNvPicPr preferRelativeResize="0"/>
          <p:nvPr/>
        </p:nvPicPr>
        <p:blipFill rotWithShape="1">
          <a:blip r:embed="rId5">
            <a:alphaModFix/>
          </a:blip>
          <a:srcRect l="61914" t="19338" r="16462" b="54422"/>
          <a:stretch/>
        </p:blipFill>
        <p:spPr>
          <a:xfrm>
            <a:off x="7948286" y="31269567"/>
            <a:ext cx="6941875" cy="4682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115;p3"/>
          <p:cNvPicPr preferRelativeResize="0"/>
          <p:nvPr/>
        </p:nvPicPr>
        <p:blipFill rotWithShape="1">
          <a:blip r:embed="rId6">
            <a:alphaModFix/>
          </a:blip>
          <a:srcRect l="24281" t="47090" r="53883" b="24965"/>
          <a:stretch/>
        </p:blipFill>
        <p:spPr>
          <a:xfrm>
            <a:off x="1113135" y="36012772"/>
            <a:ext cx="6825478" cy="4660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32;g20496f20241_0_90"/>
          <p:cNvPicPr preferRelativeResize="0"/>
          <p:nvPr/>
        </p:nvPicPr>
        <p:blipFill rotWithShape="1">
          <a:blip r:embed="rId7">
            <a:alphaModFix/>
          </a:blip>
          <a:srcRect l="6639" r="7346"/>
          <a:stretch/>
        </p:blipFill>
        <p:spPr>
          <a:xfrm>
            <a:off x="15347324" y="16097507"/>
            <a:ext cx="6900661" cy="5462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33;g20496f20241_0_90"/>
          <p:cNvPicPr preferRelativeResize="0"/>
          <p:nvPr/>
        </p:nvPicPr>
        <p:blipFill rotWithShape="1">
          <a:blip r:embed="rId8">
            <a:alphaModFix/>
          </a:blip>
          <a:srcRect l="6158" r="7476"/>
          <a:stretch/>
        </p:blipFill>
        <p:spPr>
          <a:xfrm>
            <a:off x="22115025" y="16097506"/>
            <a:ext cx="7077639" cy="5462329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35;g20496f20241_0_90"/>
          <p:cNvSpPr txBox="1"/>
          <p:nvPr/>
        </p:nvSpPr>
        <p:spPr>
          <a:xfrm>
            <a:off x="16308140" y="21578698"/>
            <a:ext cx="12180553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Fig 5. CIS Average over Run 3 period from April to November 2022, in High Gain (Left) and Low Gain (Right)</a:t>
            </a:r>
            <a:endParaRPr sz="3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28" name="Google Shape;241;g20496f20241_0_9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964592" y="7869172"/>
            <a:ext cx="7228072" cy="6042114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44;g20496f20241_0_97"/>
          <p:cNvSpPr txBox="1"/>
          <p:nvPr/>
        </p:nvSpPr>
        <p:spPr>
          <a:xfrm>
            <a:off x="22115026" y="13956237"/>
            <a:ext cx="6711630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Fig 4. Number of Channels vs. Percentage of CIS constant change in Run 3 period</a:t>
            </a:r>
            <a:endParaRPr sz="3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76616" y="11387132"/>
            <a:ext cx="6954295" cy="951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ATLAS tile calorimeter (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TileCal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a sampling, hadron calorimeter, located at the LHC. It measures energy deposited by hadrons and provides key information for reconstruction of jet 4-vectors. The light produced by particles going through scintillator is converted into electric charge by the 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PMTs.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Depending on its value, signal is processed in high or low gain, with ratio of  amplification equal to 64:1, respectively. Ten-bit digitizers sample and convert analog signal into digital output at the current LHC rate of bunch crossing (40 MHz).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5265372" y="6182221"/>
            <a:ext cx="13927292" cy="1686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3" name="Rectangle 10">
            <a:extLst>
              <a:ext uri="{FF2B5EF4-FFF2-40B4-BE49-F238E27FC236}">
                <a16:creationId xmlns:a16="http://schemas.microsoft.com/office/drawing/2014/main" id="{E3FEBAB5-D47E-42BA-A84C-C1EA43E9E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7324" y="6263706"/>
            <a:ext cx="13845340" cy="1362680"/>
          </a:xfrm>
          <a:prstGeom prst="round2DiagRect">
            <a:avLst>
              <a:gd name="adj1" fmla="val 30178"/>
              <a:gd name="adj2" fmla="val 0"/>
            </a:avLst>
          </a:prstGeom>
          <a:solidFill>
            <a:srgbClr val="B41E1E"/>
          </a:solidFill>
          <a:ln w="12700">
            <a:noFill/>
            <a:miter lim="800000"/>
          </a:ln>
        </p:spPr>
        <p:txBody>
          <a:bodyPr wrap="none" lIns="205740" tIns="54864" rIns="205740" bIns="51422" anchor="ctr" anchorCtr="0"/>
          <a:lstStyle>
            <a:defPPr>
              <a:defRPr kern="1200"/>
            </a:defPPr>
          </a:lstStyle>
          <a:p>
            <a:pPr algn="ctr" defTabSz="3526941">
              <a:defRPr/>
            </a:pPr>
            <a:r>
              <a:rPr lang="en-US" sz="4800" b="1" dirty="0">
                <a:solidFill>
                  <a:schemeClr val="bg1"/>
                </a:solidFill>
                <a:latin typeface="Quattrocento" panose="02020802030000000404" pitchFamily="18" charset="0"/>
              </a:rPr>
              <a:t>CIS Constant Stability in Run 3</a:t>
            </a:r>
          </a:p>
        </p:txBody>
      </p:sp>
      <p:sp>
        <p:nvSpPr>
          <p:cNvPr id="34" name="Rectangle 10">
            <a:extLst>
              <a:ext uri="{FF2B5EF4-FFF2-40B4-BE49-F238E27FC236}">
                <a16:creationId xmlns:a16="http://schemas.microsoft.com/office/drawing/2014/main" id="{E3FEBAB5-D47E-42BA-A84C-C1EA43E9E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149" y="8773874"/>
            <a:ext cx="7006871" cy="2287416"/>
          </a:xfrm>
          <a:prstGeom prst="round2DiagRect">
            <a:avLst>
              <a:gd name="adj1" fmla="val 30178"/>
              <a:gd name="adj2" fmla="val 0"/>
            </a:avLst>
          </a:prstGeom>
          <a:solidFill>
            <a:srgbClr val="B41E1E"/>
          </a:solidFill>
          <a:ln w="12700">
            <a:noFill/>
            <a:miter lim="800000"/>
          </a:ln>
        </p:spPr>
        <p:txBody>
          <a:bodyPr wrap="none" lIns="205740" tIns="54864" rIns="205740" bIns="51422" anchor="ctr" anchorCtr="0"/>
          <a:lstStyle>
            <a:defPPr>
              <a:defRPr kern="1200"/>
            </a:defPPr>
          </a:lstStyle>
          <a:p>
            <a:pPr algn="ctr" defTabSz="3526941">
              <a:defRPr/>
            </a:pPr>
            <a:r>
              <a:rPr lang="en-US" sz="4800" b="1" dirty="0">
                <a:solidFill>
                  <a:schemeClr val="bg1"/>
                </a:solidFill>
                <a:latin typeface="Quattrocento" panose="02020802030000000404" pitchFamily="18" charset="0"/>
              </a:rPr>
              <a:t>Introduction</a:t>
            </a:r>
          </a:p>
        </p:txBody>
      </p:sp>
      <p:sp>
        <p:nvSpPr>
          <p:cNvPr id="35" name="Google Shape;244;g20496f20241_0_97"/>
          <p:cNvSpPr txBox="1"/>
          <p:nvPr/>
        </p:nvSpPr>
        <p:spPr>
          <a:xfrm>
            <a:off x="8343710" y="10686606"/>
            <a:ext cx="6286690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36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Fig 1. A cut-away drawing of the ATLAS inner detector and calorimeters. [1]</a:t>
            </a:r>
            <a:endParaRPr sz="3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36" name="Google Shape;244;g20496f20241_0_97"/>
          <p:cNvSpPr txBox="1"/>
          <p:nvPr/>
        </p:nvSpPr>
        <p:spPr>
          <a:xfrm>
            <a:off x="8364356" y="19334843"/>
            <a:ext cx="628669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36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Fig 2. A module of the tile calorimeter. [1]</a:t>
            </a:r>
            <a:endParaRPr sz="3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41" name="Picture 2" descr="Coat of arms of the University of Chicago - Wikipedia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6861" y="3400124"/>
            <a:ext cx="1367967" cy="1735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矩形 41"/>
          <p:cNvSpPr/>
          <p:nvPr/>
        </p:nvSpPr>
        <p:spPr>
          <a:xfrm>
            <a:off x="27578992" y="3440524"/>
            <a:ext cx="2536723" cy="1655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3" name="Picture 6" descr="Enrico Fermi Institute | The University of Chicago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8992" y="3058938"/>
            <a:ext cx="2536723" cy="253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/>
          <p:cNvSpPr txBox="1"/>
          <p:nvPr/>
        </p:nvSpPr>
        <p:spPr>
          <a:xfrm>
            <a:off x="890418" y="41089006"/>
            <a:ext cx="249564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References: 1. ATLAS Collaboration 2013 Approved Detector Reference Figures And Schematics URL https://twiki.cern.ch/twiki/bin/view/AtlasPublic/ApprovedDetectorReferenceFiguresAndSchematics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Calibration and Performance of the ATLAS Tile Calorimeter, 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Krystsina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Petukhova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on behalf of the ATLAS Collaboration 2019 J. 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.:Conf. Ser. 1390 012107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Tile CIS Calibration URL https://twiki.cern.ch/twiki/bin/view/Atlas/TileCisCalibration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Tile Trigger Bad Channels URL https://twiki.cern.ch/twiki/bin/viewauth/Atlas/TileTriggerBadChannels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10">
            <a:extLst>
              <a:ext uri="{FF2B5EF4-FFF2-40B4-BE49-F238E27FC236}">
                <a16:creationId xmlns:a16="http://schemas.microsoft.com/office/drawing/2014/main" id="{E3FEBAB5-D47E-42BA-A84C-C1EA43E9E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0220" y="23012862"/>
            <a:ext cx="13845340" cy="1362680"/>
          </a:xfrm>
          <a:prstGeom prst="round2DiagRect">
            <a:avLst>
              <a:gd name="adj1" fmla="val 30178"/>
              <a:gd name="adj2" fmla="val 0"/>
            </a:avLst>
          </a:prstGeom>
          <a:solidFill>
            <a:srgbClr val="B41E1E"/>
          </a:solidFill>
          <a:ln w="12700">
            <a:noFill/>
            <a:miter lim="800000"/>
          </a:ln>
        </p:spPr>
        <p:txBody>
          <a:bodyPr wrap="none" lIns="205740" tIns="54864" rIns="205740" bIns="51422" anchor="ctr" anchorCtr="0"/>
          <a:lstStyle>
            <a:defPPr>
              <a:defRPr kern="1200"/>
            </a:defPPr>
          </a:lstStyle>
          <a:p>
            <a:pPr algn="ctr" defTabSz="3526941">
              <a:defRPr/>
            </a:pPr>
            <a:r>
              <a:rPr lang="en-US" sz="4800" b="1" dirty="0">
                <a:solidFill>
                  <a:schemeClr val="bg1"/>
                </a:solidFill>
                <a:latin typeface="Quattrocento" panose="02020802030000000404" pitchFamily="18" charset="0"/>
              </a:rPr>
              <a:t>L1Calo and Tile in Run 3</a:t>
            </a:r>
          </a:p>
        </p:txBody>
      </p:sp>
      <p:sp>
        <p:nvSpPr>
          <p:cNvPr id="45" name="Rectangle 10">
            <a:extLst>
              <a:ext uri="{FF2B5EF4-FFF2-40B4-BE49-F238E27FC236}">
                <a16:creationId xmlns:a16="http://schemas.microsoft.com/office/drawing/2014/main" id="{E3FEBAB5-D47E-42BA-A84C-C1EA43E9E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617" y="29568417"/>
            <a:ext cx="13845340" cy="1362680"/>
          </a:xfrm>
          <a:prstGeom prst="round2DiagRect">
            <a:avLst>
              <a:gd name="adj1" fmla="val 30178"/>
              <a:gd name="adj2" fmla="val 0"/>
            </a:avLst>
          </a:prstGeom>
          <a:solidFill>
            <a:srgbClr val="B41E1E"/>
          </a:solidFill>
          <a:ln w="12700">
            <a:noFill/>
            <a:miter lim="800000"/>
          </a:ln>
        </p:spPr>
        <p:txBody>
          <a:bodyPr wrap="none" lIns="205740" tIns="54864" rIns="205740" bIns="51422" anchor="ctr" anchorCtr="0"/>
          <a:lstStyle>
            <a:defPPr>
              <a:defRPr kern="1200"/>
            </a:defPPr>
          </a:lstStyle>
          <a:p>
            <a:pPr algn="ctr" defTabSz="3526941">
              <a:defRPr/>
            </a:pPr>
            <a:r>
              <a:rPr lang="en-US" sz="4800" b="1" dirty="0">
                <a:solidFill>
                  <a:schemeClr val="bg1"/>
                </a:solidFill>
                <a:latin typeface="Quattrocento" panose="02020802030000000404" pitchFamily="18" charset="0"/>
              </a:rPr>
              <a:t>CIS Calibration Process</a:t>
            </a:r>
          </a:p>
        </p:txBody>
      </p:sp>
      <p:sp>
        <p:nvSpPr>
          <p:cNvPr id="47" name="Google Shape;244;g20496f20241_0_97"/>
          <p:cNvSpPr txBox="1"/>
          <p:nvPr/>
        </p:nvSpPr>
        <p:spPr>
          <a:xfrm>
            <a:off x="8343710" y="36418554"/>
            <a:ext cx="6667576" cy="4062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36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Fig 3. Analog CIS pulse shape fit to 7 samples (top left); distribution of reconstructed amplitudes of 60 injection events (top right); fit of mean reconstructed amplitude over a range of injected charges (bottom left) [3]</a:t>
            </a:r>
            <a:endParaRPr sz="3600" dirty="0">
              <a:solidFill>
                <a:srgbClr val="FF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48" name="Google Shape;244;g20496f20241_0_97"/>
          <p:cNvSpPr txBox="1"/>
          <p:nvPr/>
        </p:nvSpPr>
        <p:spPr>
          <a:xfrm>
            <a:off x="1685033" y="27838316"/>
            <a:ext cx="12992100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36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Fig 2. Equation of particle energy reconstruction and flow diagram of the </a:t>
            </a:r>
            <a:r>
              <a:rPr lang="en-US" sz="3600" dirty="0" err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TileCal</a:t>
            </a:r>
            <a:r>
              <a:rPr lang="en-US" sz="36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calibration tools: Cesium, Laser, and Charge Injection systems, and Integrator System readout  [2]</a:t>
            </a:r>
            <a:endParaRPr sz="3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 rotWithShape="1">
          <a:blip r:embed="rId12"/>
          <a:srcRect l="21896" r="8486"/>
          <a:stretch/>
        </p:blipFill>
        <p:spPr>
          <a:xfrm>
            <a:off x="1125310" y="26662776"/>
            <a:ext cx="13764851" cy="1085637"/>
          </a:xfrm>
          <a:prstGeom prst="rect">
            <a:avLst/>
          </a:prstGeom>
        </p:spPr>
      </p:pic>
      <p:sp>
        <p:nvSpPr>
          <p:cNvPr id="7" name="文本框 10">
            <a:extLst>
              <a:ext uri="{FF2B5EF4-FFF2-40B4-BE49-F238E27FC236}">
                <a16:creationId xmlns:a16="http://schemas.microsoft.com/office/drawing/2014/main" id="{447B175B-B85E-67D5-B5C7-7936770B1ACB}"/>
              </a:ext>
            </a:extLst>
          </p:cNvPr>
          <p:cNvSpPr txBox="1"/>
          <p:nvPr/>
        </p:nvSpPr>
        <p:spPr>
          <a:xfrm>
            <a:off x="15371981" y="24813269"/>
            <a:ext cx="675563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Tile and L1Calo take combined calibrations to monitor response of</a:t>
            </a:r>
          </a:p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 towers and compare directly to the response of the electronics. To monitor PMTs that contribute to a bad trigger tower, Tile performs PMT scans. To simulate PMT signals, 100pF capacitor injects a</a:t>
            </a:r>
          </a:p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charge into the 3-in-1 cards on the motherboards. We then read out</a:t>
            </a:r>
          </a:p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low gain signal to characterize the electronic response. </a:t>
            </a:r>
          </a:p>
        </p:txBody>
      </p:sp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6F47B18E-3302-5278-2F94-B07A88FB12D5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1" t="-1" b="972"/>
          <a:stretch/>
        </p:blipFill>
        <p:spPr>
          <a:xfrm>
            <a:off x="22119389" y="32023386"/>
            <a:ext cx="6914611" cy="5414211"/>
          </a:xfrm>
          <a:prstGeom prst="rect">
            <a:avLst/>
          </a:prstGeom>
        </p:spPr>
      </p:pic>
      <p:sp>
        <p:nvSpPr>
          <p:cNvPr id="21" name="文本框 10">
            <a:extLst>
              <a:ext uri="{FF2B5EF4-FFF2-40B4-BE49-F238E27FC236}">
                <a16:creationId xmlns:a16="http://schemas.microsoft.com/office/drawing/2014/main" id="{479A65AB-6C47-B3EC-4B96-4CA56CCBFDCE}"/>
              </a:ext>
            </a:extLst>
          </p:cNvPr>
          <p:cNvSpPr txBox="1"/>
          <p:nvPr/>
        </p:nvSpPr>
        <p:spPr>
          <a:xfrm>
            <a:off x="15263520" y="32023386"/>
            <a:ext cx="6954295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define thresholds to characterize the response of PMTs compared</a:t>
            </a:r>
          </a:p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our expectation given a known injected charge. The following are</a:t>
            </a:r>
          </a:p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two types of bad channels: no gain (less than 10% response) and half gain (between 10% and 50% response). We compare these channels to those flagged by L1Calo through other calibrations. Bad channels are marked for possible maintenance interventions during technical stops.</a:t>
            </a:r>
          </a:p>
        </p:txBody>
      </p:sp>
      <p:sp>
        <p:nvSpPr>
          <p:cNvPr id="22" name="Google Shape;235;g20496f20241_0_90">
            <a:extLst>
              <a:ext uri="{FF2B5EF4-FFF2-40B4-BE49-F238E27FC236}">
                <a16:creationId xmlns:a16="http://schemas.microsoft.com/office/drawing/2014/main" id="{53523591-0D8A-7708-F7DC-BA9B40A38472}"/>
              </a:ext>
            </a:extLst>
          </p:cNvPr>
          <p:cNvSpPr txBox="1"/>
          <p:nvPr/>
        </p:nvSpPr>
        <p:spPr>
          <a:xfrm>
            <a:off x="21805929" y="37790325"/>
            <a:ext cx="7228071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Fig 7. Map of fraction of bad PMT channels per tower in Tile (PMT Scan 441888)</a:t>
            </a:r>
            <a:endParaRPr sz="3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23" name="AutoShape 2">
            <a:extLst>
              <a:ext uri="{FF2B5EF4-FFF2-40B4-BE49-F238E27FC236}">
                <a16:creationId xmlns:a16="http://schemas.microsoft.com/office/drawing/2014/main" id="{F4EC8B49-4978-0771-F38D-2D6322EE3E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984413" y="212486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9" name="Picture 38" descr="Diagram, schematic&#10;&#10;Description automatically generated">
            <a:extLst>
              <a:ext uri="{FF2B5EF4-FFF2-40B4-BE49-F238E27FC236}">
                <a16:creationId xmlns:a16="http://schemas.microsoft.com/office/drawing/2014/main" id="{DE42990F-1480-847E-1CA2-32A878038D4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0087" y="24964850"/>
            <a:ext cx="7049816" cy="4932570"/>
          </a:xfrm>
          <a:prstGeom prst="rect">
            <a:avLst/>
          </a:prstGeom>
        </p:spPr>
      </p:pic>
      <p:sp>
        <p:nvSpPr>
          <p:cNvPr id="40" name="Google Shape;235;g20496f20241_0_90">
            <a:extLst>
              <a:ext uri="{FF2B5EF4-FFF2-40B4-BE49-F238E27FC236}">
                <a16:creationId xmlns:a16="http://schemas.microsoft.com/office/drawing/2014/main" id="{CB68A8C0-9753-F68D-33CE-DC584B53AB71}"/>
              </a:ext>
            </a:extLst>
          </p:cNvPr>
          <p:cNvSpPr txBox="1"/>
          <p:nvPr/>
        </p:nvSpPr>
        <p:spPr>
          <a:xfrm>
            <a:off x="22018730" y="30075347"/>
            <a:ext cx="7228071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36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Fig 6. Schematic of PMTs and Trigger Towers in Tile and L1Calo [4]</a:t>
            </a:r>
            <a:endParaRPr sz="3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284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398</TotalTime>
  <Words>727</Words>
  <Application>Microsoft Office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Arial Bold</vt:lpstr>
      <vt:lpstr>Arial Narrow</vt:lpstr>
      <vt:lpstr>Calibri</vt:lpstr>
      <vt:lpstr>Calibri Light</vt:lpstr>
      <vt:lpstr>Quattrocento</vt:lpstr>
      <vt:lpstr>Times New Roman</vt:lpstr>
      <vt:lpstr>Office 主题​​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Jacky Li</dc:creator>
  <cp:lastModifiedBy>Peter Camporeale</cp:lastModifiedBy>
  <cp:revision>16</cp:revision>
  <dcterms:created xsi:type="dcterms:W3CDTF">2023-02-07T15:51:39Z</dcterms:created>
  <dcterms:modified xsi:type="dcterms:W3CDTF">2023-02-10T14:03:40Z</dcterms:modified>
</cp:coreProperties>
</file>