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8E819F-EACE-4BFC-83FF-4BA21304C6AC}">
  <a:tblStyle styleId="{898E819F-EACE-4BFC-83FF-4BA21304C6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d1efb46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d1efb46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d1efb465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d1efb46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 which run is it that has the problems???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c5932a87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c5932a8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8d036ed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8d036ed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5a89ef0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5a89ef0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3e51181a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3e51181a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31907f5f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31907f5f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31907f5f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31907f5f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31907f5f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31907f5f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31907f5f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31907f5f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a4450b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6a4450b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in update is much larger than usual (~125)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c5932a87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c5932a87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31907f5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31907f5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c5932a87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c5932a87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4a4ea7f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4a4ea7f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8340cdb1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8340cdb1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419864 420384 420709 421222 421606 422100 422198 422233 422268 422529 422767 423123 423287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1907f5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31907f5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31907f5f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31907f5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31907f5f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31907f5f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46161654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46161654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31907f5f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31907f5f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3e51181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3e51181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3414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gif"/><Relationship Id="rId4" Type="http://schemas.openxmlformats.org/officeDocument/2006/relationships/image" Target="../media/image2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467" y="3577000"/>
            <a:ext cx="2812261" cy="147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655800"/>
            <a:ext cx="8520600" cy="18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Charge Injection System (CIS)</a:t>
            </a: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 Update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Katie Hughes, Dawit Belayneh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University of Chicago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June 16, 2022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725" y="3863125"/>
            <a:ext cx="873950" cy="11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RMS/mean</a:t>
            </a:r>
            <a:endParaRPr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13" y="1017725"/>
            <a:ext cx="52987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TUCS Quality Flags</a:t>
            </a:r>
            <a:endParaRPr/>
          </a:p>
        </p:txBody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147850"/>
            <a:ext cx="6368291" cy="3820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35"/>
          <p:cNvCxnSpPr>
            <a:endCxn id="184" idx="1"/>
          </p:cNvCxnSpPr>
          <p:nvPr/>
        </p:nvCxnSpPr>
        <p:spPr>
          <a:xfrm flipH="1" rot="10800000">
            <a:off x="4511725" y="618900"/>
            <a:ext cx="2060400" cy="10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4" name="Google Shape;184;p35"/>
          <p:cNvSpPr txBox="1"/>
          <p:nvPr/>
        </p:nvSpPr>
        <p:spPr>
          <a:xfrm>
            <a:off x="6572125" y="203250"/>
            <a:ext cx="257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# 422198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timing for LBA LG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Amp/Q for LBA LG + HG</a:t>
            </a:r>
            <a:endParaRPr/>
          </a:p>
        </p:txBody>
      </p:sp>
      <p:cxnSp>
        <p:nvCxnSpPr>
          <p:cNvPr id="185" name="Google Shape;185;p35"/>
          <p:cNvCxnSpPr/>
          <p:nvPr/>
        </p:nvCxnSpPr>
        <p:spPr>
          <a:xfrm>
            <a:off x="5810125" y="2865150"/>
            <a:ext cx="1514700" cy="13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6" name="Google Shape;186;p35"/>
          <p:cNvSpPr txBox="1"/>
          <p:nvPr/>
        </p:nvSpPr>
        <p:spPr>
          <a:xfrm>
            <a:off x="7324825" y="2757675"/>
            <a:ext cx="194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# </a:t>
            </a:r>
            <a:r>
              <a:rPr lang="en"/>
              <a:t>423287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Amp/Q for LBA LG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236950" y="20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channel behaviour</a:t>
            </a:r>
            <a:endParaRPr/>
          </a:p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Deviation from DB Mean</a:t>
            </a:r>
            <a:r>
              <a:rPr lang="en"/>
              <a:t> (2)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11700" y="719975"/>
            <a:ext cx="8520600" cy="4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LBC_m23_c20_lowgain  	2.73  	1.87  	-31.41%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LBC_m41_c25_highgain  	44.49  	81.52  	83.20%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Was at half gain at the beginning of April, switched to this value at April 14. I performed a manual recalibration of the channel last update, but the value somehow did not make it into the final sqlite.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76" y="2380650"/>
            <a:ext cx="3711201" cy="26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33488"/>
            <a:ext cx="3841999" cy="277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High Scatter Channels</a:t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11700" y="789125"/>
            <a:ext cx="4260300" cy="4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EBA_m42_c30_highgain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EBC_m13_c03_lowgain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EBC_m20_c10_lowgain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EBC_m22_c16_lowgain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LBA_m37_c21_highgain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LBC_m10_c37_highgain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LBC_m16_c29_highgain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LBC_m23_c20_lowgain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LBC_m43_c24_highgain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LBC_m44_c12_highgain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LBC_m52_c18_highgain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625" y="2782725"/>
            <a:ext cx="3273825" cy="236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625" y="216425"/>
            <a:ext cx="3273825" cy="236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Drifting Channels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719975"/>
            <a:ext cx="4260300" cy="4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EBA_m19_c41_highgain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LBC_m43_c24_highgain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250" y="1699400"/>
            <a:ext cx="4267201" cy="3077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01896"/>
            <a:ext cx="4260299" cy="307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Spikes: EBA_m12_c36_highgain</a:t>
            </a:r>
            <a:endParaRPr/>
          </a:p>
        </p:txBody>
      </p:sp>
      <p:sp>
        <p:nvSpPr>
          <p:cNvPr id="225" name="Google Shape;22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100" y="858400"/>
            <a:ext cx="5615788" cy="404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Spikes: EBA_m12_c36_highgain</a:t>
            </a:r>
            <a:endParaRPr/>
          </a:p>
        </p:txBody>
      </p:sp>
      <p:sp>
        <p:nvSpPr>
          <p:cNvPr id="232" name="Google Shape;23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875" y="1007250"/>
            <a:ext cx="5938242" cy="40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Spikes: EBC_m30_c11 (both gains)</a:t>
            </a:r>
            <a:endParaRPr/>
          </a:p>
        </p:txBody>
      </p:sp>
      <p:sp>
        <p:nvSpPr>
          <p:cNvPr id="239" name="Google Shape;23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3125"/>
            <a:ext cx="4267201" cy="3077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301" y="1482100"/>
            <a:ext cx="4186851" cy="301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Spikes: EBC_m30_c11 (both gains)</a:t>
            </a:r>
            <a:endParaRPr/>
          </a:p>
        </p:txBody>
      </p:sp>
      <p:sp>
        <p:nvSpPr>
          <p:cNvPr id="247" name="Google Shape;24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50" y="1403450"/>
            <a:ext cx="4167824" cy="28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179" y="1403450"/>
            <a:ext cx="4167824" cy="284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396450"/>
            <a:ext cx="37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CIS runs from May. 1 - June. 1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Database updated June 13-14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39 channels in update 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19 Good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2 &gt;5% change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5 Masked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15 Affected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800" y="1170125"/>
            <a:ext cx="4632738" cy="3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Gain Channels</a:t>
            </a:r>
            <a:endParaRPr/>
          </a:p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311700" y="1152475"/>
            <a:ext cx="3645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EBA_m15_c08_highgain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EBA_m16_c00_highgain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EBA_m36_c15_highgain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EBA_m48_c31_lowgain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EBA_m64_c03_highgain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EBC_m09_c40_highgain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EBC_m21_c36_lowgain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LBA_m37_c19_highgain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LBC_m08_c03_lowgain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LBC_m19_c22_lowgain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Switched to half gain last month, stayed at the same level this month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6" name="Google Shape;25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7" name="Google Shape;257;p44"/>
          <p:cNvCxnSpPr>
            <a:endCxn id="258" idx="1"/>
          </p:cNvCxnSpPr>
          <p:nvPr/>
        </p:nvCxnSpPr>
        <p:spPr>
          <a:xfrm flipH="1" rot="10800000">
            <a:off x="3141625" y="1410698"/>
            <a:ext cx="2036100" cy="237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725" y="173073"/>
            <a:ext cx="3432575" cy="247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726" y="2802652"/>
            <a:ext cx="3432576" cy="234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Recalibrations</a:t>
            </a:r>
            <a:endParaRPr/>
          </a:p>
        </p:txBody>
      </p:sp>
      <p:sp>
        <p:nvSpPr>
          <p:cNvPr id="265" name="Google Shape;265;p45"/>
          <p:cNvSpPr txBox="1"/>
          <p:nvPr>
            <p:ph idx="1" type="body"/>
          </p:nvPr>
        </p:nvSpPr>
        <p:spPr>
          <a:xfrm>
            <a:off x="311700" y="1152475"/>
            <a:ext cx="3645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EBC_m03_c40_lowgain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EBC_m16</a:t>
            </a:r>
            <a:r>
              <a:rPr lang="en" sz="1600">
                <a:solidFill>
                  <a:schemeClr val="dk1"/>
                </a:solidFill>
              </a:rPr>
              <a:t>_c</a:t>
            </a:r>
            <a:r>
              <a:rPr lang="en" sz="1600">
                <a:solidFill>
                  <a:schemeClr val="dk1"/>
                </a:solidFill>
              </a:rPr>
              <a:t>39</a:t>
            </a:r>
            <a:r>
              <a:rPr lang="en" sz="1600">
                <a:solidFill>
                  <a:schemeClr val="dk1"/>
                </a:solidFill>
              </a:rPr>
              <a:t>_highgain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EBC</a:t>
            </a:r>
            <a:r>
              <a:rPr lang="en" sz="1600">
                <a:solidFill>
                  <a:schemeClr val="dk1"/>
                </a:solidFill>
              </a:rPr>
              <a:t>_m</a:t>
            </a:r>
            <a:r>
              <a:rPr lang="en" sz="1600">
                <a:solidFill>
                  <a:schemeClr val="dk1"/>
                </a:solidFill>
              </a:rPr>
              <a:t>56</a:t>
            </a:r>
            <a:r>
              <a:rPr lang="en" sz="1600">
                <a:solidFill>
                  <a:schemeClr val="dk1"/>
                </a:solidFill>
              </a:rPr>
              <a:t>_c</a:t>
            </a:r>
            <a:r>
              <a:rPr lang="en" sz="1600">
                <a:solidFill>
                  <a:schemeClr val="dk1"/>
                </a:solidFill>
              </a:rPr>
              <a:t>41</a:t>
            </a:r>
            <a:r>
              <a:rPr lang="en" sz="1600">
                <a:solidFill>
                  <a:schemeClr val="dk1"/>
                </a:solidFill>
              </a:rPr>
              <a:t>_lowgain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LBA</a:t>
            </a:r>
            <a:r>
              <a:rPr lang="en" sz="1600">
                <a:solidFill>
                  <a:schemeClr val="dk1"/>
                </a:solidFill>
              </a:rPr>
              <a:t>_m</a:t>
            </a:r>
            <a:r>
              <a:rPr lang="en" sz="1600">
                <a:solidFill>
                  <a:schemeClr val="dk1"/>
                </a:solidFill>
              </a:rPr>
              <a:t>45</a:t>
            </a:r>
            <a:r>
              <a:rPr lang="en" sz="1600">
                <a:solidFill>
                  <a:schemeClr val="dk1"/>
                </a:solidFill>
              </a:rPr>
              <a:t>_c</a:t>
            </a:r>
            <a:r>
              <a:rPr lang="en" sz="1600">
                <a:solidFill>
                  <a:schemeClr val="dk1"/>
                </a:solidFill>
              </a:rPr>
              <a:t>06</a:t>
            </a:r>
            <a:r>
              <a:rPr lang="en" sz="1600">
                <a:solidFill>
                  <a:schemeClr val="dk1"/>
                </a:solidFill>
              </a:rPr>
              <a:t>_highgain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LBA</a:t>
            </a:r>
            <a:r>
              <a:rPr lang="en" sz="1600">
                <a:solidFill>
                  <a:schemeClr val="dk1"/>
                </a:solidFill>
              </a:rPr>
              <a:t>_m</a:t>
            </a:r>
            <a:r>
              <a:rPr lang="en" sz="1600">
                <a:solidFill>
                  <a:schemeClr val="dk1"/>
                </a:solidFill>
              </a:rPr>
              <a:t>51</a:t>
            </a:r>
            <a:r>
              <a:rPr lang="en" sz="1600">
                <a:solidFill>
                  <a:schemeClr val="dk1"/>
                </a:solidFill>
              </a:rPr>
              <a:t>_c</a:t>
            </a:r>
            <a:r>
              <a:rPr lang="en" sz="1600">
                <a:solidFill>
                  <a:schemeClr val="dk1"/>
                </a:solidFill>
              </a:rPr>
              <a:t>12</a:t>
            </a:r>
            <a:r>
              <a:rPr lang="en" sz="1600">
                <a:solidFill>
                  <a:schemeClr val="dk1"/>
                </a:solidFill>
              </a:rPr>
              <a:t>_highgain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LBA</a:t>
            </a:r>
            <a:r>
              <a:rPr lang="en" sz="1600">
                <a:solidFill>
                  <a:schemeClr val="dk1"/>
                </a:solidFill>
              </a:rPr>
              <a:t>_m</a:t>
            </a:r>
            <a:r>
              <a:rPr lang="en" sz="1600">
                <a:solidFill>
                  <a:schemeClr val="dk1"/>
                </a:solidFill>
              </a:rPr>
              <a:t>52</a:t>
            </a:r>
            <a:r>
              <a:rPr lang="en" sz="1600">
                <a:solidFill>
                  <a:schemeClr val="dk1"/>
                </a:solidFill>
              </a:rPr>
              <a:t>_c</a:t>
            </a:r>
            <a:r>
              <a:rPr lang="en" sz="1600">
                <a:solidFill>
                  <a:schemeClr val="dk1"/>
                </a:solidFill>
              </a:rPr>
              <a:t>01</a:t>
            </a:r>
            <a:r>
              <a:rPr lang="en" sz="1600">
                <a:solidFill>
                  <a:schemeClr val="dk1"/>
                </a:solidFill>
              </a:rPr>
              <a:t>_lowgain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LBC</a:t>
            </a:r>
            <a:r>
              <a:rPr lang="en" sz="1600">
                <a:solidFill>
                  <a:schemeClr val="dk1"/>
                </a:solidFill>
              </a:rPr>
              <a:t>_m</a:t>
            </a:r>
            <a:r>
              <a:rPr lang="en" sz="1600">
                <a:solidFill>
                  <a:schemeClr val="dk1"/>
                </a:solidFill>
              </a:rPr>
              <a:t>28</a:t>
            </a:r>
            <a:r>
              <a:rPr lang="en" sz="1600">
                <a:solidFill>
                  <a:schemeClr val="dk1"/>
                </a:solidFill>
              </a:rPr>
              <a:t>_c</a:t>
            </a:r>
            <a:r>
              <a:rPr lang="en" sz="1600">
                <a:solidFill>
                  <a:schemeClr val="dk1"/>
                </a:solidFill>
              </a:rPr>
              <a:t>04</a:t>
            </a:r>
            <a:r>
              <a:rPr lang="en" sz="1600">
                <a:solidFill>
                  <a:schemeClr val="dk1"/>
                </a:solidFill>
              </a:rPr>
              <a:t>_lowgain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LBC</a:t>
            </a:r>
            <a:r>
              <a:rPr lang="en" sz="1600">
                <a:solidFill>
                  <a:schemeClr val="dk1"/>
                </a:solidFill>
              </a:rPr>
              <a:t>_m</a:t>
            </a:r>
            <a:r>
              <a:rPr lang="en" sz="1600">
                <a:solidFill>
                  <a:schemeClr val="dk1"/>
                </a:solidFill>
              </a:rPr>
              <a:t>44</a:t>
            </a:r>
            <a:r>
              <a:rPr lang="en" sz="1600">
                <a:solidFill>
                  <a:schemeClr val="dk1"/>
                </a:solidFill>
              </a:rPr>
              <a:t>_c</a:t>
            </a:r>
            <a:r>
              <a:rPr lang="en" sz="1600">
                <a:solidFill>
                  <a:schemeClr val="dk1"/>
                </a:solidFill>
              </a:rPr>
              <a:t>12</a:t>
            </a:r>
            <a:r>
              <a:rPr lang="en" sz="1600">
                <a:solidFill>
                  <a:schemeClr val="dk1"/>
                </a:solidFill>
              </a:rPr>
              <a:t>_highgain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LBC</a:t>
            </a:r>
            <a:r>
              <a:rPr lang="en" sz="1600">
                <a:solidFill>
                  <a:schemeClr val="dk1"/>
                </a:solidFill>
              </a:rPr>
              <a:t>_m</a:t>
            </a:r>
            <a:r>
              <a:rPr lang="en" sz="1600">
                <a:solidFill>
                  <a:schemeClr val="dk1"/>
                </a:solidFill>
              </a:rPr>
              <a:t>57</a:t>
            </a:r>
            <a:r>
              <a:rPr lang="en" sz="1600">
                <a:solidFill>
                  <a:schemeClr val="dk1"/>
                </a:solidFill>
              </a:rPr>
              <a:t>_c</a:t>
            </a:r>
            <a:r>
              <a:rPr lang="en" sz="1600">
                <a:solidFill>
                  <a:schemeClr val="dk1"/>
                </a:solidFill>
              </a:rPr>
              <a:t>06</a:t>
            </a:r>
            <a:r>
              <a:rPr lang="en" sz="1600">
                <a:solidFill>
                  <a:schemeClr val="dk1"/>
                </a:solidFill>
              </a:rPr>
              <a:t>_highgain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6" name="Google Shape;26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700" y="1017725"/>
            <a:ext cx="4632738" cy="3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11700" y="17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Flag Updates</a:t>
            </a:r>
            <a:endParaRPr/>
          </a:p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224075" y="789125"/>
            <a:ext cx="27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1"/>
                </a:solidFill>
              </a:rPr>
              <a:t>Remove BadCIS (6)</a:t>
            </a:r>
            <a:endParaRPr sz="19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LBA_m02_c06_lowgain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LBA_m03_c17_lowgain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LBC_m28_c04_lowgain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LBC_m41_c25_highgain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LBC_m57_c06_highgain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LBC_m62_c08_highgain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74" name="Google Shape;27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46"/>
          <p:cNvSpPr txBox="1"/>
          <p:nvPr>
            <p:ph idx="1" type="body"/>
          </p:nvPr>
        </p:nvSpPr>
        <p:spPr>
          <a:xfrm>
            <a:off x="5510550" y="789125"/>
            <a:ext cx="2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1"/>
                </a:solidFill>
              </a:rPr>
              <a:t>Add BadCIS (4)</a:t>
            </a:r>
            <a:endParaRPr sz="19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EBA_m12_c36_highgain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EBA_m19_c41_highgain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LBC_m10_c37_highgain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LBC_m44_c12_highgain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75" y="2815275"/>
            <a:ext cx="3108476" cy="22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800" y="2326700"/>
            <a:ext cx="3786025" cy="27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3" name="Google Shape;2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00" y="436487"/>
            <a:ext cx="7674001" cy="42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Selection 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LBA </a:t>
            </a:r>
            <a:r>
              <a:rPr lang="en" sz="1600">
                <a:solidFill>
                  <a:schemeClr val="dk1"/>
                </a:solidFill>
              </a:rPr>
              <a:t>has a history of bad Amp/Q ratios – why?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this update, 8/13 CIS runs have some problem with LBA (mostly lowgain):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Same was true in last update, the only partition with bad Amp/Q ratio was LBA.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0" name="Google Shape;120;p27"/>
          <p:cNvGraphicFramePr/>
          <p:nvPr/>
        </p:nvGraphicFramePr>
        <p:xfrm>
          <a:off x="362250" y="188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{898E819F-EACE-4BFC-83FF-4BA21304C6AC}</a:tableStyleId>
              </a:tblPr>
              <a:tblGrid>
                <a:gridCol w="849600"/>
                <a:gridCol w="582300"/>
                <a:gridCol w="582300"/>
                <a:gridCol w="582300"/>
                <a:gridCol w="582300"/>
                <a:gridCol w="582300"/>
                <a:gridCol w="582300"/>
                <a:gridCol w="582300"/>
                <a:gridCol w="582300"/>
                <a:gridCol w="582300"/>
                <a:gridCol w="582300"/>
                <a:gridCol w="582300"/>
                <a:gridCol w="582300"/>
                <a:gridCol w="582300"/>
              </a:tblGrid>
              <a:tr h="68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Run #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419864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420384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420709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421222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421606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422100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422198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422233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422268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422529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422767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423123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423287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 Amp/Q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LBA LG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LBA LG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LBA both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LBA HG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LBA LG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LBA LG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LBA HG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LBA LG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 Timing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LBA LG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LBA LG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Selection </a:t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These plots show LBA02_ch10,  but I tried with 2 other module/channel combinations to ensure that it was not a single channel issue (and confirmed the problem there too)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7212"/>
            <a:ext cx="4246117" cy="28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750" y="1767600"/>
            <a:ext cx="4538249" cy="30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Selection </a:t>
            </a:r>
            <a:endParaRPr/>
          </a:p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Corresponding CIS fit plots for bad amp/Q runs in previous slide 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67212"/>
            <a:ext cx="4246117" cy="28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5750" y="1767600"/>
            <a:ext cx="4538249" cy="30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Selection 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Since this affected so many runs, I ran a separate CIS update only over LBA with the 5 “good” runs and compared the values from the two updates.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This would only change the value of 4 channels in LBA and by marginally small amounts. 3/4 of these are also BadCIS anyways.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LBA_m37_c21_highgain: </a:t>
            </a:r>
            <a:r>
              <a:rPr lang="en" sz="1600">
                <a:solidFill>
                  <a:schemeClr val="dk1"/>
                </a:solidFill>
              </a:rPr>
              <a:t>75.339699 → 75.531136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LBA_m51_c12_highgain: </a:t>
            </a:r>
            <a:r>
              <a:rPr lang="en" sz="1600">
                <a:solidFill>
                  <a:schemeClr val="dk1"/>
                </a:solidFill>
              </a:rPr>
              <a:t>78.736748 → 78.828972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LBA_m56_c00_highgain: </a:t>
            </a:r>
            <a:r>
              <a:rPr lang="en" sz="1600">
                <a:solidFill>
                  <a:schemeClr val="dk1"/>
                </a:solidFill>
              </a:rPr>
              <a:t>82.601662 → 82.603943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LBA_m64_c29_highgain: </a:t>
            </a:r>
            <a:r>
              <a:rPr lang="en" sz="1600">
                <a:solidFill>
                  <a:schemeClr val="dk1"/>
                </a:solidFill>
              </a:rPr>
              <a:t>74.67939   → 74.695496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bad Amp/Q does not seem to have an effect on the CIS constant. So I have left these runs in for this CIS update to have a greater number of points for the calculation.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Run list: 419864 420384 420709 421222 421606 422100 422198 422233 422268 422529 422767 423123 423287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distributions</a:t>
            </a:r>
            <a:endParaRPr/>
          </a:p>
        </p:txBody>
      </p:sp>
      <p:sp>
        <p:nvSpPr>
          <p:cNvPr id="151" name="Google Shape;15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450" y="1281913"/>
            <a:ext cx="4322700" cy="311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25" y="1326050"/>
            <a:ext cx="4322700" cy="311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Detector Time Stability</a:t>
            </a:r>
            <a:endParaRPr/>
          </a:p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0256"/>
            <a:ext cx="4760725" cy="3432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30238"/>
            <a:ext cx="4760725" cy="343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stability</a:t>
            </a:r>
            <a:endParaRPr/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13" y="1069875"/>
            <a:ext cx="52987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