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5e54c73d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5e54c73d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c5932a8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c5932a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5e54c73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5e54c73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e54c73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e54c73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5e54c73d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5e54c73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5e54c73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5e54c73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5e54c73d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5e54c73d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5f30487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5f30487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5f30487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5f30487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c5932a87d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c5932a87d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a4450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a4450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53afa40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53afa40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5932a87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5932a87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c5932a87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c5932a87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5e54c73d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5e54c73d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6a4450b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6a4450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4a4ea7f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4a4ea7f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6a4450b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6a4450b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5e54c73d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5e54c73d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4a4ea7f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4a4ea7f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53afa40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53afa40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8825fa5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8825fa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3afa40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53afa40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5e54c73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5e54c73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3414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wiki.cern.ch/twiki/bin/view/Atlas/PrimaryCisTools" TargetMode="External"/><Relationship Id="rId4" Type="http://schemas.openxmlformats.org/officeDocument/2006/relationships/hyperlink" Target="https://docs.google.com/document/d/1ioVw16kJebsHjKLe1kWVXZRlQsPu1YBrGaGC8I9Ubh4/edit?usp=sharing" TargetMode="External"/><Relationship Id="rId5" Type="http://schemas.openxmlformats.org/officeDocument/2006/relationships/hyperlink" Target="https://indico.cern.ch/event/987389/contributions/4504282/attachments/2300060/3912158/CIS%20Update%20August%202021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67" y="3577000"/>
            <a:ext cx="2812261" cy="14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655800"/>
            <a:ext cx="8520600" cy="18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Charge Injection System (CIS)</a:t>
            </a: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 Update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Katie Hughes, Dawit Belayneh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University of Chicago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October 4, 2021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3863125"/>
            <a:ext cx="873950" cy="1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EBA_lowgain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42750" y="1017725"/>
            <a:ext cx="845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Valid Runs initially: </a:t>
            </a:r>
            <a:r>
              <a:rPr lang="en" sz="1400">
                <a:solidFill>
                  <a:schemeClr val="dk1"/>
                </a:solidFill>
              </a:rPr>
              <a:t>400063 400103 400323 401325 401520 401633 401687 401696 401898 402124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Most channels would have to be recalibrated around 9/16. Instead of doing this all manually, we preemptively trimmed the list of valid runs to: 401633 401687 401696 401898 402124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5124"/>
            <a:ext cx="4019362" cy="289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100" y="2245125"/>
            <a:ext cx="4019350" cy="2898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34"/>
          <p:cNvCxnSpPr/>
          <p:nvPr/>
        </p:nvCxnSpPr>
        <p:spPr>
          <a:xfrm>
            <a:off x="3837000" y="3637675"/>
            <a:ext cx="73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236950" y="20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channel behaviour</a:t>
            </a:r>
            <a:endParaRPr/>
          </a:p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Unusually Low/High Channels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EBC_m18_c04_lowgain: 0.79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EBC_m23_c31_lowgain: 0.79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EBC_m26_c01_lowgain: 0.18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EBC_m58_c31_lowgain: 0.02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LBC_m08_c03_lowgain: 1.06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LBC_m23_c20_lowgain: 1.58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4572000" y="11322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EBA_m39_c31_highgain: 72.46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EBA_m50_c31_highgain: 74.19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EBC_m18_c36_highgain: 28.68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EBC_m23_c36_highgain: 68.17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EBC_m37_c40_highgain: 73.57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LBC_m01_c25_highgain: 72.20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LBC_m52_c18_highgain: 103.31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311700" y="4568875"/>
            <a:ext cx="79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Many of these are c31, does that mean anything?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EBC_m18_c04_lowgain</a:t>
            </a:r>
            <a:endParaRPr/>
          </a:p>
        </p:txBody>
      </p:sp>
      <p:sp>
        <p:nvSpPr>
          <p:cNvPr id="200" name="Google Shape;20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600" y="1017725"/>
            <a:ext cx="5601267" cy="40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EBC_m26_c01_lowgain</a:t>
            </a:r>
            <a:endParaRPr/>
          </a:p>
        </p:txBody>
      </p:sp>
      <p:sp>
        <p:nvSpPr>
          <p:cNvPr id="207" name="Google Shape;20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325" y="1152475"/>
            <a:ext cx="5446125" cy="39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EBC_m58_c31_lowgain</a:t>
            </a:r>
            <a:endParaRPr/>
          </a:p>
        </p:txBody>
      </p:sp>
      <p:sp>
        <p:nvSpPr>
          <p:cNvPr id="214" name="Google Shape;21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50" y="1398500"/>
            <a:ext cx="5088050" cy="36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EBC_m18_c36_highgain</a:t>
            </a:r>
            <a:endParaRPr/>
          </a:p>
        </p:txBody>
      </p:sp>
      <p:sp>
        <p:nvSpPr>
          <p:cNvPr id="221" name="Google Shape;22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189950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LBC_m53_c18_highgain</a:t>
            </a:r>
            <a:endParaRPr/>
          </a:p>
        </p:txBody>
      </p:sp>
      <p:sp>
        <p:nvSpPr>
          <p:cNvPr id="228" name="Google Shape;22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325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36447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LBC_m23_c20_lowgain</a:t>
            </a:r>
            <a:endParaRPr/>
          </a:p>
        </p:txBody>
      </p:sp>
      <p:pic>
        <p:nvPicPr>
          <p:cNvPr id="236" name="Google Shape;2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800" y="937178"/>
            <a:ext cx="5410474" cy="390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311700" y="445025"/>
            <a:ext cx="25995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Shifts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98600" y="1152475"/>
            <a:ext cx="3202800" cy="1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EBC_m09_highgain: 9/20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EBA_m34_highgain: 8/26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43" name="Google Shape;2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50" y="2405138"/>
            <a:ext cx="3633002" cy="26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025" y="1008717"/>
            <a:ext cx="3721501" cy="268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396450"/>
            <a:ext cx="37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Updated on Sept. 28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CIS runs from Aug. 23 - Sept. 24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153 channels in the update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6 with &gt;5% change in DB value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300" y="1131463"/>
            <a:ext cx="4990701" cy="374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/>
        </p:nvSpPr>
        <p:spPr>
          <a:xfrm>
            <a:off x="5865125" y="1089900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Channels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40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Few Points</a:t>
            </a:r>
            <a:endParaRPr/>
          </a:p>
        </p:txBody>
      </p:sp>
      <p:sp>
        <p:nvSpPr>
          <p:cNvPr id="251" name="Google Shape;25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4"/>
          <p:cNvSpPr txBox="1"/>
          <p:nvPr/>
        </p:nvSpPr>
        <p:spPr>
          <a:xfrm>
            <a:off x="5248175" y="941975"/>
            <a:ext cx="3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4"/>
          <p:cNvSpPr txBox="1"/>
          <p:nvPr/>
        </p:nvSpPr>
        <p:spPr>
          <a:xfrm>
            <a:off x="4560375" y="3184775"/>
            <a:ext cx="417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# of points &lt;= 3 : assigned as bad cis (?)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LBA14, many chns (hg, lg)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LBC63, ch24-35 (hg, lg)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Used 13 runs only 2 visible on plot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EBA25, ch04 (lg)</a:t>
            </a:r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55575" cy="306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925" y="239650"/>
            <a:ext cx="4084200" cy="294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Gain Channels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EBA_m15_c08_highgain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EBA_m16_c00_highgain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EBA_m36_c15_highgain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EBA_m64_c03_highgain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EBC_m21_c36_lowgain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EBC_m09_c40_highgain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LBC_m41_c25_highgain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800" y="445025"/>
            <a:ext cx="4657324" cy="33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Flag Updates</a:t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9415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Add BadCIS</a:t>
            </a:r>
            <a:endParaRPr sz="15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EBA_m28_c05_lowgain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EBA_m08_c10_highgain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EBC_m09_lowgain (many chns)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EBC_m09_c00_highgain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EBC_m09_c02_highgain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EBC_m09_c08_highgain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EBC_m09_c15_highgain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EBC_m09_c21_highgain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EBC_m09_c23_highgain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EBC_m15_c16_highgain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EBC_m37_c39_highgain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LBA_m14_lowgain (many chns)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LBA_m14_c00_highgain (all chns)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LBC_m52_c18_highgain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LBC_m63_c24-35_highgain</a:t>
            </a:r>
            <a:endParaRPr sz="1300"/>
          </a:p>
        </p:txBody>
      </p:sp>
      <p:sp>
        <p:nvSpPr>
          <p:cNvPr id="270" name="Google Shape;27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4572000" y="9415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Remove BadCIS</a:t>
            </a:r>
            <a:endParaRPr sz="1500" u="sng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EBA_m05_c10_lowgain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EBA_m09_c16_lowgain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EBA_m48_c29_lowgain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EBA_m51_c00_lowgain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EBA_m54_c00-11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EBA_m55_c22_highgain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EBC_m43_c36-41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LBA_m02_c06_lowgain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LBA_m03_c17_lowgain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LBC_m08_c33-45_lowgain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LBC_m20_c37_lowgain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LBC_m08_c33_highgain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LBC_m08_c41_highgain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LBC_m10_c37_highgain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LBC_m17_c11_highgain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LBC_m52_c18_highgain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445025"/>
            <a:ext cx="43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EBC_m37_c39_highgain (Add BadCIS)</a:t>
            </a:r>
            <a:endParaRPr sz="2600"/>
          </a:p>
        </p:txBody>
      </p:sp>
      <p:sp>
        <p:nvSpPr>
          <p:cNvPr id="277" name="Google Shape;27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5350"/>
            <a:ext cx="3994099" cy="288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800" y="1505355"/>
            <a:ext cx="3994099" cy="288015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7"/>
          <p:cNvSpPr txBox="1"/>
          <p:nvPr>
            <p:ph type="title"/>
          </p:nvPr>
        </p:nvSpPr>
        <p:spPr>
          <a:xfrm>
            <a:off x="4731300" y="445025"/>
            <a:ext cx="43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EBA_m55_c22_highgain (Remove BadCIS)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links</a:t>
            </a:r>
            <a:endParaRPr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Primary CIS tools (twiki)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Running a Monthly CIS Update (guide)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Aug 2021 Update</a:t>
            </a:r>
            <a:endParaRPr sz="1400"/>
          </a:p>
        </p:txBody>
      </p:sp>
      <p:sp>
        <p:nvSpPr>
          <p:cNvPr id="287" name="Google Shape;28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0" y="436487"/>
            <a:ext cx="7674001" cy="4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distributions: lowgain</a:t>
            </a:r>
            <a:endParaRPr/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993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distributions: highgain</a:t>
            </a:r>
            <a:endParaRPr/>
          </a:p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993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Bad Runs</a:t>
            </a:r>
            <a:endParaRPr/>
          </a:p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43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[399940, 'CIS', </a:t>
            </a:r>
            <a:r>
              <a:rPr b="1" lang="en" sz="1100">
                <a:solidFill>
                  <a:schemeClr val="dk1"/>
                </a:solidFill>
              </a:rPr>
              <a:t>'2021-08-23</a:t>
            </a:r>
            <a:r>
              <a:rPr lang="en" sz="1100">
                <a:solidFill>
                  <a:schemeClr val="dk1"/>
                </a:solidFill>
              </a:rPr>
              <a:t> 10:13:25,2021-08-23 10:15:03']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[400063, 'CIS', '2021-08-23 21:33:36,2021-08-23 21:35:18']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[400103, 'CIS', '2021-08-24 18:12:02,2021-08-24 18:13:16']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[400323, 'CIS', '2021-08-27 18:33:23,2021-08-27 18:34:46']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[400558, 'CIS', '2021-09-01 00:48:50,2021-09-01 00:50:25']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[400656, 'CIS', '2021-09-01 16:29:51,2021-09-01 16:31:10']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[400841, 'CIS', '2021-09-03 13:08:05,2021-09-03 13:09:27']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[400899, 'CIS', '2021-09-03 19:48:18,2021-09-03 19:49:21']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[401001, 'CIS', '2021-09-07 10:43:57,2021-09-07 10:45:30']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[401325, 'CIS', '2021-09-10 11:37:28,2021-09-10 11:39:06']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[401520, 'CIS', '2021-09-14 22:37:24,2021-09-14 22:38:47']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List of CIS scan taken in Sep-2021</a:t>
            </a:r>
            <a:endParaRPr/>
          </a:p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4568175" y="1334775"/>
            <a:ext cx="42642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[401630, 'CIS', '2021-09-17 10:34:44,2021-09-17 10:36:25']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[401631, 'CIS', '2021-09-17 10:40:21,2021-09-17 10:41:53']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[401632, 'CIS', '2021-09-17 10:47:06,2021-09-17 10:48:42']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[401633, 'CIS', '2021-09-17 10:56:27,2021-09-17 10:58:17']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[401687, 'CIS', '2021-09-17 20:06:41,2021-09-17 20:08:37']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[401694, 'CIS', '2021-09-20 10:42:58,2021-09-20 10:44:24']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[401695, 'CIS', '2021-09-20 10:49:32,2021-09-20 10:51:15']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[401696, 'CIS', '2021-09-20 10:56:25,2021-09-20 10:57:50']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[401697, 'CIS', '2021-09-20 11:01:29,2021-09-20 11:03:06']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[401898, 'CIS', '2021-09-21 22:08:47,2021-09-21 22:10:32']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 [402124, 'CIS', </a:t>
            </a:r>
            <a:r>
              <a:rPr b="1" lang="en" sz="1100">
                <a:solidFill>
                  <a:schemeClr val="dk1"/>
                </a:solidFill>
              </a:rPr>
              <a:t>'2021-09-24</a:t>
            </a:r>
            <a:r>
              <a:rPr lang="en" sz="1100">
                <a:solidFill>
                  <a:schemeClr val="dk1"/>
                </a:solidFill>
              </a:rPr>
              <a:t> 21:54:13,2021-09-24 21:55:41']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Runs Used by Partition and Gain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LBA_lowgain: </a:t>
            </a:r>
            <a:r>
              <a:rPr lang="en" sz="1300">
                <a:solidFill>
                  <a:schemeClr val="dk1"/>
                </a:solidFill>
              </a:rPr>
              <a:t> 400103 400323</a:t>
            </a:r>
            <a:r>
              <a:rPr lang="en" sz="1300">
                <a:solidFill>
                  <a:srgbClr val="FF0000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400558 400656 401001 401325 401520 401632 401633 401687 401696 402124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LBA_highgain: </a:t>
            </a:r>
            <a:r>
              <a:rPr lang="en" sz="1300">
                <a:solidFill>
                  <a:schemeClr val="dk1"/>
                </a:solidFill>
              </a:rPr>
              <a:t>400103 400323 400558 400656 400841 400899 401001 401325 401520 401632 401687 401696 402124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LBC_lowgain: </a:t>
            </a:r>
            <a:r>
              <a:rPr lang="en" sz="1300">
                <a:solidFill>
                  <a:schemeClr val="dk1"/>
                </a:solidFill>
              </a:rPr>
              <a:t>400063 400103 400558 400656 400899 401001 401325 401520 401633 401687 401696 401898 402124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LBC_highgain:</a:t>
            </a:r>
            <a:r>
              <a:rPr lang="en" sz="1300">
                <a:solidFill>
                  <a:schemeClr val="dk1"/>
                </a:solidFill>
              </a:rPr>
              <a:t> 400063 400103 400656 400899 401001 401325 401632 401633 401687 401696 401898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EBA_lowgain:</a:t>
            </a:r>
            <a:r>
              <a:rPr lang="en" sz="1300">
                <a:solidFill>
                  <a:schemeClr val="dk1"/>
                </a:solidFill>
              </a:rPr>
              <a:t> 401633 401687 401696 401898 402124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EBA_highgain: </a:t>
            </a:r>
            <a:r>
              <a:rPr lang="en" sz="1300">
                <a:solidFill>
                  <a:schemeClr val="dk1"/>
                </a:solidFill>
              </a:rPr>
              <a:t>400063 400103 400323 400656 400841 400899 401325 401520 401633 401687 401696 401898 402124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EBC_lowgain: </a:t>
            </a:r>
            <a:r>
              <a:rPr lang="en" sz="1300">
                <a:solidFill>
                  <a:schemeClr val="dk1"/>
                </a:solidFill>
              </a:rPr>
              <a:t>400063 400103 400323 400558 400656 400899 401001 401325 401520 401633 401687 401696 401898 402124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EBC_highgain:</a:t>
            </a:r>
            <a:r>
              <a:rPr lang="en" sz="1300">
                <a:solidFill>
                  <a:schemeClr val="dk1"/>
                </a:solidFill>
              </a:rPr>
              <a:t> 400063 400103 400323 400558 400899 401001 401325 401520 401632 401696 401898 402124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Selection Method</a:t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multiple runs taken within an hour: only use one run for a particular partition/gain combination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run  [401630, 'CIS', '2021-09-17 10:34:44,2021-09-17 10:36:25']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  [401631, 'CIS', '2021-09-17 10:40:21,2021-09-17 10:41:53']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  [401632, 'CIS', '2021-09-17 10:47:06,2021-09-17 10:48:42']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</a:t>
            </a:r>
            <a:r>
              <a:rPr lang="en" sz="1800">
                <a:solidFill>
                  <a:schemeClr val="dk1"/>
                </a:solidFill>
              </a:rPr>
              <a:t>elected run</a:t>
            </a:r>
            <a:r>
              <a:rPr lang="en" sz="1800">
                <a:solidFill>
                  <a:schemeClr val="dk1"/>
                </a:solidFill>
              </a:rPr>
              <a:t> has to have </a:t>
            </a:r>
            <a:r>
              <a:rPr lang="en" sz="1800">
                <a:solidFill>
                  <a:schemeClr val="dk1"/>
                </a:solidFill>
              </a:rPr>
              <a:t>appropriate</a:t>
            </a:r>
            <a:r>
              <a:rPr lang="en" sz="1800">
                <a:solidFill>
                  <a:schemeClr val="dk1"/>
                </a:solidFill>
              </a:rPr>
              <a:t> Amp/Q and </a:t>
            </a:r>
            <a:r>
              <a:rPr lang="en" sz="1800">
                <a:solidFill>
                  <a:schemeClr val="dk1"/>
                </a:solidFill>
              </a:rPr>
              <a:t>Timing</a:t>
            </a:r>
            <a:r>
              <a:rPr lang="en" sz="1800">
                <a:solidFill>
                  <a:schemeClr val="dk1"/>
                </a:solidFill>
              </a:rPr>
              <a:t> plots for partition/gain combination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65000" y="48800"/>
            <a:ext cx="546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Run Selection</a:t>
            </a:r>
            <a:endParaRPr/>
          </a:p>
        </p:txBody>
      </p:sp>
      <p:sp>
        <p:nvSpPr>
          <p:cNvPr id="161" name="Google Shape;1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0" y="838000"/>
            <a:ext cx="5204624" cy="37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650" y="496750"/>
            <a:ext cx="3790550" cy="27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562" y="2989800"/>
            <a:ext cx="3320888" cy="239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3"/>
          <p:cNvCxnSpPr/>
          <p:nvPr/>
        </p:nvCxnSpPr>
        <p:spPr>
          <a:xfrm rot="10800000">
            <a:off x="1664700" y="2620250"/>
            <a:ext cx="268800" cy="283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33"/>
          <p:cNvCxnSpPr/>
          <p:nvPr/>
        </p:nvCxnSpPr>
        <p:spPr>
          <a:xfrm rot="10800000">
            <a:off x="3765475" y="2620250"/>
            <a:ext cx="268800" cy="283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33"/>
          <p:cNvSpPr txBox="1"/>
          <p:nvPr/>
        </p:nvSpPr>
        <p:spPr>
          <a:xfrm>
            <a:off x="1755013" y="3292150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selection</a:t>
            </a:r>
            <a:endParaRPr/>
          </a:p>
        </p:txBody>
      </p:sp>
      <p:sp>
        <p:nvSpPr>
          <p:cNvPr id="168" name="Google Shape;168;p33"/>
          <p:cNvSpPr txBox="1"/>
          <p:nvPr/>
        </p:nvSpPr>
        <p:spPr>
          <a:xfrm>
            <a:off x="6263275" y="2321675"/>
            <a:ext cx="13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selection</a:t>
            </a:r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6125150" y="4561225"/>
            <a:ext cx="12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recalibration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