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825fa5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825fa5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8825fa5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8825fa5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c5932a87d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c5932a87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c5932a87d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c5932a87d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5932a87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5932a87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5932a87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c5932a87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c5932a8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c5932a8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5932a8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c5932a8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c5932a87d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c5932a87d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c5932a87d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c5932a87d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c5932a87d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c5932a87d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c5932a87d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c5932a87d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c5932ae6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c5932ae6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c5932ae6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c5932ae6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c5932ae6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c5932ae6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5932ae6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c5932ae6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c5932a87d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c5932a87d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6a4450b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6a4450b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6a4450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6a4450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9fb6efb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9fb6efb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9fb6efb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9fb6efb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9fb6efb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9fb6efb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fb6efb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9fb6efb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4a4ea7f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4a4ea7f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8825fa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8825fa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ki.cern.ch/twiki/bin/view/Atlas/PrimaryCisTools" TargetMode="External"/><Relationship Id="rId4" Type="http://schemas.openxmlformats.org/officeDocument/2006/relationships/hyperlink" Target="https://docs.google.com/spreadsheets/d/1u4op5O-IpBaH24awr0WioJqp8zMjRVz62U_EwkEVlm0/edit?usp=sharing" TargetMode="External"/><Relationship Id="rId5" Type="http://schemas.openxmlformats.org/officeDocument/2006/relationships/hyperlink" Target="https://docs.google.com/document/d/1ioVw16kJebsHjKLe1kWVXZRlQsPu1YBrGaGC8I9Ubh4/edit?usp=sharing" TargetMode="External"/><Relationship Id="rId6" Type="http://schemas.openxmlformats.org/officeDocument/2006/relationships/hyperlink" Target="https://indico.cern.ch/event/987377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Dawit Belayneh, Katie Hughes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August 30, 2021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 Highgain: Before 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5774525" y="1152475"/>
            <a:ext cx="30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Aug. 4: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398688: bad timing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398692: bad amp/charge ratio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Aug 13: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399261: bad timing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399289: bad timing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399347: bad timing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34590" cy="399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34"/>
          <p:cNvCxnSpPr/>
          <p:nvPr/>
        </p:nvCxnSpPr>
        <p:spPr>
          <a:xfrm flipH="1">
            <a:off x="3948150" y="1409700"/>
            <a:ext cx="1862100" cy="1600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4"/>
          <p:cNvCxnSpPr/>
          <p:nvPr/>
        </p:nvCxnSpPr>
        <p:spPr>
          <a:xfrm rot="10800000">
            <a:off x="4619625" y="2981225"/>
            <a:ext cx="1181100" cy="52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 Highgain: After </a:t>
            </a:r>
            <a:endParaRPr/>
          </a:p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553459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timing plot (run 398688, LBC_highgain)</a:t>
            </a:r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5816675" y="1762250"/>
            <a:ext cx="30156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Shifted by ~25 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Good timings are in the range of (-15, 10) 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40236" cy="36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Amp/Charge Plot (run 398692, LBC_highgain)</a:t>
            </a:r>
            <a:endParaRPr/>
          </a:p>
        </p:txBody>
      </p:sp>
      <p:sp>
        <p:nvSpPr>
          <p:cNvPr id="193" name="Google Shape;19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38" y="1220138"/>
            <a:ext cx="5172724" cy="35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 Lowgain: Before</a:t>
            </a:r>
            <a:endParaRPr/>
          </a:p>
        </p:txBody>
      </p:sp>
      <p:sp>
        <p:nvSpPr>
          <p:cNvPr id="200" name="Google Shape;20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13" y="1152475"/>
            <a:ext cx="553458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 Lowgain: After</a:t>
            </a:r>
            <a:endParaRPr/>
          </a:p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13" y="1152475"/>
            <a:ext cx="553458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72325" y="69800"/>
            <a:ext cx="233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EBA lowgain</a:t>
            </a:r>
            <a:endParaRPr/>
          </a:p>
        </p:txBody>
      </p:sp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50" y="642525"/>
            <a:ext cx="3962850" cy="28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41325"/>
            <a:ext cx="3865350" cy="27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834590" y="3629562"/>
            <a:ext cx="18117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100">
                <a:solidFill>
                  <a:schemeClr val="dk1"/>
                </a:solidFill>
              </a:rPr>
              <a:t>Run #   : mm-dd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100">
                <a:solidFill>
                  <a:schemeClr val="dk1"/>
                </a:solidFill>
              </a:rPr>
              <a:t>398688 : 08-04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398692 : 08-04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398906 : 08-06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399347 : 08-13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399539 : 08-17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1073990" y="3325487"/>
            <a:ext cx="1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runs</a:t>
            </a:r>
            <a:endParaRPr/>
          </a:p>
        </p:txBody>
      </p:sp>
      <p:cxnSp>
        <p:nvCxnSpPr>
          <p:cNvPr id="219" name="Google Shape;219;p40"/>
          <p:cNvCxnSpPr>
            <a:stCxn id="216" idx="3"/>
            <a:endCxn id="215" idx="1"/>
          </p:cNvCxnSpPr>
          <p:nvPr/>
        </p:nvCxnSpPr>
        <p:spPr>
          <a:xfrm flipH="1" rot="10800000">
            <a:off x="4017750" y="2071388"/>
            <a:ext cx="687600" cy="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40"/>
          <p:cNvSpPr txBox="1"/>
          <p:nvPr/>
        </p:nvSpPr>
        <p:spPr>
          <a:xfrm>
            <a:off x="5583450" y="3528650"/>
            <a:ext cx="315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removing bad runs less scatter after 08-06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Recalibrated from 08-06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85250" y="108600"/>
            <a:ext cx="28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EBA Highgain</a:t>
            </a:r>
            <a:endParaRPr/>
          </a:p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300" y="650675"/>
            <a:ext cx="4205775" cy="303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3700"/>
            <a:ext cx="4205775" cy="303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821650" y="3849536"/>
            <a:ext cx="1811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100">
                <a:solidFill>
                  <a:schemeClr val="dk1"/>
                </a:solidFill>
              </a:rPr>
              <a:t>Run #   : mm-dd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100">
                <a:solidFill>
                  <a:schemeClr val="dk1"/>
                </a:solidFill>
              </a:rPr>
              <a:t>398688 : 08-04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398692 : 08-04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1061050" y="3545461"/>
            <a:ext cx="1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runs</a:t>
            </a:r>
            <a:endParaRPr/>
          </a:p>
        </p:txBody>
      </p:sp>
      <p:sp>
        <p:nvSpPr>
          <p:cNvPr id="231" name="Google Shape;231;p41"/>
          <p:cNvSpPr txBox="1"/>
          <p:nvPr/>
        </p:nvSpPr>
        <p:spPr>
          <a:xfrm>
            <a:off x="4722950" y="3746000"/>
            <a:ext cx="3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Recalibrated from 08-06</a:t>
            </a:r>
            <a:endParaRPr/>
          </a:p>
        </p:txBody>
      </p:sp>
      <p:cxnSp>
        <p:nvCxnSpPr>
          <p:cNvPr id="232" name="Google Shape;232;p41"/>
          <p:cNvCxnSpPr>
            <a:endCxn id="227" idx="1"/>
          </p:cNvCxnSpPr>
          <p:nvPr/>
        </p:nvCxnSpPr>
        <p:spPr>
          <a:xfrm flipH="1" rot="10800000">
            <a:off x="3806200" y="2167086"/>
            <a:ext cx="815100" cy="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238" name="Google Shape;23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LBA_m14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5534600" y="1152475"/>
            <a:ext cx="32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plots only contain 1 point, taken in late July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Highgain channels are all at half gain (we flagged them as BadCIS)</a:t>
            </a:r>
            <a:endParaRPr/>
          </a:p>
        </p:txBody>
      </p:sp>
      <p:sp>
        <p:nvSpPr>
          <p:cNvPr id="245" name="Google Shape;2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553460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396450"/>
            <a:ext cx="36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Updated on Aug. 23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CIS runs from July 2 - Aug. 20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178 channels in the update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11 &gt; 5% change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300" y="11701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LBC_m08_c32-45_lowgain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5534600" y="1152475"/>
            <a:ext cx="32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shift around 7/15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were recalibrated after 7/15, and most flagged as bad CIS as they are not stable after this shift</a:t>
            </a:r>
            <a:endParaRPr/>
          </a:p>
        </p:txBody>
      </p:sp>
      <p:sp>
        <p:nvSpPr>
          <p:cNvPr id="253" name="Google Shape;25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553459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LBC_m23_c20_lowgain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5608275" y="1152475"/>
            <a:ext cx="32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scatter with high deviation from detector average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5608276" cy="40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LBC_m47_c35_lowgain 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5534600" y="1152475"/>
            <a:ext cx="32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Jumps from half 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Still far from detector average and has high scatter in period after 7/15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Recalibrated after 7/15, remains flagged as BadCIS</a:t>
            </a:r>
            <a:endParaRPr/>
          </a:p>
        </p:txBody>
      </p:sp>
      <p:sp>
        <p:nvSpPr>
          <p:cNvPr id="269" name="Google Shape;26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553459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311700" y="445025"/>
            <a:ext cx="37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EBA_m06_c20_highgain</a:t>
            </a:r>
            <a:endParaRPr sz="2400"/>
          </a:p>
        </p:txBody>
      </p:sp>
      <p:sp>
        <p:nvSpPr>
          <p:cNvPr id="276" name="Google Shape;27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7"/>
          <p:cNvSpPr txBox="1"/>
          <p:nvPr/>
        </p:nvSpPr>
        <p:spPr>
          <a:xfrm>
            <a:off x="5518750" y="1863300"/>
            <a:ext cx="249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Too far away from detector average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Recalibrated from 08-06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Flagged Bad cis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417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EBA_m07_c31_lowgain</a:t>
            </a:r>
            <a:endParaRPr sz="2400"/>
          </a:p>
        </p:txBody>
      </p:sp>
      <p:sp>
        <p:nvSpPr>
          <p:cNvPr id="284" name="Google Shape;28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8"/>
          <p:cNvSpPr txBox="1"/>
          <p:nvPr/>
        </p:nvSpPr>
        <p:spPr>
          <a:xfrm>
            <a:off x="5518750" y="1863300"/>
            <a:ext cx="249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Highly unstable before ~ 08-13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Too far from detector average after stabilizing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Flagged bad cis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11700" y="445025"/>
            <a:ext cx="428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EBC_m58_c31_highgain</a:t>
            </a:r>
            <a:endParaRPr sz="2000"/>
          </a:p>
        </p:txBody>
      </p:sp>
      <p:sp>
        <p:nvSpPr>
          <p:cNvPr id="292" name="Google Shape;29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0" y="96957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9"/>
          <p:cNvSpPr txBox="1"/>
          <p:nvPr/>
        </p:nvSpPr>
        <p:spPr>
          <a:xfrm>
            <a:off x="5518750" y="1863300"/>
            <a:ext cx="249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one run recorded between July and August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Flagged bad cis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0"/>
          <p:cNvSpPr txBox="1"/>
          <p:nvPr/>
        </p:nvSpPr>
        <p:spPr>
          <a:xfrm>
            <a:off x="5512275" y="1378075"/>
            <a:ext cx="234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Flagged No CIS calib, Bad CIS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data taken for channel in August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known problem?</a:t>
            </a:r>
            <a:endParaRPr/>
          </a:p>
        </p:txBody>
      </p:sp>
      <p:pic>
        <p:nvPicPr>
          <p:cNvPr id="301" name="Google Shape;3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5" y="1006400"/>
            <a:ext cx="5207476" cy="375514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0"/>
          <p:cNvSpPr txBox="1"/>
          <p:nvPr>
            <p:ph type="title"/>
          </p:nvPr>
        </p:nvSpPr>
        <p:spPr>
          <a:xfrm>
            <a:off x="283800" y="406200"/>
            <a:ext cx="428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EBC_m58_c31_highgain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Shifts</a:t>
            </a:r>
            <a:endParaRPr/>
          </a:p>
        </p:txBody>
      </p:sp>
      <p:sp>
        <p:nvSpPr>
          <p:cNvPr id="308" name="Google Shape;308;p51"/>
          <p:cNvSpPr txBox="1"/>
          <p:nvPr>
            <p:ph idx="1" type="body"/>
          </p:nvPr>
        </p:nvSpPr>
        <p:spPr>
          <a:xfrm>
            <a:off x="98600" y="1152475"/>
            <a:ext cx="378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LBC_m08_c32-45_lowgain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LBA_m21_c32-35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LBA_m52_c01_lowgain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LBC_m20_c37_lowgain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LBC_m47_c35_lowgain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EBC_m09_c12_highgain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650" y="737225"/>
            <a:ext cx="4863349" cy="350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51"/>
          <p:cNvCxnSpPr/>
          <p:nvPr/>
        </p:nvCxnSpPr>
        <p:spPr>
          <a:xfrm flipH="1" rot="10800000">
            <a:off x="2920650" y="2661950"/>
            <a:ext cx="825600" cy="130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EBA_m15_c08_highgain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EBA_m16_c00_highgain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EBA_m36_c15_highgain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EBA_m48_c31_lowgain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EBA_m64_c03_highgain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EBC_m09_c40_highgain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LBA_m37_c19_highgain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LBA_m14_highgain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868" y="869825"/>
            <a:ext cx="5055432" cy="364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52"/>
          <p:cNvCxnSpPr/>
          <p:nvPr/>
        </p:nvCxnSpPr>
        <p:spPr>
          <a:xfrm flipH="1" rot="10800000">
            <a:off x="2994600" y="2945125"/>
            <a:ext cx="961200" cy="131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311700" y="9415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Add BadCIS</a:t>
            </a:r>
            <a:endParaRPr sz="15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EBA_m05_c10_highgain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EBA_m09_c16_highgain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EBA_m20_c31_highgain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EBA_m50_c20_highgain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EBC_m16_c07_lowgain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EBC_m57_c11_lowgain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EBC_m58_c31_highgain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LBA_m14_0-27,29,37,39,41,47_highgain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LBC_m08_c33_highgain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LBC_m08_c33-37,39-42,44_lowgain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LBC_m08_c41_lowgain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LBC_m19_c22_lowgain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LBC_m20_c37_lowgain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LBC_m28_c04_lowgain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LBC_m47_c35_lowgain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LBC_m52_c34_lowgain</a:t>
            </a:r>
            <a:endParaRPr sz="1300"/>
          </a:p>
        </p:txBody>
      </p:sp>
      <p:sp>
        <p:nvSpPr>
          <p:cNvPr id="327" name="Google Shape;3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4572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Remove BadCIS</a:t>
            </a:r>
            <a:endParaRPr sz="15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EBA_m05_c10_highgain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EBA_m12_c36_highgain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EBA_m48_c05_lowgain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LBA_m42_c07_highgain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98" y="1243963"/>
            <a:ext cx="4409860" cy="31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766" y="1243962"/>
            <a:ext cx="4409860" cy="317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links</a:t>
            </a:r>
            <a:endParaRPr/>
          </a:p>
        </p:txBody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Primary CIS tools (twiki)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Suspicious channels (this work)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Running a Monthly CIS Update (guide)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June 2021 Update</a:t>
            </a:r>
            <a:endParaRPr sz="1400"/>
          </a:p>
        </p:txBody>
      </p:sp>
      <p:sp>
        <p:nvSpPr>
          <p:cNvPr id="335" name="Google Shape;33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 stability</a:t>
            </a:r>
            <a:endParaRPr/>
          </a:p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8"/>
            <a:ext cx="4660924" cy="33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690" y="1106887"/>
            <a:ext cx="4908186" cy="35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688" y="1017725"/>
            <a:ext cx="5576621" cy="402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74" y="1017725"/>
            <a:ext cx="5581074" cy="40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138" y="1124600"/>
            <a:ext cx="6553725" cy="393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Bad Runs</a:t>
            </a:r>
            <a:endParaRPr/>
          </a:p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Runs Used by Partition and Gain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LBA_lowgain: 396441 397150 397165 397192 397291 397320 397455 397598 397763 397805 398035 398154 398681 398688 398766 398906 399044 399249 399289 399347 399539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LBA_highgain: 396441 397150 397165 397192 397291 397320 397455 397598 397763 397805 398035 398154 398681 398766 398906 399044 399249 399261 399289 399347 399539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LBC_lowgain: 396441 397150 397165 397192 397291 397320 397455 397598 397763 397805 398035 398154 398681 399044 399249 399539 399880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LBC_highgain: 396441 397150 397165 397192 397291 397320 397455 397598 397763 397805 398035 398154 398681 398766 398906 399044 399249 399539 399880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EBA_lowgain: 396441 397150 397165 397192 397291 397320 397455 397598 397763 397805 398035 398154 398681 398688 398766 399044 399249 399261 399289 399880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EBA_highgain: 396441 397150 397165 397192 397291 397320 397455 397598 397763 397805 398035 398154 398681 398766 398906 399044 399249 399261 399289 399347 399539 399880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EBC_lowgain: 396441 397150 397165 397192 397291 397320 397455 397598 397763 397805 398035 398154 398681 398688 398692 398766 398906 399044 399249 399261 399289 399347 399539 399880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EBC_highgain: 396441 397150 397165 397192 397291 397320 397455 397598 397763 397805 398035 398154 398681 398688 398692 398766 398906 399044 399249 399261 399289 399347 399539 399880</a:t>
            </a:r>
            <a:endParaRPr sz="1300"/>
          </a:p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