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efc0ea79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efc0ea79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efc0ea79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efc0ea79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efc0ea79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efc0ea79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efc0ea79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efc0ea79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efc0ea79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efc0ea79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efc0ea79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efc0ea79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efc0ea79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efc0ea79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efc0ea79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efc0ea79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efc0ea79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efc0ea79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efc0ea79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efc0ea79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6a4450b5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6a4450b5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efc0ea79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efc0ea79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0596d268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0596d268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0596d268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0596d268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6a4450b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6a4450b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6a4450b5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6a4450b5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9fb6efb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9fb6efb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9fb6efb7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9fb6efb7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9fb6efb7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9fb6efb7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9fb6efb7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9fb6efb7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533a0897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533a0897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efc0ea79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efc0ea79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twiki.cern.ch/twiki/bin/view/Atlas/PrimaryCisTools" TargetMode="External"/><Relationship Id="rId4" Type="http://schemas.openxmlformats.org/officeDocument/2006/relationships/hyperlink" Target="https://docs.google.com/spreadsheets/d/1u4op5O-IpBaH24awr0WioJqp8zMjRVz62U_EwkEVlm0/edit?usp=sharing" TargetMode="External"/><Relationship Id="rId5" Type="http://schemas.openxmlformats.org/officeDocument/2006/relationships/hyperlink" Target="https://docs.google.com/document/d/1ioVw16kJebsHjKLe1kWVXZRlQsPu1YBrGaGC8I9Ubh4/edit?usp=sharing" TargetMode="External"/><Relationship Id="rId6" Type="http://schemas.openxmlformats.org/officeDocument/2006/relationships/hyperlink" Target="https://indico.cern.ch/event/987371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467" y="3577000"/>
            <a:ext cx="2812261" cy="147982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655800"/>
            <a:ext cx="8520600" cy="18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Times New Roman"/>
                <a:ea typeface="Times New Roman"/>
                <a:cs typeface="Times New Roman"/>
                <a:sym typeface="Times New Roman"/>
              </a:rPr>
              <a:t>Charge Injection System (CIS)</a:t>
            </a:r>
            <a:r>
              <a:rPr lang="en" sz="4200">
                <a:latin typeface="Times New Roman"/>
                <a:ea typeface="Times New Roman"/>
                <a:cs typeface="Times New Roman"/>
                <a:sym typeface="Times New Roman"/>
              </a:rPr>
              <a:t> Update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Elias Oakes, Mikel Zemborain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The University of Chicago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June 07, 2021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5725" y="3863125"/>
            <a:ext cx="873950" cy="11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EBC_m63_c15 (high, low)</a:t>
            </a:r>
            <a:r>
              <a:rPr lang="en"/>
              <a:t> (DB deviation: 7.9, 7.4%)</a:t>
            </a:r>
            <a:endParaRPr/>
          </a:p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850" y="1225925"/>
            <a:ext cx="4114801" cy="297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2350" y="1231075"/>
            <a:ext cx="4114801" cy="296265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311700" y="4198875"/>
            <a:ext cx="688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Constant shift in June - recalibrate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LBA_m62_c26_highgain</a:t>
            </a:r>
            <a:r>
              <a:rPr lang="en"/>
              <a:t> (DB deviation: 8.1%)</a:t>
            </a:r>
            <a:endParaRPr/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688" y="1147700"/>
            <a:ext cx="5298775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/>
        </p:nvSpPr>
        <p:spPr>
          <a:xfrm>
            <a:off x="311700" y="2140650"/>
            <a:ext cx="2862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Bad CIS (high scatter)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DQ report: No Laser response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LBC_m08_c03_lowgain</a:t>
            </a:r>
            <a:r>
              <a:rPr lang="en"/>
              <a:t> (DB deviation: 11.7%)</a:t>
            </a:r>
            <a:endParaRPr/>
          </a:p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688" y="1017725"/>
            <a:ext cx="5298775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311700" y="2140650"/>
            <a:ext cx="286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Low constant, Bad CIS (high scatter)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LBC_m16_c20_highgain</a:t>
            </a:r>
            <a:r>
              <a:rPr lang="en"/>
              <a:t> (DB deviation: 53%)</a:t>
            </a:r>
            <a:endParaRPr/>
          </a:p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688" y="1017725"/>
            <a:ext cx="5298775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/>
        </p:nvSpPr>
        <p:spPr>
          <a:xfrm>
            <a:off x="311700" y="2140650"/>
            <a:ext cx="2862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Constant shift May 06 (maintenance)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DQ report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LBC_m16_c21</a:t>
            </a:r>
            <a:r>
              <a:rPr lang="en"/>
              <a:t>_highgain</a:t>
            </a:r>
            <a:r>
              <a:rPr lang="en"/>
              <a:t> (DB deviation: 56%)</a:t>
            </a:r>
            <a:endParaRPr/>
          </a:p>
        </p:txBody>
      </p:sp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888" y="1017725"/>
            <a:ext cx="5298775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/>
        </p:nvSpPr>
        <p:spPr>
          <a:xfrm>
            <a:off x="311700" y="2140650"/>
            <a:ext cx="2862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Constant shift May 06 (maintenance)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In DQ report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LBC_m19_c22_lowgain</a:t>
            </a:r>
            <a:r>
              <a:rPr lang="en"/>
              <a:t> (DB deviation: -22%)</a:t>
            </a:r>
            <a:endParaRPr/>
          </a:p>
        </p:txBody>
      </p:sp>
      <p:sp>
        <p:nvSpPr>
          <p:cNvPr id="166" name="Google Shape;16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688" y="1017725"/>
            <a:ext cx="5298775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/>
        </p:nvSpPr>
        <p:spPr>
          <a:xfrm>
            <a:off x="311700" y="2140650"/>
            <a:ext cx="286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Low constant, Bad CIS (high scatter)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LBC_m20_c37_lowgain</a:t>
            </a:r>
            <a:r>
              <a:rPr lang="en"/>
              <a:t> (DB deviation: 5.3%)</a:t>
            </a:r>
            <a:endParaRPr/>
          </a:p>
        </p:txBody>
      </p:sp>
      <p:sp>
        <p:nvSpPr>
          <p:cNvPr id="174" name="Google Shape;17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688" y="1017725"/>
            <a:ext cx="5298775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/>
        </p:nvSpPr>
        <p:spPr>
          <a:xfrm>
            <a:off x="311700" y="2140650"/>
            <a:ext cx="286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Bad CIS (high scatter)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538" y="1017725"/>
            <a:ext cx="5298775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LBC_m47_c35_lowgain</a:t>
            </a:r>
            <a:r>
              <a:rPr lang="en"/>
              <a:t> (DB deviation: 45%)</a:t>
            </a:r>
            <a:endParaRPr/>
          </a:p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9"/>
          <p:cNvSpPr txBox="1"/>
          <p:nvPr/>
        </p:nvSpPr>
        <p:spPr>
          <a:xfrm>
            <a:off x="311700" y="2140650"/>
            <a:ext cx="322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Bad CIS (half-gain)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DQ report: Las timing issue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538" y="1017725"/>
            <a:ext cx="5298775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LBC_m52_c18_highgain</a:t>
            </a:r>
            <a:r>
              <a:rPr lang="en"/>
              <a:t> (DB deviation: 8.9%)</a:t>
            </a:r>
            <a:endParaRPr/>
          </a:p>
        </p:txBody>
      </p:sp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0"/>
          <p:cNvSpPr txBox="1"/>
          <p:nvPr/>
        </p:nvSpPr>
        <p:spPr>
          <a:xfrm>
            <a:off x="311700" y="2140650"/>
            <a:ext cx="322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Constant shifts in May - recalibrate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LBC_m57_c06_highgain</a:t>
            </a:r>
            <a:r>
              <a:rPr lang="en"/>
              <a:t> (DB deviation: </a:t>
            </a:r>
            <a:r>
              <a:rPr lang="en"/>
              <a:t>5.5</a:t>
            </a:r>
            <a:r>
              <a:rPr lang="en"/>
              <a:t>%)</a:t>
            </a:r>
            <a:endParaRPr/>
          </a:p>
        </p:txBody>
      </p:sp>
      <p:sp>
        <p:nvSpPr>
          <p:cNvPr id="198" name="Google Shape;19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688" y="1017725"/>
            <a:ext cx="5298775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 txBox="1"/>
          <p:nvPr/>
        </p:nvSpPr>
        <p:spPr>
          <a:xfrm>
            <a:off x="311700" y="2140650"/>
            <a:ext cx="322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Constant drop in early June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396450"/>
            <a:ext cx="360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Updated on June 4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CIS runs from 4/27-6/01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214 ADCs updated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147 good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13</a:t>
            </a:r>
            <a:r>
              <a:rPr lang="en">
                <a:solidFill>
                  <a:schemeClr val="dk1"/>
                </a:solidFill>
              </a:rPr>
              <a:t> &gt;5% change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10 masked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57 affected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59" r="59" t="0"/>
          <a:stretch/>
        </p:blipFill>
        <p:spPr>
          <a:xfrm>
            <a:off x="3918898" y="877159"/>
            <a:ext cx="5029198" cy="3631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Half-gain channels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EBA_m15_c08_highgain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EBA_m16_c00_highgain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EBA_m36_c15_highgain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EBA_m48_c31_lowgain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EBC_m18_c36_highgain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EBC_m21_c36_lowgain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LBA_m37_c19_highgain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LBC_m47_c35_lowgain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07" name="Google Shape;20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2"/>
          <p:cNvSpPr/>
          <p:nvPr/>
        </p:nvSpPr>
        <p:spPr>
          <a:xfrm rot="-445404">
            <a:off x="2916736" y="2834250"/>
            <a:ext cx="1571976" cy="94107"/>
          </a:xfrm>
          <a:prstGeom prst="rightArrow">
            <a:avLst>
              <a:gd fmla="val 50000" name="adj1"/>
              <a:gd fmla="val 250561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209" name="Google Shape;20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017725"/>
            <a:ext cx="4365425" cy="3147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 shifts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EBA_m63_c20_lowgain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EBA_m63_c23_lowgain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EBC_m63_c15_highgain, lowgain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LBA_m06_c40_highgain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LBA_m06_c45</a:t>
            </a:r>
            <a:r>
              <a:rPr lang="en" sz="1500">
                <a:solidFill>
                  <a:schemeClr val="dk1"/>
                </a:solidFill>
              </a:rPr>
              <a:t>_highgain, lowgain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LBA_m06_c47</a:t>
            </a:r>
            <a:r>
              <a:rPr lang="en" sz="1500">
                <a:solidFill>
                  <a:schemeClr val="dk1"/>
                </a:solidFill>
              </a:rPr>
              <a:t>_highgain, lowgain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	Maintenance May 8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LBA_m18_c06-11, 36-41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	Maintenance May 10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LBC_m16_c18-23, 36-41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	Maintenance May 6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LBC_m36 all channels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	Maintenance May 21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LBC_m37_c40_lowgain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LBC_m37_c45_lowgain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	Maintenance May 25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LBC_m52_c18_highgain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16" name="Google Shape;216;p33"/>
          <p:cNvSpPr/>
          <p:nvPr/>
        </p:nvSpPr>
        <p:spPr>
          <a:xfrm rot="1496950">
            <a:off x="2967381" y="3566382"/>
            <a:ext cx="2621535" cy="93953"/>
          </a:xfrm>
          <a:prstGeom prst="rightArrow">
            <a:avLst>
              <a:gd fmla="val 50000" name="adj1"/>
              <a:gd fmla="val 250561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17" name="Google Shape;217;p33"/>
          <p:cNvSpPr/>
          <p:nvPr/>
        </p:nvSpPr>
        <p:spPr>
          <a:xfrm rot="-1140156">
            <a:off x="3552110" y="1748271"/>
            <a:ext cx="1972599" cy="94023"/>
          </a:xfrm>
          <a:prstGeom prst="rightArrow">
            <a:avLst>
              <a:gd fmla="val 50000" name="adj1"/>
              <a:gd fmla="val 250561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18" name="Google Shape;21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400" y="0"/>
            <a:ext cx="3657600" cy="2639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02" y="2423350"/>
            <a:ext cx="3657600" cy="2633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COOL flag changes</a:t>
            </a:r>
            <a:endParaRPr/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Remove Bad CIS (4 stable ADCs):</a:t>
            </a:r>
            <a:endParaRPr b="1"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EBA_m12_c36_lowgain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EBA_m48_c37_highgain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EBC_m15_c16_highgain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LBC_m62_c08_highgain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27" name="Google Shape;227;p34"/>
          <p:cNvSpPr/>
          <p:nvPr/>
        </p:nvSpPr>
        <p:spPr>
          <a:xfrm rot="148158">
            <a:off x="3186168" y="1597010"/>
            <a:ext cx="1253364" cy="93981"/>
          </a:xfrm>
          <a:prstGeom prst="rightArrow">
            <a:avLst>
              <a:gd fmla="val 50000" name="adj1"/>
              <a:gd fmla="val 250561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28" name="Google Shape;22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7725"/>
            <a:ext cx="4365425" cy="3147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Helpful links</a:t>
            </a:r>
            <a:endParaRPr/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Primary CIS tools (twiki)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Suspicious channels (this work)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Running a Monthly CIS Update (guide)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April 2021 Update</a:t>
            </a:r>
            <a:endParaRPr sz="1400"/>
          </a:p>
        </p:txBody>
      </p:sp>
      <p:sp>
        <p:nvSpPr>
          <p:cNvPr id="236" name="Google Shape;23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constant distributions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59" r="49" t="0"/>
          <a:stretch/>
        </p:blipFill>
        <p:spPr>
          <a:xfrm>
            <a:off x="4572000" y="1362550"/>
            <a:ext cx="4571999" cy="3300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0" l="0" r="2229" t="0"/>
          <a:stretch/>
        </p:blipFill>
        <p:spPr>
          <a:xfrm>
            <a:off x="110675" y="1367725"/>
            <a:ext cx="4461325" cy="32903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Detector stability</a:t>
            </a:r>
            <a:endParaRPr/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2883" r="2883" t="0"/>
          <a:stretch/>
        </p:blipFill>
        <p:spPr>
          <a:xfrm>
            <a:off x="311700" y="1362238"/>
            <a:ext cx="4313850" cy="330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4">
            <a:alphaModFix/>
          </a:blip>
          <a:srcRect b="69" l="0" r="0" t="79"/>
          <a:stretch/>
        </p:blipFill>
        <p:spPr>
          <a:xfrm>
            <a:off x="4572000" y="1366800"/>
            <a:ext cx="4571999" cy="329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constant stability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149" r="159" t="0"/>
          <a:stretch/>
        </p:blipFill>
        <p:spPr>
          <a:xfrm>
            <a:off x="1828800" y="1175002"/>
            <a:ext cx="5486400" cy="3968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0" l="179" r="169" t="0"/>
          <a:stretch/>
        </p:blipFill>
        <p:spPr>
          <a:xfrm>
            <a:off x="1828800" y="1173330"/>
            <a:ext cx="5486400" cy="397015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constant RMS/mean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TUCS Quality Flags</a:t>
            </a:r>
            <a:endParaRPr/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303015"/>
            <a:ext cx="6400800" cy="384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EBA_m16_c00_highgain (DB deviation: -37%)</a:t>
            </a:r>
            <a:endParaRPr/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688" y="1017725"/>
            <a:ext cx="5298775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311700" y="2140650"/>
            <a:ext cx="688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Bad CIS (h</a:t>
            </a:r>
            <a:r>
              <a:rPr lang="en" sz="1600"/>
              <a:t>alf-gain)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EBC_m09_c40_highgain</a:t>
            </a:r>
            <a:r>
              <a:rPr lang="en"/>
              <a:t> (DB deviation: 89%)</a:t>
            </a:r>
            <a:endParaRPr/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688" y="1017725"/>
            <a:ext cx="5298775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311700" y="2140650"/>
            <a:ext cx="286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Constant drop to Bad CIS (half-gain) in June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