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1" r:id="rId3"/>
    <p:sldId id="311" r:id="rId4"/>
    <p:sldId id="305" r:id="rId5"/>
    <p:sldId id="310" r:id="rId6"/>
    <p:sldId id="312" r:id="rId7"/>
    <p:sldId id="308" r:id="rId8"/>
    <p:sldId id="309" r:id="rId9"/>
    <p:sldId id="304" r:id="rId10"/>
    <p:sldId id="29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966" autoAdjust="0"/>
  </p:normalViewPr>
  <p:slideViewPr>
    <p:cSldViewPr snapToGrid="0">
      <p:cViewPr varScale="1">
        <p:scale>
          <a:sx n="76" d="100"/>
          <a:sy n="76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283-DDDA-41C8-8CE6-593840E867D2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971F4-F6C2-43C1-AD51-BE8957A9D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45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971F4-F6C2-43C1-AD51-BE8957A9DD3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04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1710-56F4-48B8-915A-3DA3C83932A3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5879-B069-4527-9DD7-C395C7E37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5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1710-56F4-48B8-915A-3DA3C83932A3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5879-B069-4527-9DD7-C395C7E37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82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1710-56F4-48B8-915A-3DA3C83932A3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5879-B069-4527-9DD7-C395C7E37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89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1710-56F4-48B8-915A-3DA3C83932A3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5879-B069-4527-9DD7-C395C7E37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97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1710-56F4-48B8-915A-3DA3C83932A3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5879-B069-4527-9DD7-C395C7E37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51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1710-56F4-48B8-915A-3DA3C83932A3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5879-B069-4527-9DD7-C395C7E37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97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1710-56F4-48B8-915A-3DA3C83932A3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5879-B069-4527-9DD7-C395C7E37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26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1710-56F4-48B8-915A-3DA3C83932A3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5879-B069-4527-9DD7-C395C7E37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61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1710-56F4-48B8-915A-3DA3C83932A3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5879-B069-4527-9DD7-C395C7E37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1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1710-56F4-48B8-915A-3DA3C83932A3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5879-B069-4527-9DD7-C395C7E37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21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1710-56F4-48B8-915A-3DA3C83932A3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5879-B069-4527-9DD7-C395C7E37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36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A1710-56F4-48B8-915A-3DA3C83932A3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35879-B069-4527-9DD7-C395C7E37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72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800" b="1" dirty="0"/>
              <a:t>Final Project – DCT Design</a:t>
            </a:r>
            <a:endParaRPr lang="zh-TW" altLang="en-US" sz="48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220308"/>
            <a:ext cx="9144000" cy="1037492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M0921025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顏郁霖</a:t>
            </a:r>
          </a:p>
        </p:txBody>
      </p:sp>
    </p:spTree>
    <p:extLst>
      <p:ext uri="{BB962C8B-B14F-4D97-AF65-F5344CB8AC3E}">
        <p14:creationId xmlns:p14="http://schemas.microsoft.com/office/powerpoint/2010/main" val="1340825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使用</a:t>
            </a:r>
            <a:r>
              <a:rPr lang="en-US" altLang="zh-TW" dirty="0"/>
              <a:t>DA</a:t>
            </a:r>
            <a:r>
              <a:rPr lang="zh-TW" altLang="en-US" dirty="0"/>
              <a:t>技術的功耗最低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使用</a:t>
            </a:r>
            <a:r>
              <a:rPr lang="en-US" altLang="zh-TW" dirty="0"/>
              <a:t>CODRIC</a:t>
            </a:r>
            <a:r>
              <a:rPr lang="zh-TW" altLang="en-US" dirty="0"/>
              <a:t>速度最快，但電路成本最高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未來可以在</a:t>
            </a:r>
            <a:r>
              <a:rPr lang="en-US" altLang="zh-TW" dirty="0"/>
              <a:t>CORDIC</a:t>
            </a:r>
            <a:r>
              <a:rPr lang="zh-TW" altLang="en-US" dirty="0"/>
              <a:t>對應的電路上利用更多的技術研究改量</a:t>
            </a:r>
          </a:p>
        </p:txBody>
      </p:sp>
    </p:spTree>
    <p:extLst>
      <p:ext uri="{BB962C8B-B14F-4D97-AF65-F5344CB8AC3E}">
        <p14:creationId xmlns:p14="http://schemas.microsoft.com/office/powerpoint/2010/main" val="64279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2668C4-039C-42A1-B738-4C6B01B5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4706A3-AB2A-45F7-9CC3-01DD2855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Traditional</a:t>
            </a:r>
            <a:r>
              <a:rPr lang="zh-TW" altLang="en-US" dirty="0"/>
              <a:t> </a:t>
            </a:r>
            <a:r>
              <a:rPr lang="en-US" altLang="zh-TW" dirty="0"/>
              <a:t>DCT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ea typeface="標楷體" panose="03000509000000000000" pitchFamily="65" charset="-120"/>
              </a:rPr>
              <a:t>DCT of Matrix Simplification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ea typeface="標楷體" panose="03000509000000000000" pitchFamily="65" charset="-120"/>
              </a:rPr>
              <a:t>DA-DCT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ea typeface="標楷體" panose="03000509000000000000" pitchFamily="65" charset="-120"/>
              </a:rPr>
              <a:t>CORDIC-Based DCT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ea typeface="標楷體" panose="03000509000000000000" pitchFamily="65" charset="-120"/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219515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1A122-FD1D-4270-9A4B-FF625E21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816796-9608-43F7-B147-C7878A73C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359112-3727-4B7F-A331-C3D75BE0C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6" y="227586"/>
            <a:ext cx="5024175" cy="2039032"/>
          </a:xfrm>
          <a:prstGeom prst="rect">
            <a:avLst/>
          </a:prstGeom>
        </p:spPr>
      </p:pic>
      <p:pic>
        <p:nvPicPr>
          <p:cNvPr id="2050" name="Picture 2" descr="機器產生的替代文字:&#10;1,&#10;2,&#10;3,&#10;4,&#10;5,&#10;6,&#10;7,&#10;(f(3)-f(4))*cos(7pi/16))&#10;F(3)=0,5(f(0)-f(7))cos(3pi/16)+(f(6)-f(1))*cos(7pi/16+(f(5)-f(2))*cos(pi/16)+&#10;(f(4)-f(3))*cos(5pi/16))&#10;F(5)=0,5(f(0)-f(7))cos(5pi/16)+(f(6)-f(1))*cos(pi/16)+(f(2)-f(5))。s(7pi/16)+&#10;(f(3)-f(4))*cos(3pi/16))&#10;F(7),5*(f(0)-f(7))*cos(7pi/16)+(f(6)-f(1))*cos(5pi/16)+(f(2)-f(5))*cos(3pi/16)+&#10;(f(4)-f(3))*cos(pi/16)">
            <a:extLst>
              <a:ext uri="{FF2B5EF4-FFF2-40B4-BE49-F238E27FC236}">
                <a16:creationId xmlns:a16="http://schemas.microsoft.com/office/drawing/2014/main" id="{3971A732-091D-4EA3-A3C8-7796B126B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68" y="2120202"/>
            <a:ext cx="6987473" cy="405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18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2D85FF-B379-43A8-825B-832F69C6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矩陣化簡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917C7BE-BC0B-4668-9B49-4561147381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14" r="17590"/>
          <a:stretch/>
        </p:blipFill>
        <p:spPr>
          <a:xfrm>
            <a:off x="2397307" y="1843087"/>
            <a:ext cx="7574903" cy="213054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145DAC5-AB33-4B4E-B6D3-3C70DFABC9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17" r="21701"/>
          <a:stretch/>
        </p:blipFill>
        <p:spPr>
          <a:xfrm>
            <a:off x="3506872" y="4126035"/>
            <a:ext cx="5355771" cy="182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3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603D36-6F1A-4759-8835-E0CA58F0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矩陣化簡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EE2AEA9-8EB1-4D41-94AC-3CFF0F8C05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69" r="20537"/>
          <a:stretch/>
        </p:blipFill>
        <p:spPr>
          <a:xfrm>
            <a:off x="1160937" y="1930292"/>
            <a:ext cx="9870125" cy="29974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0C1F007-B77B-43AF-AECD-62AC78919C1A}"/>
                  </a:ext>
                </a:extLst>
              </p:cNvPr>
              <p:cNvSpPr txBox="1"/>
              <p:nvPr/>
            </p:nvSpPr>
            <p:spPr>
              <a:xfrm>
                <a:off x="4573673" y="5167311"/>
                <a:ext cx="3044651" cy="148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</m:e>
                      </m:func>
                    </m:oMath>
                  </m:oMathPara>
                </a14:m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sos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=8−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0C1F007-B77B-43AF-AECD-62AC78919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673" y="5167311"/>
                <a:ext cx="3044651" cy="14814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2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76A083-C184-47E8-9927-EC177B21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A7A4595-8B4A-49EC-9E18-FCB0E073AA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931452"/>
              </p:ext>
            </p:extLst>
          </p:nvPr>
        </p:nvGraphicFramePr>
        <p:xfrm>
          <a:off x="542611" y="1477108"/>
          <a:ext cx="11479430" cy="4320784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381117">
                  <a:extLst>
                    <a:ext uri="{9D8B030D-6E8A-4147-A177-3AD203B41FA5}">
                      <a16:colId xmlns:a16="http://schemas.microsoft.com/office/drawing/2014/main" val="1381120181"/>
                    </a:ext>
                  </a:extLst>
                </a:gridCol>
                <a:gridCol w="381117">
                  <a:extLst>
                    <a:ext uri="{9D8B030D-6E8A-4147-A177-3AD203B41FA5}">
                      <a16:colId xmlns:a16="http://schemas.microsoft.com/office/drawing/2014/main" val="3393681060"/>
                    </a:ext>
                  </a:extLst>
                </a:gridCol>
                <a:gridCol w="381117">
                  <a:extLst>
                    <a:ext uri="{9D8B030D-6E8A-4147-A177-3AD203B41FA5}">
                      <a16:colId xmlns:a16="http://schemas.microsoft.com/office/drawing/2014/main" val="2527753279"/>
                    </a:ext>
                  </a:extLst>
                </a:gridCol>
                <a:gridCol w="381117">
                  <a:extLst>
                    <a:ext uri="{9D8B030D-6E8A-4147-A177-3AD203B41FA5}">
                      <a16:colId xmlns:a16="http://schemas.microsoft.com/office/drawing/2014/main" val="4176596406"/>
                    </a:ext>
                  </a:extLst>
                </a:gridCol>
                <a:gridCol w="381117">
                  <a:extLst>
                    <a:ext uri="{9D8B030D-6E8A-4147-A177-3AD203B41FA5}">
                      <a16:colId xmlns:a16="http://schemas.microsoft.com/office/drawing/2014/main" val="3724910265"/>
                    </a:ext>
                  </a:extLst>
                </a:gridCol>
                <a:gridCol w="381117">
                  <a:extLst>
                    <a:ext uri="{9D8B030D-6E8A-4147-A177-3AD203B41FA5}">
                      <a16:colId xmlns:a16="http://schemas.microsoft.com/office/drawing/2014/main" val="1568707743"/>
                    </a:ext>
                  </a:extLst>
                </a:gridCol>
                <a:gridCol w="381117">
                  <a:extLst>
                    <a:ext uri="{9D8B030D-6E8A-4147-A177-3AD203B41FA5}">
                      <a16:colId xmlns:a16="http://schemas.microsoft.com/office/drawing/2014/main" val="233121518"/>
                    </a:ext>
                  </a:extLst>
                </a:gridCol>
                <a:gridCol w="381117">
                  <a:extLst>
                    <a:ext uri="{9D8B030D-6E8A-4147-A177-3AD203B41FA5}">
                      <a16:colId xmlns:a16="http://schemas.microsoft.com/office/drawing/2014/main" val="3869901606"/>
                    </a:ext>
                  </a:extLst>
                </a:gridCol>
                <a:gridCol w="381117">
                  <a:extLst>
                    <a:ext uri="{9D8B030D-6E8A-4147-A177-3AD203B41FA5}">
                      <a16:colId xmlns:a16="http://schemas.microsoft.com/office/drawing/2014/main" val="923470577"/>
                    </a:ext>
                  </a:extLst>
                </a:gridCol>
                <a:gridCol w="383413">
                  <a:extLst>
                    <a:ext uri="{9D8B030D-6E8A-4147-A177-3AD203B41FA5}">
                      <a16:colId xmlns:a16="http://schemas.microsoft.com/office/drawing/2014/main" val="3610022853"/>
                    </a:ext>
                  </a:extLst>
                </a:gridCol>
                <a:gridCol w="383413">
                  <a:extLst>
                    <a:ext uri="{9D8B030D-6E8A-4147-A177-3AD203B41FA5}">
                      <a16:colId xmlns:a16="http://schemas.microsoft.com/office/drawing/2014/main" val="3398235550"/>
                    </a:ext>
                  </a:extLst>
                </a:gridCol>
                <a:gridCol w="383413">
                  <a:extLst>
                    <a:ext uri="{9D8B030D-6E8A-4147-A177-3AD203B41FA5}">
                      <a16:colId xmlns:a16="http://schemas.microsoft.com/office/drawing/2014/main" val="1778960143"/>
                    </a:ext>
                  </a:extLst>
                </a:gridCol>
                <a:gridCol w="383413">
                  <a:extLst>
                    <a:ext uri="{9D8B030D-6E8A-4147-A177-3AD203B41FA5}">
                      <a16:colId xmlns:a16="http://schemas.microsoft.com/office/drawing/2014/main" val="1912956885"/>
                    </a:ext>
                  </a:extLst>
                </a:gridCol>
                <a:gridCol w="383413">
                  <a:extLst>
                    <a:ext uri="{9D8B030D-6E8A-4147-A177-3AD203B41FA5}">
                      <a16:colId xmlns:a16="http://schemas.microsoft.com/office/drawing/2014/main" val="2902705572"/>
                    </a:ext>
                  </a:extLst>
                </a:gridCol>
                <a:gridCol w="383413">
                  <a:extLst>
                    <a:ext uri="{9D8B030D-6E8A-4147-A177-3AD203B41FA5}">
                      <a16:colId xmlns:a16="http://schemas.microsoft.com/office/drawing/2014/main" val="3971059113"/>
                    </a:ext>
                  </a:extLst>
                </a:gridCol>
                <a:gridCol w="383413">
                  <a:extLst>
                    <a:ext uri="{9D8B030D-6E8A-4147-A177-3AD203B41FA5}">
                      <a16:colId xmlns:a16="http://schemas.microsoft.com/office/drawing/2014/main" val="865787211"/>
                    </a:ext>
                  </a:extLst>
                </a:gridCol>
                <a:gridCol w="383413">
                  <a:extLst>
                    <a:ext uri="{9D8B030D-6E8A-4147-A177-3AD203B41FA5}">
                      <a16:colId xmlns:a16="http://schemas.microsoft.com/office/drawing/2014/main" val="3998393551"/>
                    </a:ext>
                  </a:extLst>
                </a:gridCol>
                <a:gridCol w="383413">
                  <a:extLst>
                    <a:ext uri="{9D8B030D-6E8A-4147-A177-3AD203B41FA5}">
                      <a16:colId xmlns:a16="http://schemas.microsoft.com/office/drawing/2014/main" val="2773578496"/>
                    </a:ext>
                  </a:extLst>
                </a:gridCol>
                <a:gridCol w="383413">
                  <a:extLst>
                    <a:ext uri="{9D8B030D-6E8A-4147-A177-3AD203B41FA5}">
                      <a16:colId xmlns:a16="http://schemas.microsoft.com/office/drawing/2014/main" val="1871767577"/>
                    </a:ext>
                  </a:extLst>
                </a:gridCol>
                <a:gridCol w="383413">
                  <a:extLst>
                    <a:ext uri="{9D8B030D-6E8A-4147-A177-3AD203B41FA5}">
                      <a16:colId xmlns:a16="http://schemas.microsoft.com/office/drawing/2014/main" val="1703728289"/>
                    </a:ext>
                  </a:extLst>
                </a:gridCol>
                <a:gridCol w="383413">
                  <a:extLst>
                    <a:ext uri="{9D8B030D-6E8A-4147-A177-3AD203B41FA5}">
                      <a16:colId xmlns:a16="http://schemas.microsoft.com/office/drawing/2014/main" val="2471751070"/>
                    </a:ext>
                  </a:extLst>
                </a:gridCol>
                <a:gridCol w="383413">
                  <a:extLst>
                    <a:ext uri="{9D8B030D-6E8A-4147-A177-3AD203B41FA5}">
                      <a16:colId xmlns:a16="http://schemas.microsoft.com/office/drawing/2014/main" val="1452975031"/>
                    </a:ext>
                  </a:extLst>
                </a:gridCol>
                <a:gridCol w="383413">
                  <a:extLst>
                    <a:ext uri="{9D8B030D-6E8A-4147-A177-3AD203B41FA5}">
                      <a16:colId xmlns:a16="http://schemas.microsoft.com/office/drawing/2014/main" val="557621152"/>
                    </a:ext>
                  </a:extLst>
                </a:gridCol>
                <a:gridCol w="383413">
                  <a:extLst>
                    <a:ext uri="{9D8B030D-6E8A-4147-A177-3AD203B41FA5}">
                      <a16:colId xmlns:a16="http://schemas.microsoft.com/office/drawing/2014/main" val="1272740951"/>
                    </a:ext>
                  </a:extLst>
                </a:gridCol>
                <a:gridCol w="383413">
                  <a:extLst>
                    <a:ext uri="{9D8B030D-6E8A-4147-A177-3AD203B41FA5}">
                      <a16:colId xmlns:a16="http://schemas.microsoft.com/office/drawing/2014/main" val="3875618610"/>
                    </a:ext>
                  </a:extLst>
                </a:gridCol>
                <a:gridCol w="383413">
                  <a:extLst>
                    <a:ext uri="{9D8B030D-6E8A-4147-A177-3AD203B41FA5}">
                      <a16:colId xmlns:a16="http://schemas.microsoft.com/office/drawing/2014/main" val="650384740"/>
                    </a:ext>
                  </a:extLst>
                </a:gridCol>
                <a:gridCol w="383413">
                  <a:extLst>
                    <a:ext uri="{9D8B030D-6E8A-4147-A177-3AD203B41FA5}">
                      <a16:colId xmlns:a16="http://schemas.microsoft.com/office/drawing/2014/main" val="3807454985"/>
                    </a:ext>
                  </a:extLst>
                </a:gridCol>
                <a:gridCol w="383413">
                  <a:extLst>
                    <a:ext uri="{9D8B030D-6E8A-4147-A177-3AD203B41FA5}">
                      <a16:colId xmlns:a16="http://schemas.microsoft.com/office/drawing/2014/main" val="3572751658"/>
                    </a:ext>
                  </a:extLst>
                </a:gridCol>
                <a:gridCol w="383413">
                  <a:extLst>
                    <a:ext uri="{9D8B030D-6E8A-4147-A177-3AD203B41FA5}">
                      <a16:colId xmlns:a16="http://schemas.microsoft.com/office/drawing/2014/main" val="436017888"/>
                    </a:ext>
                  </a:extLst>
                </a:gridCol>
                <a:gridCol w="381117">
                  <a:extLst>
                    <a:ext uri="{9D8B030D-6E8A-4147-A177-3AD203B41FA5}">
                      <a16:colId xmlns:a16="http://schemas.microsoft.com/office/drawing/2014/main" val="3331514647"/>
                    </a:ext>
                  </a:extLst>
                </a:gridCol>
              </a:tblGrid>
              <a:tr h="332368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TW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2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C6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TW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S6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C6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2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C7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S7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TW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C7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24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TW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24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TW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24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TW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2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5857741"/>
                  </a:ext>
                </a:extLst>
              </a:tr>
              <a:tr h="332368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sz="2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sz="2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2166557"/>
                  </a:ext>
                </a:extLst>
              </a:tr>
              <a:tr h="332368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sz="2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sz="2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5940226"/>
                  </a:ext>
                </a:extLst>
              </a:tr>
              <a:tr h="332368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sz="2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sz="2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8949580"/>
                  </a:ext>
                </a:extLst>
              </a:tr>
              <a:tr h="332368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sz="2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9428897"/>
                  </a:ext>
                </a:extLst>
              </a:tr>
              <a:tr h="332368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sz="2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8976069"/>
                  </a:ext>
                </a:extLst>
              </a:tr>
              <a:tr h="332368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sz="2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sz="2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0376254"/>
                  </a:ext>
                </a:extLst>
              </a:tr>
              <a:tr h="332368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sz="2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sz="2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2255204"/>
                  </a:ext>
                </a:extLst>
              </a:tr>
              <a:tr h="332368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sz="2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0061548"/>
                  </a:ext>
                </a:extLst>
              </a:tr>
              <a:tr h="332368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sz="2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TW" sz="2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5804003"/>
                  </a:ext>
                </a:extLst>
              </a:tr>
              <a:tr h="332368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sz="2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1576996"/>
                  </a:ext>
                </a:extLst>
              </a:tr>
              <a:tr h="332368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065326"/>
                  </a:ext>
                </a:extLst>
              </a:tr>
              <a:tr h="332368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b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sz="2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sz="2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sz="2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2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0827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4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1209C8-2D48-4553-9E47-E22CC5F1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50" y="220302"/>
            <a:ext cx="2372820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CORDIC-Based DCT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414C6-98A0-463C-B568-E2616F61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C3207DD-7984-4B39-8E90-FCB906D2B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5" t="1264"/>
          <a:stretch/>
        </p:blipFill>
        <p:spPr>
          <a:xfrm>
            <a:off x="3054698" y="301450"/>
            <a:ext cx="6953459" cy="633624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DBAF86D-AB95-45BF-97B0-C9939428ECF4}"/>
              </a:ext>
            </a:extLst>
          </p:cNvPr>
          <p:cNvSpPr/>
          <p:nvPr/>
        </p:nvSpPr>
        <p:spPr>
          <a:xfrm>
            <a:off x="3788229" y="462224"/>
            <a:ext cx="231112" cy="59586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AA32F4-8BDC-4F32-AA17-4EC5A016E685}"/>
              </a:ext>
            </a:extLst>
          </p:cNvPr>
          <p:cNvSpPr/>
          <p:nvPr/>
        </p:nvSpPr>
        <p:spPr>
          <a:xfrm>
            <a:off x="5634633" y="3416085"/>
            <a:ext cx="264035" cy="30406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1E801D-B194-4025-BB62-519A1A68F97F}"/>
              </a:ext>
            </a:extLst>
          </p:cNvPr>
          <p:cNvSpPr/>
          <p:nvPr/>
        </p:nvSpPr>
        <p:spPr>
          <a:xfrm>
            <a:off x="7513960" y="3502861"/>
            <a:ext cx="264034" cy="280349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1033F1-FACD-4E51-B768-1EF62F64DE01}"/>
              </a:ext>
            </a:extLst>
          </p:cNvPr>
          <p:cNvSpPr/>
          <p:nvPr/>
        </p:nvSpPr>
        <p:spPr>
          <a:xfrm>
            <a:off x="8508140" y="462224"/>
            <a:ext cx="231112" cy="253051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C5A9B1-A432-40D1-83E1-B806F5219F3D}"/>
              </a:ext>
            </a:extLst>
          </p:cNvPr>
          <p:cNvSpPr/>
          <p:nvPr/>
        </p:nvSpPr>
        <p:spPr>
          <a:xfrm>
            <a:off x="6847953" y="462224"/>
            <a:ext cx="231113" cy="30406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35F6A4-3FAB-4237-869E-3A6C1E8DC5DB}"/>
              </a:ext>
            </a:extLst>
          </p:cNvPr>
          <p:cNvSpPr/>
          <p:nvPr/>
        </p:nvSpPr>
        <p:spPr>
          <a:xfrm>
            <a:off x="9277730" y="462224"/>
            <a:ext cx="231112" cy="595867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B3EB4C7-A7D3-4FE0-B632-843B79266B8C}"/>
              </a:ext>
            </a:extLst>
          </p:cNvPr>
          <p:cNvSpPr txBox="1"/>
          <p:nvPr/>
        </p:nvSpPr>
        <p:spPr>
          <a:xfrm>
            <a:off x="311059" y="2423709"/>
            <a:ext cx="2527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CORDIC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次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iteration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級管線</a:t>
            </a:r>
          </a:p>
        </p:txBody>
      </p:sp>
    </p:spTree>
    <p:extLst>
      <p:ext uri="{BB962C8B-B14F-4D97-AF65-F5344CB8AC3E}">
        <p14:creationId xmlns:p14="http://schemas.microsoft.com/office/powerpoint/2010/main" val="229017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D761-A827-4811-98D6-91C0E979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CORDIC-Based DCT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8646D-6FC9-466D-A1E7-8B37FA3AA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53B395-51BA-4278-BD73-9FDC26CF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1571"/>
            <a:ext cx="7309875" cy="483944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8449AC3-CE0B-4614-9CE1-89BB86189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359" y="4714131"/>
            <a:ext cx="437837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9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7A927-4687-4A79-BB4D-FE3E78FE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05" y="154109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BC95E03-6F70-490B-A40F-6D193ECC5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365032"/>
              </p:ext>
            </p:extLst>
          </p:nvPr>
        </p:nvGraphicFramePr>
        <p:xfrm>
          <a:off x="1811054" y="566852"/>
          <a:ext cx="7998636" cy="5724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955">
                  <a:extLst>
                    <a:ext uri="{9D8B030D-6E8A-4147-A177-3AD203B41FA5}">
                      <a16:colId xmlns:a16="http://schemas.microsoft.com/office/drawing/2014/main" val="2304729721"/>
                    </a:ext>
                  </a:extLst>
                </a:gridCol>
                <a:gridCol w="950453">
                  <a:extLst>
                    <a:ext uri="{9D8B030D-6E8A-4147-A177-3AD203B41FA5}">
                      <a16:colId xmlns:a16="http://schemas.microsoft.com/office/drawing/2014/main" val="2098461817"/>
                    </a:ext>
                  </a:extLst>
                </a:gridCol>
                <a:gridCol w="783563">
                  <a:extLst>
                    <a:ext uri="{9D8B030D-6E8A-4147-A177-3AD203B41FA5}">
                      <a16:colId xmlns:a16="http://schemas.microsoft.com/office/drawing/2014/main" val="3041148828"/>
                    </a:ext>
                  </a:extLst>
                </a:gridCol>
                <a:gridCol w="1360253">
                  <a:extLst>
                    <a:ext uri="{9D8B030D-6E8A-4147-A177-3AD203B41FA5}">
                      <a16:colId xmlns:a16="http://schemas.microsoft.com/office/drawing/2014/main" val="1471706293"/>
                    </a:ext>
                  </a:extLst>
                </a:gridCol>
                <a:gridCol w="866824">
                  <a:extLst>
                    <a:ext uri="{9D8B030D-6E8A-4147-A177-3AD203B41FA5}">
                      <a16:colId xmlns:a16="http://schemas.microsoft.com/office/drawing/2014/main" val="3331942441"/>
                    </a:ext>
                  </a:extLst>
                </a:gridCol>
                <a:gridCol w="866472">
                  <a:extLst>
                    <a:ext uri="{9D8B030D-6E8A-4147-A177-3AD203B41FA5}">
                      <a16:colId xmlns:a16="http://schemas.microsoft.com/office/drawing/2014/main" val="772271185"/>
                    </a:ext>
                  </a:extLst>
                </a:gridCol>
                <a:gridCol w="833407">
                  <a:extLst>
                    <a:ext uri="{9D8B030D-6E8A-4147-A177-3AD203B41FA5}">
                      <a16:colId xmlns:a16="http://schemas.microsoft.com/office/drawing/2014/main" val="308280547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1561158131"/>
                    </a:ext>
                  </a:extLst>
                </a:gridCol>
              </a:tblGrid>
              <a:tr h="860503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Methods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Freq.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Slack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Area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Static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Power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Dynamic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Power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880559"/>
                  </a:ext>
                </a:extLst>
              </a:tr>
              <a:tr h="401568">
                <a:tc rowSpan="4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Traditional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DCT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100Mhz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10ns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Setup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time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1.5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LUT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2254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0.108W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31%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0.235W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69%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182225"/>
                  </a:ext>
                </a:extLst>
              </a:tr>
              <a:tr h="20078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FF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815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679901"/>
                  </a:ext>
                </a:extLst>
              </a:tr>
              <a:tr h="20078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Hold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time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0.079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963081"/>
                  </a:ext>
                </a:extLst>
              </a:tr>
              <a:tr h="4015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IO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124652"/>
                  </a:ext>
                </a:extLst>
              </a:tr>
              <a:tr h="30494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Matrix Simplification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100Mhz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10ns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Setup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time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0.513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LUT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1976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0.108W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31%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0.241W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69%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005143"/>
                  </a:ext>
                </a:extLst>
              </a:tr>
              <a:tr h="3049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Hold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time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0.079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FF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728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72370"/>
                  </a:ext>
                </a:extLst>
              </a:tr>
              <a:tr h="3049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IO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267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265171"/>
                  </a:ext>
                </a:extLst>
              </a:tr>
              <a:tr h="401568">
                <a:tc rowSpan="4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DA-DCT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83.3Mhz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12ns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Setup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time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0.131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LUT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3055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0.108W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31%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0.230W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69%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700351"/>
                  </a:ext>
                </a:extLst>
              </a:tr>
              <a:tr h="20078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FF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277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227476"/>
                  </a:ext>
                </a:extLst>
              </a:tr>
              <a:tr h="20078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Hold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time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0.079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858308"/>
                  </a:ext>
                </a:extLst>
              </a:tr>
              <a:tr h="4015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IO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289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14039"/>
                  </a:ext>
                </a:extLst>
              </a:tr>
              <a:tr h="401568">
                <a:tc rowSpan="4"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CORDIC-Based DCT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142.8Mhz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7ns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Setup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time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0.522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LUT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23058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0.109W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25%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0.321W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75%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998010"/>
                  </a:ext>
                </a:extLst>
              </a:tr>
              <a:tr h="20078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FF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3490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2599"/>
                  </a:ext>
                </a:extLst>
              </a:tr>
              <a:tr h="20078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Hold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0.079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63628"/>
                  </a:ext>
                </a:extLst>
              </a:tr>
              <a:tr h="4015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556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34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585</Words>
  <Application>Microsoft Office PowerPoint</Application>
  <PresentationFormat>寬螢幕</PresentationFormat>
  <Paragraphs>500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Final Project – DCT Design</vt:lpstr>
      <vt:lpstr>設計</vt:lpstr>
      <vt:lpstr>DCT</vt:lpstr>
      <vt:lpstr>矩陣化簡</vt:lpstr>
      <vt:lpstr>矩陣化簡</vt:lpstr>
      <vt:lpstr>DA</vt:lpstr>
      <vt:lpstr>CORDIC-Based DCT</vt:lpstr>
      <vt:lpstr>CORDIC-Based DCT</vt:lpstr>
      <vt:lpstr>比較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Explaining ECG Biometrics: Is It All In The QRS?</dc:title>
  <dc:creator>user</dc:creator>
  <cp:lastModifiedBy>郁霖 顏</cp:lastModifiedBy>
  <cp:revision>85</cp:revision>
  <dcterms:created xsi:type="dcterms:W3CDTF">2020-09-21T08:54:10Z</dcterms:created>
  <dcterms:modified xsi:type="dcterms:W3CDTF">2021-01-13T01:38:27Z</dcterms:modified>
</cp:coreProperties>
</file>