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01" r:id="rId4"/>
    <p:sldId id="305" r:id="rId5"/>
    <p:sldId id="287" r:id="rId6"/>
    <p:sldId id="306" r:id="rId7"/>
    <p:sldId id="304" r:id="rId8"/>
    <p:sldId id="307" r:id="rId9"/>
    <p:sldId id="308" r:id="rId10"/>
    <p:sldId id="29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66" autoAdjust="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283-DDDA-41C8-8CE6-593840E867D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971F4-F6C2-43C1-AD51-BE8957A9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45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71F4-F6C2-43C1-AD51-BE8957A9DD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10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71F4-F6C2-43C1-AD51-BE8957A9DD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0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8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7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2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21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1710-56F4-48B8-915A-3DA3C83932A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5879-B069-4527-9DD7-C395C7E375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72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/>
              <a:t>Project1 – FIR Filter Design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20308"/>
            <a:ext cx="9144000" cy="103749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M0921025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顏郁霖</a:t>
            </a:r>
          </a:p>
        </p:txBody>
      </p:sp>
    </p:spTree>
    <p:extLst>
      <p:ext uri="{BB962C8B-B14F-4D97-AF65-F5344CB8AC3E}">
        <p14:creationId xmlns:p14="http://schemas.microsoft.com/office/powerpoint/2010/main" val="134082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Symmetric</a:t>
            </a:r>
            <a:r>
              <a:rPr lang="zh-TW" altLang="en-US" dirty="0"/>
              <a:t> </a:t>
            </a:r>
            <a:r>
              <a:rPr lang="en-US" altLang="zh-TW" dirty="0"/>
              <a:t>FIR</a:t>
            </a:r>
            <a:r>
              <a:rPr lang="zh-TW" altLang="en-US" dirty="0"/>
              <a:t>加管線有較好的效能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使用對稱設計會降面積，但</a:t>
            </a:r>
            <a:r>
              <a:rPr lang="en-US" altLang="zh-TW" dirty="0"/>
              <a:t>FPGA</a:t>
            </a:r>
            <a:r>
              <a:rPr lang="zh-TW" altLang="en-US" dirty="0"/>
              <a:t>看不太出來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動態功率消耗隨操作頻率而等比上升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79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5A110-CB41-4F62-B91B-79DC82DB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EBDF2-20D2-43D1-8BA6-F8171A64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設計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DAACDA-F7D1-40B0-8F78-D66277C1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" t="14967" r="5233" b="19626"/>
          <a:stretch/>
        </p:blipFill>
        <p:spPr>
          <a:xfrm>
            <a:off x="4923693" y="2049037"/>
            <a:ext cx="4933739" cy="275992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83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68C4-039C-42A1-B738-4C6B01B5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706A3-AB2A-45F7-9CC3-01DD2855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21-tap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FIR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Filter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Symmetric</a:t>
            </a:r>
            <a:r>
              <a:rPr lang="zh-TW" altLang="en-US" dirty="0"/>
              <a:t> </a:t>
            </a:r>
            <a:r>
              <a:rPr lang="en-US" altLang="zh-TW" dirty="0"/>
              <a:t>Coefficients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Direct Form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/>
              <a:t>Symmetric FIR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Using Pipeline technique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RTL design with </a:t>
            </a:r>
            <a:r>
              <a:rPr lang="en-US" altLang="zh-TW" dirty="0" err="1">
                <a:ea typeface="標楷體" panose="03000509000000000000" pitchFamily="65" charset="-120"/>
              </a:rPr>
              <a:t>Vivado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1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D85FF-B379-43A8-825B-832F69C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B60401-9ABA-4EF8-899E-ADE5C95C5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dirty="0">
                    <a:ea typeface="標楷體" panose="03000509000000000000" pitchFamily="65" charset="-120"/>
                  </a:rPr>
                  <a:t>量化係數：係數放大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dirty="0">
                    <a:ea typeface="標楷體" panose="03000509000000000000" pitchFamily="65" charset="-120"/>
                    <a:sym typeface="Wingdings" panose="05000000000000000000" pitchFamily="2" charset="2"/>
                  </a:rPr>
                  <a:t></a:t>
                </a:r>
                <a:r>
                  <a:rPr lang="zh-TW" altLang="en-US" dirty="0">
                    <a:ea typeface="標楷體" panose="03000509000000000000" pitchFamily="65" charset="-120"/>
                    <a:sym typeface="Wingdings" panose="05000000000000000000" pitchFamily="2" charset="2"/>
                  </a:rPr>
                  <a:t>四捨五入</a:t>
                </a:r>
                <a:r>
                  <a:rPr lang="zh-TW" altLang="en-US" dirty="0">
                    <a:ea typeface="標楷體" panose="03000509000000000000" pitchFamily="65" charset="-120"/>
                  </a:rPr>
                  <a:t>取整</a:t>
                </a:r>
                <a:r>
                  <a:rPr lang="en-US" altLang="zh-TW" dirty="0">
                    <a:ea typeface="標楷體" panose="03000509000000000000" pitchFamily="65" charset="-120"/>
                    <a:sym typeface="Wingdings" panose="05000000000000000000" pitchFamily="2" charset="2"/>
                  </a:rPr>
                  <a:t></a:t>
                </a:r>
                <a:r>
                  <a:rPr lang="zh-TW" altLang="en-US" dirty="0">
                    <a:ea typeface="標楷體" panose="03000509000000000000" pitchFamily="65" charset="-120"/>
                  </a:rPr>
                  <a:t>二進制補數</a:t>
                </a:r>
                <a:endParaRPr lang="en-US" altLang="zh-TW" dirty="0">
                  <a:ea typeface="標楷體" panose="03000509000000000000" pitchFamily="65" charset="-12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>
                    <a:ea typeface="標楷體" panose="03000509000000000000" pitchFamily="65" charset="-120"/>
                  </a:rPr>
                  <a:t>RTL</a:t>
                </a:r>
                <a:r>
                  <a:rPr lang="zh-TW" altLang="en-US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ea typeface="標楷體" panose="03000509000000000000" pitchFamily="65" charset="-120"/>
                  </a:rPr>
                  <a:t>coding</a:t>
                </a:r>
                <a:r>
                  <a:rPr lang="zh-TW" altLang="en-US" dirty="0">
                    <a:ea typeface="標楷體" panose="03000509000000000000" pitchFamily="65" charset="-120"/>
                  </a:rPr>
                  <a:t>並灌</a:t>
                </a:r>
                <a:r>
                  <a:rPr lang="en-US" altLang="zh-TW" dirty="0">
                    <a:ea typeface="標楷體" panose="03000509000000000000" pitchFamily="65" charset="-120"/>
                  </a:rPr>
                  <a:t>pattern</a:t>
                </a:r>
                <a:r>
                  <a:rPr lang="zh-TW" altLang="en-US" dirty="0">
                    <a:ea typeface="標楷體" panose="03000509000000000000" pitchFamily="65" charset="-120"/>
                  </a:rPr>
                  <a:t>驗證</a:t>
                </a:r>
                <a:endParaRPr lang="en-US" altLang="zh-TW" dirty="0">
                  <a:ea typeface="標楷體" panose="03000509000000000000" pitchFamily="65" charset="-12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dirty="0">
                    <a:ea typeface="標楷體" panose="03000509000000000000" pitchFamily="65" charset="-120"/>
                  </a:rPr>
                  <a:t>用</a:t>
                </a:r>
                <a:r>
                  <a:rPr lang="en-US" altLang="zh-TW" dirty="0" err="1">
                    <a:ea typeface="標楷體" panose="03000509000000000000" pitchFamily="65" charset="-120"/>
                  </a:rPr>
                  <a:t>Vivado</a:t>
                </a:r>
                <a:r>
                  <a:rPr lang="zh-TW" altLang="en-US" dirty="0">
                    <a:ea typeface="標楷體" panose="03000509000000000000" pitchFamily="65" charset="-120"/>
                  </a:rPr>
                  <a:t>合成電路並下</a:t>
                </a:r>
                <a:r>
                  <a:rPr lang="en-US" altLang="zh-TW" dirty="0">
                    <a:ea typeface="標楷體" panose="03000509000000000000" pitchFamily="65" charset="-120"/>
                  </a:rPr>
                  <a:t>timing</a:t>
                </a:r>
                <a:r>
                  <a:rPr lang="zh-TW" altLang="en-US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ea typeface="標楷體" panose="03000509000000000000" pitchFamily="65" charset="-120"/>
                  </a:rPr>
                  <a:t>constrains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dirty="0">
                    <a:ea typeface="標楷體" panose="03000509000000000000" pitchFamily="65" charset="-120"/>
                  </a:rPr>
                  <a:t>分別做</a:t>
                </a:r>
                <a:r>
                  <a:rPr lang="en-US" altLang="zh-TW" dirty="0">
                    <a:ea typeface="標楷體" panose="03000509000000000000" pitchFamily="65" charset="-120"/>
                  </a:rPr>
                  <a:t>Direct Form</a:t>
                </a:r>
                <a:r>
                  <a:rPr lang="zh-TW" altLang="en-US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ea typeface="標楷體" panose="03000509000000000000" pitchFamily="65" charset="-120"/>
                  </a:rPr>
                  <a:t>&amp; Symmetric FIR</a:t>
                </a:r>
                <a:r>
                  <a:rPr lang="zh-TW" altLang="en-US" dirty="0">
                    <a:ea typeface="標楷體" panose="03000509000000000000" pitchFamily="65" charset="-120"/>
                  </a:rPr>
                  <a:t>及有做管線化的電路</a:t>
                </a:r>
                <a:endParaRPr lang="en-US" altLang="zh-TW" dirty="0">
                  <a:ea typeface="標楷體" panose="03000509000000000000" pitchFamily="65" charset="-12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dirty="0">
                    <a:ea typeface="標楷體" panose="03000509000000000000" pitchFamily="65" charset="-120"/>
                  </a:rPr>
                  <a:t>比較結果</a:t>
                </a:r>
                <a:endParaRPr lang="en-US" altLang="zh-TW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B60401-9ABA-4EF8-899E-ADE5C95C5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93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Direct Form FIR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AutoShape 2" descr="convolution">
            <a:extLst>
              <a:ext uri="{FF2B5EF4-FFF2-40B4-BE49-F238E27FC236}">
                <a16:creationId xmlns:a16="http://schemas.microsoft.com/office/drawing/2014/main" id="{D9431EBA-9AE5-4A29-9620-8F4D6498955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6473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CP</a:t>
            </a:r>
            <a:r>
              <a:rPr lang="zh-TW" altLang="en-US" dirty="0">
                <a:ea typeface="標楷體" panose="03000509000000000000" pitchFamily="65" charset="-120"/>
              </a:rPr>
              <a:t>切開做</a:t>
            </a:r>
            <a:r>
              <a:rPr lang="en-US" altLang="zh-TW" dirty="0">
                <a:ea typeface="標楷體" panose="03000509000000000000" pitchFamily="65" charset="-120"/>
              </a:rPr>
              <a:t>pipeline(</a:t>
            </a:r>
            <a:r>
              <a:rPr lang="en-US" altLang="zh-TW" dirty="0" err="1">
                <a:ea typeface="標楷體" panose="03000509000000000000" pitchFamily="65" charset="-120"/>
              </a:rPr>
              <a:t>mult</a:t>
            </a:r>
            <a:r>
              <a:rPr lang="en-US" altLang="zh-TW" dirty="0">
                <a:ea typeface="標楷體" panose="03000509000000000000" pitchFamily="65" charset="-120"/>
              </a:rPr>
              <a:t> 3cc, adder 1cc)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1028" name="Picture 4" descr="convolution">
            <a:extLst>
              <a:ext uri="{FF2B5EF4-FFF2-40B4-BE49-F238E27FC236}">
                <a16:creationId xmlns:a16="http://schemas.microsoft.com/office/drawing/2014/main" id="{2B9AF6CA-0C16-4516-9B6B-E8827319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8"/>
          <a:stretch/>
        </p:blipFill>
        <p:spPr bwMode="auto">
          <a:xfrm>
            <a:off x="940429" y="2637365"/>
            <a:ext cx="10311142" cy="27278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24A855-E537-433A-9AD3-0328D071BB25}"/>
              </a:ext>
            </a:extLst>
          </p:cNvPr>
          <p:cNvSpPr/>
          <p:nvPr/>
        </p:nvSpPr>
        <p:spPr>
          <a:xfrm>
            <a:off x="1855434" y="4824448"/>
            <a:ext cx="1162971" cy="4647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Product[0]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7541E8-696D-4D6E-ADD7-CA30E87CE4AF}"/>
              </a:ext>
            </a:extLst>
          </p:cNvPr>
          <p:cNvSpPr/>
          <p:nvPr/>
        </p:nvSpPr>
        <p:spPr>
          <a:xfrm>
            <a:off x="3339484" y="4824448"/>
            <a:ext cx="1162971" cy="4647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Product[1]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CEB40-0AA5-482B-8E01-0036A98FB881}"/>
              </a:ext>
            </a:extLst>
          </p:cNvPr>
          <p:cNvSpPr/>
          <p:nvPr/>
        </p:nvSpPr>
        <p:spPr>
          <a:xfrm>
            <a:off x="7455660" y="4900474"/>
            <a:ext cx="1162971" cy="4647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Product[8]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DA0577-DB0B-4E68-9F95-2DDA1BF541B8}"/>
              </a:ext>
            </a:extLst>
          </p:cNvPr>
          <p:cNvSpPr/>
          <p:nvPr/>
        </p:nvSpPr>
        <p:spPr>
          <a:xfrm>
            <a:off x="8852624" y="4900474"/>
            <a:ext cx="1162971" cy="4647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Product[9]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70EF1FA4-7985-4CB4-87F8-0C49F671614D}"/>
              </a:ext>
            </a:extLst>
          </p:cNvPr>
          <p:cNvSpPr/>
          <p:nvPr/>
        </p:nvSpPr>
        <p:spPr>
          <a:xfrm flipV="1">
            <a:off x="1675012" y="3189548"/>
            <a:ext cx="8973738" cy="1643457"/>
          </a:xfrm>
          <a:prstGeom prst="bentArrow">
            <a:avLst>
              <a:gd name="adj1" fmla="val 8286"/>
              <a:gd name="adj2" fmla="val 9002"/>
              <a:gd name="adj3" fmla="val 23567"/>
              <a:gd name="adj4" fmla="val 43750"/>
            </a:avLst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1AF5B8-708D-4BC8-A35B-9736330F6F1A}"/>
              </a:ext>
            </a:extLst>
          </p:cNvPr>
          <p:cNvSpPr/>
          <p:nvPr/>
        </p:nvSpPr>
        <p:spPr>
          <a:xfrm>
            <a:off x="8669745" y="3582140"/>
            <a:ext cx="131764" cy="26366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ymmetric FIR filter implementation diagram. | Download Scientific Diagram">
            <a:extLst>
              <a:ext uri="{FF2B5EF4-FFF2-40B4-BE49-F238E27FC236}">
                <a16:creationId xmlns:a16="http://schemas.microsoft.com/office/drawing/2014/main" id="{52303015-411E-4D28-9605-C6F72D47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10" y="2388093"/>
            <a:ext cx="8383046" cy="35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14614E-C446-4318-8C2F-BD005D7E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FIR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B4290-FA1E-42DA-B775-4D3364B24A94}"/>
              </a:ext>
            </a:extLst>
          </p:cNvPr>
          <p:cNvSpPr/>
          <p:nvPr/>
        </p:nvSpPr>
        <p:spPr>
          <a:xfrm>
            <a:off x="1811044" y="5157926"/>
            <a:ext cx="8708994" cy="1065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04CA0B-815E-4CE8-B36A-D2EC74274889}"/>
              </a:ext>
            </a:extLst>
          </p:cNvPr>
          <p:cNvSpPr/>
          <p:nvPr/>
        </p:nvSpPr>
        <p:spPr>
          <a:xfrm>
            <a:off x="6262370" y="5450766"/>
            <a:ext cx="133165" cy="86113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C3626F8-E904-4231-BD89-90F2F2B0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mult</a:t>
            </a:r>
            <a:r>
              <a:rPr lang="en-US" altLang="zh-TW" dirty="0"/>
              <a:t> 3cc, adder 1cc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AD8FA8-AEBB-4835-88B7-19C292CD86A1}"/>
              </a:ext>
            </a:extLst>
          </p:cNvPr>
          <p:cNvSpPr/>
          <p:nvPr/>
        </p:nvSpPr>
        <p:spPr>
          <a:xfrm>
            <a:off x="6975389" y="5442852"/>
            <a:ext cx="133165" cy="86113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2555F3-DA94-4316-AF19-D667DA1A1DE0}"/>
              </a:ext>
            </a:extLst>
          </p:cNvPr>
          <p:cNvSpPr/>
          <p:nvPr/>
        </p:nvSpPr>
        <p:spPr>
          <a:xfrm>
            <a:off x="7688408" y="5441038"/>
            <a:ext cx="133165" cy="86113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3F1B0BB9-8EB7-47E2-A164-C81E09A3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64820"/>
              </p:ext>
            </p:extLst>
          </p:nvPr>
        </p:nvGraphicFramePr>
        <p:xfrm>
          <a:off x="5653347" y="1259065"/>
          <a:ext cx="5700453" cy="46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23">
                  <a:extLst>
                    <a:ext uri="{9D8B030D-6E8A-4147-A177-3AD203B41FA5}">
                      <a16:colId xmlns:a16="http://schemas.microsoft.com/office/drawing/2014/main" val="419560148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66395839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3879862323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3519057982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718456881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696313380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4284412549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2174923384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3991655807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1320040178"/>
                    </a:ext>
                  </a:extLst>
                </a:gridCol>
                <a:gridCol w="518223">
                  <a:extLst>
                    <a:ext uri="{9D8B030D-6E8A-4147-A177-3AD203B41FA5}">
                      <a16:colId xmlns:a16="http://schemas.microsoft.com/office/drawing/2014/main" val="3803139048"/>
                    </a:ext>
                  </a:extLst>
                </a:gridCol>
              </a:tblGrid>
              <a:tr h="466940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p7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p9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p10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78164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8A96135-436B-4EC3-91D0-C4B4C2D10BFE}"/>
              </a:ext>
            </a:extLst>
          </p:cNvPr>
          <p:cNvSpPr/>
          <p:nvPr/>
        </p:nvSpPr>
        <p:spPr>
          <a:xfrm>
            <a:off x="7118106" y="1064476"/>
            <a:ext cx="133165" cy="86113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D10CFE-3D8E-4047-9899-62677A15D4B6}"/>
              </a:ext>
            </a:extLst>
          </p:cNvPr>
          <p:cNvSpPr/>
          <p:nvPr/>
        </p:nvSpPr>
        <p:spPr>
          <a:xfrm>
            <a:off x="8716030" y="1064476"/>
            <a:ext cx="133165" cy="86113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E996FE-A9A3-44EB-B1F3-5D6D97462886}"/>
              </a:ext>
            </a:extLst>
          </p:cNvPr>
          <p:cNvSpPr/>
          <p:nvPr/>
        </p:nvSpPr>
        <p:spPr>
          <a:xfrm>
            <a:off x="10277137" y="1061968"/>
            <a:ext cx="133165" cy="86113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75317E-C89E-4782-BFA7-20D0D8A0E74D}"/>
              </a:ext>
            </a:extLst>
          </p:cNvPr>
          <p:cNvSpPr txBox="1"/>
          <p:nvPr/>
        </p:nvSpPr>
        <p:spPr>
          <a:xfrm>
            <a:off x="5690164" y="877302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F85D85-B27D-4074-9561-85EAF7DA1DB2}"/>
              </a:ext>
            </a:extLst>
          </p:cNvPr>
          <p:cNvSpPr txBox="1"/>
          <p:nvPr/>
        </p:nvSpPr>
        <p:spPr>
          <a:xfrm>
            <a:off x="6239740" y="888091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56AAFF1-6FEB-4463-AF0D-90676EE73AE8}"/>
              </a:ext>
            </a:extLst>
          </p:cNvPr>
          <p:cNvSpPr txBox="1"/>
          <p:nvPr/>
        </p:nvSpPr>
        <p:spPr>
          <a:xfrm>
            <a:off x="6750336" y="888091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2EAD35C-4E31-4AA9-8F9E-5E9BF1379958}"/>
              </a:ext>
            </a:extLst>
          </p:cNvPr>
          <p:cNvSpPr txBox="1"/>
          <p:nvPr/>
        </p:nvSpPr>
        <p:spPr>
          <a:xfrm>
            <a:off x="3197019" y="3867104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BB94ADE-C0E7-494C-98C9-1FE65A734505}"/>
              </a:ext>
            </a:extLst>
          </p:cNvPr>
          <p:cNvSpPr txBox="1"/>
          <p:nvPr/>
        </p:nvSpPr>
        <p:spPr>
          <a:xfrm>
            <a:off x="3198303" y="4650208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7A927-4687-4A79-BB4D-FE3E78FE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C95E03-6F70-490B-A40F-6D193ECC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33020"/>
              </p:ext>
            </p:extLst>
          </p:nvPr>
        </p:nvGraphicFramePr>
        <p:xfrm>
          <a:off x="641038" y="457835"/>
          <a:ext cx="10580337" cy="581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85">
                  <a:extLst>
                    <a:ext uri="{9D8B030D-6E8A-4147-A177-3AD203B41FA5}">
                      <a16:colId xmlns:a16="http://schemas.microsoft.com/office/drawing/2014/main" val="2304729721"/>
                    </a:ext>
                  </a:extLst>
                </a:gridCol>
                <a:gridCol w="1058223">
                  <a:extLst>
                    <a:ext uri="{9D8B030D-6E8A-4147-A177-3AD203B41FA5}">
                      <a16:colId xmlns:a16="http://schemas.microsoft.com/office/drawing/2014/main" val="2098461817"/>
                    </a:ext>
                  </a:extLst>
                </a:gridCol>
                <a:gridCol w="1322779">
                  <a:extLst>
                    <a:ext uri="{9D8B030D-6E8A-4147-A177-3AD203B41FA5}">
                      <a16:colId xmlns:a16="http://schemas.microsoft.com/office/drawing/2014/main" val="3041148828"/>
                    </a:ext>
                  </a:extLst>
                </a:gridCol>
                <a:gridCol w="821037">
                  <a:extLst>
                    <a:ext uri="{9D8B030D-6E8A-4147-A177-3AD203B41FA5}">
                      <a16:colId xmlns:a16="http://schemas.microsoft.com/office/drawing/2014/main" val="1471706293"/>
                    </a:ext>
                  </a:extLst>
                </a:gridCol>
                <a:gridCol w="821036">
                  <a:extLst>
                    <a:ext uri="{9D8B030D-6E8A-4147-A177-3AD203B41FA5}">
                      <a16:colId xmlns:a16="http://schemas.microsoft.com/office/drawing/2014/main" val="3479628263"/>
                    </a:ext>
                  </a:extLst>
                </a:gridCol>
                <a:gridCol w="976120">
                  <a:extLst>
                    <a:ext uri="{9D8B030D-6E8A-4147-A177-3AD203B41FA5}">
                      <a16:colId xmlns:a16="http://schemas.microsoft.com/office/drawing/2014/main" val="3757410898"/>
                    </a:ext>
                  </a:extLst>
                </a:gridCol>
                <a:gridCol w="1094713">
                  <a:extLst>
                    <a:ext uri="{9D8B030D-6E8A-4147-A177-3AD203B41FA5}">
                      <a16:colId xmlns:a16="http://schemas.microsoft.com/office/drawing/2014/main" val="3331942441"/>
                    </a:ext>
                  </a:extLst>
                </a:gridCol>
                <a:gridCol w="638583">
                  <a:extLst>
                    <a:ext uri="{9D8B030D-6E8A-4147-A177-3AD203B41FA5}">
                      <a16:colId xmlns:a16="http://schemas.microsoft.com/office/drawing/2014/main" val="772271185"/>
                    </a:ext>
                  </a:extLst>
                </a:gridCol>
                <a:gridCol w="784545">
                  <a:extLst>
                    <a:ext uri="{9D8B030D-6E8A-4147-A177-3AD203B41FA5}">
                      <a16:colId xmlns:a16="http://schemas.microsoft.com/office/drawing/2014/main" val="2323889271"/>
                    </a:ext>
                  </a:extLst>
                </a:gridCol>
                <a:gridCol w="833407">
                  <a:extLst>
                    <a:ext uri="{9D8B030D-6E8A-4147-A177-3AD203B41FA5}">
                      <a16:colId xmlns:a16="http://schemas.microsoft.com/office/drawing/2014/main" val="308280547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1561158131"/>
                    </a:ext>
                  </a:extLst>
                </a:gridCol>
              </a:tblGrid>
              <a:tr h="860503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Freq.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Slack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80559"/>
                  </a:ext>
                </a:extLst>
              </a:tr>
              <a:tr h="401568"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25ns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12.598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11.536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82225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79901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63081"/>
                  </a:ext>
                </a:extLst>
              </a:tr>
              <a:tr h="4015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24652"/>
                  </a:ext>
                </a:extLst>
              </a:tr>
              <a:tr h="30494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pipeline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11ns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05143"/>
                  </a:ext>
                </a:extLst>
              </a:tr>
              <a:tr h="3049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LUTRam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34300"/>
                  </a:ext>
                </a:extLst>
              </a:tr>
              <a:tr h="3049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72370"/>
                  </a:ext>
                </a:extLst>
              </a:tr>
              <a:tr h="3049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65171"/>
                  </a:ext>
                </a:extLst>
              </a:tr>
              <a:tr h="401568"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Symmetric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18ns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9.286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8.133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0351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27476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58308"/>
                  </a:ext>
                </a:extLst>
              </a:tr>
              <a:tr h="4015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14039"/>
                  </a:ext>
                </a:extLst>
              </a:tr>
              <a:tr h="401568"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Symmetric &amp; pipeline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142.8Mhz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7ns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3.278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0.032W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98010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2599"/>
                  </a:ext>
                </a:extLst>
              </a:tr>
              <a:tr h="200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63628"/>
                  </a:ext>
                </a:extLst>
              </a:tr>
              <a:tr h="4015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5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4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4E715-1D50-4331-ADC4-65CE3EB0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問題討論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精準度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BCFA38-1E55-48C4-BE31-EF1D52F38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7"/>
                <a:ext cx="10874829" cy="508183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ea typeface="標楷體" panose="03000509000000000000" pitchFamily="65" charset="-120"/>
                  </a:rPr>
                  <a:t>Coeff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*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ea typeface="標楷體" panose="03000509000000000000" pitchFamily="65" charset="-120"/>
                  </a:rPr>
                  <a:t>並量化後，運算結果的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range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落在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最大正整數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+27691,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最大負數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-2)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，使得輸出必須取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16bit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，以維持誤差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50%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ea typeface="標楷體" panose="03000509000000000000" pitchFamily="65" charset="-120"/>
                  </a:rPr>
                  <a:t>想到的解決方式：</a:t>
                </a: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zh-TW" altLang="en-US" sz="2000" dirty="0">
                    <a:ea typeface="標楷體" panose="03000509000000000000" pitchFamily="65" charset="-120"/>
                  </a:rPr>
                  <a:t>在</a:t>
                </a:r>
                <a:r>
                  <a:rPr lang="en-US" altLang="zh-TW" sz="2000" dirty="0" err="1">
                    <a:ea typeface="標楷體" panose="03000509000000000000" pitchFamily="65" charset="-120"/>
                  </a:rPr>
                  <a:t>coeff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量化前放大小一點，讓</a:t>
                </a:r>
                <a:r>
                  <a:rPr lang="zh-TW" altLang="en-US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差異變小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zh-TW" altLang="en-US" sz="2000" dirty="0">
                    <a:ea typeface="標楷體" panose="03000509000000000000" pitchFamily="65" charset="-120"/>
                  </a:rPr>
                  <a:t>  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Lab08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所使用的輸入是以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10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為等差的灌訊號，改用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1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為等差來做可以</a:t>
                </a:r>
                <a:r>
                  <a:rPr lang="zh-TW" altLang="en-US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減少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輸出取的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bitwise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ea typeface="標楷體" panose="03000509000000000000" pitchFamily="65" charset="-120"/>
                  </a:rPr>
                  <a:t>倍率從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10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取到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6(Coeff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*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，輸出落在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(+1136,-1)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之間，使得輸出只要取到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12bit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。而除了負的結果外，其他的結果在三位數的地方誤差很小</a:t>
                </a: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ea typeface="標楷體" panose="03000509000000000000" pitchFamily="65" charset="-120"/>
                  </a:rPr>
                  <a:t>不同大小輸入信號對應到的</a:t>
                </a:r>
                <a:r>
                  <a:rPr lang="zh-TW" altLang="en-US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精度都需要額外的調整</a:t>
                </a:r>
                <a:endParaRPr lang="en-US" altLang="zh-TW" sz="20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ea typeface="標楷體" panose="03000509000000000000" pitchFamily="65" charset="-120"/>
                  </a:rPr>
                  <a:t>一但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bit</a:t>
                </a:r>
                <a:r>
                  <a:rPr lang="zh-TW" altLang="en-US" sz="2000" dirty="0">
                    <a:ea typeface="標楷體" panose="03000509000000000000" pitchFamily="65" charset="-120"/>
                  </a:rPr>
                  <a:t>數沒取好，當錯誤發生，錯誤會跟著電路一級一級的往後傳下去</a:t>
                </a: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TW" sz="2000" dirty="0"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BCFA38-1E55-48C4-BE31-EF1D52F38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7"/>
                <a:ext cx="10874829" cy="5081836"/>
              </a:xfrm>
              <a:blipFill>
                <a:blip r:embed="rId2"/>
                <a:stretch>
                  <a:fillRect l="-448" r="-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E35A8C-9165-44D5-9372-B3AB88930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44496"/>
              </p:ext>
            </p:extLst>
          </p:nvPr>
        </p:nvGraphicFramePr>
        <p:xfrm>
          <a:off x="5754355" y="365125"/>
          <a:ext cx="5958673" cy="9385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256">
                  <a:extLst>
                    <a:ext uri="{9D8B030D-6E8A-4147-A177-3AD203B41FA5}">
                      <a16:colId xmlns:a16="http://schemas.microsoft.com/office/drawing/2014/main" val="2531313311"/>
                    </a:ext>
                  </a:extLst>
                </a:gridCol>
                <a:gridCol w="2250039">
                  <a:extLst>
                    <a:ext uri="{9D8B030D-6E8A-4147-A177-3AD203B41FA5}">
                      <a16:colId xmlns:a16="http://schemas.microsoft.com/office/drawing/2014/main" val="1827553355"/>
                    </a:ext>
                  </a:extLst>
                </a:gridCol>
                <a:gridCol w="905144">
                  <a:extLst>
                    <a:ext uri="{9D8B030D-6E8A-4147-A177-3AD203B41FA5}">
                      <a16:colId xmlns:a16="http://schemas.microsoft.com/office/drawing/2014/main" val="3543341492"/>
                    </a:ext>
                  </a:extLst>
                </a:gridCol>
                <a:gridCol w="1919234">
                  <a:extLst>
                    <a:ext uri="{9D8B030D-6E8A-4147-A177-3AD203B41FA5}">
                      <a16:colId xmlns:a16="http://schemas.microsoft.com/office/drawing/2014/main" val="1020343373"/>
                    </a:ext>
                  </a:extLst>
                </a:gridCol>
              </a:tblGrid>
              <a:tr h="469259">
                <a:tc>
                  <a:txBody>
                    <a:bodyPr/>
                    <a:lstStyle/>
                    <a:p>
                      <a:r>
                        <a:rPr lang="en-US" altLang="zh-TW" dirty="0"/>
                        <a:t>+27691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0110 1100 0010 1011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+1136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0100 0111 0000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296"/>
                  </a:ext>
                </a:extLst>
              </a:tr>
              <a:tr h="469259"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1111 1111 1111 1110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1111 1111 1111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96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13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9F73C-059F-413B-8B86-7259511F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491E39-026E-4CB9-B3A3-5D76C9CF0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0" r="23894"/>
          <a:stretch/>
        </p:blipFill>
        <p:spPr>
          <a:xfrm>
            <a:off x="838200" y="1550930"/>
            <a:ext cx="10515600" cy="22469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97DC07-D993-4E68-9353-642B8B1B3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" r="23894"/>
          <a:stretch/>
        </p:blipFill>
        <p:spPr>
          <a:xfrm>
            <a:off x="838200" y="4183589"/>
            <a:ext cx="10519517" cy="23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490</Words>
  <Application>Microsoft Office PowerPoint</Application>
  <PresentationFormat>寬螢幕</PresentationFormat>
  <Paragraphs>186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Project1 – FIR Filter Design</vt:lpstr>
      <vt:lpstr>簡介</vt:lpstr>
      <vt:lpstr>設計</vt:lpstr>
      <vt:lpstr>做法</vt:lpstr>
      <vt:lpstr>Direct Form FIR</vt:lpstr>
      <vt:lpstr>Symmetric FIR</vt:lpstr>
      <vt:lpstr>比較</vt:lpstr>
      <vt:lpstr>問題討論-精準度</vt:lpstr>
      <vt:lpstr>PowerPoint 簡報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ECG Biometrics: Is It All In The QRS?</dc:title>
  <dc:creator>user</dc:creator>
  <cp:lastModifiedBy>郁霖 顏</cp:lastModifiedBy>
  <cp:revision>72</cp:revision>
  <dcterms:created xsi:type="dcterms:W3CDTF">2020-09-21T08:54:10Z</dcterms:created>
  <dcterms:modified xsi:type="dcterms:W3CDTF">2020-11-24T17:50:09Z</dcterms:modified>
</cp:coreProperties>
</file>