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1" r:id="rId2"/>
    <p:sldMasterId id="2147483673" r:id="rId3"/>
    <p:sldMasterId id="2147483675" r:id="rId4"/>
    <p:sldMasterId id="2147483676" r:id="rId5"/>
    <p:sldMasterId id="2147483677" r:id="rId6"/>
    <p:sldMasterId id="2147483678" r:id="rId7"/>
    <p:sldMasterId id="2147483679" r:id="rId8"/>
    <p:sldMasterId id="2147483680" r:id="rId9"/>
  </p:sldMasterIdLst>
  <p:sldIdLst>
    <p:sldId id="256" r:id="rId10"/>
    <p:sldId id="257" r:id="rId11"/>
    <p:sldId id="258" r:id="rId12"/>
    <p:sldId id="259" r:id="rId13"/>
    <p:sldId id="260" r:id="rId14"/>
    <p:sldId id="264" r:id="rId15"/>
    <p:sldId id="263" r:id="rId16"/>
    <p:sldId id="265" r:id="rId17"/>
    <p:sldId id="266" r:id="rId18"/>
    <p:sldId id="267" r:id="rId19"/>
    <p:sldId id="261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B3622-B473-4D48-962E-8F518C237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8269CA-2A86-4205-BB27-93B3C43CA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BE38A-D8B1-4E2D-A2C0-DF0F6608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AAD347D-5ACD-4C99-B74B-A9C85AD731AF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CAC778-75CB-49EB-9272-DCDE2576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5ADA87-42D4-4CF1-BA24-0F73B3EB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F967F-B9A6-44FE-8677-C54456E98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FBCFD4-DF72-4502-BAC5-D6769F51A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D9C4E-9CF4-49B3-AA7C-A545C555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AAD347D-5ACD-4C99-B74B-A9C85AD731AF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3A78DF-1EAC-4BBE-9FDF-0FF8CDCE3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E50CF7-5AB9-429F-B956-EB1043455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81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08A8B-3033-48F1-A0D9-3B64E2E11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1069" y="1904301"/>
            <a:ext cx="8825658" cy="1052669"/>
          </a:xfrm>
        </p:spPr>
        <p:txBody>
          <a:bodyPr/>
          <a:lstStyle/>
          <a:p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拉勾网数据分析职位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2BFE3D-0177-4904-B8A6-F98818D02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1069" y="3099657"/>
            <a:ext cx="3858936" cy="658686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分析报告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37244E-F883-467D-8413-F47265740065}"/>
              </a:ext>
            </a:extLst>
          </p:cNvPr>
          <p:cNvSpPr txBox="1"/>
          <p:nvPr/>
        </p:nvSpPr>
        <p:spPr>
          <a:xfrm>
            <a:off x="10024844" y="5863905"/>
            <a:ext cx="16273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报告人：瞿   晨</a:t>
            </a:r>
            <a:endParaRPr lang="en-US" altLang="zh-CN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日  期：</a:t>
            </a:r>
            <a:r>
              <a:rPr lang="en-US" altLang="zh-CN" sz="1500" dirty="0">
                <a:latin typeface="宋体" panose="02010600030101010101" pitchFamily="2" charset="-122"/>
                <a:ea typeface="宋体" panose="02010600030101010101" pitchFamily="2" charset="-122"/>
              </a:rPr>
              <a:t>2018/03</a:t>
            </a:r>
            <a:endParaRPr lang="zh-CN" altLang="en-US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7190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10AF93E-FA33-45CB-B45F-E97B134E5DCD}"/>
              </a:ext>
            </a:extLst>
          </p:cNvPr>
          <p:cNvSpPr txBox="1"/>
          <p:nvPr/>
        </p:nvSpPr>
        <p:spPr>
          <a:xfrm>
            <a:off x="2351896" y="5006982"/>
            <a:ext cx="7488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在需求数据分析职位的企业中，随着企业规模的增大，对于这一职位的需求程度也随之增加，图中可以看出需要数据分析的更多是大型企业，而小公司对这一职位的需求程度较低。</a:t>
            </a:r>
          </a:p>
        </p:txBody>
      </p:sp>
    </p:spTree>
    <p:extLst>
      <p:ext uri="{BB962C8B-B14F-4D97-AF65-F5344CB8AC3E}">
        <p14:creationId xmlns:p14="http://schemas.microsoft.com/office/powerpoint/2010/main" val="3835383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B4EFC9A-F954-4B4B-B6C7-5AF4C02B8A8F}"/>
              </a:ext>
            </a:extLst>
          </p:cNvPr>
          <p:cNvSpPr txBox="1">
            <a:spLocks/>
          </p:cNvSpPr>
          <p:nvPr/>
        </p:nvSpPr>
        <p:spPr>
          <a:xfrm>
            <a:off x="2299158" y="1421091"/>
            <a:ext cx="4518295" cy="7243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769AAC-99C0-4C51-BE68-E66777B25794}"/>
              </a:ext>
            </a:extLst>
          </p:cNvPr>
          <p:cNvSpPr txBox="1"/>
          <p:nvPr/>
        </p:nvSpPr>
        <p:spPr>
          <a:xfrm>
            <a:off x="2438399" y="21454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数据时代</a:t>
            </a:r>
          </a:p>
        </p:txBody>
      </p:sp>
    </p:spTree>
    <p:extLst>
      <p:ext uri="{BB962C8B-B14F-4D97-AF65-F5344CB8AC3E}">
        <p14:creationId xmlns:p14="http://schemas.microsoft.com/office/powerpoint/2010/main" val="212554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6614E-C073-401D-A314-E45B5A1C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29" y="215174"/>
            <a:ext cx="9404723" cy="788853"/>
          </a:xfrm>
        </p:spPr>
        <p:txBody>
          <a:bodyPr/>
          <a:lstStyle/>
          <a:p>
            <a:r>
              <a:rPr lang="zh-CN" altLang="en-US" sz="4400" dirty="0">
                <a:latin typeface="等线" panose="02010600030101010101" pitchFamily="2" charset="-122"/>
                <a:ea typeface="等线" panose="02010600030101010101" pitchFamily="2" charset="-122"/>
              </a:rPr>
              <a:t>附录</a:t>
            </a:r>
          </a:p>
        </p:txBody>
      </p:sp>
    </p:spTree>
    <p:extLst>
      <p:ext uri="{BB962C8B-B14F-4D97-AF65-F5344CB8AC3E}">
        <p14:creationId xmlns:p14="http://schemas.microsoft.com/office/powerpoint/2010/main" val="101842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655FD0E-9B79-4005-8FFE-1A2155E43DDE}"/>
              </a:ext>
            </a:extLst>
          </p:cNvPr>
          <p:cNvSpPr txBox="1"/>
          <p:nvPr/>
        </p:nvSpPr>
        <p:spPr>
          <a:xfrm>
            <a:off x="3950515" y="1666847"/>
            <a:ext cx="4290969" cy="40011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分析背景与目的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C3C340-5F07-42EE-A946-E14FABEFFB2B}"/>
              </a:ext>
            </a:extLst>
          </p:cNvPr>
          <p:cNvSpPr txBox="1"/>
          <p:nvPr/>
        </p:nvSpPr>
        <p:spPr>
          <a:xfrm>
            <a:off x="2348918" y="722851"/>
            <a:ext cx="2323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80D5E7D-ABCA-4BDB-A303-CE7002B516F6}"/>
              </a:ext>
            </a:extLst>
          </p:cNvPr>
          <p:cNvSpPr/>
          <p:nvPr/>
        </p:nvSpPr>
        <p:spPr>
          <a:xfrm>
            <a:off x="3452769" y="1699122"/>
            <a:ext cx="335560" cy="33556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9E7422-4DFD-46DA-A053-386F0B48A736}"/>
              </a:ext>
            </a:extLst>
          </p:cNvPr>
          <p:cNvSpPr txBox="1"/>
          <p:nvPr/>
        </p:nvSpPr>
        <p:spPr>
          <a:xfrm>
            <a:off x="3950516" y="3097125"/>
            <a:ext cx="4290968" cy="40011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图表分析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A8BD5BD-DD55-46DB-AC9D-F710DC3741B5}"/>
              </a:ext>
            </a:extLst>
          </p:cNvPr>
          <p:cNvSpPr/>
          <p:nvPr/>
        </p:nvSpPr>
        <p:spPr>
          <a:xfrm>
            <a:off x="3452769" y="2414261"/>
            <a:ext cx="335560" cy="33556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CE8460-D400-4F5F-A67C-554C80A5473A}"/>
              </a:ext>
            </a:extLst>
          </p:cNvPr>
          <p:cNvSpPr txBox="1"/>
          <p:nvPr/>
        </p:nvSpPr>
        <p:spPr>
          <a:xfrm>
            <a:off x="3950516" y="3808817"/>
            <a:ext cx="4290968" cy="40011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结论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3FE5395-2E3A-41B7-91A9-3FC71A53506D}"/>
              </a:ext>
            </a:extLst>
          </p:cNvPr>
          <p:cNvSpPr/>
          <p:nvPr/>
        </p:nvSpPr>
        <p:spPr>
          <a:xfrm>
            <a:off x="3452769" y="3129400"/>
            <a:ext cx="335560" cy="33556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C1F8C46-2157-4459-AF1C-853FF08235A7}"/>
              </a:ext>
            </a:extLst>
          </p:cNvPr>
          <p:cNvSpPr txBox="1"/>
          <p:nvPr/>
        </p:nvSpPr>
        <p:spPr>
          <a:xfrm>
            <a:off x="3950515" y="4527657"/>
            <a:ext cx="4290967" cy="3996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附录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7C631C6-6FE5-4FFC-8807-D2457AD8D14F}"/>
              </a:ext>
            </a:extLst>
          </p:cNvPr>
          <p:cNvSpPr/>
          <p:nvPr/>
        </p:nvSpPr>
        <p:spPr>
          <a:xfrm>
            <a:off x="3452769" y="3844539"/>
            <a:ext cx="335560" cy="33556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F75767C-8B5D-47E3-8A21-BFA08A9E49B8}"/>
              </a:ext>
            </a:extLst>
          </p:cNvPr>
          <p:cNvSpPr/>
          <p:nvPr/>
        </p:nvSpPr>
        <p:spPr>
          <a:xfrm>
            <a:off x="3452769" y="4559677"/>
            <a:ext cx="335560" cy="33556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DF2A479-3B12-4F35-8597-CFBB97119181}"/>
              </a:ext>
            </a:extLst>
          </p:cNvPr>
          <p:cNvSpPr txBox="1"/>
          <p:nvPr/>
        </p:nvSpPr>
        <p:spPr>
          <a:xfrm>
            <a:off x="3950515" y="2385687"/>
            <a:ext cx="4290968" cy="3996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数据来源</a:t>
            </a:r>
          </a:p>
        </p:txBody>
      </p:sp>
    </p:spTree>
    <p:extLst>
      <p:ext uri="{BB962C8B-B14F-4D97-AF65-F5344CB8AC3E}">
        <p14:creationId xmlns:p14="http://schemas.microsoft.com/office/powerpoint/2010/main" val="320350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6614E-C073-401D-A314-E45B5A1C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158" y="1421091"/>
            <a:ext cx="4518295" cy="724393"/>
          </a:xfrm>
        </p:spPr>
        <p:txBody>
          <a:bodyPr>
            <a:normAutofit fontScale="90000"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分析背景与目的</a:t>
            </a:r>
            <a:br>
              <a:rPr lang="zh-CN" altLang="en-US" sz="4400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556DF4-43C2-42AF-800C-3FA59CEAA00E}"/>
              </a:ext>
            </a:extLst>
          </p:cNvPr>
          <p:cNvSpPr txBox="1"/>
          <p:nvPr/>
        </p:nvSpPr>
        <p:spPr>
          <a:xfrm>
            <a:off x="2438399" y="21454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数据时代</a:t>
            </a:r>
          </a:p>
        </p:txBody>
      </p:sp>
    </p:spTree>
    <p:extLst>
      <p:ext uri="{BB962C8B-B14F-4D97-AF65-F5344CB8AC3E}">
        <p14:creationId xmlns:p14="http://schemas.microsoft.com/office/powerpoint/2010/main" val="306113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E47D1B9-24D5-4AB3-B0DA-3438C9B2D92B}"/>
              </a:ext>
            </a:extLst>
          </p:cNvPr>
          <p:cNvSpPr txBox="1">
            <a:spLocks/>
          </p:cNvSpPr>
          <p:nvPr/>
        </p:nvSpPr>
        <p:spPr>
          <a:xfrm>
            <a:off x="2299158" y="1421091"/>
            <a:ext cx="4518295" cy="7243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1CDF46-87D8-4F61-8941-B6122A0E3C09}"/>
              </a:ext>
            </a:extLst>
          </p:cNvPr>
          <p:cNvSpPr txBox="1"/>
          <p:nvPr/>
        </p:nvSpPr>
        <p:spPr>
          <a:xfrm>
            <a:off x="2438399" y="21454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数据时代</a:t>
            </a:r>
          </a:p>
        </p:txBody>
      </p:sp>
    </p:spTree>
    <p:extLst>
      <p:ext uri="{BB962C8B-B14F-4D97-AF65-F5344CB8AC3E}">
        <p14:creationId xmlns:p14="http://schemas.microsoft.com/office/powerpoint/2010/main" val="404011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77C56E46-FC99-4A46-8EF1-4F6EFFA9F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999" y="3413306"/>
            <a:ext cx="3812560" cy="288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62C9077-5541-45BF-9DC9-F6361E251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615" y="2052583"/>
            <a:ext cx="3404795" cy="2520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67A8346-211B-46D3-A9B2-D97C89BB0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683" y="522583"/>
            <a:ext cx="4050845" cy="30600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BFC093AC-0650-4E6C-A6EB-0FCECE113B39}"/>
              </a:ext>
            </a:extLst>
          </p:cNvPr>
          <p:cNvSpPr txBox="1"/>
          <p:nvPr/>
        </p:nvSpPr>
        <p:spPr>
          <a:xfrm>
            <a:off x="1749811" y="341229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初创型企业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3257680-CC61-41EA-A13F-DC6E0312E6E0}"/>
              </a:ext>
            </a:extLst>
          </p:cNvPr>
          <p:cNvSpPr txBox="1"/>
          <p:nvPr/>
        </p:nvSpPr>
        <p:spPr>
          <a:xfrm>
            <a:off x="5299310" y="171402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全部企业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355FFAC-20E3-4F28-8229-A2C86009FBDB}"/>
              </a:ext>
            </a:extLst>
          </p:cNvPr>
          <p:cNvSpPr txBox="1"/>
          <p:nvPr/>
        </p:nvSpPr>
        <p:spPr>
          <a:xfrm>
            <a:off x="8486415" y="621545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发展型企业</a:t>
            </a: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2228366D-30DD-4233-AECE-2CCDB1048A40}"/>
              </a:ext>
            </a:extLst>
          </p:cNvPr>
          <p:cNvCxnSpPr/>
          <p:nvPr/>
        </p:nvCxnSpPr>
        <p:spPr>
          <a:xfrm rot="10800000" flipV="1">
            <a:off x="419878" y="2799183"/>
            <a:ext cx="1222310" cy="783399"/>
          </a:xfrm>
          <a:prstGeom prst="bentConnector3">
            <a:avLst>
              <a:gd name="adj1" fmla="val 39313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97AD359-5B7A-4855-86B4-471DDD3A51F3}"/>
              </a:ext>
            </a:extLst>
          </p:cNvPr>
          <p:cNvCxnSpPr/>
          <p:nvPr/>
        </p:nvCxnSpPr>
        <p:spPr>
          <a:xfrm>
            <a:off x="419878" y="3582582"/>
            <a:ext cx="0" cy="930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7F1B4DB1-EDA8-493D-98EE-8242CFCDF5A5}"/>
              </a:ext>
            </a:extLst>
          </p:cNvPr>
          <p:cNvSpPr txBox="1"/>
          <p:nvPr/>
        </p:nvSpPr>
        <p:spPr>
          <a:xfrm>
            <a:off x="300164" y="4513860"/>
            <a:ext cx="2684048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在初创型企业中，不需要融资的企业所占比重遥遥领先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5CBC45C1-E646-42B8-86EE-4EE111586B77}"/>
              </a:ext>
            </a:extLst>
          </p:cNvPr>
          <p:cNvCxnSpPr>
            <a:cxnSpLocks/>
          </p:cNvCxnSpPr>
          <p:nvPr/>
        </p:nvCxnSpPr>
        <p:spPr>
          <a:xfrm rot="5400000">
            <a:off x="5068460" y="3843666"/>
            <a:ext cx="1467105" cy="128146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4CD7BD6-415D-4791-AAC0-3B99C956373D}"/>
              </a:ext>
            </a:extLst>
          </p:cNvPr>
          <p:cNvSpPr txBox="1"/>
          <p:nvPr/>
        </p:nvSpPr>
        <p:spPr>
          <a:xfrm>
            <a:off x="4085825" y="5243074"/>
            <a:ext cx="2684048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在全部企业中，发展型企业数量最多，上市公司数量最少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3A9A006-24B3-4FD2-BE0C-74D89C0648B6}"/>
              </a:ext>
            </a:extLst>
          </p:cNvPr>
          <p:cNvSpPr txBox="1"/>
          <p:nvPr/>
        </p:nvSpPr>
        <p:spPr>
          <a:xfrm>
            <a:off x="7867460" y="1568456"/>
            <a:ext cx="2684048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在发展型企业中，各轮融资阶段的数量相近，其中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轮要略多于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轮企业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3D36690-83FE-4E77-BF37-F105CC30380D}"/>
              </a:ext>
            </a:extLst>
          </p:cNvPr>
          <p:cNvCxnSpPr/>
          <p:nvPr/>
        </p:nvCxnSpPr>
        <p:spPr>
          <a:xfrm flipV="1">
            <a:off x="8011486" y="2592198"/>
            <a:ext cx="385894" cy="11586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09A70A5-2942-4863-84E4-C65BC8E63A32}"/>
              </a:ext>
            </a:extLst>
          </p:cNvPr>
          <p:cNvCxnSpPr/>
          <p:nvPr/>
        </p:nvCxnSpPr>
        <p:spPr>
          <a:xfrm flipH="1" flipV="1">
            <a:off x="9697003" y="2504891"/>
            <a:ext cx="745186" cy="1245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728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10AF93E-FA33-45CB-B45F-E97B134E5DCD}"/>
              </a:ext>
            </a:extLst>
          </p:cNvPr>
          <p:cNvSpPr txBox="1"/>
          <p:nvPr/>
        </p:nvSpPr>
        <p:spPr>
          <a:xfrm>
            <a:off x="2351896" y="5006982"/>
            <a:ext cx="7488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在需求数据分析职位的企业中，随着企业规模的增大，对于这一职位的需求程度也随之增加，图中可以看出需要数据分析的更多是大型企业，而小公司对这一职位的需求程度较低。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82C9F7-28E0-490E-8A06-718F19767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153" y="533504"/>
            <a:ext cx="6151694" cy="424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52F596C5-6605-41E8-A9C7-FB5FE44A6E65}"/>
              </a:ext>
            </a:extLst>
          </p:cNvPr>
          <p:cNvGrpSpPr/>
          <p:nvPr/>
        </p:nvGrpSpPr>
        <p:grpSpPr>
          <a:xfrm>
            <a:off x="973735" y="853584"/>
            <a:ext cx="4728982" cy="3617983"/>
            <a:chOff x="3731509" y="1620008"/>
            <a:chExt cx="4728982" cy="3617983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3C60C1E-4387-49A4-B944-1AE13AE95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1509" y="1620008"/>
              <a:ext cx="4728982" cy="3617983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31A3E3B-482F-440B-9280-04C805B87D52}"/>
                </a:ext>
              </a:extLst>
            </p:cNvPr>
            <p:cNvSpPr txBox="1"/>
            <p:nvPr/>
          </p:nvSpPr>
          <p:spPr>
            <a:xfrm>
              <a:off x="5852964" y="3981178"/>
              <a:ext cx="927859" cy="392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84.5%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6401546-D809-4C79-83AB-6FC99B9A721C}"/>
              </a:ext>
            </a:extLst>
          </p:cNvPr>
          <p:cNvGrpSpPr/>
          <p:nvPr/>
        </p:nvGrpSpPr>
        <p:grpSpPr>
          <a:xfrm>
            <a:off x="6096000" y="906480"/>
            <a:ext cx="4805504" cy="3721350"/>
            <a:chOff x="6381900" y="803113"/>
            <a:chExt cx="4728982" cy="3572263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DFE9FC7D-3357-46E2-AC0B-9F7B3FB32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1900" y="803113"/>
              <a:ext cx="4728982" cy="3572263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5591A38-FE36-4648-AEA2-B9897DEAD403}"/>
                </a:ext>
              </a:extLst>
            </p:cNvPr>
            <p:cNvSpPr txBox="1"/>
            <p:nvPr/>
          </p:nvSpPr>
          <p:spPr>
            <a:xfrm>
              <a:off x="7691381" y="2903170"/>
              <a:ext cx="7056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40.4%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65CDB94-B854-455D-A2BE-8950731BD063}"/>
                </a:ext>
              </a:extLst>
            </p:cNvPr>
            <p:cNvSpPr txBox="1"/>
            <p:nvPr/>
          </p:nvSpPr>
          <p:spPr>
            <a:xfrm>
              <a:off x="9401131" y="2595393"/>
              <a:ext cx="7056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38.3%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D148AD51-81C7-4F40-B1F2-935E67B8D2CA}"/>
              </a:ext>
            </a:extLst>
          </p:cNvPr>
          <p:cNvSpPr txBox="1"/>
          <p:nvPr/>
        </p:nvSpPr>
        <p:spPr>
          <a:xfrm>
            <a:off x="1211428" y="4627830"/>
            <a:ext cx="4253596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在数据分析职位中，学历要求本科的占有遥遥领先的地位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84.5%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，大多数企业要求本科，学历要求博士的企业低于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，可以看出学历不会成为数据分析发展的天花板。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2ABB7EE-0D9B-450E-95DD-BD4B2DA627E6}"/>
              </a:ext>
            </a:extLst>
          </p:cNvPr>
          <p:cNvSpPr txBox="1"/>
          <p:nvPr/>
        </p:nvSpPr>
        <p:spPr>
          <a:xfrm>
            <a:off x="6422796" y="4627830"/>
            <a:ext cx="436125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对工作年限的要求中，接近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的企业需要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年的员工，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年以下和应届生极少，而相对而言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5-10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年的需求量也同样并不是很高，仅为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9%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98DDC8-8047-4F55-ACA5-5E8DA88D24AE}"/>
              </a:ext>
            </a:extLst>
          </p:cNvPr>
          <p:cNvSpPr txBox="1"/>
          <p:nvPr/>
        </p:nvSpPr>
        <p:spPr>
          <a:xfrm>
            <a:off x="8603423" y="1516610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9%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323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10AF93E-FA33-45CB-B45F-E97B134E5DCD}"/>
              </a:ext>
            </a:extLst>
          </p:cNvPr>
          <p:cNvSpPr txBox="1"/>
          <p:nvPr/>
        </p:nvSpPr>
        <p:spPr>
          <a:xfrm>
            <a:off x="2351896" y="5006982"/>
            <a:ext cx="7488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北京、上海、深圳对于数据分析岗位的需求量远远高于其他地区，尤其是北京、上海地区，其次是杭州和广州仅次于北上深地区，而除此以外的其他地区对于这一职位的需求则相对较低。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E03A1C-D59A-4B85-8E60-73AF48123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134" y="351658"/>
            <a:ext cx="5867731" cy="442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7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9E7778A-7069-4385-B8B4-74896D12F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532" y="422023"/>
            <a:ext cx="6508935" cy="449287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CE1001C-465A-4C14-8C79-E8C0B57A709B}"/>
              </a:ext>
            </a:extLst>
          </p:cNvPr>
          <p:cNvSpPr txBox="1"/>
          <p:nvPr/>
        </p:nvSpPr>
        <p:spPr>
          <a:xfrm>
            <a:off x="2351896" y="5006982"/>
            <a:ext cx="7488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移动互联网企业对于数据分析职位的需求量远高于其他行业，而除此以外，金融、电子商务、数据服务这三大行业对于数据分析的需求也相对较大。</a:t>
            </a:r>
          </a:p>
        </p:txBody>
      </p:sp>
    </p:spTree>
    <p:extLst>
      <p:ext uri="{BB962C8B-B14F-4D97-AF65-F5344CB8AC3E}">
        <p14:creationId xmlns:p14="http://schemas.microsoft.com/office/powerpoint/2010/main" val="2816712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308</TotalTime>
  <Words>379</Words>
  <Application>Microsoft Office PowerPoint</Application>
  <PresentationFormat>宽屏</PresentationFormat>
  <Paragraphs>38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等线</vt:lpstr>
      <vt:lpstr>等线 Light</vt:lpstr>
      <vt:lpstr>宋体</vt:lpstr>
      <vt:lpstr>微软雅黑</vt:lpstr>
      <vt:lpstr>Arial</vt:lpstr>
      <vt:lpstr>Century Gothic</vt:lpstr>
      <vt:lpstr>Wingdings 3</vt:lpstr>
      <vt:lpstr>离子</vt:lpstr>
      <vt:lpstr>Office 主题​​</vt:lpstr>
      <vt:lpstr>Office 主题​​</vt:lpstr>
      <vt:lpstr>Office 主题​​</vt:lpstr>
      <vt:lpstr>Office 主题​​</vt:lpstr>
      <vt:lpstr>Office 主题​​</vt:lpstr>
      <vt:lpstr>Office 主题​​</vt:lpstr>
      <vt:lpstr>Office 主题​​</vt:lpstr>
      <vt:lpstr>Office 主题​​</vt:lpstr>
      <vt:lpstr>拉勾网数据分析职位</vt:lpstr>
      <vt:lpstr>PowerPoint 演示文稿</vt:lpstr>
      <vt:lpstr>分析背景与目的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附录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拉勾网数据分析职位</dc:title>
  <dc:creator>Arvin</dc:creator>
  <cp:lastModifiedBy>Arvin</cp:lastModifiedBy>
  <cp:revision>19</cp:revision>
  <dcterms:created xsi:type="dcterms:W3CDTF">2018-03-22T12:22:06Z</dcterms:created>
  <dcterms:modified xsi:type="dcterms:W3CDTF">2018-03-24T11:21:51Z</dcterms:modified>
</cp:coreProperties>
</file>