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minhhai.github.io/vi/2017/10/understand-rnn-bpt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b88af2ca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b88af2ca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học viên đọc thêm: </a:t>
            </a:r>
            <a:r>
              <a:rPr lang="en-US" sz="1100" u="sng">
                <a:solidFill>
                  <a:schemeClr val="hlink"/>
                </a:solidFill>
                <a:latin typeface="Arial"/>
                <a:ea typeface="Arial"/>
                <a:cs typeface="Arial"/>
                <a:sym typeface="Arial"/>
                <a:hlinkClick r:id="rId2"/>
              </a:rPr>
              <a:t>https://dominhhai.github.io/vi/2017/10/understand-rnn-bptt/</a:t>
            </a:r>
            <a:endParaRPr/>
          </a:p>
        </p:txBody>
      </p:sp>
      <p:sp>
        <p:nvSpPr>
          <p:cNvPr id="145" name="Google Shape;145;g7b88af2ca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c61f87bb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c61f87bb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6bc61f87bb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b5790eb68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b5790eb68_1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7b5790eb68_1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b5790eb68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b5790eb68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600">
                <a:highlight>
                  <a:srgbClr val="FFFFFF"/>
                </a:highlight>
                <a:latin typeface="Georgia"/>
                <a:ea typeface="Georgia"/>
                <a:cs typeface="Georgia"/>
                <a:sym typeface="Georgia"/>
              </a:rPr>
              <a:t>Cổng quên: Cổng này quyết định xem thông tin nào trong bộ nhớ hiện tại được giữ và thông tin nào bị bỏ lại. Thông tin đầu vào được cho vào hàm sigmoid. Đầu ra của hàm này đóng vai trò là mask để lọc thông tin từ trạng thái cell.</a:t>
            </a:r>
            <a:endParaRPr sz="1600">
              <a:highlight>
                <a:srgbClr val="FFFFFF"/>
              </a:highlight>
              <a:latin typeface="Georgia"/>
              <a:ea typeface="Georgia"/>
              <a:cs typeface="Georgia"/>
              <a:sym typeface="Georgia"/>
            </a:endParaRPr>
          </a:p>
        </p:txBody>
      </p:sp>
      <p:sp>
        <p:nvSpPr>
          <p:cNvPr id="169" name="Google Shape;169;g7b5790eb68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b5790eb68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b5790eb68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600">
                <a:highlight>
                  <a:srgbClr val="FFFFFF"/>
                </a:highlight>
                <a:latin typeface="Georgia"/>
                <a:ea typeface="Georgia"/>
                <a:cs typeface="Georgia"/>
                <a:sym typeface="Georgia"/>
              </a:rPr>
              <a:t>Cổng vào: Cổng này dùng để cập nhật bộ nhớ với các thông tin mới. Ở đây có xuất hiện 2 hàm sigmoid và hàm tanh. Tác dụng của chúng cũng như trên. Output từ hàm sigmoid sẽ có tác dụng lọc thông tin đã qua xử lý từ output hàm tanh.</a:t>
            </a:r>
            <a:endParaRPr sz="1600">
              <a:highlight>
                <a:srgbClr val="FFFFFF"/>
              </a:highlight>
              <a:latin typeface="Georgia"/>
              <a:ea typeface="Georgia"/>
              <a:cs typeface="Georgia"/>
              <a:sym typeface="Georgia"/>
            </a:endParaRPr>
          </a:p>
        </p:txBody>
      </p:sp>
      <p:sp>
        <p:nvSpPr>
          <p:cNvPr id="177" name="Google Shape;177;g7b5790eb68_1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b5790eb68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b5790eb68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600">
                <a:highlight>
                  <a:srgbClr val="FFFFFF"/>
                </a:highlight>
                <a:latin typeface="Georgia"/>
                <a:ea typeface="Georgia"/>
                <a:cs typeface="Georgia"/>
                <a:sym typeface="Georgia"/>
              </a:rPr>
              <a:t>Nhờ 2 cổng trên, ta đã có thể tính toán được giá trị của trạng thái cell hiện tại, từ đó truyền đi cho các từ phía sau:</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p:txBody>
      </p:sp>
      <p:sp>
        <p:nvSpPr>
          <p:cNvPr id="185" name="Google Shape;185;g7b5790eb68_1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b5790eb68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b5790eb68_1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600">
                <a:highlight>
                  <a:srgbClr val="FFFFFF"/>
                </a:highlight>
                <a:latin typeface="Georgia"/>
                <a:ea typeface="Georgia"/>
                <a:cs typeface="Georgia"/>
                <a:sym typeface="Georgia"/>
              </a:rPr>
              <a:t>Cổng ra: cổng này quyết định output của từ hiện tại là gì. Nó được lấy thông tin từ 2 nguồn: trạng thái cell và input hiện tại. Trạng thái cell sau khi chỉnh sửa sẽ đi qua hàm tanh và input hiện tại thì được đi qua hàm sigmoid. Từ đây ta kết hợp 2 kết quả trên để có được kết quả đầu ra. Chú ý rằng cả kết quả đầu ra và cả trạng thái cell đều được đưa vào bước tiếp theo.</a:t>
            </a:r>
            <a:endParaRPr sz="1600">
              <a:highlight>
                <a:srgbClr val="FFFFFF"/>
              </a:highlight>
              <a:latin typeface="Georgia"/>
              <a:ea typeface="Georgia"/>
              <a:cs typeface="Georgia"/>
              <a:sym typeface="Georgia"/>
            </a:endParaRPr>
          </a:p>
        </p:txBody>
      </p:sp>
      <p:sp>
        <p:nvSpPr>
          <p:cNvPr id="193" name="Google Shape;193;g7b5790eb68_1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b5790eb68_1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b5790eb68_1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7b5790eb68_1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b5790eb6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7b5790eb6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7b5790eb6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b5790ead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b5790ead5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7b5790ead5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b5790eb68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5790eb68_1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7b5790eb68_1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b5790eb68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b5790eb68_1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7b5790eb68_1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b5790ead5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b5790ead5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7b5790ead5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b8c464dc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b8c464dc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7b8c464dc4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b8c464dc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8c464dc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7b8c464dc4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002060"/>
            </a:gs>
            <a:gs pos="85000">
              <a:srgbClr val="2F5496"/>
            </a:gs>
            <a:gs pos="91000">
              <a:srgbClr val="3864B2"/>
            </a:gs>
            <a:gs pos="97000">
              <a:srgbClr val="2C4E8C"/>
            </a:gs>
            <a:gs pos="100000">
              <a:srgbClr val="2C4E8C"/>
            </a:gs>
          </a:gsLst>
          <a:path path="circle">
            <a:fillToRect l="100%" t="100%"/>
          </a:path>
          <a:tileRect b="-100%" r="-100%"/>
        </a:gra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rgbClr val="002060"/>
              </a:buClr>
              <a:buSzPts val="2000"/>
              <a:buNone/>
              <a:defRPr sz="2000"/>
            </a:lvl2pPr>
            <a:lvl3pPr lvl="2" algn="ctr">
              <a:lnSpc>
                <a:spcPct val="90000"/>
              </a:lnSpc>
              <a:spcBef>
                <a:spcPts val="500"/>
              </a:spcBef>
              <a:spcAft>
                <a:spcPts val="0"/>
              </a:spcAft>
              <a:buClr>
                <a:srgbClr val="002060"/>
              </a:buClr>
              <a:buSzPts val="1800"/>
              <a:buNone/>
              <a:defRPr sz="1800"/>
            </a:lvl3pPr>
            <a:lvl4pPr lvl="3" algn="ctr">
              <a:lnSpc>
                <a:spcPct val="90000"/>
              </a:lnSpc>
              <a:spcBef>
                <a:spcPts val="500"/>
              </a:spcBef>
              <a:spcAft>
                <a:spcPts val="0"/>
              </a:spcAft>
              <a:buClr>
                <a:srgbClr val="002060"/>
              </a:buClr>
              <a:buSzPts val="1600"/>
              <a:buNone/>
              <a:defRPr sz="1600"/>
            </a:lvl4pPr>
            <a:lvl5pPr lvl="4" algn="ctr">
              <a:lnSpc>
                <a:spcPct val="90000"/>
              </a:lnSpc>
              <a:spcBef>
                <a:spcPts val="500"/>
              </a:spcBef>
              <a:spcAft>
                <a:spcPts val="0"/>
              </a:spcAft>
              <a:buClr>
                <a:srgbClr val="00206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b="0" l="0" r="0" t="0"/>
          <a:stretch/>
        </p:blipFill>
        <p:spPr>
          <a:xfrm>
            <a:off x="414338" y="278924"/>
            <a:ext cx="4600578" cy="84343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838200" y="365125"/>
            <a:ext cx="10515600" cy="678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3920331" y="-1621631"/>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379413"/>
            <a:ext cx="10515600" cy="663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838200" y="1354137"/>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153400" y="460582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6"/>
            <a:ext cx="10515600" cy="63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839788" y="365125"/>
            <a:ext cx="10515600" cy="6635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lvl1pPr>
            <a:lvl2pPr indent="-228600" lvl="1" marL="914400" algn="l">
              <a:lnSpc>
                <a:spcPct val="90000"/>
              </a:lnSpc>
              <a:spcBef>
                <a:spcPts val="500"/>
              </a:spcBef>
              <a:spcAft>
                <a:spcPts val="0"/>
              </a:spcAft>
              <a:buClr>
                <a:srgbClr val="002060"/>
              </a:buClr>
              <a:buSzPts val="2000"/>
              <a:buNone/>
              <a:defRPr b="1" sz="2000"/>
            </a:lvl2pPr>
            <a:lvl3pPr indent="-228600" lvl="2" marL="1371600" algn="l">
              <a:lnSpc>
                <a:spcPct val="90000"/>
              </a:lnSpc>
              <a:spcBef>
                <a:spcPts val="500"/>
              </a:spcBef>
              <a:spcAft>
                <a:spcPts val="0"/>
              </a:spcAft>
              <a:buClr>
                <a:srgbClr val="002060"/>
              </a:buClr>
              <a:buSzPts val="1800"/>
              <a:buNone/>
              <a:defRPr b="1" sz="1800"/>
            </a:lvl3pPr>
            <a:lvl4pPr indent="-228600" lvl="3" marL="1828800" algn="l">
              <a:lnSpc>
                <a:spcPct val="90000"/>
              </a:lnSpc>
              <a:spcBef>
                <a:spcPts val="500"/>
              </a:spcBef>
              <a:spcAft>
                <a:spcPts val="0"/>
              </a:spcAft>
              <a:buClr>
                <a:srgbClr val="002060"/>
              </a:buClr>
              <a:buSzPts val="1600"/>
              <a:buNone/>
              <a:defRPr b="1" sz="1600"/>
            </a:lvl4pPr>
            <a:lvl5pPr indent="-228600" lvl="4" marL="2286000" algn="l">
              <a:lnSpc>
                <a:spcPct val="90000"/>
              </a:lnSpc>
              <a:spcBef>
                <a:spcPts val="500"/>
              </a:spcBef>
              <a:spcAft>
                <a:spcPts val="0"/>
              </a:spcAft>
              <a:buClr>
                <a:srgbClr val="002060"/>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lvl1pPr>
            <a:lvl2pPr indent="-228600" lvl="1" marL="914400" algn="l">
              <a:lnSpc>
                <a:spcPct val="90000"/>
              </a:lnSpc>
              <a:spcBef>
                <a:spcPts val="500"/>
              </a:spcBef>
              <a:spcAft>
                <a:spcPts val="0"/>
              </a:spcAft>
              <a:buClr>
                <a:srgbClr val="002060"/>
              </a:buClr>
              <a:buSzPts val="2000"/>
              <a:buNone/>
              <a:defRPr b="1" sz="2000"/>
            </a:lvl2pPr>
            <a:lvl3pPr indent="-228600" lvl="2" marL="1371600" algn="l">
              <a:lnSpc>
                <a:spcPct val="90000"/>
              </a:lnSpc>
              <a:spcBef>
                <a:spcPts val="500"/>
              </a:spcBef>
              <a:spcAft>
                <a:spcPts val="0"/>
              </a:spcAft>
              <a:buClr>
                <a:srgbClr val="002060"/>
              </a:buClr>
              <a:buSzPts val="1800"/>
              <a:buNone/>
              <a:defRPr b="1" sz="1800"/>
            </a:lvl3pPr>
            <a:lvl4pPr indent="-228600" lvl="3" marL="1828800" algn="l">
              <a:lnSpc>
                <a:spcPct val="90000"/>
              </a:lnSpc>
              <a:spcBef>
                <a:spcPts val="500"/>
              </a:spcBef>
              <a:spcAft>
                <a:spcPts val="0"/>
              </a:spcAft>
              <a:buClr>
                <a:srgbClr val="002060"/>
              </a:buClr>
              <a:buSzPts val="1600"/>
              <a:buNone/>
              <a:defRPr b="1" sz="1600"/>
            </a:lvl4pPr>
            <a:lvl5pPr indent="-228600" lvl="4" marL="2286000" algn="l">
              <a:lnSpc>
                <a:spcPct val="90000"/>
              </a:lnSpc>
              <a:spcBef>
                <a:spcPts val="500"/>
              </a:spcBef>
              <a:spcAft>
                <a:spcPts val="0"/>
              </a:spcAft>
              <a:buClr>
                <a:srgbClr val="002060"/>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2060"/>
              </a:buClr>
              <a:buSzPts val="1800"/>
              <a:buChar char="•"/>
              <a:defRPr/>
            </a:lvl1pPr>
            <a:lvl2pPr indent="-342900" lvl="1" marL="914400" algn="l">
              <a:lnSpc>
                <a:spcPct val="90000"/>
              </a:lnSpc>
              <a:spcBef>
                <a:spcPts val="500"/>
              </a:spcBef>
              <a:spcAft>
                <a:spcPts val="0"/>
              </a:spcAft>
              <a:buClr>
                <a:srgbClr val="002060"/>
              </a:buClr>
              <a:buSzPts val="1800"/>
              <a:buChar char="•"/>
              <a:defRPr/>
            </a:lvl2pPr>
            <a:lvl3pPr indent="-342900" lvl="2" marL="1371600" algn="l">
              <a:lnSpc>
                <a:spcPct val="90000"/>
              </a:lnSpc>
              <a:spcBef>
                <a:spcPts val="500"/>
              </a:spcBef>
              <a:spcAft>
                <a:spcPts val="0"/>
              </a:spcAft>
              <a:buClr>
                <a:srgbClr val="002060"/>
              </a:buClr>
              <a:buSzPts val="1800"/>
              <a:buChar char="•"/>
              <a:defRPr/>
            </a:lvl3pPr>
            <a:lvl4pPr indent="-342900" lvl="3" marL="1828800" algn="l">
              <a:lnSpc>
                <a:spcPct val="90000"/>
              </a:lnSpc>
              <a:spcBef>
                <a:spcPts val="500"/>
              </a:spcBef>
              <a:spcAft>
                <a:spcPts val="0"/>
              </a:spcAft>
              <a:buClr>
                <a:srgbClr val="002060"/>
              </a:buClr>
              <a:buSzPts val="1800"/>
              <a:buChar char="•"/>
              <a:defRPr/>
            </a:lvl4pPr>
            <a:lvl5pPr indent="-342900" lvl="4" marL="2286000" algn="l">
              <a:lnSpc>
                <a:spcPct val="90000"/>
              </a:lnSpc>
              <a:spcBef>
                <a:spcPts val="500"/>
              </a:spcBef>
              <a:spcAft>
                <a:spcPts val="0"/>
              </a:spcAft>
              <a:buClr>
                <a:srgbClr val="00206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838200" y="365125"/>
            <a:ext cx="10515600" cy="678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2060"/>
              </a:buClr>
              <a:buSzPts val="3200"/>
              <a:buChar char="•"/>
              <a:defRPr sz="3200"/>
            </a:lvl1pPr>
            <a:lvl2pPr indent="-406400" lvl="1" marL="914400" algn="l">
              <a:lnSpc>
                <a:spcPct val="90000"/>
              </a:lnSpc>
              <a:spcBef>
                <a:spcPts val="500"/>
              </a:spcBef>
              <a:spcAft>
                <a:spcPts val="0"/>
              </a:spcAft>
              <a:buClr>
                <a:srgbClr val="002060"/>
              </a:buClr>
              <a:buSzPts val="2800"/>
              <a:buChar char="•"/>
              <a:defRPr sz="2800"/>
            </a:lvl2pPr>
            <a:lvl3pPr indent="-381000" lvl="2" marL="1371600" algn="l">
              <a:lnSpc>
                <a:spcPct val="90000"/>
              </a:lnSpc>
              <a:spcBef>
                <a:spcPts val="500"/>
              </a:spcBef>
              <a:spcAft>
                <a:spcPts val="0"/>
              </a:spcAft>
              <a:buClr>
                <a:srgbClr val="002060"/>
              </a:buClr>
              <a:buSzPts val="2400"/>
              <a:buChar char="•"/>
              <a:defRPr sz="2400"/>
            </a:lvl3pPr>
            <a:lvl4pPr indent="-355600" lvl="3" marL="1828800" algn="l">
              <a:lnSpc>
                <a:spcPct val="90000"/>
              </a:lnSpc>
              <a:spcBef>
                <a:spcPts val="500"/>
              </a:spcBef>
              <a:spcAft>
                <a:spcPts val="0"/>
              </a:spcAft>
              <a:buClr>
                <a:srgbClr val="002060"/>
              </a:buClr>
              <a:buSzPts val="2000"/>
              <a:buChar char="•"/>
              <a:defRPr sz="2000"/>
            </a:lvl4pPr>
            <a:lvl5pPr indent="-355600" lvl="4" marL="2286000" algn="l">
              <a:lnSpc>
                <a:spcPct val="90000"/>
              </a:lnSpc>
              <a:spcBef>
                <a:spcPts val="500"/>
              </a:spcBef>
              <a:spcAft>
                <a:spcPts val="0"/>
              </a:spcAft>
              <a:buClr>
                <a:srgbClr val="002060"/>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lvl1pPr>
            <a:lvl2pPr indent="-228600" lvl="1" marL="914400" algn="l">
              <a:lnSpc>
                <a:spcPct val="90000"/>
              </a:lnSpc>
              <a:spcBef>
                <a:spcPts val="500"/>
              </a:spcBef>
              <a:spcAft>
                <a:spcPts val="0"/>
              </a:spcAft>
              <a:buClr>
                <a:srgbClr val="002060"/>
              </a:buClr>
              <a:buSzPts val="1400"/>
              <a:buNone/>
              <a:defRPr sz="1400"/>
            </a:lvl2pPr>
            <a:lvl3pPr indent="-228600" lvl="2" marL="1371600" algn="l">
              <a:lnSpc>
                <a:spcPct val="90000"/>
              </a:lnSpc>
              <a:spcBef>
                <a:spcPts val="500"/>
              </a:spcBef>
              <a:spcAft>
                <a:spcPts val="0"/>
              </a:spcAft>
              <a:buClr>
                <a:srgbClr val="002060"/>
              </a:buClr>
              <a:buSzPts val="1200"/>
              <a:buNone/>
              <a:defRPr sz="1200"/>
            </a:lvl3pPr>
            <a:lvl4pPr indent="-228600" lvl="3" marL="1828800" algn="l">
              <a:lnSpc>
                <a:spcPct val="90000"/>
              </a:lnSpc>
              <a:spcBef>
                <a:spcPts val="500"/>
              </a:spcBef>
              <a:spcAft>
                <a:spcPts val="0"/>
              </a:spcAft>
              <a:buClr>
                <a:srgbClr val="002060"/>
              </a:buClr>
              <a:buSzPts val="1000"/>
              <a:buNone/>
              <a:defRPr sz="1000"/>
            </a:lvl4pPr>
            <a:lvl5pPr indent="-228600" lvl="4" marL="2286000" algn="l">
              <a:lnSpc>
                <a:spcPct val="90000"/>
              </a:lnSpc>
              <a:spcBef>
                <a:spcPts val="500"/>
              </a:spcBef>
              <a:spcAft>
                <a:spcPts val="0"/>
              </a:spcAft>
              <a:buClr>
                <a:srgbClr val="002060"/>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002060"/>
              </a:buClr>
              <a:buSzPts val="3200"/>
              <a:buFont typeface="Arial"/>
              <a:buNone/>
              <a:defRPr b="0" i="0" sz="3200" u="none" cap="none" strike="noStrike">
                <a:solidFill>
                  <a:srgbClr val="002060"/>
                </a:solidFill>
                <a:latin typeface="Calibri"/>
                <a:ea typeface="Calibri"/>
                <a:cs typeface="Calibri"/>
                <a:sym typeface="Calibri"/>
              </a:defRPr>
            </a:lvl1pPr>
            <a:lvl2pPr lvl="1" marR="0" rtl="0" algn="l">
              <a:lnSpc>
                <a:spcPct val="90000"/>
              </a:lnSpc>
              <a:spcBef>
                <a:spcPts val="500"/>
              </a:spcBef>
              <a:spcAft>
                <a:spcPts val="0"/>
              </a:spcAft>
              <a:buClr>
                <a:srgbClr val="002060"/>
              </a:buClr>
              <a:buSzPts val="2800"/>
              <a:buFont typeface="Arial"/>
              <a:buNone/>
              <a:defRPr b="0" i="0" sz="2800" u="none" cap="none" strike="noStrike">
                <a:solidFill>
                  <a:srgbClr val="002060"/>
                </a:solidFill>
                <a:latin typeface="Calibri"/>
                <a:ea typeface="Calibri"/>
                <a:cs typeface="Calibri"/>
                <a:sym typeface="Calibri"/>
              </a:defRPr>
            </a:lvl2pPr>
            <a:lvl3pPr lvl="2" marR="0" rtl="0" algn="l">
              <a:lnSpc>
                <a:spcPct val="90000"/>
              </a:lnSpc>
              <a:spcBef>
                <a:spcPts val="500"/>
              </a:spcBef>
              <a:spcAft>
                <a:spcPts val="0"/>
              </a:spcAft>
              <a:buClr>
                <a:srgbClr val="002060"/>
              </a:buClr>
              <a:buSzPts val="2400"/>
              <a:buFont typeface="Arial"/>
              <a:buNone/>
              <a:defRPr b="0" i="0" sz="2400" u="none" cap="none" strike="noStrike">
                <a:solidFill>
                  <a:srgbClr val="002060"/>
                </a:solidFill>
                <a:latin typeface="Calibri"/>
                <a:ea typeface="Calibri"/>
                <a:cs typeface="Calibri"/>
                <a:sym typeface="Calibri"/>
              </a:defRPr>
            </a:lvl3pPr>
            <a:lvl4pPr lvl="3" marR="0" rtl="0" algn="l">
              <a:lnSpc>
                <a:spcPct val="90000"/>
              </a:lnSpc>
              <a:spcBef>
                <a:spcPts val="500"/>
              </a:spcBef>
              <a:spcAft>
                <a:spcPts val="0"/>
              </a:spcAft>
              <a:buClr>
                <a:srgbClr val="002060"/>
              </a:buClr>
              <a:buSzPts val="2000"/>
              <a:buFont typeface="Arial"/>
              <a:buNone/>
              <a:defRPr b="0" i="0" sz="2000" u="none" cap="none" strike="noStrike">
                <a:solidFill>
                  <a:srgbClr val="002060"/>
                </a:solidFill>
                <a:latin typeface="Calibri"/>
                <a:ea typeface="Calibri"/>
                <a:cs typeface="Calibri"/>
                <a:sym typeface="Calibri"/>
              </a:defRPr>
            </a:lvl4pPr>
            <a:lvl5pPr lvl="4" marR="0" rtl="0" algn="l">
              <a:lnSpc>
                <a:spcPct val="90000"/>
              </a:lnSpc>
              <a:spcBef>
                <a:spcPts val="500"/>
              </a:spcBef>
              <a:spcAft>
                <a:spcPts val="0"/>
              </a:spcAft>
              <a:buClr>
                <a:srgbClr val="002060"/>
              </a:buClr>
              <a:buSzPts val="2000"/>
              <a:buFont typeface="Arial"/>
              <a:buNone/>
              <a:defRPr b="0" i="0" sz="2000" u="none" cap="none" strike="noStrike">
                <a:solidFill>
                  <a:srgbClr val="00206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lvl1pPr>
            <a:lvl2pPr indent="-228600" lvl="1" marL="914400" algn="l">
              <a:lnSpc>
                <a:spcPct val="90000"/>
              </a:lnSpc>
              <a:spcBef>
                <a:spcPts val="500"/>
              </a:spcBef>
              <a:spcAft>
                <a:spcPts val="0"/>
              </a:spcAft>
              <a:buClr>
                <a:srgbClr val="002060"/>
              </a:buClr>
              <a:buSzPts val="1400"/>
              <a:buNone/>
              <a:defRPr sz="1400"/>
            </a:lvl2pPr>
            <a:lvl3pPr indent="-228600" lvl="2" marL="1371600" algn="l">
              <a:lnSpc>
                <a:spcPct val="90000"/>
              </a:lnSpc>
              <a:spcBef>
                <a:spcPts val="500"/>
              </a:spcBef>
              <a:spcAft>
                <a:spcPts val="0"/>
              </a:spcAft>
              <a:buClr>
                <a:srgbClr val="002060"/>
              </a:buClr>
              <a:buSzPts val="1200"/>
              <a:buNone/>
              <a:defRPr sz="1200"/>
            </a:lvl3pPr>
            <a:lvl4pPr indent="-228600" lvl="3" marL="1828800" algn="l">
              <a:lnSpc>
                <a:spcPct val="90000"/>
              </a:lnSpc>
              <a:spcBef>
                <a:spcPts val="500"/>
              </a:spcBef>
              <a:spcAft>
                <a:spcPts val="0"/>
              </a:spcAft>
              <a:buClr>
                <a:srgbClr val="002060"/>
              </a:buClr>
              <a:buSzPts val="1000"/>
              <a:buNone/>
              <a:defRPr sz="1000"/>
            </a:lvl4pPr>
            <a:lvl5pPr indent="-228600" lvl="4" marL="2286000" algn="l">
              <a:lnSpc>
                <a:spcPct val="90000"/>
              </a:lnSpc>
              <a:spcBef>
                <a:spcPts val="500"/>
              </a:spcBef>
              <a:spcAft>
                <a:spcPts val="0"/>
              </a:spcAft>
              <a:buClr>
                <a:srgbClr val="002060"/>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6780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800"/>
              <a:buFont typeface="Calibri"/>
              <a:buNone/>
              <a:defRPr b="0" i="0" sz="38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460500"/>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2060"/>
              </a:buClr>
              <a:buSzPts val="2800"/>
              <a:buFont typeface="Arial"/>
              <a:buChar char="•"/>
              <a:defRPr b="0" i="0" sz="2800" u="none" cap="none" strike="noStrike">
                <a:solidFill>
                  <a:srgbClr val="002060"/>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2060"/>
              </a:buClr>
              <a:buSzPts val="2400"/>
              <a:buFont typeface="Arial"/>
              <a:buChar char="•"/>
              <a:defRPr b="0" i="0" sz="2400" u="none" cap="none" strike="noStrike">
                <a:solidFill>
                  <a:srgbClr val="00206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2060"/>
              </a:buClr>
              <a:buSzPts val="2000"/>
              <a:buFont typeface="Arial"/>
              <a:buChar char="•"/>
              <a:defRPr b="0" i="0" sz="2000" u="none" cap="none" strike="noStrike">
                <a:solidFill>
                  <a:srgbClr val="00206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2060"/>
              </a:buClr>
              <a:buSzPts val="1800"/>
              <a:buFont typeface="Arial"/>
              <a:buChar char="•"/>
              <a:defRPr b="0" i="0" sz="1800" u="none" cap="none" strike="noStrike">
                <a:solidFill>
                  <a:srgbClr val="002060"/>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2060"/>
              </a:buClr>
              <a:buSzPts val="1800"/>
              <a:buFont typeface="Arial"/>
              <a:buChar char="•"/>
              <a:defRPr b="0" i="0" sz="1800" u="none" cap="none" strike="noStrike">
                <a:solidFill>
                  <a:srgbClr val="00206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283400" y="5141275"/>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2060"/>
            </a:gs>
            <a:gs pos="85000">
              <a:srgbClr val="2F5496"/>
            </a:gs>
            <a:gs pos="91000">
              <a:srgbClr val="3864B2"/>
            </a:gs>
            <a:gs pos="97000">
              <a:srgbClr val="2C4E8C"/>
            </a:gs>
            <a:gs pos="100000">
              <a:srgbClr val="2C4E8C"/>
            </a:gs>
          </a:gsLst>
          <a:path path="circle">
            <a:fillToRect l="100%" t="100%"/>
          </a:path>
          <a:tileRect b="-100%" r="-100%"/>
        </a:gradFill>
      </p:bgPr>
    </p:bg>
    <p:spTree>
      <p:nvGrpSpPr>
        <p:cNvPr id="82" name="Shape 82"/>
        <p:cNvGrpSpPr/>
        <p:nvPr/>
      </p:nvGrpSpPr>
      <p:grpSpPr>
        <a:xfrm>
          <a:off x="0" y="0"/>
          <a:ext cx="0" cy="0"/>
          <a:chOff x="0" y="0"/>
          <a:chExt cx="0" cy="0"/>
        </a:xfrm>
      </p:grpSpPr>
      <p:sp>
        <p:nvSpPr>
          <p:cNvPr id="83" name="Google Shape;83;p12"/>
          <p:cNvSpPr txBox="1"/>
          <p:nvPr>
            <p:ph type="ctrTitle"/>
          </p:nvPr>
        </p:nvSpPr>
        <p:spPr>
          <a:xfrm>
            <a:off x="1524000" y="3363221"/>
            <a:ext cx="9144000" cy="1594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Calibri"/>
              <a:buNone/>
            </a:pPr>
            <a:r>
              <a:rPr lang="en-US"/>
              <a:t>RNN </a:t>
            </a:r>
            <a:endParaRPr/>
          </a:p>
          <a:p>
            <a:pPr indent="0" lvl="0" marL="0" rtl="0" algn="ctr">
              <a:lnSpc>
                <a:spcPct val="90000"/>
              </a:lnSpc>
              <a:spcBef>
                <a:spcPts val="0"/>
              </a:spcBef>
              <a:spcAft>
                <a:spcPts val="0"/>
              </a:spcAft>
              <a:buClr>
                <a:schemeClr val="lt1"/>
              </a:buClr>
              <a:buSzPts val="6000"/>
              <a:buFont typeface="Calibri"/>
              <a:buNone/>
            </a:pPr>
            <a:r>
              <a:rPr lang="en-US"/>
              <a:t>+ </a:t>
            </a:r>
            <a:endParaRPr/>
          </a:p>
          <a:p>
            <a:pPr indent="0" lvl="0" marL="0" rtl="0" algn="ctr">
              <a:lnSpc>
                <a:spcPct val="90000"/>
              </a:lnSpc>
              <a:spcBef>
                <a:spcPts val="0"/>
              </a:spcBef>
              <a:spcAft>
                <a:spcPts val="0"/>
              </a:spcAft>
              <a:buClr>
                <a:schemeClr val="lt1"/>
              </a:buClr>
              <a:buSzPts val="6000"/>
              <a:buFont typeface="Calibri"/>
              <a:buNone/>
            </a:pPr>
            <a:r>
              <a:rPr lang="en-US"/>
              <a:t>Long Short Term Memory</a:t>
            </a:r>
            <a:endParaRPr/>
          </a:p>
          <a:p>
            <a:pPr indent="0" lvl="0" marL="0" rtl="0" algn="ctr">
              <a:spcBef>
                <a:spcPts val="0"/>
              </a:spcBef>
              <a:spcAft>
                <a:spcPts val="0"/>
              </a:spcAft>
              <a:buClr>
                <a:schemeClr val="lt1"/>
              </a:buClr>
              <a:buSzPts val="6000"/>
              <a:buFont typeface="Calibri"/>
              <a:buNone/>
            </a:pPr>
            <a:r>
              <a:rPr lang="en-US" sz="3000"/>
              <a:t>Phat Vo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838200" y="303213"/>
            <a:ext cx="10515600" cy="66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Calibri"/>
              <a:buNone/>
            </a:pPr>
            <a:r>
              <a:rPr lang="en-US"/>
              <a:t>Khuyết điểm của RNN</a:t>
            </a:r>
            <a:endParaRPr/>
          </a:p>
        </p:txBody>
      </p:sp>
      <p:pic>
        <p:nvPicPr>
          <p:cNvPr id="148" name="Google Shape;148;p21"/>
          <p:cNvPicPr preferRelativeResize="0"/>
          <p:nvPr/>
        </p:nvPicPr>
        <p:blipFill>
          <a:blip r:embed="rId3">
            <a:alphaModFix/>
          </a:blip>
          <a:stretch>
            <a:fillRect/>
          </a:stretch>
        </p:blipFill>
        <p:spPr>
          <a:xfrm>
            <a:off x="3740450" y="4315049"/>
            <a:ext cx="4711100" cy="1313900"/>
          </a:xfrm>
          <a:prstGeom prst="rect">
            <a:avLst/>
          </a:prstGeom>
          <a:noFill/>
          <a:ln>
            <a:noFill/>
          </a:ln>
        </p:spPr>
      </p:pic>
      <p:pic>
        <p:nvPicPr>
          <p:cNvPr id="149" name="Google Shape;149;p21"/>
          <p:cNvPicPr preferRelativeResize="0"/>
          <p:nvPr/>
        </p:nvPicPr>
        <p:blipFill>
          <a:blip r:embed="rId4">
            <a:alphaModFix/>
          </a:blip>
          <a:stretch>
            <a:fillRect/>
          </a:stretch>
        </p:blipFill>
        <p:spPr>
          <a:xfrm>
            <a:off x="2336843" y="1138444"/>
            <a:ext cx="7518326" cy="258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838200" y="303213"/>
            <a:ext cx="10515600" cy="66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LSTM</a:t>
            </a:r>
            <a:endParaRPr/>
          </a:p>
        </p:txBody>
      </p:sp>
      <p:sp>
        <p:nvSpPr>
          <p:cNvPr id="156" name="Google Shape;156;p22"/>
          <p:cNvSpPr txBox="1"/>
          <p:nvPr>
            <p:ph idx="1" type="body"/>
          </p:nvPr>
        </p:nvSpPr>
        <p:spPr>
          <a:xfrm>
            <a:off x="346200" y="1744350"/>
            <a:ext cx="6473700" cy="33693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Long Short Term Memory (LSTM) là một dạng RNN cải tiến có thể tránh được việt tiêu biến/bùng nổ gradient.</a:t>
            </a:r>
            <a:endParaRPr sz="2400"/>
          </a:p>
          <a:p>
            <a:pPr indent="-381000" lvl="0" marL="457200" rtl="0" algn="l">
              <a:lnSpc>
                <a:spcPct val="115000"/>
              </a:lnSpc>
              <a:spcBef>
                <a:spcPts val="0"/>
              </a:spcBef>
              <a:spcAft>
                <a:spcPts val="0"/>
              </a:spcAft>
              <a:buSzPts val="2400"/>
              <a:buChar char="❖"/>
            </a:pPr>
            <a:r>
              <a:rPr lang="en-US" sz="2400"/>
              <a:t>Ra đời năm 1997.</a:t>
            </a:r>
            <a:endParaRPr sz="2400"/>
          </a:p>
        </p:txBody>
      </p:sp>
      <p:pic>
        <p:nvPicPr>
          <p:cNvPr id="157" name="Google Shape;157;p22"/>
          <p:cNvPicPr preferRelativeResize="0"/>
          <p:nvPr/>
        </p:nvPicPr>
        <p:blipFill>
          <a:blip r:embed="rId3">
            <a:alphaModFix/>
          </a:blip>
          <a:stretch>
            <a:fillRect/>
          </a:stretch>
        </p:blipFill>
        <p:spPr>
          <a:xfrm>
            <a:off x="477825" y="4394800"/>
            <a:ext cx="5872251" cy="2022576"/>
          </a:xfrm>
          <a:prstGeom prst="rect">
            <a:avLst/>
          </a:prstGeom>
          <a:noFill/>
          <a:ln>
            <a:noFill/>
          </a:ln>
        </p:spPr>
      </p:pic>
      <p:pic>
        <p:nvPicPr>
          <p:cNvPr id="158" name="Google Shape;158;p22"/>
          <p:cNvPicPr preferRelativeResize="0"/>
          <p:nvPr/>
        </p:nvPicPr>
        <p:blipFill rotWithShape="1">
          <a:blip r:embed="rId4">
            <a:alphaModFix/>
          </a:blip>
          <a:srcRect b="16065" l="19441" r="4018" t="24784"/>
          <a:stretch/>
        </p:blipFill>
        <p:spPr>
          <a:xfrm>
            <a:off x="6819901" y="1627700"/>
            <a:ext cx="4886326" cy="283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3"/>
          <p:cNvPicPr preferRelativeResize="0"/>
          <p:nvPr/>
        </p:nvPicPr>
        <p:blipFill rotWithShape="1">
          <a:blip r:embed="rId3">
            <a:alphaModFix/>
          </a:blip>
          <a:srcRect b="30791" l="0" r="47767" t="0"/>
          <a:stretch/>
        </p:blipFill>
        <p:spPr>
          <a:xfrm>
            <a:off x="3913175" y="1016025"/>
            <a:ext cx="4191077" cy="3531274"/>
          </a:xfrm>
          <a:prstGeom prst="rect">
            <a:avLst/>
          </a:prstGeom>
          <a:noFill/>
          <a:ln>
            <a:noFill/>
          </a:ln>
        </p:spPr>
      </p:pic>
      <p:pic>
        <p:nvPicPr>
          <p:cNvPr id="165" name="Google Shape;165;p23"/>
          <p:cNvPicPr preferRelativeResize="0"/>
          <p:nvPr/>
        </p:nvPicPr>
        <p:blipFill rotWithShape="1">
          <a:blip r:embed="rId3">
            <a:alphaModFix/>
          </a:blip>
          <a:srcRect b="0" l="0" r="0" t="71400"/>
          <a:stretch/>
        </p:blipFill>
        <p:spPr>
          <a:xfrm>
            <a:off x="3257575" y="4747146"/>
            <a:ext cx="5014973" cy="911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838200" y="303213"/>
            <a:ext cx="10515600" cy="66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LSTM</a:t>
            </a:r>
            <a:endParaRPr/>
          </a:p>
        </p:txBody>
      </p:sp>
      <p:pic>
        <p:nvPicPr>
          <p:cNvPr id="172" name="Google Shape;172;p24"/>
          <p:cNvPicPr preferRelativeResize="0"/>
          <p:nvPr/>
        </p:nvPicPr>
        <p:blipFill>
          <a:blip r:embed="rId3">
            <a:alphaModFix/>
          </a:blip>
          <a:stretch>
            <a:fillRect/>
          </a:stretch>
        </p:blipFill>
        <p:spPr>
          <a:xfrm>
            <a:off x="2398700" y="1224753"/>
            <a:ext cx="7253376" cy="3817525"/>
          </a:xfrm>
          <a:prstGeom prst="rect">
            <a:avLst/>
          </a:prstGeom>
          <a:noFill/>
          <a:ln>
            <a:noFill/>
          </a:ln>
        </p:spPr>
      </p:pic>
      <p:sp>
        <p:nvSpPr>
          <p:cNvPr id="173" name="Google Shape;173;p24"/>
          <p:cNvSpPr txBox="1"/>
          <p:nvPr/>
        </p:nvSpPr>
        <p:spPr>
          <a:xfrm>
            <a:off x="4730800" y="4979350"/>
            <a:ext cx="1754100" cy="357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a:latin typeface="Calibri"/>
                <a:ea typeface="Calibri"/>
                <a:cs typeface="Calibri"/>
                <a:sym typeface="Calibri"/>
              </a:rPr>
              <a:t>1. </a:t>
            </a:r>
            <a:r>
              <a:rPr lang="en-US">
                <a:latin typeface="Calibri"/>
                <a:ea typeface="Calibri"/>
                <a:cs typeface="Calibri"/>
                <a:sym typeface="Calibri"/>
              </a:rPr>
              <a:t>Forget gate</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838200" y="303213"/>
            <a:ext cx="10515600" cy="66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LSTM</a:t>
            </a:r>
            <a:endParaRPr/>
          </a:p>
        </p:txBody>
      </p:sp>
      <p:pic>
        <p:nvPicPr>
          <p:cNvPr id="180" name="Google Shape;180;p25"/>
          <p:cNvPicPr preferRelativeResize="0"/>
          <p:nvPr/>
        </p:nvPicPr>
        <p:blipFill>
          <a:blip r:embed="rId3">
            <a:alphaModFix/>
          </a:blip>
          <a:stretch>
            <a:fillRect/>
          </a:stretch>
        </p:blipFill>
        <p:spPr>
          <a:xfrm>
            <a:off x="2482725" y="1539877"/>
            <a:ext cx="7226548" cy="3423100"/>
          </a:xfrm>
          <a:prstGeom prst="rect">
            <a:avLst/>
          </a:prstGeom>
          <a:noFill/>
          <a:ln>
            <a:noFill/>
          </a:ln>
        </p:spPr>
      </p:pic>
      <p:sp>
        <p:nvSpPr>
          <p:cNvPr id="181" name="Google Shape;181;p25"/>
          <p:cNvSpPr txBox="1"/>
          <p:nvPr/>
        </p:nvSpPr>
        <p:spPr>
          <a:xfrm>
            <a:off x="4920625" y="5137575"/>
            <a:ext cx="15954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2. Input gate</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838200" y="303213"/>
            <a:ext cx="10515600" cy="66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LSTM</a:t>
            </a:r>
            <a:endParaRPr/>
          </a:p>
        </p:txBody>
      </p:sp>
      <p:pic>
        <p:nvPicPr>
          <p:cNvPr id="188" name="Google Shape;188;p26"/>
          <p:cNvPicPr preferRelativeResize="0"/>
          <p:nvPr/>
        </p:nvPicPr>
        <p:blipFill>
          <a:blip r:embed="rId3">
            <a:alphaModFix/>
          </a:blip>
          <a:stretch>
            <a:fillRect/>
          </a:stretch>
        </p:blipFill>
        <p:spPr>
          <a:xfrm>
            <a:off x="2145275" y="1064774"/>
            <a:ext cx="7901449" cy="4158625"/>
          </a:xfrm>
          <a:prstGeom prst="rect">
            <a:avLst/>
          </a:prstGeom>
          <a:noFill/>
          <a:ln>
            <a:noFill/>
          </a:ln>
        </p:spPr>
      </p:pic>
      <p:sp>
        <p:nvSpPr>
          <p:cNvPr id="189" name="Google Shape;189;p26"/>
          <p:cNvSpPr txBox="1"/>
          <p:nvPr/>
        </p:nvSpPr>
        <p:spPr>
          <a:xfrm>
            <a:off x="4853050" y="5387325"/>
            <a:ext cx="15954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3. Cell state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838200" y="303213"/>
            <a:ext cx="10515600" cy="66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LSTM</a:t>
            </a:r>
            <a:endParaRPr/>
          </a:p>
        </p:txBody>
      </p:sp>
      <p:pic>
        <p:nvPicPr>
          <p:cNvPr id="196" name="Google Shape;196;p27"/>
          <p:cNvPicPr preferRelativeResize="0"/>
          <p:nvPr/>
        </p:nvPicPr>
        <p:blipFill>
          <a:blip r:embed="rId3">
            <a:alphaModFix/>
          </a:blip>
          <a:stretch>
            <a:fillRect/>
          </a:stretch>
        </p:blipFill>
        <p:spPr>
          <a:xfrm>
            <a:off x="1969185" y="1413849"/>
            <a:ext cx="8508376" cy="4030300"/>
          </a:xfrm>
          <a:prstGeom prst="rect">
            <a:avLst/>
          </a:prstGeom>
          <a:noFill/>
          <a:ln>
            <a:noFill/>
          </a:ln>
        </p:spPr>
      </p:pic>
      <p:sp>
        <p:nvSpPr>
          <p:cNvPr id="197" name="Google Shape;197;p27"/>
          <p:cNvSpPr txBox="1"/>
          <p:nvPr/>
        </p:nvSpPr>
        <p:spPr>
          <a:xfrm>
            <a:off x="5298300" y="5444150"/>
            <a:ext cx="15954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4. Output gate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8"/>
          <p:cNvPicPr preferRelativeResize="0"/>
          <p:nvPr/>
        </p:nvPicPr>
        <p:blipFill>
          <a:blip r:embed="rId3">
            <a:alphaModFix/>
          </a:blip>
          <a:stretch>
            <a:fillRect/>
          </a:stretch>
        </p:blipFill>
        <p:spPr>
          <a:xfrm>
            <a:off x="2890850" y="938225"/>
            <a:ext cx="5967475" cy="5837399"/>
          </a:xfrm>
          <a:prstGeom prst="rect">
            <a:avLst/>
          </a:prstGeom>
          <a:noFill/>
          <a:ln>
            <a:noFill/>
          </a:ln>
        </p:spPr>
      </p:pic>
      <p:sp>
        <p:nvSpPr>
          <p:cNvPr id="204" name="Google Shape;204;p28"/>
          <p:cNvSpPr txBox="1"/>
          <p:nvPr>
            <p:ph type="title"/>
          </p:nvPr>
        </p:nvSpPr>
        <p:spPr>
          <a:xfrm>
            <a:off x="838200" y="303213"/>
            <a:ext cx="10515600" cy="66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Bi</a:t>
            </a:r>
            <a:r>
              <a:rPr lang="en-US"/>
              <a:t>LSTM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838200" y="303213"/>
            <a:ext cx="10515600" cy="663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Nội dung</a:t>
            </a:r>
            <a:endParaRPr/>
          </a:p>
        </p:txBody>
      </p:sp>
      <p:sp>
        <p:nvSpPr>
          <p:cNvPr id="90" name="Google Shape;90;p13"/>
          <p:cNvSpPr txBox="1"/>
          <p:nvPr>
            <p:ph idx="1" type="body"/>
          </p:nvPr>
        </p:nvSpPr>
        <p:spPr>
          <a:xfrm>
            <a:off x="838200" y="1354137"/>
            <a:ext cx="10515600" cy="4351200"/>
          </a:xfrm>
          <a:prstGeom prst="rect">
            <a:avLst/>
          </a:prstGeom>
        </p:spPr>
        <p:txBody>
          <a:bodyPr anchorCtr="0" anchor="t" bIns="45700" lIns="91425" spcFirstLastPara="1" rIns="91425" wrap="square" tIns="45700">
            <a:noAutofit/>
          </a:bodyPr>
          <a:lstStyle/>
          <a:p>
            <a:pPr indent="-406400" lvl="0" marL="457200" rtl="0" algn="l">
              <a:lnSpc>
                <a:spcPct val="150000"/>
              </a:lnSpc>
              <a:spcBef>
                <a:spcPts val="1000"/>
              </a:spcBef>
              <a:spcAft>
                <a:spcPts val="0"/>
              </a:spcAft>
              <a:buSzPts val="2800"/>
              <a:buChar char="-"/>
            </a:pPr>
            <a:r>
              <a:rPr b="1" lang="en-US"/>
              <a:t>Giới thiệu</a:t>
            </a:r>
            <a:r>
              <a:rPr b="1" lang="en-US"/>
              <a:t> RNN</a:t>
            </a:r>
            <a:endParaRPr b="1"/>
          </a:p>
          <a:p>
            <a:pPr indent="-406400" lvl="0" marL="457200" rtl="0" algn="l">
              <a:lnSpc>
                <a:spcPct val="150000"/>
              </a:lnSpc>
              <a:spcBef>
                <a:spcPts val="0"/>
              </a:spcBef>
              <a:spcAft>
                <a:spcPts val="0"/>
              </a:spcAft>
              <a:buSzPts val="2800"/>
              <a:buChar char="-"/>
            </a:pPr>
            <a:r>
              <a:rPr b="1" lang="en-US"/>
              <a:t>Giới thiệu LSTM</a:t>
            </a:r>
            <a:endParaRPr b="1"/>
          </a:p>
          <a:p>
            <a:pPr indent="-406400" lvl="0" marL="457200" rtl="0" algn="l">
              <a:lnSpc>
                <a:spcPct val="150000"/>
              </a:lnSpc>
              <a:spcBef>
                <a:spcPts val="0"/>
              </a:spcBef>
              <a:spcAft>
                <a:spcPts val="0"/>
              </a:spcAft>
              <a:buSzPts val="2800"/>
              <a:buChar char="-"/>
            </a:pPr>
            <a:r>
              <a:rPr b="1" lang="en-US"/>
              <a:t>Lab 1: dự đoán thời tiết của Jena, Đức</a:t>
            </a:r>
            <a:endParaRPr b="1"/>
          </a:p>
          <a:p>
            <a:pPr indent="-406400" lvl="0" marL="457200" rtl="0" algn="l">
              <a:lnSpc>
                <a:spcPct val="150000"/>
              </a:lnSpc>
              <a:spcBef>
                <a:spcPts val="0"/>
              </a:spcBef>
              <a:spcAft>
                <a:spcPts val="0"/>
              </a:spcAft>
              <a:buSzPts val="2800"/>
              <a:buChar char="-"/>
            </a:pPr>
            <a:r>
              <a:rPr b="1" lang="en-US"/>
              <a:t>Lab 2: dự đoán giá chứng khoán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838200" y="303213"/>
            <a:ext cx="10515600" cy="66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Calibri"/>
              <a:buNone/>
            </a:pPr>
            <a:r>
              <a:rPr lang="en-US"/>
              <a:t>RNN là gì?</a:t>
            </a:r>
            <a:endParaRPr/>
          </a:p>
        </p:txBody>
      </p:sp>
      <p:sp>
        <p:nvSpPr>
          <p:cNvPr id="96" name="Google Shape;96;p14"/>
          <p:cNvSpPr txBox="1"/>
          <p:nvPr>
            <p:ph idx="1" type="body"/>
          </p:nvPr>
        </p:nvSpPr>
        <p:spPr>
          <a:xfrm>
            <a:off x="407825" y="1744350"/>
            <a:ext cx="6473700" cy="33693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Recurrent neural network - RNN (mạng neuron truy hồi) là l</a:t>
            </a:r>
            <a:r>
              <a:rPr lang="en-US" sz="2400"/>
              <a:t>oại mạng neuron đặc trưng để xử lý dữ liệu dạng chuỗi thời gian (time series)</a:t>
            </a:r>
            <a:endParaRPr sz="2400"/>
          </a:p>
          <a:p>
            <a:pPr indent="0" lvl="0" marL="457200" rtl="0" algn="l">
              <a:lnSpc>
                <a:spcPct val="115000"/>
              </a:lnSpc>
              <a:spcBef>
                <a:spcPts val="0"/>
              </a:spcBef>
              <a:spcAft>
                <a:spcPts val="0"/>
              </a:spcAft>
              <a:buNone/>
            </a:pPr>
            <a:r>
              <a:t/>
            </a:r>
            <a:endParaRPr sz="2400"/>
          </a:p>
          <a:p>
            <a:pPr indent="-381000" lvl="0" marL="457200" rtl="0" algn="l">
              <a:lnSpc>
                <a:spcPct val="115000"/>
              </a:lnSpc>
              <a:spcBef>
                <a:spcPts val="0"/>
              </a:spcBef>
              <a:spcAft>
                <a:spcPts val="0"/>
              </a:spcAft>
              <a:buSzPts val="2400"/>
              <a:buChar char="❖"/>
            </a:pPr>
            <a:r>
              <a:rPr lang="en-US" sz="2400"/>
              <a:t>RNN dùng cả giá trị trong tầng ẩn của mình để làm đầu vào</a:t>
            </a:r>
            <a:endParaRPr sz="2400"/>
          </a:p>
        </p:txBody>
      </p:sp>
      <p:pic>
        <p:nvPicPr>
          <p:cNvPr id="97" name="Google Shape;97;p14"/>
          <p:cNvPicPr preferRelativeResize="0"/>
          <p:nvPr/>
        </p:nvPicPr>
        <p:blipFill>
          <a:blip r:embed="rId4">
            <a:alphaModFix/>
          </a:blip>
          <a:stretch>
            <a:fillRect/>
          </a:stretch>
        </p:blipFill>
        <p:spPr>
          <a:xfrm>
            <a:off x="7804150" y="966825"/>
            <a:ext cx="3932563" cy="2948300"/>
          </a:xfrm>
          <a:prstGeom prst="rect">
            <a:avLst/>
          </a:prstGeom>
          <a:noFill/>
          <a:ln>
            <a:noFill/>
          </a:ln>
        </p:spPr>
      </p:pic>
      <p:pic>
        <p:nvPicPr>
          <p:cNvPr id="98" name="Google Shape;98;p14"/>
          <p:cNvPicPr preferRelativeResize="0"/>
          <p:nvPr/>
        </p:nvPicPr>
        <p:blipFill>
          <a:blip r:embed="rId5">
            <a:alphaModFix/>
          </a:blip>
          <a:stretch>
            <a:fillRect/>
          </a:stretch>
        </p:blipFill>
        <p:spPr>
          <a:xfrm>
            <a:off x="6543600" y="3915125"/>
            <a:ext cx="5447124" cy="22138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5"/>
          <p:cNvPicPr preferRelativeResize="0"/>
          <p:nvPr/>
        </p:nvPicPr>
        <p:blipFill>
          <a:blip r:embed="rId3">
            <a:alphaModFix/>
          </a:blip>
          <a:stretch>
            <a:fillRect/>
          </a:stretch>
        </p:blipFill>
        <p:spPr>
          <a:xfrm>
            <a:off x="2925725" y="1422400"/>
            <a:ext cx="6340551" cy="4715949"/>
          </a:xfrm>
          <a:prstGeom prst="rect">
            <a:avLst/>
          </a:prstGeom>
          <a:noFill/>
          <a:ln>
            <a:noFill/>
          </a:ln>
        </p:spPr>
      </p:pic>
      <p:sp>
        <p:nvSpPr>
          <p:cNvPr id="105" name="Google Shape;105;p15"/>
          <p:cNvSpPr txBox="1"/>
          <p:nvPr>
            <p:ph type="title"/>
          </p:nvPr>
        </p:nvSpPr>
        <p:spPr>
          <a:xfrm>
            <a:off x="838200" y="303213"/>
            <a:ext cx="10515600" cy="66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Calibri"/>
              <a:buNone/>
            </a:pPr>
            <a:r>
              <a:rPr lang="en-US"/>
              <a:t>RNN là gì?</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838200" y="303213"/>
            <a:ext cx="10515600" cy="66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Calibri"/>
              <a:buNone/>
            </a:pPr>
            <a:r>
              <a:rPr lang="en-US"/>
              <a:t>RNN là gì?</a:t>
            </a:r>
            <a:endParaRPr/>
          </a:p>
        </p:txBody>
      </p:sp>
      <p:pic>
        <p:nvPicPr>
          <p:cNvPr id="112" name="Google Shape;112;p16"/>
          <p:cNvPicPr preferRelativeResize="0"/>
          <p:nvPr/>
        </p:nvPicPr>
        <p:blipFill>
          <a:blip r:embed="rId3">
            <a:alphaModFix/>
          </a:blip>
          <a:stretch>
            <a:fillRect/>
          </a:stretch>
        </p:blipFill>
        <p:spPr>
          <a:xfrm>
            <a:off x="771875" y="1147002"/>
            <a:ext cx="10648250" cy="501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17"/>
          <p:cNvPicPr preferRelativeResize="0"/>
          <p:nvPr/>
        </p:nvPicPr>
        <p:blipFill>
          <a:blip r:embed="rId3">
            <a:alphaModFix/>
          </a:blip>
          <a:stretch>
            <a:fillRect/>
          </a:stretch>
        </p:blipFill>
        <p:spPr>
          <a:xfrm>
            <a:off x="3325513" y="849350"/>
            <a:ext cx="5540975" cy="4574325"/>
          </a:xfrm>
          <a:prstGeom prst="rect">
            <a:avLst/>
          </a:prstGeom>
          <a:noFill/>
          <a:ln>
            <a:noFill/>
          </a:ln>
        </p:spPr>
      </p:pic>
      <p:sp>
        <p:nvSpPr>
          <p:cNvPr id="119" name="Google Shape;119;p17"/>
          <p:cNvSpPr txBox="1"/>
          <p:nvPr>
            <p:ph type="title"/>
          </p:nvPr>
        </p:nvSpPr>
        <p:spPr>
          <a:xfrm>
            <a:off x="838200" y="303213"/>
            <a:ext cx="10515600" cy="66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Calibri"/>
              <a:buNone/>
            </a:pPr>
            <a:r>
              <a:rPr lang="en-US"/>
              <a:t>Bi</a:t>
            </a:r>
            <a:r>
              <a:rPr lang="en-US"/>
              <a:t>RNN</a:t>
            </a:r>
            <a:endParaRPr/>
          </a:p>
        </p:txBody>
      </p:sp>
      <p:sp>
        <p:nvSpPr>
          <p:cNvPr id="120" name="Google Shape;120;p17"/>
          <p:cNvSpPr txBox="1"/>
          <p:nvPr>
            <p:ph idx="1" type="body"/>
          </p:nvPr>
        </p:nvSpPr>
        <p:spPr>
          <a:xfrm>
            <a:off x="2614050" y="5539200"/>
            <a:ext cx="6963900" cy="1318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t>Ví dụ về sự cần thiết của mạng 2 chiều:</a:t>
            </a:r>
            <a:endParaRPr sz="2400"/>
          </a:p>
          <a:p>
            <a:pPr indent="-381000" lvl="0" marL="457200" rtl="0" algn="l">
              <a:lnSpc>
                <a:spcPct val="115000"/>
              </a:lnSpc>
              <a:spcBef>
                <a:spcPts val="0"/>
              </a:spcBef>
              <a:spcAft>
                <a:spcPts val="0"/>
              </a:spcAft>
              <a:buSzPts val="2400"/>
              <a:buChar char="-"/>
            </a:pPr>
            <a:r>
              <a:rPr lang="en-US" sz="2400"/>
              <a:t>Lê Đại Hành là con đường thuộc quận 11.</a:t>
            </a:r>
            <a:endParaRPr sz="2400"/>
          </a:p>
          <a:p>
            <a:pPr indent="-381000" lvl="0" marL="457200" rtl="0" algn="l">
              <a:lnSpc>
                <a:spcPct val="115000"/>
              </a:lnSpc>
              <a:spcBef>
                <a:spcPts val="0"/>
              </a:spcBef>
              <a:spcAft>
                <a:spcPts val="0"/>
              </a:spcAft>
              <a:buSzPts val="2400"/>
              <a:buChar char="-"/>
            </a:pPr>
            <a:r>
              <a:rPr lang="en-US" sz="2400"/>
              <a:t>Lê Đại hành là hoàng đế sáng lập thời Tiền Lê.</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838200" y="303213"/>
            <a:ext cx="10515600" cy="66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Calibri"/>
              <a:buNone/>
            </a:pPr>
            <a:r>
              <a:rPr lang="en-US"/>
              <a:t>RNN là gì?</a:t>
            </a:r>
            <a:endParaRPr/>
          </a:p>
        </p:txBody>
      </p:sp>
      <p:pic>
        <p:nvPicPr>
          <p:cNvPr id="127" name="Google Shape;127;p18"/>
          <p:cNvPicPr preferRelativeResize="0"/>
          <p:nvPr/>
        </p:nvPicPr>
        <p:blipFill>
          <a:blip r:embed="rId3">
            <a:alphaModFix/>
          </a:blip>
          <a:stretch>
            <a:fillRect/>
          </a:stretch>
        </p:blipFill>
        <p:spPr>
          <a:xfrm>
            <a:off x="3714750" y="2143113"/>
            <a:ext cx="4762500"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838200" y="303213"/>
            <a:ext cx="10515600" cy="66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Calibri"/>
              <a:buNone/>
            </a:pPr>
            <a:r>
              <a:rPr lang="en-US"/>
              <a:t>RNN là gì?</a:t>
            </a:r>
            <a:endParaRPr/>
          </a:p>
        </p:txBody>
      </p:sp>
      <p:pic>
        <p:nvPicPr>
          <p:cNvPr id="134" name="Google Shape;134;p19"/>
          <p:cNvPicPr preferRelativeResize="0"/>
          <p:nvPr/>
        </p:nvPicPr>
        <p:blipFill>
          <a:blip r:embed="rId3">
            <a:alphaModFix/>
          </a:blip>
          <a:stretch>
            <a:fillRect/>
          </a:stretch>
        </p:blipFill>
        <p:spPr>
          <a:xfrm>
            <a:off x="3790950" y="2066913"/>
            <a:ext cx="4762500"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838200" y="303213"/>
            <a:ext cx="10515600" cy="66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800"/>
              <a:buFont typeface="Calibri"/>
              <a:buNone/>
            </a:pPr>
            <a:r>
              <a:rPr lang="en-US"/>
              <a:t>RNN là gì?</a:t>
            </a:r>
            <a:endParaRPr/>
          </a:p>
        </p:txBody>
      </p:sp>
      <p:pic>
        <p:nvPicPr>
          <p:cNvPr id="141" name="Google Shape;141;p20"/>
          <p:cNvPicPr preferRelativeResize="0"/>
          <p:nvPr/>
        </p:nvPicPr>
        <p:blipFill>
          <a:blip r:embed="rId3">
            <a:alphaModFix/>
          </a:blip>
          <a:stretch>
            <a:fillRect/>
          </a:stretch>
        </p:blipFill>
        <p:spPr>
          <a:xfrm>
            <a:off x="3714750" y="2143113"/>
            <a:ext cx="4762500"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