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jsuse6DohEPtjvW1lppWcVc+Y5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" name="Google Shape;8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giải thích hình đã dc normalize kích cỡ, recenter</a:t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filter = kernel = mask = convolution matrix</a:t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d14419cd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d14419cd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6d14419cd7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quy trình của lab hôm nay</a:t>
            </a:r>
            <a:endParaRPr/>
          </a:p>
        </p:txBody>
      </p:sp>
      <p:sp>
        <p:nvSpPr>
          <p:cNvPr id="117" name="Google Shape;117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zero padding, same padding, valid padding</a:t>
            </a:r>
            <a:endParaRPr/>
          </a:p>
        </p:txBody>
      </p:sp>
      <p:sp>
        <p:nvSpPr>
          <p:cNvPr id="124" name="Google Shape;124;p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gradFill>
          <a:gsLst>
            <a:gs pos="0">
              <a:srgbClr val="002060"/>
            </a:gs>
            <a:gs pos="85000">
              <a:srgbClr val="2F5496"/>
            </a:gs>
            <a:gs pos="91000">
              <a:srgbClr val="3864B2"/>
            </a:gs>
            <a:gs pos="97000">
              <a:srgbClr val="2C4E8C"/>
            </a:gs>
            <a:gs pos="100000">
              <a:srgbClr val="2C4E8C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" name="Google Shape;2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4338" y="278924"/>
            <a:ext cx="4600575" cy="843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/>
          <p:nvPr>
            <p:ph type="title"/>
          </p:nvPr>
        </p:nvSpPr>
        <p:spPr>
          <a:xfrm>
            <a:off x="838200" y="365125"/>
            <a:ext cx="10515600" cy="6778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" type="body"/>
          </p:nvPr>
        </p:nvSpPr>
        <p:spPr>
          <a:xfrm rot="5400000">
            <a:off x="3920331" y="-1621631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type="title"/>
          </p:nvPr>
        </p:nvSpPr>
        <p:spPr>
          <a:xfrm>
            <a:off x="838200" y="379413"/>
            <a:ext cx="10515600" cy="66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" type="body"/>
          </p:nvPr>
        </p:nvSpPr>
        <p:spPr>
          <a:xfrm>
            <a:off x="838200" y="135413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>
                <a:solidFill>
                  <a:srgbClr val="002060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>
                <a:solidFill>
                  <a:srgbClr val="002060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>
                <a:solidFill>
                  <a:srgbClr val="002060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/>
          <p:nvPr>
            <p:ph type="title"/>
          </p:nvPr>
        </p:nvSpPr>
        <p:spPr>
          <a:xfrm>
            <a:off x="838200" y="365126"/>
            <a:ext cx="105156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>
                <a:solidFill>
                  <a:srgbClr val="002060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>
                <a:solidFill>
                  <a:srgbClr val="002060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>
                <a:solidFill>
                  <a:srgbClr val="002060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>
                <a:solidFill>
                  <a:srgbClr val="002060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>
                <a:solidFill>
                  <a:srgbClr val="002060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>
                <a:solidFill>
                  <a:srgbClr val="002060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/>
          <p:nvPr>
            <p:ph type="title"/>
          </p:nvPr>
        </p:nvSpPr>
        <p:spPr>
          <a:xfrm>
            <a:off x="839788" y="365125"/>
            <a:ext cx="10515600" cy="66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type="title"/>
          </p:nvPr>
        </p:nvSpPr>
        <p:spPr>
          <a:xfrm>
            <a:off x="838200" y="365125"/>
            <a:ext cx="10515600" cy="6778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6778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alibri"/>
              <a:buNone/>
              <a:defRPr b="0" i="0" sz="3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46050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2060"/>
            </a:gs>
            <a:gs pos="85000">
              <a:srgbClr val="2F5496"/>
            </a:gs>
            <a:gs pos="91000">
              <a:srgbClr val="3864B2"/>
            </a:gs>
            <a:gs pos="97000">
              <a:srgbClr val="2C4E8C"/>
            </a:gs>
            <a:gs pos="100000">
              <a:srgbClr val="2C4E8C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/>
              <a:t>Convolutional Neural Network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4" name="Google Shape;84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Phat Vo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/>
          <p:nvPr>
            <p:ph type="title"/>
          </p:nvPr>
        </p:nvSpPr>
        <p:spPr>
          <a:xfrm>
            <a:off x="838200" y="341663"/>
            <a:ext cx="105156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alibri"/>
              <a:buNone/>
            </a:pPr>
            <a:r>
              <a:t/>
            </a:r>
            <a:endParaRPr b="1" sz="3000">
              <a:solidFill>
                <a:srgbClr val="000000"/>
              </a:solidFill>
            </a:endParaRPr>
          </a:p>
        </p:txBody>
      </p:sp>
      <p:sp>
        <p:nvSpPr>
          <p:cNvPr id="149" name="Google Shape;149;p9"/>
          <p:cNvSpPr txBox="1"/>
          <p:nvPr>
            <p:ph idx="1" type="body"/>
          </p:nvPr>
        </p:nvSpPr>
        <p:spPr>
          <a:xfrm>
            <a:off x="838200" y="135413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03213"/>
            <a:ext cx="105156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-US"/>
              <a:t>Nội dung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354137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Giới thiệu MNIST</a:t>
            </a:r>
            <a:endParaRPr/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Ôn lại về CNN</a:t>
            </a:r>
            <a:endParaRPr/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Phép đệm (padding)</a:t>
            </a:r>
            <a:endParaRPr/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Phép gộp (pooling)</a:t>
            </a:r>
            <a:endParaRPr/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Chỉ số sải chập (stride)</a:t>
            </a:r>
            <a:endParaRPr/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Code: Phân loại chữ số bằng CNN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79798"/>
            <a:ext cx="105156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alibri"/>
              <a:buNone/>
            </a:pPr>
            <a:r>
              <a:rPr lang="en-US" sz="3400"/>
              <a:t>Giới thiệu MNIST</a:t>
            </a:r>
            <a:endParaRPr sz="3400"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201737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3000"/>
              <a:t>MNIST (viết tắt của “Modified National Institute of Standards and Technology”) </a:t>
            </a:r>
            <a:r>
              <a:rPr lang="en-US" sz="3000"/>
              <a:t>là: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Tập dữ liệu về chữ số viết tay từ </a:t>
            </a:r>
            <a:r>
              <a:rPr b="1" lang="en-US" sz="3000"/>
              <a:t>0-9</a:t>
            </a:r>
            <a:endParaRPr b="1"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Gồm </a:t>
            </a:r>
            <a:r>
              <a:rPr b="1" lang="en-US" sz="3000"/>
              <a:t>60k</a:t>
            </a:r>
            <a:r>
              <a:rPr lang="en-US" sz="3000"/>
              <a:t> hình huấn luyện và </a:t>
            </a:r>
            <a:r>
              <a:rPr b="1" lang="en-US" sz="3000"/>
              <a:t>10k</a:t>
            </a:r>
            <a:r>
              <a:rPr lang="en-US" sz="3000"/>
              <a:t> hình kiểm thử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Hình ảnh trắng đen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Kích thước </a:t>
            </a:r>
            <a:r>
              <a:rPr b="1" lang="en-US" sz="3000"/>
              <a:t>28x28</a:t>
            </a:r>
            <a:r>
              <a:rPr lang="en-US" sz="3000"/>
              <a:t> pixel</a:t>
            </a:r>
            <a:endParaRPr sz="3000"/>
          </a:p>
        </p:txBody>
      </p:sp>
      <p:pic>
        <p:nvPicPr>
          <p:cNvPr id="98" name="Google Shape;9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69150" y="4481150"/>
            <a:ext cx="3432000" cy="227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838200" y="379798"/>
            <a:ext cx="105156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alibri"/>
              <a:buNone/>
            </a:pPr>
            <a:r>
              <a:rPr lang="en-US" sz="3400"/>
              <a:t>Ôn tập mạng neuron tích chập (CNN)</a:t>
            </a:r>
            <a:endParaRPr sz="3400"/>
          </a:p>
        </p:txBody>
      </p:sp>
      <p:sp>
        <p:nvSpPr>
          <p:cNvPr id="104" name="Google Shape;104;p4"/>
          <p:cNvSpPr txBox="1"/>
          <p:nvPr>
            <p:ph idx="1" type="body"/>
          </p:nvPr>
        </p:nvSpPr>
        <p:spPr>
          <a:xfrm>
            <a:off x="838200" y="1201725"/>
            <a:ext cx="75384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3000"/>
              <a:t>CNN (Convolutional neural network)</a:t>
            </a:r>
            <a:r>
              <a:rPr lang="en-US" sz="3000"/>
              <a:t> là: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Mạng neuron sử dụng phép toán tích chập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Thường được dùng trong xử lý ảnh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Có sự chia sẻ tham số</a:t>
            </a:r>
            <a:endParaRPr sz="3000"/>
          </a:p>
        </p:txBody>
      </p:sp>
      <p:pic>
        <p:nvPicPr>
          <p:cNvPr id="105" name="Google Shape;10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94425" y="1130200"/>
            <a:ext cx="3075500" cy="505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81450" y="3304600"/>
            <a:ext cx="5103999" cy="34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d14419cd7_0_0"/>
          <p:cNvSpPr txBox="1"/>
          <p:nvPr>
            <p:ph type="title"/>
          </p:nvPr>
        </p:nvSpPr>
        <p:spPr>
          <a:xfrm>
            <a:off x="838200" y="379413"/>
            <a:ext cx="10515600" cy="66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g6d14419cd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750" y="928675"/>
            <a:ext cx="8572500" cy="500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/>
          <p:nvPr>
            <p:ph type="title"/>
          </p:nvPr>
        </p:nvSpPr>
        <p:spPr>
          <a:xfrm>
            <a:off x="838200" y="379798"/>
            <a:ext cx="105156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alibri"/>
              <a:buNone/>
            </a:pPr>
            <a:r>
              <a:rPr lang="en-US" sz="3400"/>
              <a:t>Ôn tập mạng neuron tích chập (CNN)</a:t>
            </a:r>
            <a:endParaRPr sz="3400"/>
          </a:p>
        </p:txBody>
      </p:sp>
      <p:pic>
        <p:nvPicPr>
          <p:cNvPr id="120" name="Google Shape;12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3613" y="2236726"/>
            <a:ext cx="10444774" cy="315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/>
          <p:nvPr>
            <p:ph type="title"/>
          </p:nvPr>
        </p:nvSpPr>
        <p:spPr>
          <a:xfrm>
            <a:off x="838200" y="379798"/>
            <a:ext cx="105156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alibri"/>
              <a:buNone/>
            </a:pPr>
            <a:r>
              <a:rPr lang="en-US" sz="3400"/>
              <a:t>Phép đệm (padding)</a:t>
            </a:r>
            <a:endParaRPr sz="3400"/>
          </a:p>
        </p:txBody>
      </p:sp>
      <p:pic>
        <p:nvPicPr>
          <p:cNvPr id="127" name="Google Shape;127;p6"/>
          <p:cNvPicPr preferRelativeResize="0"/>
          <p:nvPr/>
        </p:nvPicPr>
        <p:blipFill rotWithShape="1">
          <a:blip r:embed="rId3">
            <a:alphaModFix/>
          </a:blip>
          <a:srcRect b="21544" l="3762" r="0" t="0"/>
          <a:stretch/>
        </p:blipFill>
        <p:spPr>
          <a:xfrm>
            <a:off x="1065950" y="3009225"/>
            <a:ext cx="7206949" cy="350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6"/>
          <p:cNvSpPr txBox="1"/>
          <p:nvPr>
            <p:ph idx="1" type="body"/>
          </p:nvPr>
        </p:nvSpPr>
        <p:spPr>
          <a:xfrm>
            <a:off x="838200" y="1182862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3000"/>
              <a:t>Phép đệm </a:t>
            </a:r>
            <a:r>
              <a:rPr lang="en-US" sz="3000"/>
              <a:t>giúp: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Giữ nguyên hoặc tăng kích thước đầu vào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Tránh thất thoát thông tin ở góc cạnh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>
            <p:ph type="title"/>
          </p:nvPr>
        </p:nvSpPr>
        <p:spPr>
          <a:xfrm>
            <a:off x="838200" y="379798"/>
            <a:ext cx="105156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alibri"/>
              <a:buNone/>
            </a:pPr>
            <a:r>
              <a:rPr lang="en-US" sz="3400"/>
              <a:t>Phép gộp (pooling)</a:t>
            </a:r>
            <a:endParaRPr sz="3400"/>
          </a:p>
        </p:txBody>
      </p:sp>
      <p:pic>
        <p:nvPicPr>
          <p:cNvPr id="134" name="Google Shape;13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26200" y="3161200"/>
            <a:ext cx="6139601" cy="273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 txBox="1"/>
          <p:nvPr>
            <p:ph idx="1" type="body"/>
          </p:nvPr>
        </p:nvSpPr>
        <p:spPr>
          <a:xfrm>
            <a:off x="838200" y="1201737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3000"/>
              <a:t>Phép gộp </a:t>
            </a:r>
            <a:r>
              <a:rPr lang="en-US" sz="3000"/>
              <a:t>giúp: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Giảm kích thước đầu vào nhanh chóng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Giúp mô hình vững chắc trước các sai lệch nhỏ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 txBox="1"/>
          <p:nvPr>
            <p:ph type="title"/>
          </p:nvPr>
        </p:nvSpPr>
        <p:spPr>
          <a:xfrm>
            <a:off x="838200" y="379798"/>
            <a:ext cx="105156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alibri"/>
              <a:buNone/>
            </a:pPr>
            <a:r>
              <a:rPr lang="en-US" sz="3400"/>
              <a:t>Sải chập (stride)</a:t>
            </a:r>
            <a:endParaRPr sz="3400"/>
          </a:p>
        </p:txBody>
      </p:sp>
      <p:pic>
        <p:nvPicPr>
          <p:cNvPr id="141" name="Google Shape;141;p8"/>
          <p:cNvPicPr preferRelativeResize="0"/>
          <p:nvPr/>
        </p:nvPicPr>
        <p:blipFill rotWithShape="1">
          <a:blip r:embed="rId4">
            <a:alphaModFix/>
          </a:blip>
          <a:srcRect b="0" l="0" r="12822" t="0"/>
          <a:stretch/>
        </p:blipFill>
        <p:spPr>
          <a:xfrm>
            <a:off x="7259875" y="1148063"/>
            <a:ext cx="4932125" cy="22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8"/>
          <p:cNvPicPr preferRelativeResize="0"/>
          <p:nvPr/>
        </p:nvPicPr>
        <p:blipFill rotWithShape="1">
          <a:blip r:embed="rId5">
            <a:alphaModFix/>
          </a:blip>
          <a:srcRect b="0" l="0" r="19464" t="0"/>
          <a:stretch/>
        </p:blipFill>
        <p:spPr>
          <a:xfrm>
            <a:off x="7382500" y="3741213"/>
            <a:ext cx="4809501" cy="235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8"/>
          <p:cNvSpPr txBox="1"/>
          <p:nvPr>
            <p:ph idx="1" type="body"/>
          </p:nvPr>
        </p:nvSpPr>
        <p:spPr>
          <a:xfrm>
            <a:off x="838200" y="1201725"/>
            <a:ext cx="64914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000"/>
              <a:t>Chỉ số </a:t>
            </a:r>
            <a:r>
              <a:rPr b="1" lang="en-US" sz="3000"/>
              <a:t>sải chập </a:t>
            </a:r>
            <a:r>
              <a:rPr lang="en-US" sz="3000"/>
              <a:t>quyết định: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Cách filter di chuyển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Tốc độ thu nhỏ dữ liệu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