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b891bffb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b891bffb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b891bffb7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b891bffb7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b891bffb7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b891bffb7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b891bffb7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b891bffb7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b891bffb7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b891bffb7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b891bffb7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b891bffb7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b891bffb7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b891bffb7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ba1f8cb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ba1f8cb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c66287c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c66287c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891bffb7_0_2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b891bffb7_0_2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7b891bffb7_0_2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b891bffb7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b891bffb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b891bffb7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b891bffb7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b891bffb7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b891bffb7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b891bffb7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b891bffb7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b891bffb7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b891bffb7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b891bffb7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b891bffb7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b891bffb7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b891bffb7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gradFill>
          <a:gsLst>
            <a:gs pos="0">
              <a:srgbClr val="002060"/>
            </a:gs>
            <a:gs pos="85000">
              <a:srgbClr val="2F5496"/>
            </a:gs>
            <a:gs pos="91000">
              <a:srgbClr val="3864B2"/>
            </a:gs>
            <a:gs pos="97000">
              <a:srgbClr val="2C4E8C"/>
            </a:gs>
            <a:gs pos="100000">
              <a:srgbClr val="2C4E8C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2" name="Google Shape;72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753" y="209193"/>
            <a:ext cx="3450435" cy="632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628650" y="284560"/>
            <a:ext cx="78867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628650" y="1015603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100"/>
              <a:buChar char="•"/>
              <a:defRPr>
                <a:solidFill>
                  <a:srgbClr val="002060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Char char="•"/>
              <a:defRPr>
                <a:solidFill>
                  <a:srgbClr val="002060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>
                <a:solidFill>
                  <a:srgbClr val="002060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>
                <a:solidFill>
                  <a:srgbClr val="002060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628650" y="273844"/>
            <a:ext cx="7886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100"/>
              <a:buChar char="•"/>
              <a:defRPr>
                <a:solidFill>
                  <a:srgbClr val="002060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Char char="•"/>
              <a:defRPr>
                <a:solidFill>
                  <a:srgbClr val="002060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>
                <a:solidFill>
                  <a:srgbClr val="002060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>
                <a:solidFill>
                  <a:srgbClr val="002060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100"/>
              <a:buChar char="•"/>
              <a:defRPr>
                <a:solidFill>
                  <a:srgbClr val="002060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>
                <a:solidFill>
                  <a:srgbClr val="002060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Char char="•"/>
              <a:defRPr>
                <a:solidFill>
                  <a:srgbClr val="002060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>
                <a:solidFill>
                  <a:srgbClr val="002060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>
                <a:solidFill>
                  <a:srgbClr val="002060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629841" y="273844"/>
            <a:ext cx="78867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0" name="Google Shape;100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628650" y="273844"/>
            <a:ext cx="78867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7" name="Google Shape;117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4" name="Google Shape;124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28650" y="273844"/>
            <a:ext cx="78867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 rot="5400000">
            <a:off x="2940300" y="-1216275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628650" y="273844"/>
            <a:ext cx="78867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None/>
              <a:defRPr b="0" i="0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628650" y="109537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1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png"/><Relationship Id="rId4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Relationship Id="rId4" Type="http://schemas.openxmlformats.org/officeDocument/2006/relationships/image" Target="../media/image4.png"/><Relationship Id="rId5" Type="http://schemas.openxmlformats.org/officeDocument/2006/relationships/image" Target="../media/image30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2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ECISION TREE</a:t>
            </a:r>
            <a:endParaRPr/>
          </a:p>
        </p:txBody>
      </p:sp>
      <p:sp>
        <p:nvSpPr>
          <p:cNvPr id="138" name="Google Shape;138;p2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Tr</a:t>
            </a:r>
            <a:r>
              <a:rPr lang="en"/>
              <a:t>ương Tuấn Minh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(ttminh27@gmail.com)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2. ID3 - classification</a:t>
            </a:r>
            <a:endParaRPr sz="2400"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750" y="769925"/>
            <a:ext cx="4834500" cy="31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. ID3 - r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egression</a:t>
            </a:r>
            <a:endParaRPr sz="2400"/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50" y="854750"/>
            <a:ext cx="8916500" cy="32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4"/>
          <p:cNvSpPr txBox="1"/>
          <p:nvPr/>
        </p:nvSpPr>
        <p:spPr>
          <a:xfrm>
            <a:off x="4226950" y="854750"/>
            <a:ext cx="47346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thay information gain bằng standard deviation reduction</a:t>
            </a:r>
            <a:endParaRPr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3. ID3 - regression</a:t>
            </a:r>
            <a:endParaRPr sz="2400"/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50" y="1352175"/>
            <a:ext cx="685800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5"/>
          <p:cNvSpPr txBox="1"/>
          <p:nvPr/>
        </p:nvSpPr>
        <p:spPr>
          <a:xfrm>
            <a:off x="177050" y="822075"/>
            <a:ext cx="2866800" cy="5301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Độ lệch chuẩn 1 biến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3. ID3 - regression</a:t>
            </a:r>
            <a:endParaRPr sz="2400"/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600" y="905613"/>
            <a:ext cx="4504742" cy="33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6"/>
          <p:cNvSpPr txBox="1"/>
          <p:nvPr/>
        </p:nvSpPr>
        <p:spPr>
          <a:xfrm>
            <a:off x="177050" y="945213"/>
            <a:ext cx="2866800" cy="7677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Độ lệch chuẩn 2 biến (target &amp; predictor)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3. ID3 - regression</a:t>
            </a:r>
            <a:endParaRPr sz="2400"/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75" y="1372675"/>
            <a:ext cx="441960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425" y="914975"/>
            <a:ext cx="4267200" cy="1782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1725" y="2597175"/>
            <a:ext cx="2095500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7"/>
          <p:cNvSpPr txBox="1"/>
          <p:nvPr/>
        </p:nvSpPr>
        <p:spPr>
          <a:xfrm>
            <a:off x="596250" y="822050"/>
            <a:ext cx="3553500" cy="4524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Độ suy giảm của độ lệch chuẩn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Điều kiện dừng của thuật toán</a:t>
            </a:r>
            <a:endParaRPr sz="2400"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177050" y="933200"/>
            <a:ext cx="7520400" cy="2710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- Entropy =0 (hoặc độ lệch chuẩn=0)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- Hệ số sai lệch (coefficient of deviation) nhỏ hơn ngưỡng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- Node có số phần tử nhỏ hơn ngưỡng cho trước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- Chiều sâu cây vượt ngưỡng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Decision tree trong sklearn (python)</a:t>
            </a:r>
            <a:endParaRPr sz="2400"/>
          </a:p>
        </p:txBody>
      </p:sp>
      <p:pic>
        <p:nvPicPr>
          <p:cNvPr id="256" name="Google Shape;2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92835"/>
            <a:ext cx="6038079" cy="6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71749"/>
            <a:ext cx="277177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922335"/>
            <a:ext cx="7912787" cy="149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5. Review các thuật toán</a:t>
            </a:r>
            <a:endParaRPr sz="2400"/>
          </a:p>
        </p:txBody>
      </p:sp>
      <p:pic>
        <p:nvPicPr>
          <p:cNvPr id="264" name="Google Shape;2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769935"/>
            <a:ext cx="4089489" cy="406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052" y="3433602"/>
            <a:ext cx="1997151" cy="7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3199" y="3023576"/>
            <a:ext cx="2218725" cy="162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1550" y="1151000"/>
            <a:ext cx="1902275" cy="12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628650" y="284560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Nội dung</a:t>
            </a:r>
            <a:endParaRPr sz="2400"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628650" y="1015603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1. Giới thiệu về Decision Tree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2. Iterative Dichotomiser 3 (ID3) - classification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3. Iterative Dichotomiser 3 (ID3) - regression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4. Điều kiện dừng của thuật toán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lang="en"/>
              <a:t>Decision Tree trong sklearn (python)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6. Review các thuật toán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1. Giới thiệu về decision tree</a:t>
            </a:r>
            <a:endParaRPr sz="2400"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50" y="973225"/>
            <a:ext cx="7554276" cy="33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6204325" y="2631450"/>
            <a:ext cx="1059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decision tree</a:t>
            </a:r>
            <a:endParaRPr sz="1200">
              <a:solidFill>
                <a:srgbClr val="FF0000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6204325" y="3819000"/>
            <a:ext cx="1059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decision tree</a:t>
            </a:r>
            <a:endParaRPr sz="1200">
              <a:solidFill>
                <a:srgbClr val="FF0000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1. Giới thiệu về decision tree</a:t>
            </a:r>
            <a:endParaRPr sz="2400"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31" y="1844675"/>
            <a:ext cx="2853469" cy="26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4812" y="1844675"/>
            <a:ext cx="5709113" cy="26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1. Giới thiệu về decision tree</a:t>
            </a:r>
            <a:endParaRPr sz="2400"/>
          </a:p>
        </p:txBody>
      </p:sp>
      <p:sp>
        <p:nvSpPr>
          <p:cNvPr id="166" name="Google Shape;166;p28"/>
          <p:cNvSpPr txBox="1"/>
          <p:nvPr/>
        </p:nvSpPr>
        <p:spPr>
          <a:xfrm>
            <a:off x="177050" y="702750"/>
            <a:ext cx="2192400" cy="1072200"/>
          </a:xfrm>
          <a:prstGeom prst="rect">
            <a:avLst/>
          </a:prstGeom>
          <a:gradFill>
            <a:gsLst>
              <a:gs pos="0">
                <a:srgbClr val="FFCA37"/>
              </a:gs>
              <a:gs pos="100000">
                <a:srgbClr val="AD81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Từ dữ liệu có sẵn, làm sao để tạo ra decision tree???</a:t>
            </a:r>
            <a:endParaRPr sz="18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3" y="1849650"/>
            <a:ext cx="2495575" cy="16472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/>
          <p:nvPr/>
        </p:nvSpPr>
        <p:spPr>
          <a:xfrm>
            <a:off x="8348775" y="861588"/>
            <a:ext cx="698700" cy="326430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74" y="3818475"/>
            <a:ext cx="4112576" cy="12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9575" y="827600"/>
            <a:ext cx="6560417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2. ID3 - classification</a:t>
            </a:r>
            <a:endParaRPr sz="2400"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325" y="1018225"/>
            <a:ext cx="345757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14" y="3361864"/>
            <a:ext cx="3457575" cy="93557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/>
          <p:nvPr/>
        </p:nvSpPr>
        <p:spPr>
          <a:xfrm>
            <a:off x="108425" y="1109300"/>
            <a:ext cx="4312200" cy="554100"/>
          </a:xfrm>
          <a:prstGeom prst="rect">
            <a:avLst/>
          </a:prstGeom>
          <a:gradFill>
            <a:gsLst>
              <a:gs pos="0">
                <a:srgbClr val="FFCA37"/>
              </a:gs>
              <a:gs pos="100000">
                <a:srgbClr val="AD81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Hàm entropy để đo độ tinh khiết (purity) hoặc độ vẩn đục (impurity) của một cách chia nút trên cây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6504650" y="3596750"/>
            <a:ext cx="15057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Trường hơp n=2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450" y="1820000"/>
            <a:ext cx="376237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450" y="2128725"/>
            <a:ext cx="46767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4450" y="2689125"/>
            <a:ext cx="285750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2. ID3 - classification</a:t>
            </a:r>
            <a:endParaRPr sz="2400"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50" y="1807450"/>
            <a:ext cx="168592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550" y="2352275"/>
            <a:ext cx="14192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038" y="3012025"/>
            <a:ext cx="16764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050" y="3481275"/>
            <a:ext cx="263842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/>
          <p:nvPr/>
        </p:nvSpPr>
        <p:spPr>
          <a:xfrm>
            <a:off x="1971276" y="3083725"/>
            <a:ext cx="999900" cy="15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0"/>
          <p:cNvSpPr txBox="1"/>
          <p:nvPr/>
        </p:nvSpPr>
        <p:spPr>
          <a:xfrm>
            <a:off x="3089000" y="2990725"/>
            <a:ext cx="1578000" cy="342900"/>
          </a:xfrm>
          <a:prstGeom prst="rect">
            <a:avLst/>
          </a:prstGeom>
          <a:gradFill>
            <a:gsLst>
              <a:gs pos="0">
                <a:srgbClr val="FFCA37"/>
              </a:gs>
              <a:gs pos="100000">
                <a:srgbClr val="AD810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Information gain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244550" y="965638"/>
            <a:ext cx="2782500" cy="4953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Thuật toán xây dựng cây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2. ID3 - classification</a:t>
            </a:r>
            <a:endParaRPr sz="2400"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50" y="851375"/>
            <a:ext cx="6560417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177050" y="272235"/>
            <a:ext cx="7886700" cy="497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2. ID3 - classification</a:t>
            </a:r>
            <a:endParaRPr sz="2400"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88" y="769925"/>
            <a:ext cx="26860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488" y="1198550"/>
            <a:ext cx="4047201" cy="2719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6088" y="769925"/>
            <a:ext cx="4591425" cy="3258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