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pXv75UqH+TkfQbrN75C7qn8O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aktly.com/LogisticFunctions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443d2f9b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7c443d2f9b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443d2f9b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7c443d2f9b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443d2f9b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443d2f9b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c443d2f9b_0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443d2f9b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c443d2f9b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c443d2f9b_0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443d2f9b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7c443d2f9b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443d2f9b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7c443d2f9b_0_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https://xaktly.com/LogisticFunctions.html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filter = kernel = mask = convolution matrix</a:t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14419c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d14419c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6d14419c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443d2f9b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443d2f9b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c443d2f9b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443d2f9b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7c443d2f9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443d2f9b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7c443d2f9b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443d2f9b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443d2f9b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7c443d2f9b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Classification: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Logistic/Softmax regression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Phat 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443d2f9b_0_269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Confusion matrix</a:t>
            </a:r>
            <a:endParaRPr/>
          </a:p>
        </p:txBody>
      </p:sp>
      <p:pic>
        <p:nvPicPr>
          <p:cNvPr id="151" name="Google Shape;151;g7c443d2f9b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884476"/>
            <a:ext cx="5844950" cy="30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7c443d2f9b_0_269"/>
          <p:cNvSpPr txBox="1"/>
          <p:nvPr/>
        </p:nvSpPr>
        <p:spPr>
          <a:xfrm>
            <a:off x="5410850" y="1634400"/>
            <a:ext cx="68964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Char char="●"/>
            </a:pPr>
            <a:r>
              <a:rPr b="1" lang="en-US" sz="2200">
                <a:solidFill>
                  <a:srgbClr val="444444"/>
                </a:solidFill>
              </a:rPr>
              <a:t>true positives (TP):</a:t>
            </a:r>
            <a:r>
              <a:rPr lang="en-US" sz="2200">
                <a:solidFill>
                  <a:srgbClr val="444444"/>
                </a:solidFill>
              </a:rPr>
              <a:t> Các trường hợp dự đoán có (có bệnh), và họ thực sự có bệnh. </a:t>
            </a:r>
            <a:endParaRPr sz="2200">
              <a:solidFill>
                <a:srgbClr val="444444"/>
              </a:solidFill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Char char="●"/>
            </a:pPr>
            <a:r>
              <a:rPr b="1" lang="en-US" sz="2200">
                <a:solidFill>
                  <a:srgbClr val="444444"/>
                </a:solidFill>
              </a:rPr>
              <a:t>true negatives (TN):</a:t>
            </a:r>
            <a:r>
              <a:rPr lang="en-US" sz="2200">
                <a:solidFill>
                  <a:srgbClr val="444444"/>
                </a:solidFill>
              </a:rPr>
              <a:t> Ta dự đoán không bệnh, và họ không có bệnh</a:t>
            </a:r>
            <a:endParaRPr sz="2200">
              <a:solidFill>
                <a:srgbClr val="444444"/>
              </a:solidFill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Char char="●"/>
            </a:pPr>
            <a:r>
              <a:rPr b="1" lang="en-US" sz="2200">
                <a:solidFill>
                  <a:srgbClr val="444444"/>
                </a:solidFill>
              </a:rPr>
              <a:t>false positives (FP):</a:t>
            </a:r>
            <a:r>
              <a:rPr lang="en-US" sz="2200">
                <a:solidFill>
                  <a:srgbClr val="444444"/>
                </a:solidFill>
              </a:rPr>
              <a:t> Ta dự đoán có bệnh nhưng họ không có bệnh.</a:t>
            </a:r>
            <a:endParaRPr sz="2200">
              <a:solidFill>
                <a:srgbClr val="444444"/>
              </a:solidFill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Char char="●"/>
            </a:pPr>
            <a:r>
              <a:rPr b="1" lang="en-US" sz="2200">
                <a:solidFill>
                  <a:srgbClr val="444444"/>
                </a:solidFill>
              </a:rPr>
              <a:t>false negatives (FN):</a:t>
            </a:r>
            <a:r>
              <a:rPr lang="en-US" sz="2200">
                <a:solidFill>
                  <a:srgbClr val="444444"/>
                </a:solidFill>
              </a:rPr>
              <a:t> Ta dự đoán không có bệnh nhưng họ có bệnh.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443d2f9b_0_274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Evaluation: Precision, Recall</a:t>
            </a:r>
            <a:endParaRPr/>
          </a:p>
        </p:txBody>
      </p:sp>
      <p:pic>
        <p:nvPicPr>
          <p:cNvPr id="158" name="Google Shape;158;g7c443d2f9b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5688"/>
            <a:ext cx="718185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c443d2f9b_0_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5556763"/>
            <a:ext cx="3810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7c443d2f9b_0_274"/>
          <p:cNvSpPr txBox="1"/>
          <p:nvPr/>
        </p:nvSpPr>
        <p:spPr>
          <a:xfrm>
            <a:off x="8222125" y="1749375"/>
            <a:ext cx="32850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Sensitivity = Recall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443d2f9b_0_36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regression</a:t>
            </a:r>
            <a:endParaRPr/>
          </a:p>
        </p:txBody>
      </p:sp>
      <p:pic>
        <p:nvPicPr>
          <p:cNvPr id="167" name="Google Shape;167;g7c443d2f9b_0_362"/>
          <p:cNvPicPr preferRelativeResize="0"/>
          <p:nvPr/>
        </p:nvPicPr>
        <p:blipFill rotWithShape="1">
          <a:blip r:embed="rId3">
            <a:alphaModFix/>
          </a:blip>
          <a:srcRect b="5087" l="0" r="0" t="0"/>
          <a:stretch/>
        </p:blipFill>
        <p:spPr>
          <a:xfrm>
            <a:off x="120650" y="1023975"/>
            <a:ext cx="5689675" cy="28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7c443d2f9b_0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900" y="4022222"/>
            <a:ext cx="3713172" cy="27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7c443d2f9b_0_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625" y="1023970"/>
            <a:ext cx="3713175" cy="340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c443d2f9b_0_362"/>
          <p:cNvSpPr txBox="1"/>
          <p:nvPr/>
        </p:nvSpPr>
        <p:spPr>
          <a:xfrm>
            <a:off x="6048450" y="4675700"/>
            <a:ext cx="57945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Hàm softmax biến đổi các giá trị nhận được thành phân phối xác suất.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Hàm e^x giúp giá trị luôn dương và đồng biến với x.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443d2f9b_0_37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regression</a:t>
            </a:r>
            <a:endParaRPr/>
          </a:p>
        </p:txBody>
      </p:sp>
      <p:pic>
        <p:nvPicPr>
          <p:cNvPr id="177" name="Google Shape;177;g7c443d2f9b_0_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38" y="1214477"/>
            <a:ext cx="8832924" cy="4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443d2f9b_0_175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One hot encoding</a:t>
            </a:r>
            <a:endParaRPr/>
          </a:p>
        </p:txBody>
      </p:sp>
      <p:sp>
        <p:nvSpPr>
          <p:cNvPr id="183" name="Google Shape;183;g7c443d2f9b_0_175"/>
          <p:cNvSpPr txBox="1"/>
          <p:nvPr>
            <p:ph idx="1" type="body"/>
          </p:nvPr>
        </p:nvSpPr>
        <p:spPr>
          <a:xfrm>
            <a:off x="838200" y="1354125"/>
            <a:ext cx="1092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en-US"/>
              <a:t>B</a:t>
            </a:r>
            <a:r>
              <a:rPr lang="en-US"/>
              <a:t>iến đổi nhãn lớp thành vector (chỉ gồm 0, 1)</a:t>
            </a:r>
            <a:endParaRPr/>
          </a:p>
          <a:p>
            <a:pPr indent="-3810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Độ dài bằng với tổng số lớp</a:t>
            </a:r>
            <a:endParaRPr/>
          </a:p>
          <a:p>
            <a:pPr indent="-3810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Gán 1 cho lớp chính xác, 0 cho các lớp còn lại</a:t>
            </a:r>
            <a:endParaRPr/>
          </a:p>
        </p:txBody>
      </p:sp>
      <p:pic>
        <p:nvPicPr>
          <p:cNvPr id="184" name="Google Shape;184;g7c443d2f9b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696" y="3524074"/>
            <a:ext cx="4816625" cy="2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443d2f9b_0_181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Hàm mất mát - </a:t>
            </a:r>
            <a:r>
              <a:rPr lang="en-US"/>
              <a:t>Categorical c</a:t>
            </a:r>
            <a:r>
              <a:rPr lang="en-US"/>
              <a:t>ross-entropy</a:t>
            </a:r>
            <a:endParaRPr/>
          </a:p>
        </p:txBody>
      </p:sp>
      <p:pic>
        <p:nvPicPr>
          <p:cNvPr id="190" name="Google Shape;190;g7c443d2f9b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50" y="1856460"/>
            <a:ext cx="7943901" cy="3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838200" y="34166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9668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Hàm số logistic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Hàm số sigmoid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Logistic regression</a:t>
            </a:r>
            <a:endParaRPr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Cách h</a:t>
            </a:r>
            <a:r>
              <a:rPr lang="en-US"/>
              <a:t>oạt động</a:t>
            </a:r>
            <a:endParaRPr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Hàm m</a:t>
            </a:r>
            <a:r>
              <a:rPr lang="en-US"/>
              <a:t>ất mát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Softmax regression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Cách hoạt động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Hàm mất mát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Hàm số logistic</a:t>
            </a:r>
            <a:endParaRPr sz="3400"/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3" y="1181775"/>
            <a:ext cx="4235926" cy="44944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5898875" y="2114863"/>
            <a:ext cx="59745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Là hàm mô hình hóa việc tăng trưởng của một tập P theo cấp số mũ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Hàm Logistic cân nhắc đến giới hạn tối đa của 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Biến đổi khoảng giá trị vô cực về [0,L]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Hàm số sigmoid</a:t>
            </a:r>
            <a:endParaRPr sz="3400"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75" y="1395423"/>
            <a:ext cx="609600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64107" l="1835" r="2590" t="18247"/>
          <a:stretch/>
        </p:blipFill>
        <p:spPr>
          <a:xfrm>
            <a:off x="7145125" y="1472838"/>
            <a:ext cx="4048325" cy="7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058188" y="2694038"/>
            <a:ext cx="42222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Là hàm Logistic tiêu chuẩn với L=1, k=1, x0=0.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 đổi khoảng giá trị vô cực về [0,1]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3900" y="4867300"/>
            <a:ext cx="2470750" cy="5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14419cd7_0_0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Logistic regression</a:t>
            </a:r>
            <a:endParaRPr sz="3400"/>
          </a:p>
        </p:txBody>
      </p:sp>
      <p:pic>
        <p:nvPicPr>
          <p:cNvPr id="114" name="Google Shape;114;g6d14419c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00" y="967950"/>
            <a:ext cx="6562800" cy="4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7c443d2f9b_0_380"/>
          <p:cNvPicPr preferRelativeResize="0"/>
          <p:nvPr/>
        </p:nvPicPr>
        <p:blipFill rotWithShape="1">
          <a:blip r:embed="rId3">
            <a:alphaModFix/>
          </a:blip>
          <a:srcRect b="17651" l="5133" r="6511" t="17547"/>
          <a:stretch/>
        </p:blipFill>
        <p:spPr>
          <a:xfrm>
            <a:off x="2349500" y="1305725"/>
            <a:ext cx="7493002" cy="42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c443d2f9b_0_380"/>
          <p:cNvSpPr txBox="1"/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en-US" sz="3400"/>
              <a:t>Logistic regression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443d2f9b_0_17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Hàm mất mát</a:t>
            </a:r>
            <a:endParaRPr/>
          </a:p>
        </p:txBody>
      </p:sp>
      <p:pic>
        <p:nvPicPr>
          <p:cNvPr id="127" name="Google Shape;127;g7c443d2f9b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67" y="1639574"/>
            <a:ext cx="8071901" cy="3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443d2f9b_0_9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Hàm mất mát</a:t>
            </a:r>
            <a:endParaRPr/>
          </a:p>
        </p:txBody>
      </p:sp>
      <p:sp>
        <p:nvSpPr>
          <p:cNvPr id="133" name="Google Shape;133;g7c443d2f9b_0_92"/>
          <p:cNvSpPr txBox="1"/>
          <p:nvPr>
            <p:ph idx="1" type="body"/>
          </p:nvPr>
        </p:nvSpPr>
        <p:spPr>
          <a:xfrm>
            <a:off x="7138208" y="1985550"/>
            <a:ext cx="4215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Mô hình c</a:t>
            </a:r>
            <a:r>
              <a:rPr lang="en-US"/>
              <a:t>ủa chúng ta dự đoán tốt như thế nào khi so với thực tế?</a:t>
            </a:r>
            <a:endParaRPr/>
          </a:p>
        </p:txBody>
      </p:sp>
      <p:pic>
        <p:nvPicPr>
          <p:cNvPr id="134" name="Google Shape;134;g7c443d2f9b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67" y="1354113"/>
            <a:ext cx="46672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7c443d2f9b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000" y="4445800"/>
            <a:ext cx="45910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443d2f9b_0_351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Hàm mất mát - Binary cross-entropy</a:t>
            </a:r>
            <a:endParaRPr/>
          </a:p>
        </p:txBody>
      </p:sp>
      <p:pic>
        <p:nvPicPr>
          <p:cNvPr id="142" name="Google Shape;142;g7c443d2f9b_0_351"/>
          <p:cNvPicPr preferRelativeResize="0"/>
          <p:nvPr/>
        </p:nvPicPr>
        <p:blipFill rotWithShape="1">
          <a:blip r:embed="rId3">
            <a:alphaModFix/>
          </a:blip>
          <a:srcRect b="0" l="21210" r="27420" t="0"/>
          <a:stretch/>
        </p:blipFill>
        <p:spPr>
          <a:xfrm>
            <a:off x="359525" y="1047675"/>
            <a:ext cx="6262700" cy="12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7c443d2f9b_0_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25" y="2179700"/>
            <a:ext cx="6800176" cy="31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7c443d2f9b_0_351"/>
          <p:cNvSpPr txBox="1"/>
          <p:nvPr/>
        </p:nvSpPr>
        <p:spPr>
          <a:xfrm>
            <a:off x="7516875" y="1397525"/>
            <a:ext cx="44370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Binary cross-entropy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Hàm mất mát này sẽ phạt nặng nếu mô hình dự đoán sai lớp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7c443d2f9b_0_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50" y="5432100"/>
            <a:ext cx="6944736" cy="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