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64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8" r:id="rId19"/>
    <p:sldId id="329" r:id="rId20"/>
    <p:sldId id="330" r:id="rId21"/>
    <p:sldId id="331" r:id="rId22"/>
    <p:sldId id="332" r:id="rId23"/>
    <p:sldId id="33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47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gomonov/new-york-city-airbnb-open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US" sz="6800" dirty="0"/>
              <a:t>PREDICTING THE PRICES OF AIRBNB IN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Dolor Amet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FE581-264E-47AE-9240-70B007B81E8D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Visualizing bar plot between </a:t>
            </a:r>
            <a:r>
              <a:rPr lang="en-US" dirty="0" err="1"/>
              <a:t>neighbourhood_group</a:t>
            </a:r>
            <a:r>
              <a:rPr lang="en-US" dirty="0"/>
              <a:t> and </a:t>
            </a:r>
            <a:r>
              <a:rPr lang="en-US" dirty="0" err="1"/>
              <a:t>availablity</a:t>
            </a:r>
            <a:r>
              <a:rPr lang="en-US" dirty="0"/>
              <a:t> of room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F885D1-C125-44E4-922B-5B660FAB16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3" y="1838806"/>
            <a:ext cx="8282607" cy="4018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32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6. Map of </a:t>
            </a:r>
            <a:r>
              <a:rPr lang="en-US" dirty="0" err="1"/>
              <a:t>Neighbourhood</a:t>
            </a:r>
            <a:r>
              <a:rPr lang="en-US" dirty="0"/>
              <a:t>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71814-F762-4BA4-8C8E-4D48413D9C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20" y="2218358"/>
            <a:ext cx="5943600" cy="3734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05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Map of </a:t>
            </a:r>
            <a:r>
              <a:rPr lang="en-US" dirty="0" err="1"/>
              <a:t>Neighbourhood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03F65-0D93-4735-8797-FAC11DE24C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03024"/>
            <a:ext cx="8309113" cy="3473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16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Availability of Room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AE26B-D218-4A8C-A2D8-36CB7C43EF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49" y="2033692"/>
            <a:ext cx="8627164" cy="372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Linear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55925-B444-4E4C-A14F-CDB26CAE62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15" y="2033692"/>
            <a:ext cx="5724525" cy="4097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11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Ridge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7C1F1-310B-4C19-B9BD-A9D4759BE4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33692"/>
            <a:ext cx="5943600" cy="4038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26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Decision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56D38-A088-4826-B63A-69AEE89E5F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66121"/>
            <a:ext cx="5943600" cy="3763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14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EE96A-3010-4915-B5BA-6E00C5C7CE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73357"/>
            <a:ext cx="5943600" cy="3617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82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Performances of different models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F3CDE0-89E1-4568-BD10-D09BE022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09494"/>
              </p:ext>
            </p:extLst>
          </p:nvPr>
        </p:nvGraphicFramePr>
        <p:xfrm>
          <a:off x="1545396" y="2033692"/>
          <a:ext cx="9586430" cy="1377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1502">
                  <a:extLst>
                    <a:ext uri="{9D8B030D-6E8A-4147-A177-3AD203B41FA5}">
                      <a16:colId xmlns:a16="http://schemas.microsoft.com/office/drawing/2014/main" val="3348796701"/>
                    </a:ext>
                  </a:extLst>
                </a:gridCol>
                <a:gridCol w="2114560">
                  <a:extLst>
                    <a:ext uri="{9D8B030D-6E8A-4147-A177-3AD203B41FA5}">
                      <a16:colId xmlns:a16="http://schemas.microsoft.com/office/drawing/2014/main" val="698086053"/>
                    </a:ext>
                  </a:extLst>
                </a:gridCol>
                <a:gridCol w="2130399">
                  <a:extLst>
                    <a:ext uri="{9D8B030D-6E8A-4147-A177-3AD203B41FA5}">
                      <a16:colId xmlns:a16="http://schemas.microsoft.com/office/drawing/2014/main" val="1508886587"/>
                    </a:ext>
                  </a:extLst>
                </a:gridCol>
                <a:gridCol w="1463180">
                  <a:extLst>
                    <a:ext uri="{9D8B030D-6E8A-4147-A177-3AD203B41FA5}">
                      <a16:colId xmlns:a16="http://schemas.microsoft.com/office/drawing/2014/main" val="3939466281"/>
                    </a:ext>
                  </a:extLst>
                </a:gridCol>
                <a:gridCol w="1796789">
                  <a:extLst>
                    <a:ext uri="{9D8B030D-6E8A-4147-A177-3AD203B41FA5}">
                      <a16:colId xmlns:a16="http://schemas.microsoft.com/office/drawing/2014/main" val="3601149642"/>
                    </a:ext>
                  </a:extLst>
                </a:gridCol>
              </a:tblGrid>
              <a:tr h="688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995991"/>
                  </a:ext>
                </a:extLst>
              </a:tr>
              <a:tr h="688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Weighted RMSE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4572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231.8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231.8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223.6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226.6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476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2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3"/>
            <a:ext cx="9130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Airbnb ('AB_NYC_2019') dataset for the 2019 year appeared to be a very rich dataset with a variety of columns that allowed us to do deep data exploration on each significant column 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one of those situations where machine learning simply is necessary for prediction, and a machine learning model performs just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one of those situations where machine learning simply is necessary for prediction, and a machine learning model performs just as well.</a:t>
            </a:r>
          </a:p>
        </p:txBody>
      </p:sp>
    </p:spTree>
    <p:extLst>
      <p:ext uri="{BB962C8B-B14F-4D97-AF65-F5344CB8AC3E}">
        <p14:creationId xmlns:p14="http://schemas.microsoft.com/office/powerpoint/2010/main" val="118969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74888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16A2-F200-49A7-B53C-9A923322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4140"/>
            <a:ext cx="10058400" cy="4298604"/>
          </a:xfrm>
        </p:spPr>
        <p:txBody>
          <a:bodyPr/>
          <a:lstStyle/>
          <a:p>
            <a:r>
              <a:rPr lang="en-US" sz="2000" dirty="0"/>
              <a:t>If for some reason you don’t already know, Airbnb is a internet marketplace for short-term home and apartment rentals.</a:t>
            </a:r>
          </a:p>
          <a:p>
            <a:r>
              <a:rPr lang="en-US" sz="2000" dirty="0"/>
              <a:t>Problem: Airbnb pricing is important to get right, particularly in big cities like London, New York, Tokyo,…. where there are lots of competition and even small differences in prices can make a big difference. It is also a difficult thing to do correctly — price too high and no one will book</a:t>
            </a:r>
          </a:p>
          <a:p>
            <a:r>
              <a:rPr lang="en-US" sz="2000" dirty="0"/>
              <a:t>Interest: traveler, business man, student, supplier,…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2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032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748884"/>
          </a:xfrm>
        </p:spPr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16A2-F200-49A7-B53C-9A923322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4140"/>
            <a:ext cx="10058400" cy="4298604"/>
          </a:xfrm>
        </p:spPr>
        <p:txBody>
          <a:bodyPr/>
          <a:lstStyle/>
          <a:p>
            <a:r>
              <a:rPr lang="en-US" dirty="0"/>
              <a:t>The dataset used for this project comes from Kaggle (</a:t>
            </a:r>
            <a:r>
              <a:rPr lang="en-US" u="sng" dirty="0">
                <a:hlinkClick r:id="rId2"/>
              </a:rPr>
              <a:t>https://www.kaggle.com/dgomonov/new-york-city-airbnb-open-data</a:t>
            </a:r>
            <a:r>
              <a:rPr lang="en-US" dirty="0"/>
              <a:t>). </a:t>
            </a:r>
          </a:p>
          <a:p>
            <a:r>
              <a:rPr lang="en-US" dirty="0"/>
              <a:t>This dataset has around 49,000 observations in it with 16 columns and it is a mix between categorical and numeric values.</a:t>
            </a:r>
          </a:p>
          <a:p>
            <a:r>
              <a:rPr lang="en-US" dirty="0"/>
              <a:t>Data downloaded from public dataset of Airbnb. The data is quite messy, and has some limitations. </a:t>
            </a:r>
          </a:p>
          <a:p>
            <a:r>
              <a:rPr lang="en-US" dirty="0"/>
              <a:t>Each row in the data set is a listing available for rental in Airbnb’s site for the specific city (observations). The columns describe different characteristics of each listing (features).</a:t>
            </a:r>
          </a:p>
          <a:p>
            <a:r>
              <a:rPr lang="en-US" dirty="0"/>
              <a:t>There was 4 features which had missing values. It includes : “name, </a:t>
            </a:r>
            <a:r>
              <a:rPr lang="en-US" dirty="0" err="1"/>
              <a:t>host_name</a:t>
            </a:r>
            <a:r>
              <a:rPr lang="en-US" dirty="0"/>
              <a:t>, </a:t>
            </a:r>
            <a:r>
              <a:rPr lang="en-US" dirty="0" err="1"/>
              <a:t>last_review</a:t>
            </a:r>
            <a:r>
              <a:rPr lang="en-US" dirty="0"/>
              <a:t>, </a:t>
            </a:r>
            <a:r>
              <a:rPr lang="en-US" dirty="0" err="1"/>
              <a:t>review_per_month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For “</a:t>
            </a:r>
            <a:r>
              <a:rPr lang="en-US" dirty="0" err="1"/>
              <a:t>review_per_month</a:t>
            </a:r>
            <a:r>
              <a:rPr lang="en-US" dirty="0"/>
              <a:t>” column, we can simply append it with 0.0 for missing values; we can see that in “</a:t>
            </a:r>
            <a:r>
              <a:rPr lang="en-US" dirty="0" err="1"/>
              <a:t>number_of_review</a:t>
            </a:r>
            <a:r>
              <a:rPr lang="en-US" dirty="0"/>
              <a:t>” that column will have a 0, therefore following this logic with 0 total reviews there will be 0.0 rate of reviews per month.</a:t>
            </a:r>
          </a:p>
          <a:p>
            <a:pPr lvl="1"/>
            <a:r>
              <a:rPr lang="en-US" dirty="0"/>
              <a:t>For “name, </a:t>
            </a:r>
            <a:r>
              <a:rPr lang="en-US" dirty="0" err="1"/>
              <a:t>host_name</a:t>
            </a:r>
            <a:r>
              <a:rPr lang="en-US" dirty="0"/>
              <a:t>” column, we can drop it out dataset because these is insignificant and ethical reason.</a:t>
            </a:r>
          </a:p>
          <a:p>
            <a:r>
              <a:rPr lang="en-US" dirty="0"/>
              <a:t>Feature selection: the features were kept include: '</a:t>
            </a:r>
            <a:r>
              <a:rPr lang="en-US" dirty="0" err="1"/>
              <a:t>neighbourhood_group</a:t>
            </a:r>
            <a:r>
              <a:rPr lang="en-US" dirty="0"/>
              <a:t>', 'latitude', 'longitude', '</a:t>
            </a:r>
            <a:r>
              <a:rPr lang="en-US" dirty="0" err="1"/>
              <a:t>room_type</a:t>
            </a:r>
            <a:r>
              <a:rPr lang="en-US" dirty="0"/>
              <a:t>', 'price', '</a:t>
            </a:r>
            <a:r>
              <a:rPr lang="en-US" dirty="0" err="1"/>
              <a:t>minimum_nights</a:t>
            </a:r>
            <a:r>
              <a:rPr lang="en-US" dirty="0"/>
              <a:t>', '</a:t>
            </a:r>
            <a:r>
              <a:rPr lang="en-US" dirty="0" err="1"/>
              <a:t>number_of_reviews</a:t>
            </a:r>
            <a:r>
              <a:rPr lang="en-US" dirty="0"/>
              <a:t>', '</a:t>
            </a:r>
            <a:r>
              <a:rPr lang="en-US" dirty="0" err="1"/>
              <a:t>reviews_per_month</a:t>
            </a:r>
            <a:r>
              <a:rPr lang="en-US" dirty="0"/>
              <a:t>', '</a:t>
            </a:r>
            <a:r>
              <a:rPr lang="en-US" dirty="0" err="1"/>
              <a:t>calculated_host_listings_count</a:t>
            </a:r>
            <a:r>
              <a:rPr lang="en-US" dirty="0"/>
              <a:t>', 'availability_365'.</a:t>
            </a:r>
          </a:p>
        </p:txBody>
      </p:sp>
    </p:spTree>
    <p:extLst>
      <p:ext uri="{BB962C8B-B14F-4D97-AF65-F5344CB8AC3E}">
        <p14:creationId xmlns:p14="http://schemas.microsoft.com/office/powerpoint/2010/main" val="350135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4BAF50-CF8E-4CDE-B1FF-16922BBB1D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61" y="2011983"/>
            <a:ext cx="6794729" cy="4298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Scatter Matrix with continuous </a:t>
            </a:r>
            <a:r>
              <a:rPr lang="en-US" dirty="0" err="1"/>
              <a:t>variabales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0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338469" y="1469474"/>
            <a:ext cx="877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Visualization total price with categorical variables</a:t>
            </a:r>
          </a:p>
          <a:p>
            <a:r>
              <a:rPr lang="en-US" dirty="0"/>
              <a:t>2.1. Price and </a:t>
            </a:r>
            <a:r>
              <a:rPr lang="en-US" dirty="0" err="1"/>
              <a:t>Neighbourhood</a:t>
            </a:r>
            <a:r>
              <a:rPr lang="en-US" dirty="0"/>
              <a:t>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95DDA-5DE3-4454-8AA9-24669859F8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5" y="2276094"/>
            <a:ext cx="8971722" cy="367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49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 Price and Room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EEF68-6164-40BC-888D-3EDCBEC02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53" y="2033692"/>
            <a:ext cx="7699513" cy="3919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393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2.3. Price and </a:t>
            </a:r>
            <a:r>
              <a:rPr lang="en-US" dirty="0" err="1"/>
              <a:t>neighbourhood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6A19F-01FF-4C4D-82CF-A602D3D934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" y="2160137"/>
            <a:ext cx="10204174" cy="382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7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25FB-CA8D-4BDD-9773-9E9728446F1A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Plotting </a:t>
            </a:r>
            <a:r>
              <a:rPr lang="en-US" dirty="0" err="1"/>
              <a:t>Neighbourhood</a:t>
            </a:r>
            <a:r>
              <a:rPr lang="en-US" dirty="0"/>
              <a:t> group with </a:t>
            </a:r>
            <a:r>
              <a:rPr lang="en-US" dirty="0" err="1"/>
              <a:t>Neighbourhood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B93D3-91A8-4BFC-A1CF-4CC7341D20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1" y="2134014"/>
            <a:ext cx="9488556" cy="3676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14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1BC0-7757-459C-ABCA-5559D2FE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905256"/>
            <a:ext cx="10058400" cy="564218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59ED4-818F-4A2E-ADA2-FF34F6E78196}"/>
              </a:ext>
            </a:extLst>
          </p:cNvPr>
          <p:cNvSpPr txBox="1"/>
          <p:nvPr/>
        </p:nvSpPr>
        <p:spPr>
          <a:xfrm>
            <a:off x="1232451" y="1469474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Plotting Room Type with </a:t>
            </a:r>
            <a:r>
              <a:rPr lang="en-US" dirty="0" err="1"/>
              <a:t>Neighbourhood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DCC9F-E44E-460B-AAF8-B44185308E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1" y="2033692"/>
            <a:ext cx="9899375" cy="4102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79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{9CCB0999-8B45-4A8D-A464-C8988635DDD6}tf11531919</Template>
  <TotalTime>0</TotalTime>
  <Words>632</Words>
  <Application>Microsoft Office PowerPoint</Application>
  <PresentationFormat>Widescreen</PresentationFormat>
  <Paragraphs>68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Avenir Next LT Pro Light</vt:lpstr>
      <vt:lpstr>Calibri</vt:lpstr>
      <vt:lpstr>Garamond</vt:lpstr>
      <vt:lpstr>SavonVTI</vt:lpstr>
      <vt:lpstr>PREDICTING THE PRICES OF AIRBNB IN NEW YORK CITY</vt:lpstr>
      <vt:lpstr>Overview</vt:lpstr>
      <vt:lpstr>Data acquisition and cleaning</vt:lpstr>
      <vt:lpstr>EDA – Exploratory Data Analysis</vt:lpstr>
      <vt:lpstr>EDA – Exploratory Data Analysis</vt:lpstr>
      <vt:lpstr>EDA – Exploratory Data Analysis</vt:lpstr>
      <vt:lpstr>EDA – Exploratory Data Analysis</vt:lpstr>
      <vt:lpstr>EDA – Exploratory Data Analysis</vt:lpstr>
      <vt:lpstr>EDA – Exploratory Data Analysis</vt:lpstr>
      <vt:lpstr>EDA – Exploratory Data Analysis</vt:lpstr>
      <vt:lpstr>EDA – Exploratory Data Analysis</vt:lpstr>
      <vt:lpstr>EDA – Exploratory Data Analysis</vt:lpstr>
      <vt:lpstr>EDA – Exploratory Data Analysis</vt:lpstr>
      <vt:lpstr>PREDICTIVE MODELING</vt:lpstr>
      <vt:lpstr>PREDICTIVE MODELING</vt:lpstr>
      <vt:lpstr>PREDICTIVE MODELING</vt:lpstr>
      <vt:lpstr>PREDICTIVE MODELING</vt:lpstr>
      <vt:lpstr>PREDICTIVE MODELING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2020-03-30T06:05:11Z</dcterms:created>
  <dcterms:modified xsi:type="dcterms:W3CDTF">2020-03-30T06:31:52Z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