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3"/>
    <p:sldMasterId id="2147483715" r:id="rId4"/>
    <p:sldMasterId id="214748371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udiowide"/>
      <p:regular r:id="rId18"/>
    </p:embeddedFont>
    <p:embeddedFont>
      <p:font typeface="Roboto"/>
      <p:regular r:id="rId19"/>
      <p:bold r:id="rId20"/>
      <p:italic r:id="rId21"/>
      <p:boldItalic r:id="rId22"/>
    </p:embeddedFont>
    <p:embeddedFont>
      <p:font typeface="Anaheim"/>
      <p:regular r:id="rId23"/>
    </p:embeddedFont>
    <p:embeddedFont>
      <p:font typeface="Bebas Neu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24" Type="http://schemas.openxmlformats.org/officeDocument/2006/relationships/font" Target="fonts/BebasNeue-regular.fntdata"/><Relationship Id="rId12" Type="http://schemas.openxmlformats.org/officeDocument/2006/relationships/slide" Target="slides/slide6.xml"/><Relationship Id="rId23" Type="http://schemas.openxmlformats.org/officeDocument/2006/relationships/font" Target="fonts/Anaheim-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font" Target="fonts/Audiowid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f9a6fa3be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f9a6fa3be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e207fd22f2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e207fd22f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 </a:t>
            </a:r>
            <a:endParaRPr/>
          </a:p>
          <a:p>
            <a:pPr indent="0" lvl="0" marL="0" rtl="0" algn="l">
              <a:spcBef>
                <a:spcPts val="0"/>
              </a:spcBef>
              <a:spcAft>
                <a:spcPts val="0"/>
              </a:spcAft>
              <a:buNone/>
            </a:pPr>
            <a:r>
              <a:rPr lang="en" u="sng"/>
              <a:t>What</a:t>
            </a:r>
            <a:r>
              <a:rPr lang="en" u="sng"/>
              <a:t> is the problem we want to solve?</a:t>
            </a:r>
            <a:endParaRPr u="sng"/>
          </a:p>
          <a:p>
            <a:pPr indent="0" lvl="0" marL="0" rtl="0" algn="l">
              <a:spcBef>
                <a:spcPts val="0"/>
              </a:spcBef>
              <a:spcAft>
                <a:spcPts val="0"/>
              </a:spcAft>
              <a:buNone/>
            </a:pPr>
            <a:r>
              <a:rPr lang="en"/>
              <a:t>According</a:t>
            </a:r>
            <a:r>
              <a:rPr lang="en"/>
              <a:t> to </a:t>
            </a:r>
            <a:r>
              <a:rPr lang="en"/>
              <a:t>research</a:t>
            </a:r>
            <a:r>
              <a:rPr lang="en"/>
              <a:t> and our own gaming experience, we often found that it is more important for the gamer to play with friends and not how much fun the game is. And there are platforms especially in china, we can see players and online streamer paying </a:t>
            </a:r>
            <a:r>
              <a:rPr lang="en"/>
              <a:t>people</a:t>
            </a:r>
            <a:r>
              <a:rPr lang="en"/>
              <a:t> online to play with them.  And people often care who they play with and not care </a:t>
            </a:r>
            <a:r>
              <a:rPr lang="en"/>
              <a:t>about</a:t>
            </a:r>
            <a:r>
              <a:rPr lang="en"/>
              <a:t> the game itself, </a:t>
            </a:r>
            <a:r>
              <a:rPr lang="en"/>
              <a:t>especially</a:t>
            </a:r>
            <a:r>
              <a:rPr lang="en"/>
              <a:t> in mobile games. And our app here solve the </a:t>
            </a:r>
            <a:r>
              <a:rPr lang="en"/>
              <a:t>problem</a:t>
            </a:r>
            <a:r>
              <a:rPr lang="en"/>
              <a:t> of finding the perfect gaming companion for the player and at the same time serve as a social networking software.</a:t>
            </a:r>
            <a:endParaRPr/>
          </a:p>
          <a:p>
            <a:pPr indent="0" lvl="0" marL="0" rtl="0" algn="l">
              <a:spcBef>
                <a:spcPts val="0"/>
              </a:spcBef>
              <a:spcAft>
                <a:spcPts val="0"/>
              </a:spcAft>
              <a:buNone/>
            </a:pPr>
            <a:r>
              <a:t/>
            </a:r>
            <a:endParaRPr u="sng"/>
          </a:p>
          <a:p>
            <a:pPr indent="0" lvl="0" marL="0" rtl="0" algn="l">
              <a:spcBef>
                <a:spcPts val="0"/>
              </a:spcBef>
              <a:spcAft>
                <a:spcPts val="0"/>
              </a:spcAft>
              <a:buNone/>
            </a:pPr>
            <a:r>
              <a:rPr lang="en" u="sng"/>
              <a:t>Where can we find the relevant data sources? What kind of data do we want to collect? What is the training data sources?</a:t>
            </a:r>
            <a:endParaRPr u="sng"/>
          </a:p>
          <a:p>
            <a:pPr indent="0" lvl="0" marL="0" rtl="0" algn="l">
              <a:spcBef>
                <a:spcPts val="0"/>
              </a:spcBef>
              <a:spcAft>
                <a:spcPts val="0"/>
              </a:spcAft>
              <a:buNone/>
            </a:pPr>
            <a:r>
              <a:rPr lang="en"/>
              <a:t>We can definitely find some data from the online platform that people pay to find gaming companion, and we can also use data from all the dating apps and gaming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我觉得是 data we collected from users when they first log in, first create an account &amp; data from the linked games profiles.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Why would steam/ twitch want to pay for the app?</a:t>
            </a:r>
            <a:endParaRPr u="sng"/>
          </a:p>
          <a:p>
            <a:pPr indent="-298450" lvl="0" marL="457200" rtl="0" algn="l">
              <a:spcBef>
                <a:spcPts val="0"/>
              </a:spcBef>
              <a:spcAft>
                <a:spcPts val="0"/>
              </a:spcAft>
              <a:buClr>
                <a:srgbClr val="262626"/>
              </a:buClr>
              <a:buSzPts val="1100"/>
              <a:buChar char="●"/>
            </a:pPr>
            <a:r>
              <a:rPr lang="en">
                <a:solidFill>
                  <a:srgbClr val="262626"/>
                </a:solidFill>
              </a:rPr>
              <a:t>provide a personalized gaming experience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addresses the issue of gamers struggling to find appropriate teammates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reduce toxic behaviors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improve the online gaming experience, enhance player engagement and satisfaction.</a:t>
            </a:r>
            <a:endParaRPr>
              <a:solidFill>
                <a:srgbClr val="262626"/>
              </a:solidFill>
            </a:endParaRPr>
          </a:p>
          <a:p>
            <a:pPr indent="0" lvl="0" marL="457200" rtl="0" algn="l">
              <a:spcBef>
                <a:spcPts val="1500"/>
              </a:spcBef>
              <a:spcAft>
                <a:spcPts val="0"/>
              </a:spcAft>
              <a:buNone/>
            </a:pPr>
            <a:r>
              <a:t/>
            </a:r>
            <a:endParaRPr>
              <a:solidFill>
                <a:srgbClr val="262626"/>
              </a:solidFill>
            </a:endParaRPr>
          </a:p>
          <a:p>
            <a:pPr indent="0" lvl="0" marL="0" rtl="0" algn="l">
              <a:spcBef>
                <a:spcPts val="15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d14e28f2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d14e28f2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f9a6fa3be7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f9a6fa3be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e1d838b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e1d838b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a:t>
            </a:r>
            <a:endParaRPr>
              <a:solidFill>
                <a:schemeClr val="dk1"/>
              </a:solidFill>
            </a:endParaRPr>
          </a:p>
          <a:p>
            <a:pPr indent="0" lvl="0" marL="0" rtl="0" algn="l">
              <a:spcBef>
                <a:spcPts val="0"/>
              </a:spcBef>
              <a:spcAft>
                <a:spcPts val="0"/>
              </a:spcAft>
              <a:buNone/>
            </a:pPr>
            <a:r>
              <a:rPr lang="en">
                <a:solidFill>
                  <a:schemeClr val="dk1"/>
                </a:solidFill>
              </a:rPr>
              <a:t>Gaming player matching app</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What is GPM, It is an app that can better assist game players to find gaming </a:t>
            </a:r>
            <a:r>
              <a:rPr lang="en">
                <a:solidFill>
                  <a:schemeClr val="dk1"/>
                </a:solidFill>
              </a:rPr>
              <a:t>partner</a:t>
            </a:r>
            <a:r>
              <a:rPr lang="en">
                <a:solidFill>
                  <a:schemeClr val="dk1"/>
                </a:solidFill>
              </a:rPr>
              <a:t> and also serve as a social networking software, it is like tinder but specially designed for gamers to find game team or same rank level </a:t>
            </a:r>
            <a:r>
              <a:rPr lang="en">
                <a:solidFill>
                  <a:schemeClr val="dk1"/>
                </a:solidFill>
              </a:rPr>
              <a:t>partner. For Gaming companies side it will help company increase daily avg.online time, attract new users → make more profit. </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For players(dating, online streamers): Find friends with same interest, find partners with similar level of game playing skills(rank), personal characteristic, types of games, times of the day they play</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For Gaming companies: increase daily avg.online time, reduce customer churn, attract new users → profit and revenue improvement</a:t>
            </a:r>
            <a:endParaRPr>
              <a:solidFill>
                <a:schemeClr val="dk1"/>
              </a:solidFill>
            </a:endParaRPr>
          </a:p>
          <a:p>
            <a:pPr indent="0" lvl="0" marL="0" rtl="0" algn="l">
              <a:lnSpc>
                <a:spcPct val="115000"/>
              </a:lnSpc>
              <a:spcBef>
                <a:spcPts val="0"/>
              </a:spcBef>
              <a:spcAft>
                <a:spcPts val="0"/>
              </a:spcAft>
              <a:buNone/>
            </a:pPr>
            <a:r>
              <a:rPr lang="en">
                <a:solidFill>
                  <a:schemeClr val="dk1"/>
                </a:solidFill>
              </a:rPr>
              <a:t>Mia will share to you guys market research we made.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dk1"/>
                </a:solidFill>
              </a:rPr>
              <a:t>What is the problem we want to solve?</a:t>
            </a:r>
            <a:endParaRPr u="sng">
              <a:solidFill>
                <a:schemeClr val="dk1"/>
              </a:solidFill>
            </a:endParaRPr>
          </a:p>
          <a:p>
            <a:pPr indent="0" lvl="0" marL="0" rtl="0" algn="l">
              <a:spcBef>
                <a:spcPts val="0"/>
              </a:spcBef>
              <a:spcAft>
                <a:spcPts val="0"/>
              </a:spcAft>
              <a:buNone/>
            </a:pPr>
            <a:r>
              <a:rPr lang="en">
                <a:solidFill>
                  <a:schemeClr val="dk1"/>
                </a:solidFill>
              </a:rPr>
              <a:t>According to research and our own gaming experience, we often found that it is more important for the gamer to play with friends and not how much fun the game is. And there are platforms especially in china, we can see players and online streamer paying people online to play with them.  And people often care who they play with and not care about the game itself, especially in mobile games. And our app here solve the problem of finding the perfect gaming companion for the player and at the same time serve as a social networking software.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Focus on customers </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are gamers who cannot find others to play with</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MOBILE gamers!</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Turn Light gamers into addictive gamers  with the help of finding the people they want to play with and at the same time make them connect deeper with games.</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Males who is only looking for females to play with, vice verus(younger generations)</a:t>
            </a:r>
            <a:endParaRPr b="1">
              <a:solidFill>
                <a:schemeClr val="dk1"/>
              </a:solidFill>
            </a:endParaRPr>
          </a:p>
          <a:p>
            <a:pPr indent="-298450" lvl="1" marL="1371600" rtl="0" algn="l">
              <a:lnSpc>
                <a:spcPct val="115000"/>
              </a:lnSpc>
              <a:spcBef>
                <a:spcPts val="0"/>
              </a:spcBef>
              <a:spcAft>
                <a:spcPts val="0"/>
              </a:spcAft>
              <a:buClr>
                <a:schemeClr val="dk1"/>
              </a:buClr>
              <a:buSzPts val="1100"/>
              <a:buChar char="○"/>
            </a:pPr>
            <a:r>
              <a:rPr b="1" lang="en">
                <a:solidFill>
                  <a:schemeClr val="dk1"/>
                </a:solidFill>
              </a:rPr>
              <a:t>People who has high rank try to find a low rank player and vice verus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ddfc14fd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ddfc14f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0fa28722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0fa28722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solidFill>
                  <a:srgbClr val="262626"/>
                </a:solidFill>
              </a:rPr>
              <a:t>The gaming industry is </a:t>
            </a:r>
            <a:r>
              <a:rPr lang="en">
                <a:solidFill>
                  <a:srgbClr val="262626"/>
                </a:solidFill>
              </a:rPr>
              <a:t>growing</a:t>
            </a:r>
            <a:r>
              <a:rPr lang="en">
                <a:solidFill>
                  <a:srgbClr val="262626"/>
                </a:solidFill>
              </a:rPr>
              <a:t> rapidly on a global scale,  the online gaming market is valued at </a:t>
            </a:r>
            <a:r>
              <a:rPr lang="en">
                <a:solidFill>
                  <a:srgbClr val="262626"/>
                </a:solidFill>
              </a:rPr>
              <a:t>hundreds</a:t>
            </a:r>
            <a:r>
              <a:rPr lang="en">
                <a:solidFill>
                  <a:srgbClr val="262626"/>
                </a:solidFill>
              </a:rPr>
              <a:t> of billion dollars as of 2022, with China and the United States leading the market with similar market value.</a:t>
            </a:r>
            <a:endParaRPr>
              <a:solidFill>
                <a:srgbClr val="262626"/>
              </a:solidFill>
            </a:endParaRPr>
          </a:p>
          <a:p>
            <a:pPr indent="0" lvl="0" marL="0" rtl="0" algn="l">
              <a:spcBef>
                <a:spcPts val="1500"/>
              </a:spcBef>
              <a:spcAft>
                <a:spcPts val="0"/>
              </a:spcAft>
              <a:buNone/>
            </a:pPr>
            <a:r>
              <a:rPr lang="en">
                <a:solidFill>
                  <a:srgbClr val="262626"/>
                </a:solidFill>
              </a:rPr>
              <a:t>As the gaming industry expands, there is a growing demand particularly in the game companion services segment. Casual gamers seek individuals to play with, more professional gamers aspire develop game into a career, and some skilled players offer these services to earn a part-time or full-time income.</a:t>
            </a:r>
            <a:endParaRPr>
              <a:solidFill>
                <a:srgbClr val="262626"/>
              </a:solidFill>
            </a:endParaRPr>
          </a:p>
          <a:p>
            <a:pPr indent="0" lvl="0" marL="0" rtl="0" algn="l">
              <a:spcBef>
                <a:spcPts val="1500"/>
              </a:spcBef>
              <a:spcAft>
                <a:spcPts val="0"/>
              </a:spcAft>
              <a:buNone/>
            </a:pPr>
            <a:r>
              <a:rPr lang="en">
                <a:solidFill>
                  <a:srgbClr val="262626"/>
                </a:solidFill>
              </a:rPr>
              <a:t>In 2020, the market value of chinese gaming companion market is about 2 billion dollars, one of the</a:t>
            </a:r>
            <a:r>
              <a:rPr lang="en">
                <a:solidFill>
                  <a:srgbClr val="262626"/>
                </a:solidFill>
              </a:rPr>
              <a:t> most popular game companion platform,</a:t>
            </a:r>
            <a:r>
              <a:rPr lang="en">
                <a:solidFill>
                  <a:srgbClr val="262626"/>
                </a:solidFill>
              </a:rPr>
              <a:t> Bixin, has over 40 million users,  In addition, some game streamers offer companion services through live streaming platforms, such as Douyu, Huya, and Panda TV. and there are also other gamer social media </a:t>
            </a:r>
            <a:r>
              <a:rPr lang="en">
                <a:solidFill>
                  <a:srgbClr val="262626"/>
                </a:solidFill>
              </a:rPr>
              <a:t>platforms</a:t>
            </a:r>
            <a:r>
              <a:rPr lang="en">
                <a:solidFill>
                  <a:srgbClr val="262626"/>
                </a:solidFill>
              </a:rPr>
              <a:t> like YY,</a:t>
            </a:r>
            <a:endParaRPr>
              <a:solidFill>
                <a:srgbClr val="262626"/>
              </a:solidFill>
            </a:endParaRPr>
          </a:p>
          <a:p>
            <a:pPr indent="0" lvl="0" marL="0" rtl="0" algn="l">
              <a:spcBef>
                <a:spcPts val="1500"/>
              </a:spcBef>
              <a:spcAft>
                <a:spcPts val="0"/>
              </a:spcAft>
              <a:buNone/>
            </a:pPr>
            <a:r>
              <a:rPr lang="en">
                <a:solidFill>
                  <a:srgbClr val="262626"/>
                </a:solidFill>
              </a:rPr>
              <a:t>in the United States, however, though the </a:t>
            </a:r>
            <a:r>
              <a:rPr lang="en">
                <a:solidFill>
                  <a:srgbClr val="262626"/>
                </a:solidFill>
              </a:rPr>
              <a:t>overall gaming market value is</a:t>
            </a:r>
            <a:r>
              <a:rPr lang="en">
                <a:solidFill>
                  <a:srgbClr val="262626"/>
                </a:solidFill>
              </a:rPr>
              <a:t> similar to China, the gaming companion market is still to be explored, the market size is  about 7 times smaller, and there are companies such as Gamer Sensei, Boosting Factory, and Elo Boost Pros operate in this industry.</a:t>
            </a:r>
            <a:endParaRPr>
              <a:solidFill>
                <a:srgbClr val="262626"/>
              </a:solidFill>
            </a:endParaRPr>
          </a:p>
          <a:p>
            <a:pPr indent="0" lvl="0" marL="0" rtl="0" algn="l">
              <a:spcBef>
                <a:spcPts val="1500"/>
              </a:spcBef>
              <a:spcAft>
                <a:spcPts val="0"/>
              </a:spcAft>
              <a:buNone/>
            </a:pPr>
            <a:r>
              <a:rPr lang="en">
                <a:solidFill>
                  <a:srgbClr val="262626"/>
                </a:solidFill>
              </a:rPr>
              <a:t>The potential of growth in the game accompaniment industry is promising, especially in the United States, and our GPM app is going to enter this market</a:t>
            </a:r>
            <a:endParaRPr>
              <a:solidFill>
                <a:srgbClr val="262626"/>
              </a:solidFill>
            </a:endParaRPr>
          </a:p>
          <a:p>
            <a:pPr indent="0" lvl="0" marL="0" rtl="0" algn="l">
              <a:spcBef>
                <a:spcPts val="1500"/>
              </a:spcBef>
              <a:spcAft>
                <a:spcPts val="1500"/>
              </a:spcAft>
              <a:buClr>
                <a:schemeClr val="dk1"/>
              </a:buClr>
              <a:buSzPts val="1100"/>
              <a:buFont typeface="Arial"/>
              <a:buNone/>
            </a:pPr>
            <a:r>
              <a:t/>
            </a:r>
            <a:endParaRPr>
              <a:solidFill>
                <a:srgbClr val="262626"/>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f9a6fa3be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f9a6fa3be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we pred last time, t</a:t>
            </a:r>
            <a:r>
              <a:rPr lang="en"/>
              <a:t>he target customers of our GPM app are the players, online streamers and game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players, GPM can fulfill more potential needs of social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online influencers GPM can provide more reliable matches based on algorithms to help them build collaborations;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Game companies, matchmaking can increase players’ long-term </a:t>
            </a:r>
            <a:r>
              <a:rPr lang="en"/>
              <a:t>engagement and in-game transactions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d14e28f2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d14e28f2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62626"/>
                </a:solidFill>
              </a:rPr>
              <a:t>Our business goal is to develop an app that can efficiently and precisely connect gamers for online game play.</a:t>
            </a:r>
            <a:endParaRPr>
              <a:solidFill>
                <a:srgbClr val="262626"/>
              </a:solidFill>
            </a:endParaRPr>
          </a:p>
          <a:p>
            <a:pPr indent="0" lvl="0" marL="0" rtl="0" algn="l">
              <a:spcBef>
                <a:spcPts val="0"/>
              </a:spcBef>
              <a:spcAft>
                <a:spcPts val="0"/>
              </a:spcAft>
              <a:buNone/>
            </a:pPr>
            <a:r>
              <a:rPr lang="en">
                <a:solidFill>
                  <a:srgbClr val="262626"/>
                </a:solidFill>
              </a:rPr>
              <a:t>so what are some benefit of our idea and </a:t>
            </a:r>
            <a:r>
              <a:rPr lang="en">
                <a:solidFill>
                  <a:srgbClr val="262626"/>
                </a:solidFill>
              </a:rPr>
              <a:t>why</a:t>
            </a:r>
            <a:r>
              <a:rPr lang="en">
                <a:solidFill>
                  <a:srgbClr val="262626"/>
                </a:solidFill>
              </a:rPr>
              <a:t> would users, gaming companies like steam or </a:t>
            </a:r>
            <a:r>
              <a:rPr lang="en">
                <a:solidFill>
                  <a:srgbClr val="262626"/>
                </a:solidFill>
              </a:rPr>
              <a:t>twitch</a:t>
            </a:r>
            <a:r>
              <a:rPr lang="en">
                <a:solidFill>
                  <a:srgbClr val="262626"/>
                </a:solidFill>
              </a:rPr>
              <a:t> would pay us,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So the app can provide a personalized gaming experience for users by matching them with gamers they are interested, leading to increased engagement and satisfaction.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addresses the issue of gamers struggling to find appropriate teammates when they want to play</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lastly, the app can also help reduce toxic behaviors in online gaming, as players are less likely to show negative behavior towards teammates.</a:t>
            </a:r>
            <a:endParaRPr>
              <a:solidFill>
                <a:srgbClr val="262626"/>
              </a:solidFill>
            </a:endParaRPr>
          </a:p>
          <a:p>
            <a:pPr indent="0" lvl="0" marL="0" rtl="0" algn="l">
              <a:spcBef>
                <a:spcPts val="0"/>
              </a:spcBef>
              <a:spcAft>
                <a:spcPts val="0"/>
              </a:spcAft>
              <a:buNone/>
            </a:pPr>
            <a:r>
              <a:rPr lang="en">
                <a:solidFill>
                  <a:srgbClr val="262626"/>
                </a:solidFill>
              </a:rPr>
              <a:t>In order to make sure the matching is successful, we will utilize a (KPI) to </a:t>
            </a:r>
            <a:r>
              <a:rPr lang="en">
                <a:solidFill>
                  <a:srgbClr val="262626"/>
                </a:solidFill>
              </a:rPr>
              <a:t>measure</a:t>
            </a:r>
            <a:r>
              <a:rPr lang="en">
                <a:solidFill>
                  <a:srgbClr val="262626"/>
                </a:solidFill>
              </a:rPr>
              <a:t> the effectiveness.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redirect to game rate, which indicates the proportion of successful matches that result in players actually starting the game together.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Additionally, we will incorporate personality tags or labels for users to enhance the accuracy of our matching process.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implement a rating system for players, which will provide valuable feedback for us to improve our matching algorithms.</a:t>
            </a:r>
            <a:endParaRPr>
              <a:solidFill>
                <a:srgbClr val="262626"/>
              </a:solidFill>
            </a:endParaRPr>
          </a:p>
          <a:p>
            <a:pPr indent="0" lvl="0" marL="0" rtl="0" algn="l">
              <a:spcBef>
                <a:spcPts val="0"/>
              </a:spcBef>
              <a:spcAft>
                <a:spcPts val="0"/>
              </a:spcAft>
              <a:buNone/>
            </a:pPr>
            <a:r>
              <a:rPr lang="en">
                <a:solidFill>
                  <a:srgbClr val="262626"/>
                </a:solidFill>
              </a:rPr>
              <a:t>So most importantly how do we make money:</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Firstly, the app can implement a subscription-based model. The app can charge a monthly or annual subscription fee for premium features, such as access to advanced user matching algorithms, more personalized recommendations, and additional social networking features.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display targeted advertisements to users based on their gaming interests and preferences</a:t>
            </a:r>
            <a:r>
              <a:rPr lang="en">
                <a:solidFill>
                  <a:srgbClr val="262626"/>
                </a:solidFill>
              </a:rPr>
              <a:t>. Advertising can providing a source of revenue for the business.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 the app can establish strategic partnerships with gaming companies and platforms, and earn a commission fee for every successful match made through the app or receive a percentage of the revenue generated by users who benefit from exclusive deals and promotions offered by gaming companies and platforms.</a:t>
            </a:r>
            <a:endParaRPr>
              <a:solidFill>
                <a:srgbClr val="262626"/>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e207fd22f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e207fd22f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part,I listed some feasible machine learning methods that might be used in this app. We will be using k-means clustering for handling numerical data. Possible steps include: scaling data, vectorization using Count or TFIDF, conduct PCA based on number of features. Optimize the total number of features that we would like to include based on the models’ performance and our actual need.(i.e,our initial matching includes different requirements from different users.) Assigning each profile to a cluster, decide how many clusters we would like to include.</a:t>
            </a:r>
            <a:endParaRPr/>
          </a:p>
          <a:p>
            <a:pPr indent="0" lvl="0" marL="0" rtl="0" algn="l">
              <a:spcBef>
                <a:spcPts val="0"/>
              </a:spcBef>
              <a:spcAft>
                <a:spcPts val="0"/>
              </a:spcAft>
              <a:buNone/>
            </a:pPr>
            <a:r>
              <a:rPr lang="en"/>
              <a:t>We also need to handle text information provided in the profile. A paragraph of self-description would help users describe their hobbies &amp; interests. We will be using NLP to find users that share similar interests. It is also worth investigating pairs of words that occurs together to help us make better </a:t>
            </a:r>
            <a:r>
              <a:rPr lang="en"/>
              <a:t>accommodations</a:t>
            </a:r>
            <a:r>
              <a:rPr lang="en"/>
              <a:t>.</a:t>
            </a:r>
            <a:endParaRPr/>
          </a:p>
          <a:p>
            <a:pPr indent="0" lvl="0" marL="0" rtl="0" algn="l">
              <a:spcBef>
                <a:spcPts val="0"/>
              </a:spcBef>
              <a:spcAft>
                <a:spcPts val="0"/>
              </a:spcAft>
              <a:buNone/>
            </a:pPr>
            <a:r>
              <a:rPr lang="en"/>
              <a:t>Lastly, we would be closely monitoring and detecting the inappropriate text in our communication platform. This can also be done by training the model ahead of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198dd8bfd5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198dd8bfd5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300">
                <a:solidFill>
                  <a:srgbClr val="374151"/>
                </a:solidFill>
                <a:highlight>
                  <a:schemeClr val="lt1"/>
                </a:highlight>
              </a:rPr>
              <a:t>Here I am going to talk about several challenges we may face and possible solutions:  </a:t>
            </a:r>
            <a:endParaRPr sz="1300">
              <a:solidFill>
                <a:srgbClr val="374151"/>
              </a:solidFill>
              <a:highlight>
                <a:schemeClr val="lt1"/>
              </a:highlight>
            </a:endParaRPr>
          </a:p>
          <a:p>
            <a:pPr indent="-311150" lvl="0" marL="457200" rtl="0" algn="l">
              <a:spcBef>
                <a:spcPts val="1500"/>
              </a:spcBef>
              <a:spcAft>
                <a:spcPts val="0"/>
              </a:spcAft>
              <a:buClr>
                <a:srgbClr val="374151"/>
              </a:buClr>
              <a:buSzPts val="1300"/>
              <a:buAutoNum type="arabicPeriod"/>
            </a:pPr>
            <a:r>
              <a:rPr lang="en" sz="1300">
                <a:solidFill>
                  <a:srgbClr val="374151"/>
                </a:solidFill>
                <a:highlight>
                  <a:schemeClr val="lt1"/>
                </a:highlight>
              </a:rPr>
              <a:t>Firstly, cooperating with large game companies is important, but difficult. so, we need to show our value in improving active users and promoting spillover between games to earn their trust. </a:t>
            </a:r>
            <a:endParaRPr sz="1300">
              <a:solidFill>
                <a:srgbClr val="374151"/>
              </a:solidFill>
              <a:highlight>
                <a:schemeClr val="lt1"/>
              </a:highlight>
            </a:endParaRPr>
          </a:p>
          <a:p>
            <a:pPr indent="-311150" lvl="0" marL="457200" rtl="0" algn="l">
              <a:spcBef>
                <a:spcPts val="0"/>
              </a:spcBef>
              <a:spcAft>
                <a:spcPts val="0"/>
              </a:spcAft>
              <a:buClr>
                <a:srgbClr val="374151"/>
              </a:buClr>
              <a:buSzPts val="1300"/>
              <a:buFont typeface="Roboto"/>
              <a:buAutoNum type="arabicPeriod"/>
            </a:pPr>
            <a:r>
              <a:rPr lang="en" sz="1300">
                <a:solidFill>
                  <a:srgbClr val="374151"/>
                </a:solidFill>
                <a:highlight>
                  <a:schemeClr val="lt1"/>
                </a:highlight>
              </a:rPr>
              <a:t>Secondly, the accuracy of our matching system may be an issue. During the initial stage, it needs time to gather sufficient data to train and adjust our matching system,  which may cause users to lose patience and trust in the app, leading to a high churn rate. Besides, even with larger database, achieving perfect matchings constantly may be difficult, because our algorithm mainly focuses on matching users based on users’ similarity.  However, in reality, People may not always be interested in those who share the same interests, instead, they may seek out individuals with different backgrounds, interests, and habits. Thus, it is important to constantly attract new users and modify and update our algorithm by incorporating both Collaborative filtering and Content-based filtering into our recommendation system.</a:t>
            </a:r>
            <a:r>
              <a:rPr lang="en" sz="1300">
                <a:solidFill>
                  <a:schemeClr val="dk1"/>
                </a:solidFill>
                <a:highlight>
                  <a:schemeClr val="lt1"/>
                </a:highlight>
              </a:rPr>
              <a:t> </a:t>
            </a:r>
            <a:endParaRPr sz="1300">
              <a:solidFill>
                <a:srgbClr val="374151"/>
              </a:solidFill>
              <a:highlight>
                <a:schemeClr val="lt1"/>
              </a:highlight>
            </a:endParaRPr>
          </a:p>
          <a:p>
            <a:pPr indent="-311150" lvl="0" marL="457200" rtl="0" algn="l">
              <a:spcBef>
                <a:spcPts val="0"/>
              </a:spcBef>
              <a:spcAft>
                <a:spcPts val="0"/>
              </a:spcAft>
              <a:buClr>
                <a:srgbClr val="374151"/>
              </a:buClr>
              <a:buSzPts val="1300"/>
              <a:buFont typeface="Roboto"/>
              <a:buAutoNum type="arabicPeriod"/>
            </a:pPr>
            <a:r>
              <a:rPr lang="en" sz="1300">
                <a:solidFill>
                  <a:srgbClr val="374151"/>
                </a:solidFill>
                <a:highlight>
                  <a:schemeClr val="lt1"/>
                </a:highlight>
              </a:rPr>
              <a:t>Thirdly, real-time matching is another challenge. If the matched users are not online at same time, the matching will be less meaningful, as users cannot chat and play games together immediately. Encouraging users to develop a habit of using the app, such as requiring them to turn on notifications and considering their usual online time during matching, could help overcome this issue.</a:t>
            </a:r>
            <a:endParaRPr sz="1300">
              <a:solidFill>
                <a:srgbClr val="374151"/>
              </a:solidFill>
              <a:highlight>
                <a:schemeClr val="lt1"/>
              </a:highlight>
            </a:endParaRPr>
          </a:p>
          <a:p>
            <a:pPr indent="-311150" lvl="0" marL="457200" rtl="0" algn="l">
              <a:spcBef>
                <a:spcPts val="0"/>
              </a:spcBef>
              <a:spcAft>
                <a:spcPts val="0"/>
              </a:spcAft>
              <a:buClr>
                <a:srgbClr val="374151"/>
              </a:buClr>
              <a:buSzPts val="1300"/>
              <a:buAutoNum type="arabicPeriod"/>
            </a:pPr>
            <a:r>
              <a:rPr lang="en" sz="1300">
                <a:solidFill>
                  <a:srgbClr val="374151"/>
                </a:solidFill>
                <a:highlight>
                  <a:schemeClr val="lt1"/>
                </a:highlight>
              </a:rPr>
              <a:t>Lastly, earning revenue from membership costs and game ads will only occur after we achieve specific milestones and earn recognition from users and game companies. Therefore, ensuring sufficient initial investments and operational efficiency are important.</a:t>
            </a:r>
            <a:endParaRPr sz="1300">
              <a:solidFill>
                <a:srgbClr val="374151"/>
              </a:solidFill>
              <a:highlight>
                <a:schemeClr val="lt1"/>
              </a:highlight>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a:solidFill>
                  <a:srgbClr val="262626"/>
                </a:solidFill>
              </a:rPr>
              <a:t>4.1 One of our primary challenges is to establish partnerships with large game corporations, as this is vital but difficult to accomplish.</a:t>
            </a:r>
            <a:r>
              <a:rPr lang="en">
                <a:solidFill>
                  <a:srgbClr val="374151"/>
                </a:solidFill>
              </a:rPr>
              <a:t>Partnering with game companies is important for acquiring customer information and enabling access to popular games.</a:t>
            </a:r>
            <a:r>
              <a:rPr lang="en">
                <a:solidFill>
                  <a:srgbClr val="262626"/>
                </a:solidFill>
              </a:rPr>
              <a:t> However, many giant companies with substantial customer bases may not require cooperation with us to maintain their existing customers or expand their business. Therefore, demonstrating our value in improving active users and promoting spillover between games is key to earning their trust.</a:t>
            </a:r>
            <a:endParaRPr>
              <a:solidFill>
                <a:srgbClr val="262626"/>
              </a:solidFill>
            </a:endParaRPr>
          </a:p>
          <a:p>
            <a:pPr indent="0" lvl="0" marL="0" rtl="0" algn="l">
              <a:spcBef>
                <a:spcPts val="1500"/>
              </a:spcBef>
              <a:spcAft>
                <a:spcPts val="0"/>
              </a:spcAft>
              <a:buClr>
                <a:schemeClr val="dk1"/>
              </a:buClr>
              <a:buSzPts val="1100"/>
              <a:buFont typeface="Arial"/>
              <a:buNone/>
            </a:pPr>
            <a:r>
              <a:rPr lang="en">
                <a:solidFill>
                  <a:srgbClr val="262626"/>
                </a:solidFill>
              </a:rPr>
              <a:t>4.2</a:t>
            </a:r>
            <a:r>
              <a:rPr lang="en">
                <a:solidFill>
                  <a:schemeClr val="dk1"/>
                </a:solidFill>
              </a:rPr>
              <a:t> </a:t>
            </a:r>
            <a:r>
              <a:rPr lang="en">
                <a:solidFill>
                  <a:srgbClr val="374151"/>
                </a:solidFill>
              </a:rPr>
              <a:t>The accuracy of our matching system is another significant challenge. During the initial stage, we will need time to gather sufficient data to train and adjust the matching and recommendation system, which may cause customers to lose patience and trust in the app, leading to a high churn rate. Even at the end of this process, achieving perfect matchings consistently may be difficult. Our algorithm primarily focuses on matching users based on simple similarity, which can lead to less accurate recommendations as the algorithm initially suggests users with the highest similarity score. Moreover, people may not always be interested in connecting with those who share the same interests, and instead may seek out individuals with different backgrounds, interests, and habits. Thus, it is crucial to constantly attract new users and modify our algorithm by incorporating both Collaborative filtering and Content-based filtering into our matching and recommendation system.</a:t>
            </a:r>
            <a:r>
              <a:rPr lang="en">
                <a:solidFill>
                  <a:schemeClr val="dk1"/>
                </a:solidFill>
              </a:rPr>
              <a:t> </a:t>
            </a:r>
            <a:endParaRPr>
              <a:solidFill>
                <a:schemeClr val="dk1"/>
              </a:solidFill>
            </a:endParaRPr>
          </a:p>
          <a:p>
            <a:pPr indent="0" lvl="0" marL="0" rtl="0" algn="l">
              <a:spcBef>
                <a:spcPts val="1500"/>
              </a:spcBef>
              <a:spcAft>
                <a:spcPts val="0"/>
              </a:spcAft>
              <a:buClr>
                <a:schemeClr val="dk1"/>
              </a:buClr>
              <a:buSzPts val="1100"/>
              <a:buFont typeface="Arial"/>
              <a:buNone/>
            </a:pPr>
            <a:r>
              <a:rPr lang="en">
                <a:solidFill>
                  <a:srgbClr val="262626"/>
                </a:solidFill>
              </a:rPr>
              <a:t>4.3 </a:t>
            </a:r>
            <a:r>
              <a:rPr lang="en">
                <a:solidFill>
                  <a:srgbClr val="374151"/>
                </a:solidFill>
              </a:rPr>
              <a:t>Real-time matching presents another challenging hurdle. Ensuring that matched users are online at the same time is difficult, and if they are not, the matching loses its significance as users cannot chat and play games together regularly. Encouraging users to develop a habit of using the app, such as requiring them to turn on notifications and considering their usual online time during matching, could help overcome this issue.</a:t>
            </a:r>
            <a:endParaRPr>
              <a:solidFill>
                <a:srgbClr val="262626"/>
              </a:solidFill>
            </a:endParaRPr>
          </a:p>
          <a:p>
            <a:pPr indent="0" lvl="0" marL="0" rtl="0" algn="l">
              <a:spcBef>
                <a:spcPts val="1500"/>
              </a:spcBef>
              <a:spcAft>
                <a:spcPts val="0"/>
              </a:spcAft>
              <a:buClr>
                <a:schemeClr val="dk1"/>
              </a:buClr>
              <a:buSzPts val="1100"/>
              <a:buFont typeface="Arial"/>
              <a:buNone/>
            </a:pPr>
            <a:r>
              <a:rPr lang="en">
                <a:solidFill>
                  <a:srgbClr val="262626"/>
                </a:solidFill>
              </a:rPr>
              <a:t>4.4 </a:t>
            </a:r>
            <a:r>
              <a:rPr lang="en">
                <a:solidFill>
                  <a:srgbClr val="374151"/>
                </a:solidFill>
              </a:rPr>
              <a:t>Lastly, there is the challenge of delayed earnings. Our business primarily earns revenue from membership costs and game ads, which will only occur after the app has achieved phase-specific milestones, developed a stable and active user base, and earned recognition from individual customers and game companies. Therefore, having sufficient initial investments and funds and ensuring operational efficiency are essential.</a:t>
            </a:r>
            <a:endParaRPr b="1">
              <a:solidFill>
                <a:srgbClr val="262626"/>
              </a:solidFill>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11"/>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0" name="Google Shape;80;p1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flipH="1">
            <a:off x="7622965" y="4099155"/>
            <a:ext cx="2266280" cy="1068893"/>
            <a:chOff x="3992750" y="3100500"/>
            <a:chExt cx="2894725" cy="1365300"/>
          </a:xfrm>
        </p:grpSpPr>
        <p:sp>
          <p:nvSpPr>
            <p:cNvPr id="82" name="Google Shape;82;p1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1"/>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45260" y="4099155"/>
            <a:ext cx="2266280" cy="1068893"/>
            <a:chOff x="3992750" y="3100500"/>
            <a:chExt cx="2894725" cy="1365300"/>
          </a:xfrm>
        </p:grpSpPr>
        <p:sp>
          <p:nvSpPr>
            <p:cNvPr id="92" name="Google Shape;92;p1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9" name="Shape 9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2" name="Google Shape;102;p13"/>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103" name="Google Shape;103;p1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3"/>
          <p:cNvGrpSpPr/>
          <p:nvPr/>
        </p:nvGrpSpPr>
        <p:grpSpPr>
          <a:xfrm>
            <a:off x="-745260" y="4099155"/>
            <a:ext cx="2266280" cy="1068893"/>
            <a:chOff x="3992750" y="3100500"/>
            <a:chExt cx="2894725" cy="1365300"/>
          </a:xfrm>
        </p:grpSpPr>
        <p:sp>
          <p:nvSpPr>
            <p:cNvPr id="105" name="Google Shape;105;p1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3"/>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14" name="Shape 114"/>
        <p:cNvGrpSpPr/>
        <p:nvPr/>
      </p:nvGrpSpPr>
      <p:grpSpPr>
        <a:xfrm>
          <a:off x="0" y="0"/>
          <a:ext cx="0" cy="0"/>
          <a:chOff x="0" y="0"/>
          <a:chExt cx="0" cy="0"/>
        </a:xfrm>
      </p:grpSpPr>
      <p:sp>
        <p:nvSpPr>
          <p:cNvPr id="115" name="Google Shape;115;p14"/>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14"/>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17" name="Google Shape;117;p1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7297628" y="4088605"/>
            <a:ext cx="2266280" cy="1068893"/>
            <a:chOff x="3992750" y="3100500"/>
            <a:chExt cx="2894725" cy="1365300"/>
          </a:xfrm>
        </p:grpSpPr>
        <p:sp>
          <p:nvSpPr>
            <p:cNvPr id="119" name="Google Shape;119;p1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4"/>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127" name="Shape 127"/>
        <p:cNvGrpSpPr/>
        <p:nvPr/>
      </p:nvGrpSpPr>
      <p:grpSpPr>
        <a:xfrm>
          <a:off x="0" y="0"/>
          <a:ext cx="0" cy="0"/>
          <a:chOff x="0" y="0"/>
          <a:chExt cx="0" cy="0"/>
        </a:xfrm>
      </p:grpSpPr>
      <p:sp>
        <p:nvSpPr>
          <p:cNvPr id="128" name="Google Shape;128;p15"/>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15"/>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5"/>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5"/>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5"/>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15"/>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5"/>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5"/>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5"/>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5"/>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140" name="Shape 140"/>
        <p:cNvGrpSpPr/>
        <p:nvPr/>
      </p:nvGrpSpPr>
      <p:grpSpPr>
        <a:xfrm>
          <a:off x="0" y="0"/>
          <a:ext cx="0" cy="0"/>
          <a:chOff x="0" y="0"/>
          <a:chExt cx="0" cy="0"/>
        </a:xfrm>
      </p:grpSpPr>
      <p:sp>
        <p:nvSpPr>
          <p:cNvPr id="141" name="Google Shape;141;p16"/>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16"/>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16"/>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16"/>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6"/>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16"/>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6"/>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6"/>
          <p:cNvGrpSpPr/>
          <p:nvPr/>
        </p:nvGrpSpPr>
        <p:grpSpPr>
          <a:xfrm>
            <a:off x="-745260" y="4099155"/>
            <a:ext cx="2266280" cy="1068893"/>
            <a:chOff x="3992750" y="3100500"/>
            <a:chExt cx="2894725" cy="1365300"/>
          </a:xfrm>
        </p:grpSpPr>
        <p:sp>
          <p:nvSpPr>
            <p:cNvPr id="150" name="Google Shape;150;p1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6"/>
          <p:cNvGrpSpPr/>
          <p:nvPr/>
        </p:nvGrpSpPr>
        <p:grpSpPr>
          <a:xfrm flipH="1">
            <a:off x="7622965" y="4099155"/>
            <a:ext cx="2266280" cy="1068893"/>
            <a:chOff x="3992750" y="3100500"/>
            <a:chExt cx="2894725" cy="1365300"/>
          </a:xfrm>
        </p:grpSpPr>
        <p:sp>
          <p:nvSpPr>
            <p:cNvPr id="158" name="Google Shape;158;p1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6"/>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8" name="Shape 168"/>
        <p:cNvGrpSpPr/>
        <p:nvPr/>
      </p:nvGrpSpPr>
      <p:grpSpPr>
        <a:xfrm>
          <a:off x="0" y="0"/>
          <a:ext cx="0" cy="0"/>
          <a:chOff x="0" y="0"/>
          <a:chExt cx="0" cy="0"/>
        </a:xfrm>
      </p:grpSpPr>
      <p:sp>
        <p:nvSpPr>
          <p:cNvPr id="169" name="Google Shape;169;p17"/>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7"/>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7"/>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7"/>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7"/>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17"/>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7"/>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17"/>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7"/>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17"/>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7"/>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17"/>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7"/>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17"/>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6" name="Shape 186"/>
        <p:cNvGrpSpPr/>
        <p:nvPr/>
      </p:nvGrpSpPr>
      <p:grpSpPr>
        <a:xfrm>
          <a:off x="0" y="0"/>
          <a:ext cx="0" cy="0"/>
          <a:chOff x="0" y="0"/>
          <a:chExt cx="0" cy="0"/>
        </a:xfrm>
      </p:grpSpPr>
      <p:sp>
        <p:nvSpPr>
          <p:cNvPr id="187" name="Google Shape;187;p18"/>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8" name="Google Shape;188;p18"/>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90" name="Shape 190"/>
        <p:cNvGrpSpPr/>
        <p:nvPr/>
      </p:nvGrpSpPr>
      <p:grpSpPr>
        <a:xfrm>
          <a:off x="0" y="0"/>
          <a:ext cx="0" cy="0"/>
          <a:chOff x="0" y="0"/>
          <a:chExt cx="0" cy="0"/>
        </a:xfrm>
      </p:grpSpPr>
      <p:sp>
        <p:nvSpPr>
          <p:cNvPr id="191" name="Google Shape;191;p19"/>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9"/>
          <p:cNvGrpSpPr/>
          <p:nvPr/>
        </p:nvGrpSpPr>
        <p:grpSpPr>
          <a:xfrm>
            <a:off x="-745260" y="4099155"/>
            <a:ext cx="2266280" cy="1068893"/>
            <a:chOff x="3992750" y="3100500"/>
            <a:chExt cx="2894725" cy="1365300"/>
          </a:xfrm>
        </p:grpSpPr>
        <p:sp>
          <p:nvSpPr>
            <p:cNvPr id="196" name="Google Shape;196;p1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03" name="Shape 203"/>
        <p:cNvGrpSpPr/>
        <p:nvPr/>
      </p:nvGrpSpPr>
      <p:grpSpPr>
        <a:xfrm>
          <a:off x="0" y="0"/>
          <a:ext cx="0" cy="0"/>
          <a:chOff x="0" y="0"/>
          <a:chExt cx="0" cy="0"/>
        </a:xfrm>
      </p:grpSpPr>
      <p:sp>
        <p:nvSpPr>
          <p:cNvPr id="204" name="Google Shape;204;p20"/>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5" name="Google Shape;205;p20"/>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0"/>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7" name="Google Shape;207;p20"/>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0"/>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0"/>
          <p:cNvGrpSpPr/>
          <p:nvPr/>
        </p:nvGrpSpPr>
        <p:grpSpPr>
          <a:xfrm flipH="1">
            <a:off x="7622965" y="4099155"/>
            <a:ext cx="2266280" cy="1068893"/>
            <a:chOff x="3992750" y="3100500"/>
            <a:chExt cx="2894725" cy="1365300"/>
          </a:xfrm>
        </p:grpSpPr>
        <p:sp>
          <p:nvSpPr>
            <p:cNvPr id="210" name="Google Shape;210;p2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0"/>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0"/>
          <p:cNvGrpSpPr/>
          <p:nvPr/>
        </p:nvGrpSpPr>
        <p:grpSpPr>
          <a:xfrm>
            <a:off x="-745260" y="4099155"/>
            <a:ext cx="2266280" cy="1068893"/>
            <a:chOff x="3992750" y="3100500"/>
            <a:chExt cx="2894725" cy="1365300"/>
          </a:xfrm>
        </p:grpSpPr>
        <p:sp>
          <p:nvSpPr>
            <p:cNvPr id="220" name="Google Shape;220;p2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 name="Google Shape;18;p3"/>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27" name="Shape 227"/>
        <p:cNvGrpSpPr/>
        <p:nvPr/>
      </p:nvGrpSpPr>
      <p:grpSpPr>
        <a:xfrm>
          <a:off x="0" y="0"/>
          <a:ext cx="0" cy="0"/>
          <a:chOff x="0" y="0"/>
          <a:chExt cx="0" cy="0"/>
        </a:xfrm>
      </p:grpSpPr>
      <p:sp>
        <p:nvSpPr>
          <p:cNvPr id="228" name="Google Shape;228;p21"/>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9" name="Google Shape;229;p21"/>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0" name="Google Shape;230;p21"/>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1" name="Google Shape;231;p21"/>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232" name="Google Shape;232;p2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36" name="Shape 236"/>
        <p:cNvGrpSpPr/>
        <p:nvPr/>
      </p:nvGrpSpPr>
      <p:grpSpPr>
        <a:xfrm>
          <a:off x="0" y="0"/>
          <a:ext cx="0" cy="0"/>
          <a:chOff x="0" y="0"/>
          <a:chExt cx="0" cy="0"/>
        </a:xfrm>
      </p:grpSpPr>
      <p:sp>
        <p:nvSpPr>
          <p:cNvPr id="237" name="Google Shape;237;p22"/>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9" name="Shape 239"/>
        <p:cNvGrpSpPr/>
        <p:nvPr/>
      </p:nvGrpSpPr>
      <p:grpSpPr>
        <a:xfrm>
          <a:off x="0" y="0"/>
          <a:ext cx="0" cy="0"/>
          <a:chOff x="0" y="0"/>
          <a:chExt cx="0" cy="0"/>
        </a:xfrm>
      </p:grpSpPr>
      <p:sp>
        <p:nvSpPr>
          <p:cNvPr id="240" name="Google Shape;240;p2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3"/>
          <p:cNvGrpSpPr/>
          <p:nvPr/>
        </p:nvGrpSpPr>
        <p:grpSpPr>
          <a:xfrm flipH="1">
            <a:off x="7622965" y="4099155"/>
            <a:ext cx="2266280" cy="1068893"/>
            <a:chOff x="3992750" y="3100500"/>
            <a:chExt cx="2894725" cy="1365300"/>
          </a:xfrm>
        </p:grpSpPr>
        <p:sp>
          <p:nvSpPr>
            <p:cNvPr id="244" name="Google Shape;244;p2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3"/>
          <p:cNvGrpSpPr/>
          <p:nvPr/>
        </p:nvGrpSpPr>
        <p:grpSpPr>
          <a:xfrm>
            <a:off x="-745260" y="4099155"/>
            <a:ext cx="2266280" cy="1068893"/>
            <a:chOff x="3992750" y="3100500"/>
            <a:chExt cx="2894725" cy="1365300"/>
          </a:xfrm>
        </p:grpSpPr>
        <p:sp>
          <p:nvSpPr>
            <p:cNvPr id="252" name="Google Shape;252;p2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2" name="Shape 262"/>
        <p:cNvGrpSpPr/>
        <p:nvPr/>
      </p:nvGrpSpPr>
      <p:grpSpPr>
        <a:xfrm>
          <a:off x="0" y="0"/>
          <a:ext cx="0" cy="0"/>
          <a:chOff x="0" y="0"/>
          <a:chExt cx="0" cy="0"/>
        </a:xfrm>
      </p:grpSpPr>
      <p:sp>
        <p:nvSpPr>
          <p:cNvPr id="263" name="Google Shape;263;p25"/>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rgbClr val="191919"/>
              </a:buClr>
              <a:buSzPts val="5200"/>
              <a:buNone/>
              <a:defRPr sz="44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4" name="Google Shape;264;p25"/>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5" name="Google Shape;265;p25"/>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8" name="Shape 268"/>
        <p:cNvGrpSpPr/>
        <p:nvPr/>
      </p:nvGrpSpPr>
      <p:grpSpPr>
        <a:xfrm>
          <a:off x="0" y="0"/>
          <a:ext cx="0" cy="0"/>
          <a:chOff x="0" y="0"/>
          <a:chExt cx="0" cy="0"/>
        </a:xfrm>
      </p:grpSpPr>
      <p:sp>
        <p:nvSpPr>
          <p:cNvPr id="269" name="Google Shape;269;p26"/>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0" name="Google Shape;270;p26"/>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6"/>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26"/>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5" name="Shape 275"/>
        <p:cNvGrpSpPr/>
        <p:nvPr/>
      </p:nvGrpSpPr>
      <p:grpSpPr>
        <a:xfrm>
          <a:off x="0" y="0"/>
          <a:ext cx="0" cy="0"/>
          <a:chOff x="0" y="0"/>
          <a:chExt cx="0" cy="0"/>
        </a:xfrm>
      </p:grpSpPr>
      <p:sp>
        <p:nvSpPr>
          <p:cNvPr id="276" name="Google Shape;276;p27"/>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7" name="Google Shape;277;p2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78" name="Google Shape;278;p27"/>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7"/>
          <p:cNvGrpSpPr/>
          <p:nvPr/>
        </p:nvGrpSpPr>
        <p:grpSpPr>
          <a:xfrm>
            <a:off x="7406565" y="3426582"/>
            <a:ext cx="1737499" cy="1723056"/>
            <a:chOff x="-761089" y="594525"/>
            <a:chExt cx="5186563" cy="5143450"/>
          </a:xfrm>
        </p:grpSpPr>
        <p:sp>
          <p:nvSpPr>
            <p:cNvPr id="282" name="Google Shape;282;p27"/>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6" name="Shape 286"/>
        <p:cNvGrpSpPr/>
        <p:nvPr/>
      </p:nvGrpSpPr>
      <p:grpSpPr>
        <a:xfrm>
          <a:off x="0" y="0"/>
          <a:ext cx="0" cy="0"/>
          <a:chOff x="0" y="0"/>
          <a:chExt cx="0" cy="0"/>
        </a:xfrm>
      </p:grpSpPr>
      <p:sp>
        <p:nvSpPr>
          <p:cNvPr id="287" name="Google Shape;287;p28"/>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8" name="Google Shape;288;p28"/>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9" name="Google Shape;289;p28"/>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8"/>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6" name="Shape 296"/>
        <p:cNvGrpSpPr/>
        <p:nvPr/>
      </p:nvGrpSpPr>
      <p:grpSpPr>
        <a:xfrm>
          <a:off x="0" y="0"/>
          <a:ext cx="0" cy="0"/>
          <a:chOff x="0" y="0"/>
          <a:chExt cx="0" cy="0"/>
        </a:xfrm>
      </p:grpSpPr>
      <p:sp>
        <p:nvSpPr>
          <p:cNvPr id="297" name="Google Shape;297;p29"/>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8" name="Google Shape;298;p29"/>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1" name="Shape 301"/>
        <p:cNvGrpSpPr/>
        <p:nvPr/>
      </p:nvGrpSpPr>
      <p:grpSpPr>
        <a:xfrm>
          <a:off x="0" y="0"/>
          <a:ext cx="0" cy="0"/>
          <a:chOff x="0" y="0"/>
          <a:chExt cx="0" cy="0"/>
        </a:xfrm>
      </p:grpSpPr>
      <p:sp>
        <p:nvSpPr>
          <p:cNvPr id="302" name="Google Shape;302;p30"/>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30"/>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04" name="Google Shape;304;p30"/>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7" name="Shape 307"/>
        <p:cNvGrpSpPr/>
        <p:nvPr/>
      </p:nvGrpSpPr>
      <p:grpSpPr>
        <a:xfrm>
          <a:off x="0" y="0"/>
          <a:ext cx="0" cy="0"/>
          <a:chOff x="0" y="0"/>
          <a:chExt cx="0" cy="0"/>
        </a:xfrm>
      </p:grpSpPr>
      <p:sp>
        <p:nvSpPr>
          <p:cNvPr id="308" name="Google Shape;308;p31"/>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6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309" name="Google Shape;309;p31"/>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31"/>
          <p:cNvGrpSpPr/>
          <p:nvPr/>
        </p:nvGrpSpPr>
        <p:grpSpPr>
          <a:xfrm>
            <a:off x="-745260" y="4099155"/>
            <a:ext cx="2266280" cy="1068893"/>
            <a:chOff x="3992750" y="3100500"/>
            <a:chExt cx="2894725" cy="1365300"/>
          </a:xfrm>
        </p:grpSpPr>
        <p:sp>
          <p:nvSpPr>
            <p:cNvPr id="313" name="Google Shape;313;p3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4" name="Google Shape;24;p4"/>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7406565" y="3426582"/>
            <a:ext cx="1737499" cy="1723056"/>
            <a:chOff x="-761089" y="594525"/>
            <a:chExt cx="5186563" cy="5143450"/>
          </a:xfrm>
        </p:grpSpPr>
        <p:sp>
          <p:nvSpPr>
            <p:cNvPr id="28" name="Google Shape;28;p4"/>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0" name="Shape 320"/>
        <p:cNvGrpSpPr/>
        <p:nvPr/>
      </p:nvGrpSpPr>
      <p:grpSpPr>
        <a:xfrm>
          <a:off x="0" y="0"/>
          <a:ext cx="0" cy="0"/>
          <a:chOff x="0" y="0"/>
          <a:chExt cx="0" cy="0"/>
        </a:xfrm>
      </p:grpSpPr>
      <p:sp>
        <p:nvSpPr>
          <p:cNvPr id="321" name="Google Shape;321;p32"/>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2" name="Google Shape;322;p32"/>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2"/>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7" name="Shape 327"/>
        <p:cNvGrpSpPr/>
        <p:nvPr/>
      </p:nvGrpSpPr>
      <p:grpSpPr>
        <a:xfrm>
          <a:off x="0" y="0"/>
          <a:ext cx="0" cy="0"/>
          <a:chOff x="0" y="0"/>
          <a:chExt cx="0" cy="0"/>
        </a:xfrm>
      </p:grpSpPr>
      <p:sp>
        <p:nvSpPr>
          <p:cNvPr id="328" name="Google Shape;328;p33"/>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29" name="Google Shape;329;p33"/>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1" name="Shape 331"/>
        <p:cNvGrpSpPr/>
        <p:nvPr/>
      </p:nvGrpSpPr>
      <p:grpSpPr>
        <a:xfrm>
          <a:off x="0" y="0"/>
          <a:ext cx="0" cy="0"/>
          <a:chOff x="0" y="0"/>
          <a:chExt cx="0" cy="0"/>
        </a:xfrm>
      </p:grpSpPr>
      <p:sp>
        <p:nvSpPr>
          <p:cNvPr id="332" name="Google Shape;332;p34"/>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7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33" name="Google Shape;333;p34"/>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4" name="Google Shape;334;p3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34"/>
          <p:cNvGrpSpPr/>
          <p:nvPr/>
        </p:nvGrpSpPr>
        <p:grpSpPr>
          <a:xfrm flipH="1">
            <a:off x="7622965" y="4099155"/>
            <a:ext cx="2266280" cy="1068893"/>
            <a:chOff x="3992750" y="3100500"/>
            <a:chExt cx="2894725" cy="1365300"/>
          </a:xfrm>
        </p:grpSpPr>
        <p:sp>
          <p:nvSpPr>
            <p:cNvPr id="336" name="Google Shape;336;p3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34"/>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4"/>
          <p:cNvGrpSpPr/>
          <p:nvPr/>
        </p:nvGrpSpPr>
        <p:grpSpPr>
          <a:xfrm>
            <a:off x="-745260" y="4099155"/>
            <a:ext cx="2266280" cy="1068893"/>
            <a:chOff x="3992750" y="3100500"/>
            <a:chExt cx="2894725" cy="1365300"/>
          </a:xfrm>
        </p:grpSpPr>
        <p:sp>
          <p:nvSpPr>
            <p:cNvPr id="346" name="Google Shape;346;p3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53" name="Shape 353"/>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54" name="Shape 354"/>
        <p:cNvGrpSpPr/>
        <p:nvPr/>
      </p:nvGrpSpPr>
      <p:grpSpPr>
        <a:xfrm>
          <a:off x="0" y="0"/>
          <a:ext cx="0" cy="0"/>
          <a:chOff x="0" y="0"/>
          <a:chExt cx="0" cy="0"/>
        </a:xfrm>
      </p:grpSpPr>
      <p:sp>
        <p:nvSpPr>
          <p:cNvPr id="355" name="Google Shape;355;p36"/>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56" name="Google Shape;356;p36"/>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357" name="Google Shape;357;p3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6"/>
          <p:cNvGrpSpPr/>
          <p:nvPr/>
        </p:nvGrpSpPr>
        <p:grpSpPr>
          <a:xfrm>
            <a:off x="-745260" y="4099155"/>
            <a:ext cx="2266280" cy="1068893"/>
            <a:chOff x="3992750" y="3100500"/>
            <a:chExt cx="2894725" cy="1365300"/>
          </a:xfrm>
        </p:grpSpPr>
        <p:sp>
          <p:nvSpPr>
            <p:cNvPr id="359" name="Google Shape;359;p3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36"/>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368" name="Shape 368"/>
        <p:cNvGrpSpPr/>
        <p:nvPr/>
      </p:nvGrpSpPr>
      <p:grpSpPr>
        <a:xfrm>
          <a:off x="0" y="0"/>
          <a:ext cx="0" cy="0"/>
          <a:chOff x="0" y="0"/>
          <a:chExt cx="0" cy="0"/>
        </a:xfrm>
      </p:grpSpPr>
      <p:sp>
        <p:nvSpPr>
          <p:cNvPr id="369" name="Google Shape;369;p37"/>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0" name="Google Shape;370;p37"/>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71" name="Google Shape;371;p37"/>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37"/>
          <p:cNvGrpSpPr/>
          <p:nvPr/>
        </p:nvGrpSpPr>
        <p:grpSpPr>
          <a:xfrm>
            <a:off x="7297628" y="4088605"/>
            <a:ext cx="2266280" cy="1068893"/>
            <a:chOff x="3992750" y="3100500"/>
            <a:chExt cx="2894725" cy="1365300"/>
          </a:xfrm>
        </p:grpSpPr>
        <p:sp>
          <p:nvSpPr>
            <p:cNvPr id="373" name="Google Shape;373;p37"/>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7"/>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381" name="Shape 381"/>
        <p:cNvGrpSpPr/>
        <p:nvPr/>
      </p:nvGrpSpPr>
      <p:grpSpPr>
        <a:xfrm>
          <a:off x="0" y="0"/>
          <a:ext cx="0" cy="0"/>
          <a:chOff x="0" y="0"/>
          <a:chExt cx="0" cy="0"/>
        </a:xfrm>
      </p:grpSpPr>
      <p:sp>
        <p:nvSpPr>
          <p:cNvPr id="382" name="Google Shape;382;p38"/>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3" name="Google Shape;383;p38"/>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38"/>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5" name="Google Shape;385;p38"/>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38"/>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7" name="Google Shape;387;p38"/>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38"/>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38"/>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38"/>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38"/>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394" name="Shape 394"/>
        <p:cNvGrpSpPr/>
        <p:nvPr/>
      </p:nvGrpSpPr>
      <p:grpSpPr>
        <a:xfrm>
          <a:off x="0" y="0"/>
          <a:ext cx="0" cy="0"/>
          <a:chOff x="0" y="0"/>
          <a:chExt cx="0" cy="0"/>
        </a:xfrm>
      </p:grpSpPr>
      <p:sp>
        <p:nvSpPr>
          <p:cNvPr id="395" name="Google Shape;395;p39"/>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6" name="Google Shape;396;p39"/>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39"/>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8" name="Google Shape;398;p39"/>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39"/>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 name="Google Shape;400;p39"/>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39"/>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2" name="Google Shape;402;p3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9"/>
          <p:cNvGrpSpPr/>
          <p:nvPr/>
        </p:nvGrpSpPr>
        <p:grpSpPr>
          <a:xfrm>
            <a:off x="-745260" y="4099155"/>
            <a:ext cx="2266280" cy="1068893"/>
            <a:chOff x="3992750" y="3100500"/>
            <a:chExt cx="2894725" cy="1365300"/>
          </a:xfrm>
        </p:grpSpPr>
        <p:sp>
          <p:nvSpPr>
            <p:cNvPr id="404" name="Google Shape;404;p3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39"/>
          <p:cNvGrpSpPr/>
          <p:nvPr/>
        </p:nvGrpSpPr>
        <p:grpSpPr>
          <a:xfrm flipH="1">
            <a:off x="7622965" y="4099155"/>
            <a:ext cx="2266280" cy="1068893"/>
            <a:chOff x="3992750" y="3100500"/>
            <a:chExt cx="2894725" cy="1365300"/>
          </a:xfrm>
        </p:grpSpPr>
        <p:sp>
          <p:nvSpPr>
            <p:cNvPr id="412" name="Google Shape;412;p3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9"/>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22" name="Shape 422"/>
        <p:cNvGrpSpPr/>
        <p:nvPr/>
      </p:nvGrpSpPr>
      <p:grpSpPr>
        <a:xfrm>
          <a:off x="0" y="0"/>
          <a:ext cx="0" cy="0"/>
          <a:chOff x="0" y="0"/>
          <a:chExt cx="0" cy="0"/>
        </a:xfrm>
      </p:grpSpPr>
      <p:sp>
        <p:nvSpPr>
          <p:cNvPr id="423" name="Google Shape;423;p40"/>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 name="Google Shape;424;p40"/>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40"/>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6" name="Google Shape;426;p40"/>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40"/>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8" name="Google Shape;428;p40"/>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40"/>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0" name="Google Shape;430;p40"/>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40"/>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2" name="Google Shape;432;p40"/>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40"/>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 name="Google Shape;434;p40"/>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40"/>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6" name="Google Shape;436;p40"/>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40" name="Shape 440"/>
        <p:cNvGrpSpPr/>
        <p:nvPr/>
      </p:nvGrpSpPr>
      <p:grpSpPr>
        <a:xfrm>
          <a:off x="0" y="0"/>
          <a:ext cx="0" cy="0"/>
          <a:chOff x="0" y="0"/>
          <a:chExt cx="0" cy="0"/>
        </a:xfrm>
      </p:grpSpPr>
      <p:sp>
        <p:nvSpPr>
          <p:cNvPr id="441" name="Google Shape;441;p41"/>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41"/>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 name="Google Shape;34;p5"/>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 name="Google Shape;35;p5"/>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44" name="Shape 444"/>
        <p:cNvGrpSpPr/>
        <p:nvPr/>
      </p:nvGrpSpPr>
      <p:grpSpPr>
        <a:xfrm>
          <a:off x="0" y="0"/>
          <a:ext cx="0" cy="0"/>
          <a:chOff x="0" y="0"/>
          <a:chExt cx="0" cy="0"/>
        </a:xfrm>
      </p:grpSpPr>
      <p:sp>
        <p:nvSpPr>
          <p:cNvPr id="445" name="Google Shape;445;p42"/>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6" name="Google Shape;446;p42"/>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2"/>
          <p:cNvGrpSpPr/>
          <p:nvPr/>
        </p:nvGrpSpPr>
        <p:grpSpPr>
          <a:xfrm>
            <a:off x="-745260" y="4099155"/>
            <a:ext cx="2266280" cy="1068893"/>
            <a:chOff x="3992750" y="3100500"/>
            <a:chExt cx="2894725" cy="1365300"/>
          </a:xfrm>
        </p:grpSpPr>
        <p:sp>
          <p:nvSpPr>
            <p:cNvPr id="450" name="Google Shape;450;p42"/>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57" name="Shape 457"/>
        <p:cNvGrpSpPr/>
        <p:nvPr/>
      </p:nvGrpSpPr>
      <p:grpSpPr>
        <a:xfrm>
          <a:off x="0" y="0"/>
          <a:ext cx="0" cy="0"/>
          <a:chOff x="0" y="0"/>
          <a:chExt cx="0" cy="0"/>
        </a:xfrm>
      </p:grpSpPr>
      <p:sp>
        <p:nvSpPr>
          <p:cNvPr id="458" name="Google Shape;458;p43"/>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9" name="Google Shape;459;p43"/>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0" name="Google Shape;460;p43"/>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43"/>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4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43"/>
          <p:cNvGrpSpPr/>
          <p:nvPr/>
        </p:nvGrpSpPr>
        <p:grpSpPr>
          <a:xfrm flipH="1">
            <a:off x="7622965" y="4099155"/>
            <a:ext cx="2266280" cy="1068893"/>
            <a:chOff x="3992750" y="3100500"/>
            <a:chExt cx="2894725" cy="1365300"/>
          </a:xfrm>
        </p:grpSpPr>
        <p:sp>
          <p:nvSpPr>
            <p:cNvPr id="464" name="Google Shape;464;p4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4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43"/>
          <p:cNvGrpSpPr/>
          <p:nvPr/>
        </p:nvGrpSpPr>
        <p:grpSpPr>
          <a:xfrm>
            <a:off x="-745260" y="4099155"/>
            <a:ext cx="2266280" cy="1068893"/>
            <a:chOff x="3992750" y="3100500"/>
            <a:chExt cx="2894725" cy="1365300"/>
          </a:xfrm>
        </p:grpSpPr>
        <p:sp>
          <p:nvSpPr>
            <p:cNvPr id="474" name="Google Shape;474;p4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81" name="Shape 481"/>
        <p:cNvGrpSpPr/>
        <p:nvPr/>
      </p:nvGrpSpPr>
      <p:grpSpPr>
        <a:xfrm>
          <a:off x="0" y="0"/>
          <a:ext cx="0" cy="0"/>
          <a:chOff x="0" y="0"/>
          <a:chExt cx="0" cy="0"/>
        </a:xfrm>
      </p:grpSpPr>
      <p:sp>
        <p:nvSpPr>
          <p:cNvPr id="482" name="Google Shape;482;p44"/>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3" name="Google Shape;483;p44"/>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4" name="Google Shape;484;p44"/>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5" name="Google Shape;485;p44"/>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486" name="Google Shape;486;p4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4"/>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4"/>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90" name="Shape 490"/>
        <p:cNvGrpSpPr/>
        <p:nvPr/>
      </p:nvGrpSpPr>
      <p:grpSpPr>
        <a:xfrm>
          <a:off x="0" y="0"/>
          <a:ext cx="0" cy="0"/>
          <a:chOff x="0" y="0"/>
          <a:chExt cx="0" cy="0"/>
        </a:xfrm>
      </p:grpSpPr>
      <p:sp>
        <p:nvSpPr>
          <p:cNvPr id="491" name="Google Shape;491;p45"/>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93" name="Shape 493"/>
        <p:cNvGrpSpPr/>
        <p:nvPr/>
      </p:nvGrpSpPr>
      <p:grpSpPr>
        <a:xfrm>
          <a:off x="0" y="0"/>
          <a:ext cx="0" cy="0"/>
          <a:chOff x="0" y="0"/>
          <a:chExt cx="0" cy="0"/>
        </a:xfrm>
      </p:grpSpPr>
      <p:sp>
        <p:nvSpPr>
          <p:cNvPr id="494" name="Google Shape;494;p46"/>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46"/>
          <p:cNvGrpSpPr/>
          <p:nvPr/>
        </p:nvGrpSpPr>
        <p:grpSpPr>
          <a:xfrm flipH="1">
            <a:off x="7622965" y="4099155"/>
            <a:ext cx="2266280" cy="1068893"/>
            <a:chOff x="3992750" y="3100500"/>
            <a:chExt cx="2894725" cy="1365300"/>
          </a:xfrm>
        </p:grpSpPr>
        <p:sp>
          <p:nvSpPr>
            <p:cNvPr id="498" name="Google Shape;498;p4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46"/>
          <p:cNvGrpSpPr/>
          <p:nvPr/>
        </p:nvGrpSpPr>
        <p:grpSpPr>
          <a:xfrm>
            <a:off x="-745260" y="4099155"/>
            <a:ext cx="2266280" cy="1068893"/>
            <a:chOff x="3992750" y="3100500"/>
            <a:chExt cx="2894725" cy="1365300"/>
          </a:xfrm>
        </p:grpSpPr>
        <p:sp>
          <p:nvSpPr>
            <p:cNvPr id="506" name="Google Shape;506;p4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6" name="Shape 516"/>
        <p:cNvGrpSpPr/>
        <p:nvPr/>
      </p:nvGrpSpPr>
      <p:grpSpPr>
        <a:xfrm>
          <a:off x="0" y="0"/>
          <a:ext cx="0" cy="0"/>
          <a:chOff x="0" y="0"/>
          <a:chExt cx="0" cy="0"/>
        </a:xfrm>
      </p:grpSpPr>
      <p:sp>
        <p:nvSpPr>
          <p:cNvPr id="517" name="Google Shape;517;p48"/>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rgbClr val="191919"/>
              </a:buClr>
              <a:buSzPts val="5200"/>
              <a:buNone/>
              <a:defRPr sz="44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18" name="Google Shape;518;p48"/>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19" name="Google Shape;519;p48"/>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2" name="Shape 522"/>
        <p:cNvGrpSpPr/>
        <p:nvPr/>
      </p:nvGrpSpPr>
      <p:grpSpPr>
        <a:xfrm>
          <a:off x="0" y="0"/>
          <a:ext cx="0" cy="0"/>
          <a:chOff x="0" y="0"/>
          <a:chExt cx="0" cy="0"/>
        </a:xfrm>
      </p:grpSpPr>
      <p:sp>
        <p:nvSpPr>
          <p:cNvPr id="523" name="Google Shape;523;p49"/>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24" name="Google Shape;524;p49"/>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49"/>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6" name="Google Shape;526;p49"/>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9" name="Shape 529"/>
        <p:cNvGrpSpPr/>
        <p:nvPr/>
      </p:nvGrpSpPr>
      <p:grpSpPr>
        <a:xfrm>
          <a:off x="0" y="0"/>
          <a:ext cx="0" cy="0"/>
          <a:chOff x="0" y="0"/>
          <a:chExt cx="0" cy="0"/>
        </a:xfrm>
      </p:grpSpPr>
      <p:sp>
        <p:nvSpPr>
          <p:cNvPr id="530" name="Google Shape;530;p50"/>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1" name="Google Shape;531;p5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532" name="Google Shape;532;p50"/>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0"/>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50"/>
          <p:cNvGrpSpPr/>
          <p:nvPr/>
        </p:nvGrpSpPr>
        <p:grpSpPr>
          <a:xfrm>
            <a:off x="7406565" y="3426582"/>
            <a:ext cx="1737499" cy="1723056"/>
            <a:chOff x="-761089" y="594525"/>
            <a:chExt cx="5186563" cy="5143450"/>
          </a:xfrm>
        </p:grpSpPr>
        <p:sp>
          <p:nvSpPr>
            <p:cNvPr id="536" name="Google Shape;536;p50"/>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0"/>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0"/>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0" name="Shape 540"/>
        <p:cNvGrpSpPr/>
        <p:nvPr/>
      </p:nvGrpSpPr>
      <p:grpSpPr>
        <a:xfrm>
          <a:off x="0" y="0"/>
          <a:ext cx="0" cy="0"/>
          <a:chOff x="0" y="0"/>
          <a:chExt cx="0" cy="0"/>
        </a:xfrm>
      </p:grpSpPr>
      <p:sp>
        <p:nvSpPr>
          <p:cNvPr id="541" name="Google Shape;541;p51"/>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2" name="Google Shape;542;p51"/>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3" name="Google Shape;543;p51"/>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4" name="Google Shape;544;p51"/>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51"/>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6" name="Google Shape;546;p5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1"/>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1"/>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0" name="Shape 550"/>
        <p:cNvGrpSpPr/>
        <p:nvPr/>
      </p:nvGrpSpPr>
      <p:grpSpPr>
        <a:xfrm>
          <a:off x="0" y="0"/>
          <a:ext cx="0" cy="0"/>
          <a:chOff x="0" y="0"/>
          <a:chExt cx="0" cy="0"/>
        </a:xfrm>
      </p:grpSpPr>
      <p:sp>
        <p:nvSpPr>
          <p:cNvPr id="551" name="Google Shape;551;p52"/>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2" name="Google Shape;552;p52"/>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2"/>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5" name="Shape 555"/>
        <p:cNvGrpSpPr/>
        <p:nvPr/>
      </p:nvGrpSpPr>
      <p:grpSpPr>
        <a:xfrm>
          <a:off x="0" y="0"/>
          <a:ext cx="0" cy="0"/>
          <a:chOff x="0" y="0"/>
          <a:chExt cx="0" cy="0"/>
        </a:xfrm>
      </p:grpSpPr>
      <p:sp>
        <p:nvSpPr>
          <p:cNvPr id="556" name="Google Shape;556;p53"/>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7" name="Google Shape;557;p53"/>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58" name="Google Shape;558;p53"/>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1" name="Shape 561"/>
        <p:cNvGrpSpPr/>
        <p:nvPr/>
      </p:nvGrpSpPr>
      <p:grpSpPr>
        <a:xfrm>
          <a:off x="0" y="0"/>
          <a:ext cx="0" cy="0"/>
          <a:chOff x="0" y="0"/>
          <a:chExt cx="0" cy="0"/>
        </a:xfrm>
      </p:grpSpPr>
      <p:sp>
        <p:nvSpPr>
          <p:cNvPr id="562" name="Google Shape;562;p54"/>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6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63" name="Google Shape;563;p54"/>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4"/>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54"/>
          <p:cNvGrpSpPr/>
          <p:nvPr/>
        </p:nvGrpSpPr>
        <p:grpSpPr>
          <a:xfrm>
            <a:off x="-745260" y="4099155"/>
            <a:ext cx="2266280" cy="1068893"/>
            <a:chOff x="3992750" y="3100500"/>
            <a:chExt cx="2894725" cy="1365300"/>
          </a:xfrm>
        </p:grpSpPr>
        <p:sp>
          <p:nvSpPr>
            <p:cNvPr id="567" name="Google Shape;567;p5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4" name="Shape 574"/>
        <p:cNvGrpSpPr/>
        <p:nvPr/>
      </p:nvGrpSpPr>
      <p:grpSpPr>
        <a:xfrm>
          <a:off x="0" y="0"/>
          <a:ext cx="0" cy="0"/>
          <a:chOff x="0" y="0"/>
          <a:chExt cx="0" cy="0"/>
        </a:xfrm>
      </p:grpSpPr>
      <p:sp>
        <p:nvSpPr>
          <p:cNvPr id="575" name="Google Shape;575;p55"/>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6" name="Google Shape;576;p55"/>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7" name="Google Shape;577;p55"/>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5"/>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1" name="Shape 581"/>
        <p:cNvGrpSpPr/>
        <p:nvPr/>
      </p:nvGrpSpPr>
      <p:grpSpPr>
        <a:xfrm>
          <a:off x="0" y="0"/>
          <a:ext cx="0" cy="0"/>
          <a:chOff x="0" y="0"/>
          <a:chExt cx="0" cy="0"/>
        </a:xfrm>
      </p:grpSpPr>
      <p:sp>
        <p:nvSpPr>
          <p:cNvPr id="582" name="Google Shape;582;p56"/>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83" name="Google Shape;583;p56"/>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6"/>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5" name="Shape 585"/>
        <p:cNvGrpSpPr/>
        <p:nvPr/>
      </p:nvGrpSpPr>
      <p:grpSpPr>
        <a:xfrm>
          <a:off x="0" y="0"/>
          <a:ext cx="0" cy="0"/>
          <a:chOff x="0" y="0"/>
          <a:chExt cx="0" cy="0"/>
        </a:xfrm>
      </p:grpSpPr>
      <p:sp>
        <p:nvSpPr>
          <p:cNvPr id="586" name="Google Shape;586;p57"/>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7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87" name="Google Shape;587;p57"/>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88" name="Google Shape;588;p57"/>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57"/>
          <p:cNvGrpSpPr/>
          <p:nvPr/>
        </p:nvGrpSpPr>
        <p:grpSpPr>
          <a:xfrm flipH="1">
            <a:off x="7622965" y="4099155"/>
            <a:ext cx="2266280" cy="1068893"/>
            <a:chOff x="3992750" y="3100500"/>
            <a:chExt cx="2894725" cy="1365300"/>
          </a:xfrm>
        </p:grpSpPr>
        <p:sp>
          <p:nvSpPr>
            <p:cNvPr id="590" name="Google Shape;590;p57"/>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7"/>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7"/>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7"/>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7"/>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7"/>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57"/>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57"/>
          <p:cNvGrpSpPr/>
          <p:nvPr/>
        </p:nvGrpSpPr>
        <p:grpSpPr>
          <a:xfrm>
            <a:off x="-745260" y="4099155"/>
            <a:ext cx="2266280" cy="1068893"/>
            <a:chOff x="3992750" y="3100500"/>
            <a:chExt cx="2894725" cy="1365300"/>
          </a:xfrm>
        </p:grpSpPr>
        <p:sp>
          <p:nvSpPr>
            <p:cNvPr id="600" name="Google Shape;600;p57"/>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7"/>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7"/>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7"/>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7"/>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7"/>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07" name="Shape 607"/>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608" name="Shape 608"/>
        <p:cNvGrpSpPr/>
        <p:nvPr/>
      </p:nvGrpSpPr>
      <p:grpSpPr>
        <a:xfrm>
          <a:off x="0" y="0"/>
          <a:ext cx="0" cy="0"/>
          <a:chOff x="0" y="0"/>
          <a:chExt cx="0" cy="0"/>
        </a:xfrm>
      </p:grpSpPr>
      <p:sp>
        <p:nvSpPr>
          <p:cNvPr id="609" name="Google Shape;609;p59"/>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10" name="Google Shape;610;p59"/>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611" name="Google Shape;611;p5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59"/>
          <p:cNvGrpSpPr/>
          <p:nvPr/>
        </p:nvGrpSpPr>
        <p:grpSpPr>
          <a:xfrm>
            <a:off x="-745260" y="4099155"/>
            <a:ext cx="2266280" cy="1068893"/>
            <a:chOff x="3992750" y="3100500"/>
            <a:chExt cx="2894725" cy="1365300"/>
          </a:xfrm>
        </p:grpSpPr>
        <p:sp>
          <p:nvSpPr>
            <p:cNvPr id="613" name="Google Shape;613;p5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59"/>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9"/>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622" name="Shape 622"/>
        <p:cNvGrpSpPr/>
        <p:nvPr/>
      </p:nvGrpSpPr>
      <p:grpSpPr>
        <a:xfrm>
          <a:off x="0" y="0"/>
          <a:ext cx="0" cy="0"/>
          <a:chOff x="0" y="0"/>
          <a:chExt cx="0" cy="0"/>
        </a:xfrm>
      </p:grpSpPr>
      <p:sp>
        <p:nvSpPr>
          <p:cNvPr id="623" name="Google Shape;623;p60"/>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4" name="Google Shape;624;p60"/>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5" name="Google Shape;625;p60"/>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60"/>
          <p:cNvGrpSpPr/>
          <p:nvPr/>
        </p:nvGrpSpPr>
        <p:grpSpPr>
          <a:xfrm>
            <a:off x="7297628" y="4088605"/>
            <a:ext cx="2266280" cy="1068893"/>
            <a:chOff x="3992750" y="3100500"/>
            <a:chExt cx="2894725" cy="1365300"/>
          </a:xfrm>
        </p:grpSpPr>
        <p:sp>
          <p:nvSpPr>
            <p:cNvPr id="627" name="Google Shape;627;p6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60"/>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635" name="Shape 635"/>
        <p:cNvGrpSpPr/>
        <p:nvPr/>
      </p:nvGrpSpPr>
      <p:grpSpPr>
        <a:xfrm>
          <a:off x="0" y="0"/>
          <a:ext cx="0" cy="0"/>
          <a:chOff x="0" y="0"/>
          <a:chExt cx="0" cy="0"/>
        </a:xfrm>
      </p:grpSpPr>
      <p:sp>
        <p:nvSpPr>
          <p:cNvPr id="636" name="Google Shape;636;p61"/>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7" name="Google Shape;637;p61"/>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61"/>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9" name="Google Shape;639;p61"/>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61"/>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61"/>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61"/>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3" name="Google Shape;643;p61"/>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4" name="Google Shape;644;p61"/>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5" name="Google Shape;645;p61"/>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1"/>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1"/>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648" name="Shape 648"/>
        <p:cNvGrpSpPr/>
        <p:nvPr/>
      </p:nvGrpSpPr>
      <p:grpSpPr>
        <a:xfrm>
          <a:off x="0" y="0"/>
          <a:ext cx="0" cy="0"/>
          <a:chOff x="0" y="0"/>
          <a:chExt cx="0" cy="0"/>
        </a:xfrm>
      </p:grpSpPr>
      <p:sp>
        <p:nvSpPr>
          <p:cNvPr id="649" name="Google Shape;649;p62"/>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0" name="Google Shape;650;p62"/>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1" name="Google Shape;651;p62"/>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2" name="Google Shape;652;p62"/>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3" name="Google Shape;653;p62"/>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4" name="Google Shape;654;p62"/>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5" name="Google Shape;655;p62"/>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6" name="Google Shape;656;p6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62"/>
          <p:cNvGrpSpPr/>
          <p:nvPr/>
        </p:nvGrpSpPr>
        <p:grpSpPr>
          <a:xfrm>
            <a:off x="-745260" y="4099155"/>
            <a:ext cx="2266280" cy="1068893"/>
            <a:chOff x="3992750" y="3100500"/>
            <a:chExt cx="2894725" cy="1365300"/>
          </a:xfrm>
        </p:grpSpPr>
        <p:sp>
          <p:nvSpPr>
            <p:cNvPr id="658" name="Google Shape;658;p62"/>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2"/>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2"/>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2"/>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2"/>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2"/>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2"/>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62"/>
          <p:cNvGrpSpPr/>
          <p:nvPr/>
        </p:nvGrpSpPr>
        <p:grpSpPr>
          <a:xfrm flipH="1">
            <a:off x="7622965" y="4099155"/>
            <a:ext cx="2266280" cy="1068893"/>
            <a:chOff x="3992750" y="3100500"/>
            <a:chExt cx="2894725" cy="1365300"/>
          </a:xfrm>
        </p:grpSpPr>
        <p:sp>
          <p:nvSpPr>
            <p:cNvPr id="666" name="Google Shape;666;p62"/>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2"/>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2"/>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2"/>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2"/>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2"/>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2"/>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62"/>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2"/>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2"/>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 name="Google Shape;49;p7"/>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 name="Google Shape;50;p7"/>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76" name="Shape 676"/>
        <p:cNvGrpSpPr/>
        <p:nvPr/>
      </p:nvGrpSpPr>
      <p:grpSpPr>
        <a:xfrm>
          <a:off x="0" y="0"/>
          <a:ext cx="0" cy="0"/>
          <a:chOff x="0" y="0"/>
          <a:chExt cx="0" cy="0"/>
        </a:xfrm>
      </p:grpSpPr>
      <p:sp>
        <p:nvSpPr>
          <p:cNvPr id="677" name="Google Shape;677;p63"/>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8" name="Google Shape;678;p63"/>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63"/>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0" name="Google Shape;680;p63"/>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63"/>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2" name="Google Shape;682;p63"/>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63"/>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4" name="Google Shape;684;p63"/>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5" name="Google Shape;685;p63"/>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6" name="Google Shape;686;p63"/>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7" name="Google Shape;687;p63"/>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8" name="Google Shape;688;p63"/>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9" name="Google Shape;689;p63"/>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63"/>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3"/>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3"/>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3"/>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94" name="Shape 694"/>
        <p:cNvGrpSpPr/>
        <p:nvPr/>
      </p:nvGrpSpPr>
      <p:grpSpPr>
        <a:xfrm>
          <a:off x="0" y="0"/>
          <a:ext cx="0" cy="0"/>
          <a:chOff x="0" y="0"/>
          <a:chExt cx="0" cy="0"/>
        </a:xfrm>
      </p:grpSpPr>
      <p:sp>
        <p:nvSpPr>
          <p:cNvPr id="695" name="Google Shape;695;p6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6" name="Google Shape;696;p64"/>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4"/>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698" name="Shape 698"/>
        <p:cNvGrpSpPr/>
        <p:nvPr/>
      </p:nvGrpSpPr>
      <p:grpSpPr>
        <a:xfrm>
          <a:off x="0" y="0"/>
          <a:ext cx="0" cy="0"/>
          <a:chOff x="0" y="0"/>
          <a:chExt cx="0" cy="0"/>
        </a:xfrm>
      </p:grpSpPr>
      <p:sp>
        <p:nvSpPr>
          <p:cNvPr id="699" name="Google Shape;699;p65"/>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0" name="Google Shape;700;p65"/>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5"/>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65"/>
          <p:cNvGrpSpPr/>
          <p:nvPr/>
        </p:nvGrpSpPr>
        <p:grpSpPr>
          <a:xfrm>
            <a:off x="-745260" y="4099155"/>
            <a:ext cx="2266280" cy="1068893"/>
            <a:chOff x="3992750" y="3100500"/>
            <a:chExt cx="2894725" cy="1365300"/>
          </a:xfrm>
        </p:grpSpPr>
        <p:sp>
          <p:nvSpPr>
            <p:cNvPr id="704" name="Google Shape;704;p65"/>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5"/>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5"/>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5"/>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5"/>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5"/>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11" name="Shape 711"/>
        <p:cNvGrpSpPr/>
        <p:nvPr/>
      </p:nvGrpSpPr>
      <p:grpSpPr>
        <a:xfrm>
          <a:off x="0" y="0"/>
          <a:ext cx="0" cy="0"/>
          <a:chOff x="0" y="0"/>
          <a:chExt cx="0" cy="0"/>
        </a:xfrm>
      </p:grpSpPr>
      <p:sp>
        <p:nvSpPr>
          <p:cNvPr id="712" name="Google Shape;712;p66"/>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13" name="Google Shape;713;p66"/>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4" name="Google Shape;714;p66"/>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15" name="Google Shape;715;p66"/>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6" name="Google Shape;716;p6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66"/>
          <p:cNvGrpSpPr/>
          <p:nvPr/>
        </p:nvGrpSpPr>
        <p:grpSpPr>
          <a:xfrm flipH="1">
            <a:off x="7622965" y="4099155"/>
            <a:ext cx="2266280" cy="1068893"/>
            <a:chOff x="3992750" y="3100500"/>
            <a:chExt cx="2894725" cy="1365300"/>
          </a:xfrm>
        </p:grpSpPr>
        <p:sp>
          <p:nvSpPr>
            <p:cNvPr id="718" name="Google Shape;718;p6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66"/>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6"/>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66"/>
          <p:cNvGrpSpPr/>
          <p:nvPr/>
        </p:nvGrpSpPr>
        <p:grpSpPr>
          <a:xfrm>
            <a:off x="-745260" y="4099155"/>
            <a:ext cx="2266280" cy="1068893"/>
            <a:chOff x="3992750" y="3100500"/>
            <a:chExt cx="2894725" cy="1365300"/>
          </a:xfrm>
        </p:grpSpPr>
        <p:sp>
          <p:nvSpPr>
            <p:cNvPr id="728" name="Google Shape;728;p6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35" name="Shape 735"/>
        <p:cNvGrpSpPr/>
        <p:nvPr/>
      </p:nvGrpSpPr>
      <p:grpSpPr>
        <a:xfrm>
          <a:off x="0" y="0"/>
          <a:ext cx="0" cy="0"/>
          <a:chOff x="0" y="0"/>
          <a:chExt cx="0" cy="0"/>
        </a:xfrm>
      </p:grpSpPr>
      <p:sp>
        <p:nvSpPr>
          <p:cNvPr id="736" name="Google Shape;736;p67"/>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7" name="Google Shape;737;p67"/>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38" name="Google Shape;738;p67"/>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39" name="Google Shape;739;p67"/>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740" name="Google Shape;740;p67"/>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44" name="Shape 744"/>
        <p:cNvGrpSpPr/>
        <p:nvPr/>
      </p:nvGrpSpPr>
      <p:grpSpPr>
        <a:xfrm>
          <a:off x="0" y="0"/>
          <a:ext cx="0" cy="0"/>
          <a:chOff x="0" y="0"/>
          <a:chExt cx="0" cy="0"/>
        </a:xfrm>
      </p:grpSpPr>
      <p:sp>
        <p:nvSpPr>
          <p:cNvPr id="745" name="Google Shape;745;p68"/>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8"/>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47" name="Shape 747"/>
        <p:cNvGrpSpPr/>
        <p:nvPr/>
      </p:nvGrpSpPr>
      <p:grpSpPr>
        <a:xfrm>
          <a:off x="0" y="0"/>
          <a:ext cx="0" cy="0"/>
          <a:chOff x="0" y="0"/>
          <a:chExt cx="0" cy="0"/>
        </a:xfrm>
      </p:grpSpPr>
      <p:sp>
        <p:nvSpPr>
          <p:cNvPr id="748" name="Google Shape;748;p69"/>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69"/>
          <p:cNvGrpSpPr/>
          <p:nvPr/>
        </p:nvGrpSpPr>
        <p:grpSpPr>
          <a:xfrm flipH="1">
            <a:off x="7622965" y="4099155"/>
            <a:ext cx="2266280" cy="1068893"/>
            <a:chOff x="3992750" y="3100500"/>
            <a:chExt cx="2894725" cy="1365300"/>
          </a:xfrm>
        </p:grpSpPr>
        <p:sp>
          <p:nvSpPr>
            <p:cNvPr id="752" name="Google Shape;752;p6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69"/>
          <p:cNvGrpSpPr/>
          <p:nvPr/>
        </p:nvGrpSpPr>
        <p:grpSpPr>
          <a:xfrm>
            <a:off x="-745260" y="4099155"/>
            <a:ext cx="2266280" cy="1068893"/>
            <a:chOff x="3992750" y="3100500"/>
            <a:chExt cx="2894725" cy="1365300"/>
          </a:xfrm>
        </p:grpSpPr>
        <p:sp>
          <p:nvSpPr>
            <p:cNvPr id="760" name="Google Shape;760;p6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6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55" name="Google Shape;55;p8"/>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8"/>
          <p:cNvGrpSpPr/>
          <p:nvPr/>
        </p:nvGrpSpPr>
        <p:grpSpPr>
          <a:xfrm>
            <a:off x="-745260" y="4099155"/>
            <a:ext cx="2266280" cy="1068893"/>
            <a:chOff x="3992750" y="3100500"/>
            <a:chExt cx="2894725" cy="1365300"/>
          </a:xfrm>
        </p:grpSpPr>
        <p:sp>
          <p:nvSpPr>
            <p:cNvPr id="59" name="Google Shape;59;p8"/>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9"/>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9"/>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9"/>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5" name="Google Shape;75;p10"/>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4.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slideLayout" Target="../slideLayouts/slideLayout43.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24" Type="http://schemas.openxmlformats.org/officeDocument/2006/relationships/theme" Target="../theme/theme3.xml"/><Relationship Id="rId12" Type="http://schemas.openxmlformats.org/officeDocument/2006/relationships/slideLayout" Target="../slideLayouts/slideLayout33.xml"/><Relationship Id="rId23" Type="http://schemas.openxmlformats.org/officeDocument/2006/relationships/slideLayout" Target="../slideLayouts/slideLayout44.xml"/><Relationship Id="rId1" Type="http://schemas.openxmlformats.org/officeDocument/2006/relationships/image" Target="../media/image22.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3.xml"/><Relationship Id="rId11" Type="http://schemas.openxmlformats.org/officeDocument/2006/relationships/slideLayout" Target="../slideLayouts/slideLayout54.xml"/><Relationship Id="rId22" Type="http://schemas.openxmlformats.org/officeDocument/2006/relationships/slideLayout" Target="../slideLayouts/slideLayout65.xml"/><Relationship Id="rId10" Type="http://schemas.openxmlformats.org/officeDocument/2006/relationships/slideLayout" Target="../slideLayouts/slideLayout53.xml"/><Relationship Id="rId21" Type="http://schemas.openxmlformats.org/officeDocument/2006/relationships/slideLayout" Target="../slideLayouts/slideLayout64.xml"/><Relationship Id="rId13" Type="http://schemas.openxmlformats.org/officeDocument/2006/relationships/slideLayout" Target="../slideLayouts/slideLayout56.xml"/><Relationship Id="rId24" Type="http://schemas.openxmlformats.org/officeDocument/2006/relationships/theme" Target="../theme/theme2.xml"/><Relationship Id="rId12" Type="http://schemas.openxmlformats.org/officeDocument/2006/relationships/slideLayout" Target="../slideLayouts/slideLayout55.xml"/><Relationship Id="rId23" Type="http://schemas.openxmlformats.org/officeDocument/2006/relationships/slideLayout" Target="../slideLayouts/slideLayout66.xml"/><Relationship Id="rId1" Type="http://schemas.openxmlformats.org/officeDocument/2006/relationships/image" Target="../media/image22.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5" Type="http://schemas.openxmlformats.org/officeDocument/2006/relationships/slideLayout" Target="../slideLayouts/slideLayout48.xml"/><Relationship Id="rId19" Type="http://schemas.openxmlformats.org/officeDocument/2006/relationships/slideLayout" Target="../slideLayouts/slideLayout62.xml"/><Relationship Id="rId6" Type="http://schemas.openxmlformats.org/officeDocument/2006/relationships/slideLayout" Target="../slideLayouts/slideLayout49.xml"/><Relationship Id="rId18" Type="http://schemas.openxmlformats.org/officeDocument/2006/relationships/slideLayout" Target="../slideLayouts/slideLayout61.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259" name="Shape 259"/>
        <p:cNvGrpSpPr/>
        <p:nvPr/>
      </p:nvGrpSpPr>
      <p:grpSpPr>
        <a:xfrm>
          <a:off x="0" y="0"/>
          <a:ext cx="0" cy="0"/>
          <a:chOff x="0" y="0"/>
          <a:chExt cx="0" cy="0"/>
        </a:xfrm>
      </p:grpSpPr>
      <p:sp>
        <p:nvSpPr>
          <p:cNvPr id="260" name="Google Shape;26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261" name="Google Shape;26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13" name="Shape 513"/>
        <p:cNvGrpSpPr/>
        <p:nvPr/>
      </p:nvGrpSpPr>
      <p:grpSpPr>
        <a:xfrm>
          <a:off x="0" y="0"/>
          <a:ext cx="0" cy="0"/>
          <a:chOff x="0" y="0"/>
          <a:chExt cx="0" cy="0"/>
        </a:xfrm>
      </p:grpSpPr>
      <p:sp>
        <p:nvSpPr>
          <p:cNvPr id="514" name="Google Shape;514;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515" name="Google Shape;515;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hyperlink" Target="https://www.theesa.com/resource/2022-essential-facts-about-the-video-game-industry/" TargetMode="External"/><Relationship Id="rId5" Type="http://schemas.openxmlformats.org/officeDocument/2006/relationships/hyperlink" Target="https://www.streamscheme.com/find-the-right-collabs-on-twitch-or-mixer/" TargetMode="External"/><Relationship Id="rId6" Type="http://schemas.openxmlformats.org/officeDocument/2006/relationships/hyperlink" Target="https://venturebeat.com/esports/esports-drives-user-engagement-and-revenue-for-free-to-play-games/" TargetMode="External"/><Relationship Id="rId7" Type="http://schemas.openxmlformats.org/officeDocument/2006/relationships/hyperlink" Target="https://www.chinadaily.com.cn/a/202010/01/WS5f755109a31024ad0ba7cfd8.html" TargetMode="External"/><Relationship Id="rId8" Type="http://schemas.openxmlformats.org/officeDocument/2006/relationships/hyperlink" Target="https://newzoo.com/insights/articles/the-latest-games-market-size-estimates-and-foreca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4.png"/><Relationship Id="rId12"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0" name="Shape 770"/>
        <p:cNvGrpSpPr/>
        <p:nvPr/>
      </p:nvGrpSpPr>
      <p:grpSpPr>
        <a:xfrm>
          <a:off x="0" y="0"/>
          <a:ext cx="0" cy="0"/>
          <a:chOff x="0" y="0"/>
          <a:chExt cx="0" cy="0"/>
        </a:xfrm>
      </p:grpSpPr>
      <p:grpSp>
        <p:nvGrpSpPr>
          <p:cNvPr id="771" name="Google Shape;771;p70"/>
          <p:cNvGrpSpPr/>
          <p:nvPr/>
        </p:nvGrpSpPr>
        <p:grpSpPr>
          <a:xfrm>
            <a:off x="1486300" y="1036350"/>
            <a:ext cx="3493225" cy="815788"/>
            <a:chOff x="1435900" y="1258325"/>
            <a:chExt cx="3493225" cy="815788"/>
          </a:xfrm>
        </p:grpSpPr>
        <p:sp>
          <p:nvSpPr>
            <p:cNvPr id="772" name="Google Shape;772;p70"/>
            <p:cNvSpPr/>
            <p:nvPr/>
          </p:nvSpPr>
          <p:spPr>
            <a:xfrm>
              <a:off x="1494725" y="1849850"/>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sp>
          <p:nvSpPr>
            <p:cNvPr id="773" name="Google Shape;773;p70"/>
            <p:cNvSpPr/>
            <p:nvPr/>
          </p:nvSpPr>
          <p:spPr>
            <a:xfrm>
              <a:off x="1435900" y="1258325"/>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sp>
          <p:nvSpPr>
            <p:cNvPr id="774" name="Google Shape;774;p70"/>
            <p:cNvSpPr/>
            <p:nvPr/>
          </p:nvSpPr>
          <p:spPr>
            <a:xfrm>
              <a:off x="4547200" y="1855038"/>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sp>
          <p:nvSpPr>
            <p:cNvPr id="775" name="Google Shape;775;p70"/>
            <p:cNvSpPr/>
            <p:nvPr/>
          </p:nvSpPr>
          <p:spPr>
            <a:xfrm>
              <a:off x="4586225" y="1258325"/>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grpSp>
      <p:grpSp>
        <p:nvGrpSpPr>
          <p:cNvPr id="776" name="Google Shape;776;p70"/>
          <p:cNvGrpSpPr/>
          <p:nvPr/>
        </p:nvGrpSpPr>
        <p:grpSpPr>
          <a:xfrm flipH="1">
            <a:off x="284" y="2590428"/>
            <a:ext cx="2580834" cy="2559381"/>
            <a:chOff x="-761089" y="594525"/>
            <a:chExt cx="5186563" cy="5143450"/>
          </a:xfrm>
        </p:grpSpPr>
        <p:sp>
          <p:nvSpPr>
            <p:cNvPr id="777" name="Google Shape;777;p70"/>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0"/>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0"/>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0"/>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70"/>
          <p:cNvGrpSpPr/>
          <p:nvPr/>
        </p:nvGrpSpPr>
        <p:grpSpPr>
          <a:xfrm>
            <a:off x="3957561" y="0"/>
            <a:ext cx="5186563" cy="5143450"/>
            <a:chOff x="3957561" y="0"/>
            <a:chExt cx="5186563" cy="5143450"/>
          </a:xfrm>
        </p:grpSpPr>
        <p:sp>
          <p:nvSpPr>
            <p:cNvPr id="782" name="Google Shape;782;p70"/>
            <p:cNvSpPr/>
            <p:nvPr/>
          </p:nvSpPr>
          <p:spPr>
            <a:xfrm>
              <a:off x="7445400" y="0"/>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0"/>
            <p:cNvSpPr/>
            <p:nvPr/>
          </p:nvSpPr>
          <p:spPr>
            <a:xfrm>
              <a:off x="7915166" y="675121"/>
              <a:ext cx="818691" cy="1580516"/>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0"/>
            <p:cNvSpPr/>
            <p:nvPr/>
          </p:nvSpPr>
          <p:spPr>
            <a:xfrm>
              <a:off x="7912488" y="669955"/>
              <a:ext cx="645177" cy="1593815"/>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0"/>
            <p:cNvSpPr/>
            <p:nvPr/>
          </p:nvSpPr>
          <p:spPr>
            <a:xfrm>
              <a:off x="3957561" y="2087425"/>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70"/>
          <p:cNvGrpSpPr/>
          <p:nvPr/>
        </p:nvGrpSpPr>
        <p:grpSpPr>
          <a:xfrm flipH="1">
            <a:off x="8251653" y="838377"/>
            <a:ext cx="1175894" cy="1256981"/>
            <a:chOff x="1577875" y="1935775"/>
            <a:chExt cx="917950" cy="981250"/>
          </a:xfrm>
        </p:grpSpPr>
        <p:sp>
          <p:nvSpPr>
            <p:cNvPr id="787" name="Google Shape;787;p70"/>
            <p:cNvSpPr/>
            <p:nvPr/>
          </p:nvSpPr>
          <p:spPr>
            <a:xfrm>
              <a:off x="2078925" y="2678375"/>
              <a:ext cx="276400" cy="222400"/>
            </a:xfrm>
            <a:custGeom>
              <a:rect b="b" l="l" r="r" t="t"/>
              <a:pathLst>
                <a:path extrusionOk="0" h="8896" w="11056">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0"/>
            <p:cNvSpPr/>
            <p:nvPr/>
          </p:nvSpPr>
          <p:spPr>
            <a:xfrm>
              <a:off x="2071375" y="2672575"/>
              <a:ext cx="289750" cy="234000"/>
            </a:xfrm>
            <a:custGeom>
              <a:rect b="b" l="l" r="r" t="t"/>
              <a:pathLst>
                <a:path extrusionOk="0" h="9360" w="1159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0"/>
            <p:cNvSpPr/>
            <p:nvPr/>
          </p:nvSpPr>
          <p:spPr>
            <a:xfrm>
              <a:off x="1736950" y="2667925"/>
              <a:ext cx="300200" cy="243300"/>
            </a:xfrm>
            <a:custGeom>
              <a:rect b="b" l="l" r="r" t="t"/>
              <a:pathLst>
                <a:path extrusionOk="0" h="9732" w="12008">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0"/>
            <p:cNvSpPr/>
            <p:nvPr/>
          </p:nvSpPr>
          <p:spPr>
            <a:xfrm>
              <a:off x="1729425" y="2662125"/>
              <a:ext cx="304825" cy="254900"/>
            </a:xfrm>
            <a:custGeom>
              <a:rect b="b" l="l" r="r" t="t"/>
              <a:pathLst>
                <a:path extrusionOk="0" h="10196" w="12193">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0"/>
            <p:cNvSpPr/>
            <p:nvPr/>
          </p:nvSpPr>
          <p:spPr>
            <a:xfrm>
              <a:off x="1619100" y="1941600"/>
              <a:ext cx="872075" cy="871500"/>
            </a:xfrm>
            <a:custGeom>
              <a:rect b="b" l="l" r="r" t="t"/>
              <a:pathLst>
                <a:path extrusionOk="0" h="34860" w="34883">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0"/>
            <p:cNvSpPr/>
            <p:nvPr/>
          </p:nvSpPr>
          <p:spPr>
            <a:xfrm>
              <a:off x="1862375" y="2017075"/>
              <a:ext cx="552750" cy="685125"/>
            </a:xfrm>
            <a:custGeom>
              <a:rect b="b" l="l" r="r" t="t"/>
              <a:pathLst>
                <a:path extrusionOk="0" h="27405" w="2211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0"/>
            <p:cNvSpPr/>
            <p:nvPr/>
          </p:nvSpPr>
          <p:spPr>
            <a:xfrm>
              <a:off x="1577875" y="1935775"/>
              <a:ext cx="917950" cy="883700"/>
            </a:xfrm>
            <a:custGeom>
              <a:rect b="b" l="l" r="r" t="t"/>
              <a:pathLst>
                <a:path extrusionOk="0" h="35348" w="36718">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0"/>
            <p:cNvSpPr/>
            <p:nvPr/>
          </p:nvSpPr>
          <p:spPr>
            <a:xfrm>
              <a:off x="2375050" y="2141325"/>
              <a:ext cx="44725" cy="59825"/>
            </a:xfrm>
            <a:custGeom>
              <a:rect b="b" l="l" r="r" t="t"/>
              <a:pathLst>
                <a:path extrusionOk="0" h="2393" w="1789">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0"/>
            <p:cNvSpPr/>
            <p:nvPr/>
          </p:nvSpPr>
          <p:spPr>
            <a:xfrm>
              <a:off x="1867025" y="2396200"/>
              <a:ext cx="549850" cy="299625"/>
            </a:xfrm>
            <a:custGeom>
              <a:rect b="b" l="l" r="r" t="t"/>
              <a:pathLst>
                <a:path extrusionOk="0" h="11985" w="21994">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0"/>
            <p:cNvSpPr/>
            <p:nvPr/>
          </p:nvSpPr>
          <p:spPr>
            <a:xfrm>
              <a:off x="2141650" y="2702175"/>
              <a:ext cx="25" cy="25"/>
            </a:xfrm>
            <a:custGeom>
              <a:rect b="b" l="l" r="r" t="t"/>
              <a:pathLst>
                <a:path extrusionOk="0" h="1" w="1">
                  <a:moveTo>
                    <a:pt x="0"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0"/>
            <p:cNvSpPr/>
            <p:nvPr/>
          </p:nvSpPr>
          <p:spPr>
            <a:xfrm>
              <a:off x="1624325" y="1954375"/>
              <a:ext cx="621275" cy="850600"/>
            </a:xfrm>
            <a:custGeom>
              <a:rect b="b" l="l" r="r" t="t"/>
              <a:pathLst>
                <a:path extrusionOk="0" h="34024" w="24851">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0"/>
            <p:cNvSpPr/>
            <p:nvPr/>
          </p:nvSpPr>
          <p:spPr>
            <a:xfrm>
              <a:off x="1743925" y="2147700"/>
              <a:ext cx="54600" cy="73175"/>
            </a:xfrm>
            <a:custGeom>
              <a:rect b="b" l="l" r="r" t="t"/>
              <a:pathLst>
                <a:path extrusionOk="0" h="2927" w="2184">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0"/>
            <p:cNvSpPr/>
            <p:nvPr/>
          </p:nvSpPr>
          <p:spPr>
            <a:xfrm>
              <a:off x="1788625" y="2170925"/>
              <a:ext cx="38350" cy="49375"/>
            </a:xfrm>
            <a:custGeom>
              <a:rect b="b" l="l" r="r" t="t"/>
              <a:pathLst>
                <a:path extrusionOk="0" h="1975" w="1534">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0"/>
            <p:cNvSpPr/>
            <p:nvPr/>
          </p:nvSpPr>
          <p:spPr>
            <a:xfrm>
              <a:off x="1754950" y="2510575"/>
              <a:ext cx="116725" cy="152150"/>
            </a:xfrm>
            <a:custGeom>
              <a:rect b="b" l="l" r="r" t="t"/>
              <a:pathLst>
                <a:path extrusionOk="0" h="6086" w="4669">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0"/>
            <p:cNvSpPr/>
            <p:nvPr/>
          </p:nvSpPr>
          <p:spPr>
            <a:xfrm>
              <a:off x="2143375" y="2069900"/>
              <a:ext cx="264200" cy="280450"/>
            </a:xfrm>
            <a:custGeom>
              <a:rect b="b" l="l" r="r" t="t"/>
              <a:pathLst>
                <a:path extrusionOk="0" h="11218" w="10568">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70"/>
          <p:cNvGrpSpPr/>
          <p:nvPr/>
        </p:nvGrpSpPr>
        <p:grpSpPr>
          <a:xfrm>
            <a:off x="3631577" y="3368735"/>
            <a:ext cx="1162240" cy="1242519"/>
            <a:chOff x="1057783" y="3179461"/>
            <a:chExt cx="1538576" cy="1644631"/>
          </a:xfrm>
        </p:grpSpPr>
        <p:sp>
          <p:nvSpPr>
            <p:cNvPr id="803" name="Google Shape;803;p70"/>
            <p:cNvSpPr/>
            <p:nvPr/>
          </p:nvSpPr>
          <p:spPr>
            <a:xfrm>
              <a:off x="1898556" y="4424091"/>
              <a:ext cx="463274" cy="372765"/>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0"/>
            <p:cNvSpPr/>
            <p:nvPr/>
          </p:nvSpPr>
          <p:spPr>
            <a:xfrm>
              <a:off x="1885902" y="4412442"/>
              <a:ext cx="485650" cy="393171"/>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0"/>
            <p:cNvSpPr/>
            <p:nvPr/>
          </p:nvSpPr>
          <p:spPr>
            <a:xfrm>
              <a:off x="1324408" y="4406576"/>
              <a:ext cx="505093" cy="407795"/>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0"/>
            <p:cNvSpPr/>
            <p:nvPr/>
          </p:nvSpPr>
          <p:spPr>
            <a:xfrm>
              <a:off x="1311754" y="4396854"/>
              <a:ext cx="510959" cy="427238"/>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0"/>
            <p:cNvSpPr/>
            <p:nvPr/>
          </p:nvSpPr>
          <p:spPr>
            <a:xfrm>
              <a:off x="1126838" y="3189182"/>
              <a:ext cx="1461727" cy="14607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0"/>
            <p:cNvSpPr/>
            <p:nvPr/>
          </p:nvSpPr>
          <p:spPr>
            <a:xfrm>
              <a:off x="1125874" y="3258280"/>
              <a:ext cx="693905" cy="1334218"/>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0"/>
            <p:cNvSpPr/>
            <p:nvPr/>
          </p:nvSpPr>
          <p:spPr>
            <a:xfrm>
              <a:off x="1057783" y="3179461"/>
              <a:ext cx="1538576" cy="1481170"/>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0"/>
            <p:cNvSpPr/>
            <p:nvPr/>
          </p:nvSpPr>
          <p:spPr>
            <a:xfrm>
              <a:off x="1898556" y="4357927"/>
              <a:ext cx="322146" cy="300734"/>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0"/>
            <p:cNvSpPr/>
            <p:nvPr/>
          </p:nvSpPr>
          <p:spPr>
            <a:xfrm>
              <a:off x="1130735" y="3210595"/>
              <a:ext cx="1041319" cy="1425691"/>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0"/>
            <p:cNvSpPr/>
            <p:nvPr/>
          </p:nvSpPr>
          <p:spPr>
            <a:xfrm>
              <a:off x="2002684" y="4464024"/>
              <a:ext cx="42" cy="42"/>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0"/>
            <p:cNvSpPr/>
            <p:nvPr/>
          </p:nvSpPr>
          <p:spPr>
            <a:xfrm>
              <a:off x="1355542" y="4142883"/>
              <a:ext cx="196607" cy="254977"/>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0"/>
            <p:cNvSpPr/>
            <p:nvPr/>
          </p:nvSpPr>
          <p:spPr>
            <a:xfrm>
              <a:off x="1550179" y="3376026"/>
              <a:ext cx="995561" cy="1026695"/>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0"/>
            <p:cNvSpPr/>
            <p:nvPr/>
          </p:nvSpPr>
          <p:spPr>
            <a:xfrm>
              <a:off x="1374021" y="4236284"/>
              <a:ext cx="401971" cy="210267"/>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chemeClr val="accent5"/>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0"/>
            <p:cNvSpPr/>
            <p:nvPr/>
          </p:nvSpPr>
          <p:spPr>
            <a:xfrm>
              <a:off x="2165182" y="4368654"/>
              <a:ext cx="49696" cy="9637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0"/>
            <p:cNvSpPr/>
            <p:nvPr/>
          </p:nvSpPr>
          <p:spPr>
            <a:xfrm>
              <a:off x="1782738" y="3920004"/>
              <a:ext cx="184958" cy="150891"/>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0"/>
            <p:cNvSpPr/>
            <p:nvPr/>
          </p:nvSpPr>
          <p:spPr>
            <a:xfrm rot="-199880">
              <a:off x="2402555" y="3920005"/>
              <a:ext cx="135306" cy="150894"/>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0"/>
            <p:cNvSpPr/>
            <p:nvPr/>
          </p:nvSpPr>
          <p:spPr>
            <a:xfrm>
              <a:off x="2050369" y="3851912"/>
              <a:ext cx="90551" cy="89546"/>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
            <p:cNvSpPr/>
            <p:nvPr/>
          </p:nvSpPr>
          <p:spPr>
            <a:xfrm>
              <a:off x="2282928" y="3851912"/>
              <a:ext cx="89588" cy="89546"/>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0"/>
            <p:cNvSpPr/>
            <p:nvPr/>
          </p:nvSpPr>
          <p:spPr>
            <a:xfrm>
              <a:off x="2006581" y="3768191"/>
              <a:ext cx="178128" cy="29248"/>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0"/>
            <p:cNvSpPr/>
            <p:nvPr/>
          </p:nvSpPr>
          <p:spPr>
            <a:xfrm>
              <a:off x="2239140" y="3768191"/>
              <a:ext cx="177164" cy="29248"/>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
            <p:cNvSpPr/>
            <p:nvPr/>
          </p:nvSpPr>
          <p:spPr>
            <a:xfrm>
              <a:off x="2184667" y="3983277"/>
              <a:ext cx="67170" cy="29248"/>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0"/>
            <p:cNvSpPr/>
            <p:nvPr/>
          </p:nvSpPr>
          <p:spPr>
            <a:xfrm>
              <a:off x="1531700" y="3403262"/>
              <a:ext cx="42" cy="277395"/>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a:off x="1606622" y="3403262"/>
              <a:ext cx="42" cy="368868"/>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a:off x="1680580" y="3403262"/>
              <a:ext cx="42" cy="520680"/>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a:off x="1754538" y="3403262"/>
              <a:ext cx="42" cy="277395"/>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a:off x="1228075" y="3949210"/>
              <a:ext cx="195643" cy="255982"/>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0"/>
            <p:cNvSpPr/>
            <p:nvPr/>
          </p:nvSpPr>
          <p:spPr>
            <a:xfrm>
              <a:off x="1305929" y="3533663"/>
              <a:ext cx="91515" cy="122691"/>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0"/>
            <p:cNvSpPr/>
            <p:nvPr/>
          </p:nvSpPr>
          <p:spPr>
            <a:xfrm>
              <a:off x="1381815" y="3573596"/>
              <a:ext cx="64278" cy="82757"/>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70"/>
          <p:cNvGrpSpPr/>
          <p:nvPr/>
        </p:nvGrpSpPr>
        <p:grpSpPr>
          <a:xfrm>
            <a:off x="2368278" y="3632502"/>
            <a:ext cx="1175894" cy="1256981"/>
            <a:chOff x="1577875" y="1935775"/>
            <a:chExt cx="917950" cy="981250"/>
          </a:xfrm>
        </p:grpSpPr>
        <p:sp>
          <p:nvSpPr>
            <p:cNvPr id="832" name="Google Shape;832;p70"/>
            <p:cNvSpPr/>
            <p:nvPr/>
          </p:nvSpPr>
          <p:spPr>
            <a:xfrm>
              <a:off x="2078925" y="2678375"/>
              <a:ext cx="276400" cy="222400"/>
            </a:xfrm>
            <a:custGeom>
              <a:rect b="b" l="l" r="r" t="t"/>
              <a:pathLst>
                <a:path extrusionOk="0" h="8896" w="11056">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a:off x="2071375" y="2672575"/>
              <a:ext cx="289750" cy="234000"/>
            </a:xfrm>
            <a:custGeom>
              <a:rect b="b" l="l" r="r" t="t"/>
              <a:pathLst>
                <a:path extrusionOk="0" h="9360" w="1159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a:off x="1736950" y="2667925"/>
              <a:ext cx="300200" cy="243300"/>
            </a:xfrm>
            <a:custGeom>
              <a:rect b="b" l="l" r="r" t="t"/>
              <a:pathLst>
                <a:path extrusionOk="0" h="9732" w="12008">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a:off x="1729425" y="2662125"/>
              <a:ext cx="304825" cy="254900"/>
            </a:xfrm>
            <a:custGeom>
              <a:rect b="b" l="l" r="r" t="t"/>
              <a:pathLst>
                <a:path extrusionOk="0" h="10196" w="12193">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
            <p:cNvSpPr/>
            <p:nvPr/>
          </p:nvSpPr>
          <p:spPr>
            <a:xfrm>
              <a:off x="1619100" y="1941600"/>
              <a:ext cx="872075" cy="871500"/>
            </a:xfrm>
            <a:custGeom>
              <a:rect b="b" l="l" r="r" t="t"/>
              <a:pathLst>
                <a:path extrusionOk="0" h="34860" w="34883">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0"/>
            <p:cNvSpPr/>
            <p:nvPr/>
          </p:nvSpPr>
          <p:spPr>
            <a:xfrm>
              <a:off x="1862375" y="2017075"/>
              <a:ext cx="552750" cy="685125"/>
            </a:xfrm>
            <a:custGeom>
              <a:rect b="b" l="l" r="r" t="t"/>
              <a:pathLst>
                <a:path extrusionOk="0" h="27405" w="2211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0"/>
            <p:cNvSpPr/>
            <p:nvPr/>
          </p:nvSpPr>
          <p:spPr>
            <a:xfrm>
              <a:off x="1577875" y="1935775"/>
              <a:ext cx="917950" cy="883700"/>
            </a:xfrm>
            <a:custGeom>
              <a:rect b="b" l="l" r="r" t="t"/>
              <a:pathLst>
                <a:path extrusionOk="0" h="35348" w="36718">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p:nvPr/>
          </p:nvSpPr>
          <p:spPr>
            <a:xfrm>
              <a:off x="2375050" y="2141325"/>
              <a:ext cx="44725" cy="59825"/>
            </a:xfrm>
            <a:custGeom>
              <a:rect b="b" l="l" r="r" t="t"/>
              <a:pathLst>
                <a:path extrusionOk="0" h="2393" w="1789">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0"/>
            <p:cNvSpPr/>
            <p:nvPr/>
          </p:nvSpPr>
          <p:spPr>
            <a:xfrm>
              <a:off x="1867025" y="2396200"/>
              <a:ext cx="549850" cy="299625"/>
            </a:xfrm>
            <a:custGeom>
              <a:rect b="b" l="l" r="r" t="t"/>
              <a:pathLst>
                <a:path extrusionOk="0" h="11985" w="21994">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0"/>
            <p:cNvSpPr/>
            <p:nvPr/>
          </p:nvSpPr>
          <p:spPr>
            <a:xfrm>
              <a:off x="2141650" y="2702175"/>
              <a:ext cx="25" cy="25"/>
            </a:xfrm>
            <a:custGeom>
              <a:rect b="b" l="l" r="r" t="t"/>
              <a:pathLst>
                <a:path extrusionOk="0" h="1" w="1">
                  <a:moveTo>
                    <a:pt x="0"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0"/>
            <p:cNvSpPr/>
            <p:nvPr/>
          </p:nvSpPr>
          <p:spPr>
            <a:xfrm>
              <a:off x="1624325" y="1954375"/>
              <a:ext cx="621275" cy="850600"/>
            </a:xfrm>
            <a:custGeom>
              <a:rect b="b" l="l" r="r" t="t"/>
              <a:pathLst>
                <a:path extrusionOk="0" h="34024" w="24851">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0"/>
            <p:cNvSpPr/>
            <p:nvPr/>
          </p:nvSpPr>
          <p:spPr>
            <a:xfrm>
              <a:off x="1743925" y="2147700"/>
              <a:ext cx="54600" cy="73175"/>
            </a:xfrm>
            <a:custGeom>
              <a:rect b="b" l="l" r="r" t="t"/>
              <a:pathLst>
                <a:path extrusionOk="0" h="2927" w="2184">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0"/>
            <p:cNvSpPr/>
            <p:nvPr/>
          </p:nvSpPr>
          <p:spPr>
            <a:xfrm>
              <a:off x="1788625" y="2170925"/>
              <a:ext cx="38350" cy="49375"/>
            </a:xfrm>
            <a:custGeom>
              <a:rect b="b" l="l" r="r" t="t"/>
              <a:pathLst>
                <a:path extrusionOk="0" h="1975" w="1534">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0"/>
            <p:cNvSpPr/>
            <p:nvPr/>
          </p:nvSpPr>
          <p:spPr>
            <a:xfrm>
              <a:off x="1754950" y="2510575"/>
              <a:ext cx="116725" cy="152150"/>
            </a:xfrm>
            <a:custGeom>
              <a:rect b="b" l="l" r="r" t="t"/>
              <a:pathLst>
                <a:path extrusionOk="0" h="6086" w="4669">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0"/>
            <p:cNvSpPr/>
            <p:nvPr/>
          </p:nvSpPr>
          <p:spPr>
            <a:xfrm>
              <a:off x="2143375" y="2069900"/>
              <a:ext cx="264200" cy="280450"/>
            </a:xfrm>
            <a:custGeom>
              <a:rect b="b" l="l" r="r" t="t"/>
              <a:pathLst>
                <a:path extrusionOk="0" h="11218" w="10568">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70"/>
          <p:cNvSpPr txBox="1"/>
          <p:nvPr/>
        </p:nvSpPr>
        <p:spPr>
          <a:xfrm>
            <a:off x="3831757" y="4166207"/>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Audiowide"/>
                <a:ea typeface="Audiowide"/>
                <a:cs typeface="Audiowide"/>
                <a:sym typeface="Audiowide"/>
              </a:rPr>
              <a:t>001</a:t>
            </a:r>
            <a:endParaRPr sz="700">
              <a:solidFill>
                <a:schemeClr val="dk1"/>
              </a:solidFill>
              <a:latin typeface="Audiowide"/>
              <a:ea typeface="Audiowide"/>
              <a:cs typeface="Audiowide"/>
              <a:sym typeface="Audiowide"/>
            </a:endParaRPr>
          </a:p>
        </p:txBody>
      </p:sp>
      <p:sp>
        <p:nvSpPr>
          <p:cNvPr id="848" name="Google Shape;848;p70"/>
          <p:cNvSpPr txBox="1"/>
          <p:nvPr>
            <p:ph type="ctrTitle"/>
          </p:nvPr>
        </p:nvSpPr>
        <p:spPr>
          <a:xfrm>
            <a:off x="850050" y="644903"/>
            <a:ext cx="6580200" cy="26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GAMING PLAYER MATCHING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200"/>
              <a:t>By Team 6 MNL</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8" name="Shape 1128"/>
        <p:cNvGrpSpPr/>
        <p:nvPr/>
      </p:nvGrpSpPr>
      <p:grpSpPr>
        <a:xfrm>
          <a:off x="0" y="0"/>
          <a:ext cx="0" cy="0"/>
          <a:chOff x="0" y="0"/>
          <a:chExt cx="0" cy="0"/>
        </a:xfrm>
      </p:grpSpPr>
      <p:sp>
        <p:nvSpPr>
          <p:cNvPr id="1129" name="Google Shape;1129;p79"/>
          <p:cNvSpPr/>
          <p:nvPr/>
        </p:nvSpPr>
        <p:spPr>
          <a:xfrm>
            <a:off x="3259888" y="614381"/>
            <a:ext cx="202500" cy="1485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9"/>
          <p:cNvSpPr/>
          <p:nvPr/>
        </p:nvSpPr>
        <p:spPr>
          <a:xfrm>
            <a:off x="4160025" y="614372"/>
            <a:ext cx="2025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9"/>
          <p:cNvSpPr/>
          <p:nvPr/>
        </p:nvSpPr>
        <p:spPr>
          <a:xfrm>
            <a:off x="4802938" y="614381"/>
            <a:ext cx="202500" cy="1485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9"/>
          <p:cNvSpPr txBox="1"/>
          <p:nvPr>
            <p:ph type="title"/>
          </p:nvPr>
        </p:nvSpPr>
        <p:spPr>
          <a:xfrm>
            <a:off x="712856"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1133" name="Google Shape;1133;p79"/>
          <p:cNvSpPr txBox="1"/>
          <p:nvPr>
            <p:ph idx="1" type="body"/>
          </p:nvPr>
        </p:nvSpPr>
        <p:spPr>
          <a:xfrm>
            <a:off x="720000" y="1285825"/>
            <a:ext cx="7704000" cy="34869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t>2022 Essential Facts About the Video Game Industry</a:t>
            </a:r>
            <a:endParaRPr sz="1100"/>
          </a:p>
          <a:p>
            <a:pPr indent="0" lvl="0" marL="457200" rtl="0" algn="l">
              <a:lnSpc>
                <a:spcPct val="100000"/>
              </a:lnSpc>
              <a:spcBef>
                <a:spcPts val="0"/>
              </a:spcBef>
              <a:spcAft>
                <a:spcPts val="0"/>
              </a:spcAft>
              <a:buNone/>
            </a:pPr>
            <a:r>
              <a:rPr lang="en" sz="1100">
                <a:uFill>
                  <a:noFill/>
                </a:uFill>
                <a:hlinkClick r:id="rId4"/>
              </a:rPr>
              <a:t>https://www.theesa.com/resource/2022-essential-facts-about-the-video-game-industry/</a:t>
            </a:r>
            <a:endParaRPr sz="1100"/>
          </a:p>
          <a:p>
            <a:pPr indent="-298450" lvl="0" marL="457200" rtl="0" algn="l">
              <a:lnSpc>
                <a:spcPct val="100000"/>
              </a:lnSpc>
              <a:spcBef>
                <a:spcPts val="0"/>
              </a:spcBef>
              <a:spcAft>
                <a:spcPts val="0"/>
              </a:spcAft>
              <a:buSzPts val="1100"/>
              <a:buChar char="●"/>
            </a:pPr>
            <a:r>
              <a:rPr lang="en" sz="1100"/>
              <a:t>How to Find Other Streamers to Play With on Twitch or YouTube</a:t>
            </a:r>
            <a:endParaRPr sz="1100"/>
          </a:p>
          <a:p>
            <a:pPr indent="0" lvl="0" marL="457200" rtl="0" algn="l">
              <a:lnSpc>
                <a:spcPct val="100000"/>
              </a:lnSpc>
              <a:spcBef>
                <a:spcPts val="0"/>
              </a:spcBef>
              <a:spcAft>
                <a:spcPts val="0"/>
              </a:spcAft>
              <a:buNone/>
            </a:pPr>
            <a:r>
              <a:rPr lang="en" sz="1100">
                <a:uFill>
                  <a:noFill/>
                </a:uFill>
                <a:hlinkClick r:id="rId5"/>
              </a:rPr>
              <a:t>https://www.streamscheme.com/find-the-right-collabs-on-twitch-or-mixer/</a:t>
            </a:r>
            <a:endParaRPr sz="1100"/>
          </a:p>
          <a:p>
            <a:pPr indent="-298450" lvl="0" marL="457200" rtl="0" algn="l">
              <a:lnSpc>
                <a:spcPct val="100000"/>
              </a:lnSpc>
              <a:spcBef>
                <a:spcPts val="0"/>
              </a:spcBef>
              <a:spcAft>
                <a:spcPts val="0"/>
              </a:spcAft>
              <a:buSzPts val="1100"/>
              <a:buChar char="●"/>
            </a:pPr>
            <a:r>
              <a:rPr lang="en" sz="1100"/>
              <a:t>Esports drives user engagement — and revenue — for free-to-play games</a:t>
            </a:r>
            <a:endParaRPr sz="1100"/>
          </a:p>
          <a:p>
            <a:pPr indent="0" lvl="0" marL="457200" rtl="0" algn="l">
              <a:lnSpc>
                <a:spcPct val="100000"/>
              </a:lnSpc>
              <a:spcBef>
                <a:spcPts val="0"/>
              </a:spcBef>
              <a:spcAft>
                <a:spcPts val="0"/>
              </a:spcAft>
              <a:buNone/>
            </a:pPr>
            <a:r>
              <a:rPr lang="en" sz="1100">
                <a:uFill>
                  <a:noFill/>
                </a:uFill>
                <a:hlinkClick r:id="rId6"/>
              </a:rPr>
              <a:t>https://venturebeat.com/esports/esports-drives-user-engagement-and-revenue-for-free-to-play-games/</a:t>
            </a:r>
            <a:endParaRPr sz="1100"/>
          </a:p>
          <a:p>
            <a:pPr indent="-298450" lvl="0" marL="457200" rtl="0" algn="l">
              <a:lnSpc>
                <a:spcPct val="100000"/>
              </a:lnSpc>
              <a:spcBef>
                <a:spcPts val="0"/>
              </a:spcBef>
              <a:spcAft>
                <a:spcPts val="0"/>
              </a:spcAft>
              <a:buSzPts val="1100"/>
              <a:buChar char="●"/>
            </a:pPr>
            <a:r>
              <a:rPr lang="en" sz="1100"/>
              <a:t>Gaming companions boost esports industry</a:t>
            </a:r>
            <a:endParaRPr sz="1100"/>
          </a:p>
          <a:p>
            <a:pPr indent="457200" lvl="0" marL="0" rtl="0" algn="l">
              <a:lnSpc>
                <a:spcPct val="100000"/>
              </a:lnSpc>
              <a:spcBef>
                <a:spcPts val="0"/>
              </a:spcBef>
              <a:spcAft>
                <a:spcPts val="0"/>
              </a:spcAft>
              <a:buNone/>
            </a:pPr>
            <a:r>
              <a:rPr lang="en" sz="1100">
                <a:uFill>
                  <a:noFill/>
                </a:uFill>
                <a:hlinkClick r:id="rId7"/>
              </a:rPr>
              <a:t>https://www.chinadaily.com.cn/a/202010/01/WS5f755109a31024ad0ba7cfd8.html</a:t>
            </a:r>
            <a:r>
              <a:rPr lang="en" sz="1100"/>
              <a:t> </a:t>
            </a:r>
            <a:endParaRPr sz="1100"/>
          </a:p>
          <a:p>
            <a:pPr indent="-298450" lvl="0" marL="457200" rtl="0" algn="l">
              <a:lnSpc>
                <a:spcPct val="100000"/>
              </a:lnSpc>
              <a:spcBef>
                <a:spcPts val="0"/>
              </a:spcBef>
              <a:spcAft>
                <a:spcPts val="0"/>
              </a:spcAft>
              <a:buSzPts val="1100"/>
              <a:buChar char="●"/>
            </a:pPr>
            <a:r>
              <a:rPr lang="en" sz="1100"/>
              <a:t>Newzoo’s Games Market Estimates and Forecasts</a:t>
            </a:r>
            <a:endParaRPr sz="1100"/>
          </a:p>
          <a:p>
            <a:pPr indent="0" lvl="0" marL="0" rtl="0" algn="l">
              <a:lnSpc>
                <a:spcPct val="100000"/>
              </a:lnSpc>
              <a:spcBef>
                <a:spcPts val="0"/>
              </a:spcBef>
              <a:spcAft>
                <a:spcPts val="0"/>
              </a:spcAft>
              <a:buNone/>
            </a:pPr>
            <a:r>
              <a:rPr lang="en" sz="1100"/>
              <a:t>	</a:t>
            </a:r>
            <a:r>
              <a:rPr lang="en" sz="1100">
                <a:solidFill>
                  <a:schemeClr val="hlink"/>
                </a:solidFill>
                <a:uFill>
                  <a:noFill/>
                </a:uFill>
                <a:hlinkClick r:id="rId8"/>
              </a:rPr>
              <a:t>https://newzoo.com/insights/articles/the-latest-games-market-size-estimates-and-forecast</a:t>
            </a:r>
            <a:endParaRPr sz="1100"/>
          </a:p>
          <a:p>
            <a:pPr indent="-298450" lvl="0" marL="457200" rtl="0" algn="l">
              <a:lnSpc>
                <a:spcPct val="100000"/>
              </a:lnSpc>
              <a:spcBef>
                <a:spcPts val="0"/>
              </a:spcBef>
              <a:spcAft>
                <a:spcPts val="0"/>
              </a:spcAft>
              <a:buSzPts val="1100"/>
              <a:buChar char="●"/>
            </a:pPr>
            <a:r>
              <a:rPr lang="en" sz="1100"/>
              <a:t>How Does a Dating App Handle New Profiles?(Part 1)</a:t>
            </a:r>
            <a:endParaRPr sz="1100"/>
          </a:p>
          <a:p>
            <a:pPr indent="0" lvl="0" marL="457200" rtl="0" algn="l">
              <a:lnSpc>
                <a:spcPct val="100000"/>
              </a:lnSpc>
              <a:spcBef>
                <a:spcPts val="0"/>
              </a:spcBef>
              <a:spcAft>
                <a:spcPts val="0"/>
              </a:spcAft>
              <a:buNone/>
            </a:pPr>
            <a:r>
              <a:rPr lang="en" sz="1100"/>
              <a:t>https://medium.com/swlh/how-a-dating-app-handles-new-profiles-part-1-d283ab2457c</a:t>
            </a:r>
            <a:endParaRPr sz="1100"/>
          </a:p>
          <a:p>
            <a:pPr indent="-298450" lvl="0" marL="457200" rtl="0" algn="l">
              <a:lnSpc>
                <a:spcPct val="100000"/>
              </a:lnSpc>
              <a:spcBef>
                <a:spcPts val="0"/>
              </a:spcBef>
              <a:spcAft>
                <a:spcPts val="0"/>
              </a:spcAft>
              <a:buSzPts val="1100"/>
              <a:buChar char="●"/>
            </a:pPr>
            <a:r>
              <a:rPr lang="en" sz="1100"/>
              <a:t>How Does a Dating App Handle New Profiles?(Part 2)</a:t>
            </a:r>
            <a:endParaRPr sz="1100"/>
          </a:p>
          <a:p>
            <a:pPr indent="0" lvl="0" marL="457200" rtl="0" algn="l">
              <a:lnSpc>
                <a:spcPct val="100000"/>
              </a:lnSpc>
              <a:spcBef>
                <a:spcPts val="0"/>
              </a:spcBef>
              <a:spcAft>
                <a:spcPts val="0"/>
              </a:spcAft>
              <a:buNone/>
            </a:pPr>
            <a:r>
              <a:rPr lang="en" sz="1100"/>
              <a:t>https://medium.com/swlh/how-a-dating-app-handles-new-profiles-part-2-fca4f13b5205</a:t>
            </a:r>
            <a:endParaRPr sz="1100"/>
          </a:p>
          <a:p>
            <a:pPr indent="-298450" lvl="0" marL="457200" rtl="0" algn="l">
              <a:lnSpc>
                <a:spcPct val="100000"/>
              </a:lnSpc>
              <a:spcBef>
                <a:spcPts val="0"/>
              </a:spcBef>
              <a:spcAft>
                <a:spcPts val="0"/>
              </a:spcAft>
              <a:buSzPts val="1100"/>
              <a:buChar char="●"/>
            </a:pPr>
            <a:r>
              <a:rPr lang="en" sz="1100"/>
              <a:t>The Unexpected Dangers of Online Dating [11 Scams To Know]</a:t>
            </a:r>
            <a:endParaRPr sz="1100"/>
          </a:p>
          <a:p>
            <a:pPr indent="0" lvl="0" marL="457200" rtl="0" algn="l">
              <a:lnSpc>
                <a:spcPct val="100000"/>
              </a:lnSpc>
              <a:spcBef>
                <a:spcPts val="0"/>
              </a:spcBef>
              <a:spcAft>
                <a:spcPts val="0"/>
              </a:spcAft>
              <a:buNone/>
            </a:pPr>
            <a:r>
              <a:rPr lang="en" sz="1100"/>
              <a:t>https://www.aura.com/learn/dangers-of-online-dating</a:t>
            </a:r>
            <a:endParaRPr sz="1100"/>
          </a:p>
          <a:p>
            <a:pPr indent="-298450" lvl="0" marL="457200" rtl="0" algn="l">
              <a:lnSpc>
                <a:spcPct val="100000"/>
              </a:lnSpc>
              <a:spcBef>
                <a:spcPts val="0"/>
              </a:spcBef>
              <a:spcAft>
                <a:spcPts val="0"/>
              </a:spcAft>
              <a:buSzPts val="1100"/>
              <a:buChar char="●"/>
            </a:pPr>
            <a:r>
              <a:rPr lang="en" sz="1100"/>
              <a:t>I Made a Dating Algorithm with Machine Learning and AI–Utilizing Unsupervised Machine Learning for a Dating App</a:t>
            </a:r>
            <a:endParaRPr sz="1100"/>
          </a:p>
          <a:p>
            <a:pPr indent="0" lvl="0" marL="457200" rtl="0" algn="l">
              <a:lnSpc>
                <a:spcPct val="100000"/>
              </a:lnSpc>
              <a:spcBef>
                <a:spcPts val="0"/>
              </a:spcBef>
              <a:spcAft>
                <a:spcPts val="0"/>
              </a:spcAft>
              <a:buNone/>
            </a:pPr>
            <a:r>
              <a:rPr lang="en" sz="1100"/>
              <a:t>https://towardsdatascience.com/dating-algorithms-using-machine-learning-and-ai-814b68ecd75e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0"/>
          <p:cNvSpPr txBox="1"/>
          <p:nvPr>
            <p:ph type="title"/>
          </p:nvPr>
        </p:nvSpPr>
        <p:spPr>
          <a:xfrm>
            <a:off x="712850" y="19751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Any 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2" name="Shape 852"/>
        <p:cNvGrpSpPr/>
        <p:nvPr/>
      </p:nvGrpSpPr>
      <p:grpSpPr>
        <a:xfrm>
          <a:off x="0" y="0"/>
          <a:ext cx="0" cy="0"/>
          <a:chOff x="0" y="0"/>
          <a:chExt cx="0" cy="0"/>
        </a:xfrm>
      </p:grpSpPr>
      <p:sp>
        <p:nvSpPr>
          <p:cNvPr id="853" name="Google Shape;853;p71"/>
          <p:cNvSpPr/>
          <p:nvPr/>
        </p:nvSpPr>
        <p:spPr>
          <a:xfrm>
            <a:off x="4105800"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1"/>
          <p:cNvSpPr/>
          <p:nvPr/>
        </p:nvSpPr>
        <p:spPr>
          <a:xfrm>
            <a:off x="140652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1"/>
          <p:cNvSpPr/>
          <p:nvPr/>
        </p:nvSpPr>
        <p:spPr>
          <a:xfrm>
            <a:off x="1406525"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1"/>
          <p:cNvSpPr/>
          <p:nvPr/>
        </p:nvSpPr>
        <p:spPr>
          <a:xfrm>
            <a:off x="680507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1"/>
          <p:cNvSpPr/>
          <p:nvPr/>
        </p:nvSpPr>
        <p:spPr>
          <a:xfrm>
            <a:off x="6805075"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1"/>
          <p:cNvSpPr/>
          <p:nvPr/>
        </p:nvSpPr>
        <p:spPr>
          <a:xfrm>
            <a:off x="4663850" y="626976"/>
            <a:ext cx="222474" cy="142092"/>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859" name="Google Shape;859;p7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GPM</a:t>
            </a:r>
            <a:endParaRPr/>
          </a:p>
        </p:txBody>
      </p:sp>
      <p:sp>
        <p:nvSpPr>
          <p:cNvPr id="860" name="Google Shape;860;p71"/>
          <p:cNvSpPr/>
          <p:nvPr/>
        </p:nvSpPr>
        <p:spPr>
          <a:xfrm rot="5400000">
            <a:off x="6124163" y="2403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p:nvPr/>
        </p:nvSpPr>
        <p:spPr>
          <a:xfrm rot="5400000">
            <a:off x="2971538" y="2403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1"/>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001</a:t>
            </a:r>
            <a:endParaRPr/>
          </a:p>
        </p:txBody>
      </p:sp>
      <p:sp>
        <p:nvSpPr>
          <p:cNvPr id="863" name="Google Shape;863;p71"/>
          <p:cNvSpPr txBox="1"/>
          <p:nvPr>
            <p:ph idx="1" type="subTitle"/>
          </p:nvPr>
        </p:nvSpPr>
        <p:spPr>
          <a:xfrm>
            <a:off x="443375" y="2159900"/>
            <a:ext cx="2858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Definition &amp; Solution</a:t>
            </a:r>
            <a:endParaRPr/>
          </a:p>
        </p:txBody>
      </p:sp>
      <p:sp>
        <p:nvSpPr>
          <p:cNvPr id="864" name="Google Shape;864;p71"/>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002</a:t>
            </a:r>
            <a:endParaRPr/>
          </a:p>
        </p:txBody>
      </p:sp>
      <p:sp>
        <p:nvSpPr>
          <p:cNvPr id="865" name="Google Shape;865;p71"/>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 Research</a:t>
            </a:r>
            <a:endParaRPr/>
          </a:p>
        </p:txBody>
      </p:sp>
      <p:sp>
        <p:nvSpPr>
          <p:cNvPr id="866" name="Google Shape;866;p71"/>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004</a:t>
            </a:r>
            <a:endParaRPr/>
          </a:p>
        </p:txBody>
      </p:sp>
      <p:sp>
        <p:nvSpPr>
          <p:cNvPr id="867" name="Google Shape;867;p71"/>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868" name="Google Shape;868;p71"/>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003</a:t>
            </a:r>
            <a:endParaRPr/>
          </a:p>
        </p:txBody>
      </p:sp>
      <p:sp>
        <p:nvSpPr>
          <p:cNvPr id="869" name="Google Shape;869;p71"/>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Model</a:t>
            </a:r>
            <a:endParaRPr/>
          </a:p>
        </p:txBody>
      </p:sp>
      <p:sp>
        <p:nvSpPr>
          <p:cNvPr id="870" name="Google Shape;870;p71"/>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006</a:t>
            </a:r>
            <a:endParaRPr/>
          </a:p>
        </p:txBody>
      </p:sp>
      <p:sp>
        <p:nvSpPr>
          <p:cNvPr id="871" name="Google Shape;871;p71"/>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Q&amp;A </a:t>
            </a:r>
            <a:endParaRPr/>
          </a:p>
        </p:txBody>
      </p:sp>
      <p:sp>
        <p:nvSpPr>
          <p:cNvPr id="872" name="Google Shape;872;p71"/>
          <p:cNvSpPr/>
          <p:nvPr/>
        </p:nvSpPr>
        <p:spPr>
          <a:xfrm>
            <a:off x="406187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1"/>
          <p:cNvSpPr txBox="1"/>
          <p:nvPr>
            <p:ph idx="13" type="title"/>
          </p:nvPr>
        </p:nvSpPr>
        <p:spPr>
          <a:xfrm>
            <a:off x="3375324"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005</a:t>
            </a:r>
            <a:endParaRPr/>
          </a:p>
        </p:txBody>
      </p:sp>
      <p:sp>
        <p:nvSpPr>
          <p:cNvPr id="874" name="Google Shape;874;p71"/>
          <p:cNvSpPr txBox="1"/>
          <p:nvPr>
            <p:ph idx="14" type="subTitle"/>
          </p:nvPr>
        </p:nvSpPr>
        <p:spPr>
          <a:xfrm>
            <a:off x="3375320"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8" name="Shape 878"/>
        <p:cNvGrpSpPr/>
        <p:nvPr/>
      </p:nvGrpSpPr>
      <p:grpSpPr>
        <a:xfrm>
          <a:off x="0" y="0"/>
          <a:ext cx="0" cy="0"/>
          <a:chOff x="0" y="0"/>
          <a:chExt cx="0" cy="0"/>
        </a:xfrm>
      </p:grpSpPr>
      <p:grpSp>
        <p:nvGrpSpPr>
          <p:cNvPr id="879" name="Google Shape;879;p72"/>
          <p:cNvGrpSpPr/>
          <p:nvPr/>
        </p:nvGrpSpPr>
        <p:grpSpPr>
          <a:xfrm>
            <a:off x="2937587" y="644450"/>
            <a:ext cx="1331181" cy="212700"/>
            <a:chOff x="1520875" y="632426"/>
            <a:chExt cx="2255475" cy="212700"/>
          </a:xfrm>
        </p:grpSpPr>
        <p:sp>
          <p:nvSpPr>
            <p:cNvPr id="880" name="Google Shape;880;p72"/>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2"/>
            <p:cNvSpPr/>
            <p:nvPr/>
          </p:nvSpPr>
          <p:spPr>
            <a:xfrm>
              <a:off x="356365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72"/>
          <p:cNvGrpSpPr/>
          <p:nvPr/>
        </p:nvGrpSpPr>
        <p:grpSpPr>
          <a:xfrm>
            <a:off x="523525" y="644438"/>
            <a:ext cx="1882925" cy="212700"/>
            <a:chOff x="1520875" y="632426"/>
            <a:chExt cx="1882925" cy="212700"/>
          </a:xfrm>
        </p:grpSpPr>
        <p:sp>
          <p:nvSpPr>
            <p:cNvPr id="883" name="Google Shape;883;p72"/>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2"/>
            <p:cNvSpPr/>
            <p:nvPr/>
          </p:nvSpPr>
          <p:spPr>
            <a:xfrm>
              <a:off x="319110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72"/>
          <p:cNvSpPr txBox="1"/>
          <p:nvPr>
            <p:ph type="title"/>
          </p:nvPr>
        </p:nvSpPr>
        <p:spPr>
          <a:xfrm>
            <a:off x="351800" y="4074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we need GPM?</a:t>
            </a:r>
            <a:endParaRPr/>
          </a:p>
        </p:txBody>
      </p:sp>
      <p:sp>
        <p:nvSpPr>
          <p:cNvPr id="886" name="Google Shape;886;p72"/>
          <p:cNvSpPr txBox="1"/>
          <p:nvPr>
            <p:ph idx="4294967295" type="subTitle"/>
          </p:nvPr>
        </p:nvSpPr>
        <p:spPr>
          <a:xfrm>
            <a:off x="712925" y="1159950"/>
            <a:ext cx="4098000" cy="388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For Users:</a:t>
            </a:r>
            <a:endParaRPr b="1"/>
          </a:p>
          <a:p>
            <a:pPr indent="-317500" lvl="0" marL="457200" rtl="0" algn="l">
              <a:spcBef>
                <a:spcPts val="1600"/>
              </a:spcBef>
              <a:spcAft>
                <a:spcPts val="0"/>
              </a:spcAft>
              <a:buSzPts val="1400"/>
              <a:buChar char="●"/>
            </a:pPr>
            <a:r>
              <a:rPr lang="en"/>
              <a:t>Who struggle to find teammates </a:t>
            </a:r>
            <a:endParaRPr/>
          </a:p>
          <a:p>
            <a:pPr indent="-317500" lvl="0" marL="457200" rtl="0" algn="l">
              <a:spcBef>
                <a:spcPts val="0"/>
              </a:spcBef>
              <a:spcAft>
                <a:spcPts val="0"/>
              </a:spcAft>
              <a:buSzPts val="1400"/>
              <a:buChar char="●"/>
            </a:pPr>
            <a:r>
              <a:rPr lang="en"/>
              <a:t>Specifically Mobile Gamers</a:t>
            </a:r>
            <a:endParaRPr/>
          </a:p>
          <a:p>
            <a:pPr indent="-317500" lvl="0" marL="457200" rtl="0" algn="l">
              <a:spcBef>
                <a:spcPts val="0"/>
              </a:spcBef>
              <a:spcAft>
                <a:spcPts val="0"/>
              </a:spcAft>
              <a:buSzPts val="1400"/>
              <a:buChar char="●"/>
            </a:pPr>
            <a:r>
              <a:rPr lang="en"/>
              <a:t>Improve engagement from light to deep</a:t>
            </a:r>
            <a:endParaRPr/>
          </a:p>
          <a:p>
            <a:pPr indent="-317500" lvl="0" marL="457200" rtl="0" algn="l">
              <a:spcBef>
                <a:spcPts val="0"/>
              </a:spcBef>
              <a:spcAft>
                <a:spcPts val="0"/>
              </a:spcAft>
              <a:buSzPts val="1400"/>
              <a:buChar char="●"/>
            </a:pPr>
            <a:r>
              <a:rPr lang="en"/>
              <a:t>Social networking (Dating)</a:t>
            </a:r>
            <a:endParaRPr/>
          </a:p>
          <a:p>
            <a:pPr indent="-317500" lvl="0" marL="457200" rtl="0" algn="l">
              <a:spcBef>
                <a:spcPts val="0"/>
              </a:spcBef>
              <a:spcAft>
                <a:spcPts val="0"/>
              </a:spcAft>
              <a:buSzPts val="1400"/>
              <a:buChar char="●"/>
            </a:pPr>
            <a:r>
              <a:rPr lang="en"/>
              <a:t>Online Streamer </a:t>
            </a:r>
            <a:endParaRPr/>
          </a:p>
          <a:p>
            <a:pPr indent="0" lvl="0" marL="457200" rtl="0" algn="l">
              <a:spcBef>
                <a:spcPts val="1600"/>
              </a:spcBef>
              <a:spcAft>
                <a:spcPts val="0"/>
              </a:spcAft>
              <a:buNone/>
            </a:pPr>
            <a:r>
              <a:rPr b="1" lang="en"/>
              <a:t>For Gaming Companies: </a:t>
            </a:r>
            <a:endParaRPr b="1"/>
          </a:p>
          <a:p>
            <a:pPr indent="-317500" lvl="0" marL="457200" rtl="0" algn="l">
              <a:spcBef>
                <a:spcPts val="1600"/>
              </a:spcBef>
              <a:spcAft>
                <a:spcPts val="0"/>
              </a:spcAft>
              <a:buSzPts val="1400"/>
              <a:buChar char="●"/>
            </a:pPr>
            <a:r>
              <a:rPr lang="en"/>
              <a:t>Increase Daily Avg Online Time</a:t>
            </a:r>
            <a:endParaRPr/>
          </a:p>
          <a:p>
            <a:pPr indent="-317500" lvl="0" marL="457200" rtl="0" algn="l">
              <a:spcBef>
                <a:spcPts val="0"/>
              </a:spcBef>
              <a:spcAft>
                <a:spcPts val="0"/>
              </a:spcAft>
              <a:buSzPts val="1400"/>
              <a:buChar char="●"/>
            </a:pPr>
            <a:r>
              <a:rPr lang="en"/>
              <a:t>Attract new players  </a:t>
            </a:r>
            <a:endParaRPr/>
          </a:p>
          <a:p>
            <a:pPr indent="-317500" lvl="0" marL="457200" rtl="0" algn="l">
              <a:spcBef>
                <a:spcPts val="0"/>
              </a:spcBef>
              <a:spcAft>
                <a:spcPts val="0"/>
              </a:spcAft>
              <a:buSzPts val="1400"/>
              <a:buChar char="●"/>
            </a:pPr>
            <a:r>
              <a:rPr lang="en"/>
              <a:t>Improve gaming experience</a:t>
            </a:r>
            <a:endParaRPr/>
          </a:p>
          <a:p>
            <a:pPr indent="-317500" lvl="0" marL="457200" rtl="0" algn="l">
              <a:spcBef>
                <a:spcPts val="0"/>
              </a:spcBef>
              <a:spcAft>
                <a:spcPts val="0"/>
              </a:spcAft>
              <a:buSzPts val="1400"/>
              <a:buChar char="●"/>
            </a:pPr>
            <a:r>
              <a:rPr lang="en"/>
              <a:t>Gain more revenue</a:t>
            </a:r>
            <a:endParaRPr/>
          </a:p>
        </p:txBody>
      </p:sp>
      <p:pic>
        <p:nvPicPr>
          <p:cNvPr id="887" name="Google Shape;887;p72"/>
          <p:cNvPicPr preferRelativeResize="0"/>
          <p:nvPr/>
        </p:nvPicPr>
        <p:blipFill rotWithShape="1">
          <a:blip r:embed="rId4">
            <a:alphaModFix/>
          </a:blip>
          <a:srcRect b="2572" l="0" r="2572" t="0"/>
          <a:stretch/>
        </p:blipFill>
        <p:spPr>
          <a:xfrm>
            <a:off x="4937625" y="1556875"/>
            <a:ext cx="3926375" cy="27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1" name="Shape 891"/>
        <p:cNvGrpSpPr/>
        <p:nvPr/>
      </p:nvGrpSpPr>
      <p:grpSpPr>
        <a:xfrm>
          <a:off x="0" y="0"/>
          <a:ext cx="0" cy="0"/>
          <a:chOff x="0" y="0"/>
          <a:chExt cx="0" cy="0"/>
        </a:xfrm>
      </p:grpSpPr>
      <p:sp>
        <p:nvSpPr>
          <p:cNvPr id="892" name="Google Shape;892;p73"/>
          <p:cNvSpPr/>
          <p:nvPr/>
        </p:nvSpPr>
        <p:spPr>
          <a:xfrm>
            <a:off x="6067625" y="6146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3"/>
          <p:cNvSpPr/>
          <p:nvPr/>
        </p:nvSpPr>
        <p:spPr>
          <a:xfrm>
            <a:off x="3766575" y="6146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3"/>
          <p:cNvSpPr/>
          <p:nvPr/>
        </p:nvSpPr>
        <p:spPr>
          <a:xfrm>
            <a:off x="3448250" y="6146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3"/>
          <p:cNvSpPr/>
          <p:nvPr/>
        </p:nvSpPr>
        <p:spPr>
          <a:xfrm>
            <a:off x="2829888" y="623900"/>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6" name="Google Shape;896;p73"/>
          <p:cNvPicPr preferRelativeResize="0"/>
          <p:nvPr/>
        </p:nvPicPr>
        <p:blipFill>
          <a:blip r:embed="rId4">
            <a:alphaModFix/>
          </a:blip>
          <a:stretch>
            <a:fillRect/>
          </a:stretch>
        </p:blipFill>
        <p:spPr>
          <a:xfrm>
            <a:off x="296250" y="1218438"/>
            <a:ext cx="1509887" cy="3215451"/>
          </a:xfrm>
          <a:prstGeom prst="rect">
            <a:avLst/>
          </a:prstGeom>
          <a:noFill/>
          <a:ln>
            <a:noFill/>
          </a:ln>
        </p:spPr>
      </p:pic>
      <p:pic>
        <p:nvPicPr>
          <p:cNvPr id="897" name="Google Shape;897;p73"/>
          <p:cNvPicPr preferRelativeResize="0"/>
          <p:nvPr/>
        </p:nvPicPr>
        <p:blipFill>
          <a:blip r:embed="rId5">
            <a:alphaModFix/>
          </a:blip>
          <a:stretch>
            <a:fillRect/>
          </a:stretch>
        </p:blipFill>
        <p:spPr>
          <a:xfrm>
            <a:off x="2033602" y="1213288"/>
            <a:ext cx="1603450" cy="3225727"/>
          </a:xfrm>
          <a:prstGeom prst="rect">
            <a:avLst/>
          </a:prstGeom>
          <a:noFill/>
          <a:ln>
            <a:noFill/>
          </a:ln>
        </p:spPr>
      </p:pic>
      <p:pic>
        <p:nvPicPr>
          <p:cNvPr id="898" name="Google Shape;898;p73"/>
          <p:cNvPicPr preferRelativeResize="0"/>
          <p:nvPr/>
        </p:nvPicPr>
        <p:blipFill>
          <a:blip r:embed="rId6">
            <a:alphaModFix/>
          </a:blip>
          <a:stretch>
            <a:fillRect/>
          </a:stretch>
        </p:blipFill>
        <p:spPr>
          <a:xfrm>
            <a:off x="3805588" y="1213300"/>
            <a:ext cx="1532813" cy="3225726"/>
          </a:xfrm>
          <a:prstGeom prst="rect">
            <a:avLst/>
          </a:prstGeom>
          <a:noFill/>
          <a:ln>
            <a:noFill/>
          </a:ln>
        </p:spPr>
      </p:pic>
      <p:pic>
        <p:nvPicPr>
          <p:cNvPr id="899" name="Google Shape;899;p73"/>
          <p:cNvPicPr preferRelativeResize="0"/>
          <p:nvPr/>
        </p:nvPicPr>
        <p:blipFill>
          <a:blip r:embed="rId7">
            <a:alphaModFix/>
          </a:blip>
          <a:stretch>
            <a:fillRect/>
          </a:stretch>
        </p:blipFill>
        <p:spPr>
          <a:xfrm>
            <a:off x="5416461" y="1160688"/>
            <a:ext cx="1603451" cy="3220571"/>
          </a:xfrm>
          <a:prstGeom prst="rect">
            <a:avLst/>
          </a:prstGeom>
          <a:noFill/>
          <a:ln>
            <a:noFill/>
          </a:ln>
        </p:spPr>
      </p:pic>
      <p:pic>
        <p:nvPicPr>
          <p:cNvPr id="900" name="Google Shape;900;p73"/>
          <p:cNvPicPr preferRelativeResize="0"/>
          <p:nvPr/>
        </p:nvPicPr>
        <p:blipFill>
          <a:blip r:embed="rId8">
            <a:alphaModFix/>
          </a:blip>
          <a:stretch>
            <a:fillRect/>
          </a:stretch>
        </p:blipFill>
        <p:spPr>
          <a:xfrm>
            <a:off x="7097950" y="1109725"/>
            <a:ext cx="1603449" cy="3322499"/>
          </a:xfrm>
          <a:prstGeom prst="rect">
            <a:avLst/>
          </a:prstGeom>
          <a:noFill/>
          <a:ln>
            <a:noFill/>
          </a:ln>
        </p:spPr>
      </p:pic>
      <p:sp>
        <p:nvSpPr>
          <p:cNvPr id="901" name="Google Shape;901;p73"/>
          <p:cNvSpPr txBox="1"/>
          <p:nvPr/>
        </p:nvSpPr>
        <p:spPr>
          <a:xfrm>
            <a:off x="7151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udiowide"/>
                <a:ea typeface="Audiowide"/>
                <a:cs typeface="Audiowide"/>
                <a:sym typeface="Audiowide"/>
              </a:rPr>
              <a:t>PRODUCT DEMO</a:t>
            </a:r>
            <a:endParaRPr sz="3000">
              <a:solidFill>
                <a:srgbClr val="FFFFFF"/>
              </a:solidFill>
              <a:latin typeface="Audiowide"/>
              <a:ea typeface="Audiowide"/>
              <a:cs typeface="Audiowide"/>
              <a:sym typeface="Audiowide"/>
            </a:endParaRPr>
          </a:p>
        </p:txBody>
      </p:sp>
      <p:sp>
        <p:nvSpPr>
          <p:cNvPr id="902" name="Google Shape;902;p73"/>
          <p:cNvSpPr/>
          <p:nvPr/>
        </p:nvSpPr>
        <p:spPr>
          <a:xfrm rot="5400000">
            <a:off x="2438661" y="453744"/>
            <a:ext cx="48300" cy="7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3"/>
          <p:cNvSpPr/>
          <p:nvPr/>
        </p:nvSpPr>
        <p:spPr>
          <a:xfrm rot="5400000">
            <a:off x="6520111" y="453744"/>
            <a:ext cx="48300" cy="7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7" name="Shape 907"/>
        <p:cNvGrpSpPr/>
        <p:nvPr/>
      </p:nvGrpSpPr>
      <p:grpSpPr>
        <a:xfrm>
          <a:off x="0" y="0"/>
          <a:ext cx="0" cy="0"/>
          <a:chOff x="0" y="0"/>
          <a:chExt cx="0" cy="0"/>
        </a:xfrm>
      </p:grpSpPr>
      <p:sp>
        <p:nvSpPr>
          <p:cNvPr id="908" name="Google Shape;908;p74"/>
          <p:cNvSpPr/>
          <p:nvPr/>
        </p:nvSpPr>
        <p:spPr>
          <a:xfrm>
            <a:off x="4985625" y="61472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4"/>
          <p:cNvSpPr/>
          <p:nvPr/>
        </p:nvSpPr>
        <p:spPr>
          <a:xfrm>
            <a:off x="5594625" y="662575"/>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4"/>
          <p:cNvSpPr/>
          <p:nvPr/>
        </p:nvSpPr>
        <p:spPr>
          <a:xfrm>
            <a:off x="4376613" y="610000"/>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4"/>
          <p:cNvSpPr/>
          <p:nvPr/>
        </p:nvSpPr>
        <p:spPr>
          <a:xfrm>
            <a:off x="2446413" y="710425"/>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4"/>
          <p:cNvSpPr/>
          <p:nvPr/>
        </p:nvSpPr>
        <p:spPr>
          <a:xfrm>
            <a:off x="6186325" y="61472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4"/>
          <p:cNvSpPr/>
          <p:nvPr/>
        </p:nvSpPr>
        <p:spPr>
          <a:xfrm>
            <a:off x="3736900" y="61472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4"/>
          <p:cNvSpPr/>
          <p:nvPr/>
        </p:nvSpPr>
        <p:spPr>
          <a:xfrm>
            <a:off x="3097163" y="610000"/>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4"/>
          <p:cNvSpPr txBox="1"/>
          <p:nvPr>
            <p:ph type="title"/>
          </p:nvPr>
        </p:nvSpPr>
        <p:spPr>
          <a:xfrm>
            <a:off x="720000" y="445063"/>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a:t>
            </a:r>
            <a:r>
              <a:rPr lang="en"/>
              <a:t>RKET RESEARCH</a:t>
            </a:r>
            <a:endParaRPr/>
          </a:p>
        </p:txBody>
      </p:sp>
      <p:sp>
        <p:nvSpPr>
          <p:cNvPr id="916" name="Google Shape;916;p74"/>
          <p:cNvSpPr txBox="1"/>
          <p:nvPr>
            <p:ph idx="1" type="subTitle"/>
          </p:nvPr>
        </p:nvSpPr>
        <p:spPr>
          <a:xfrm>
            <a:off x="3414175" y="942425"/>
            <a:ext cx="5632500" cy="365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Global growth of the game industry.</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Game companion services segment</a:t>
            </a:r>
            <a:endParaRPr b="1" sz="2000"/>
          </a:p>
          <a:p>
            <a:pPr indent="-342900" lvl="1" marL="914400" rtl="0" algn="l">
              <a:spcBef>
                <a:spcPts val="0"/>
              </a:spcBef>
              <a:spcAft>
                <a:spcPts val="0"/>
              </a:spcAft>
              <a:buSzPts val="1800"/>
              <a:buChar char="○"/>
            </a:pPr>
            <a:r>
              <a:rPr lang="en" sz="1800"/>
              <a:t>China:market value 13.8 billion yuan </a:t>
            </a:r>
            <a:endParaRPr sz="1800"/>
          </a:p>
          <a:p>
            <a:pPr indent="0" lvl="0" marL="914400" rtl="0" algn="l">
              <a:spcBef>
                <a:spcPts val="0"/>
              </a:spcBef>
              <a:spcAft>
                <a:spcPts val="0"/>
              </a:spcAft>
              <a:buNone/>
            </a:pPr>
            <a:r>
              <a:rPr lang="en" sz="1800"/>
              <a:t>(~ $2 billion)</a:t>
            </a:r>
            <a:endParaRPr sz="1800"/>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342900" lvl="1" marL="914400" rtl="0" algn="l">
              <a:spcBef>
                <a:spcPts val="0"/>
              </a:spcBef>
              <a:spcAft>
                <a:spcPts val="0"/>
              </a:spcAft>
              <a:buSzPts val="1800"/>
              <a:buChar char="○"/>
            </a:pPr>
            <a:r>
              <a:rPr lang="en" sz="1800"/>
              <a:t>U.S. $293 million</a:t>
            </a:r>
            <a:endParaRPr sz="1800"/>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Immense potential of game companion market!</a:t>
            </a:r>
            <a:endParaRPr sz="2000"/>
          </a:p>
        </p:txBody>
      </p:sp>
      <p:sp>
        <p:nvSpPr>
          <p:cNvPr id="917" name="Google Shape;917;p74"/>
          <p:cNvSpPr/>
          <p:nvPr/>
        </p:nvSpPr>
        <p:spPr>
          <a:xfrm rot="5400000">
            <a:off x="1977586"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4"/>
          <p:cNvSpPr/>
          <p:nvPr/>
        </p:nvSpPr>
        <p:spPr>
          <a:xfrm rot="5400000">
            <a:off x="7114386"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9" name="Google Shape;919;p74"/>
          <p:cNvPicPr preferRelativeResize="0"/>
          <p:nvPr/>
        </p:nvPicPr>
        <p:blipFill>
          <a:blip r:embed="rId4">
            <a:alphaModFix/>
          </a:blip>
          <a:stretch>
            <a:fillRect/>
          </a:stretch>
        </p:blipFill>
        <p:spPr>
          <a:xfrm>
            <a:off x="152400" y="1075822"/>
            <a:ext cx="3261776" cy="1902375"/>
          </a:xfrm>
          <a:prstGeom prst="rect">
            <a:avLst/>
          </a:prstGeom>
          <a:noFill/>
          <a:ln>
            <a:noFill/>
          </a:ln>
        </p:spPr>
      </p:pic>
      <p:pic>
        <p:nvPicPr>
          <p:cNvPr id="920" name="Google Shape;920;p74"/>
          <p:cNvPicPr preferRelativeResize="0"/>
          <p:nvPr/>
        </p:nvPicPr>
        <p:blipFill>
          <a:blip r:embed="rId5">
            <a:alphaModFix/>
          </a:blip>
          <a:stretch>
            <a:fillRect/>
          </a:stretch>
        </p:blipFill>
        <p:spPr>
          <a:xfrm>
            <a:off x="1502050" y="3036250"/>
            <a:ext cx="1912125" cy="1280150"/>
          </a:xfrm>
          <a:prstGeom prst="rect">
            <a:avLst/>
          </a:prstGeom>
          <a:noFill/>
          <a:ln>
            <a:noFill/>
          </a:ln>
        </p:spPr>
      </p:pic>
      <p:pic>
        <p:nvPicPr>
          <p:cNvPr id="921" name="Google Shape;921;p74"/>
          <p:cNvPicPr preferRelativeResize="0"/>
          <p:nvPr/>
        </p:nvPicPr>
        <p:blipFill>
          <a:blip r:embed="rId6">
            <a:alphaModFix/>
          </a:blip>
          <a:stretch>
            <a:fillRect/>
          </a:stretch>
        </p:blipFill>
        <p:spPr>
          <a:xfrm>
            <a:off x="3736900" y="2540125"/>
            <a:ext cx="781800" cy="781800"/>
          </a:xfrm>
          <a:prstGeom prst="rect">
            <a:avLst/>
          </a:prstGeom>
          <a:noFill/>
          <a:ln>
            <a:noFill/>
          </a:ln>
        </p:spPr>
      </p:pic>
      <p:pic>
        <p:nvPicPr>
          <p:cNvPr id="922" name="Google Shape;922;p74"/>
          <p:cNvPicPr preferRelativeResize="0"/>
          <p:nvPr/>
        </p:nvPicPr>
        <p:blipFill>
          <a:blip r:embed="rId7">
            <a:alphaModFix/>
          </a:blip>
          <a:stretch>
            <a:fillRect/>
          </a:stretch>
        </p:blipFill>
        <p:spPr>
          <a:xfrm>
            <a:off x="4610026" y="2540126"/>
            <a:ext cx="781800" cy="781800"/>
          </a:xfrm>
          <a:prstGeom prst="rect">
            <a:avLst/>
          </a:prstGeom>
          <a:noFill/>
          <a:ln>
            <a:noFill/>
          </a:ln>
        </p:spPr>
      </p:pic>
      <p:pic>
        <p:nvPicPr>
          <p:cNvPr id="923" name="Google Shape;923;p74"/>
          <p:cNvPicPr preferRelativeResize="0"/>
          <p:nvPr/>
        </p:nvPicPr>
        <p:blipFill>
          <a:blip r:embed="rId8">
            <a:alphaModFix/>
          </a:blip>
          <a:stretch>
            <a:fillRect/>
          </a:stretch>
        </p:blipFill>
        <p:spPr>
          <a:xfrm>
            <a:off x="5483150" y="2540125"/>
            <a:ext cx="781800" cy="781800"/>
          </a:xfrm>
          <a:prstGeom prst="rect">
            <a:avLst/>
          </a:prstGeom>
          <a:noFill/>
          <a:ln>
            <a:noFill/>
          </a:ln>
        </p:spPr>
      </p:pic>
      <p:pic>
        <p:nvPicPr>
          <p:cNvPr id="924" name="Google Shape;924;p74"/>
          <p:cNvPicPr preferRelativeResize="0"/>
          <p:nvPr/>
        </p:nvPicPr>
        <p:blipFill>
          <a:blip r:embed="rId9">
            <a:alphaModFix/>
          </a:blip>
          <a:stretch>
            <a:fillRect/>
          </a:stretch>
        </p:blipFill>
        <p:spPr>
          <a:xfrm>
            <a:off x="6356275" y="2540125"/>
            <a:ext cx="781801" cy="781801"/>
          </a:xfrm>
          <a:prstGeom prst="rect">
            <a:avLst/>
          </a:prstGeom>
          <a:noFill/>
          <a:ln>
            <a:noFill/>
          </a:ln>
        </p:spPr>
      </p:pic>
      <p:pic>
        <p:nvPicPr>
          <p:cNvPr id="925" name="Google Shape;925;p74"/>
          <p:cNvPicPr preferRelativeResize="0"/>
          <p:nvPr/>
        </p:nvPicPr>
        <p:blipFill>
          <a:blip r:embed="rId10">
            <a:alphaModFix/>
          </a:blip>
          <a:stretch>
            <a:fillRect/>
          </a:stretch>
        </p:blipFill>
        <p:spPr>
          <a:xfrm>
            <a:off x="7229392" y="2540117"/>
            <a:ext cx="781800" cy="781800"/>
          </a:xfrm>
          <a:prstGeom prst="rect">
            <a:avLst/>
          </a:prstGeom>
          <a:noFill/>
          <a:ln>
            <a:noFill/>
          </a:ln>
        </p:spPr>
      </p:pic>
      <p:pic>
        <p:nvPicPr>
          <p:cNvPr id="926" name="Google Shape;926;p74"/>
          <p:cNvPicPr preferRelativeResize="0"/>
          <p:nvPr/>
        </p:nvPicPr>
        <p:blipFill>
          <a:blip r:embed="rId11">
            <a:alphaModFix/>
          </a:blip>
          <a:stretch>
            <a:fillRect/>
          </a:stretch>
        </p:blipFill>
        <p:spPr>
          <a:xfrm>
            <a:off x="3749945" y="3610305"/>
            <a:ext cx="1486767" cy="572700"/>
          </a:xfrm>
          <a:prstGeom prst="rect">
            <a:avLst/>
          </a:prstGeom>
          <a:noFill/>
          <a:ln>
            <a:noFill/>
          </a:ln>
        </p:spPr>
      </p:pic>
      <p:pic>
        <p:nvPicPr>
          <p:cNvPr id="927" name="Google Shape;927;p74"/>
          <p:cNvPicPr preferRelativeResize="0"/>
          <p:nvPr/>
        </p:nvPicPr>
        <p:blipFill>
          <a:blip r:embed="rId12">
            <a:alphaModFix/>
          </a:blip>
          <a:stretch>
            <a:fillRect/>
          </a:stretch>
        </p:blipFill>
        <p:spPr>
          <a:xfrm>
            <a:off x="5483150" y="3642263"/>
            <a:ext cx="2375649" cy="50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1" name="Shape 931"/>
        <p:cNvGrpSpPr/>
        <p:nvPr/>
      </p:nvGrpSpPr>
      <p:grpSpPr>
        <a:xfrm>
          <a:off x="0" y="0"/>
          <a:ext cx="0" cy="0"/>
          <a:chOff x="0" y="0"/>
          <a:chExt cx="0" cy="0"/>
        </a:xfrm>
      </p:grpSpPr>
      <p:sp>
        <p:nvSpPr>
          <p:cNvPr id="932" name="Google Shape;932;p75"/>
          <p:cNvSpPr/>
          <p:nvPr/>
        </p:nvSpPr>
        <p:spPr>
          <a:xfrm rot="5400000">
            <a:off x="1026919" y="710825"/>
            <a:ext cx="1509900" cy="21237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5"/>
          <p:cNvSpPr txBox="1"/>
          <p:nvPr>
            <p:ph type="title"/>
          </p:nvPr>
        </p:nvSpPr>
        <p:spPr>
          <a:xfrm>
            <a:off x="1902575" y="1641275"/>
            <a:ext cx="864900" cy="2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34" name="Google Shape;934;p75"/>
          <p:cNvSpPr txBox="1"/>
          <p:nvPr>
            <p:ph idx="1" type="subTitle"/>
          </p:nvPr>
        </p:nvSpPr>
        <p:spPr>
          <a:xfrm>
            <a:off x="720000" y="1200525"/>
            <a:ext cx="1502100" cy="115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t>Players</a:t>
            </a:r>
            <a:endParaRPr b="1"/>
          </a:p>
          <a:p>
            <a:pPr indent="0" lvl="0" marL="0" rtl="0" algn="l">
              <a:spcBef>
                <a:spcPts val="0"/>
              </a:spcBef>
              <a:spcAft>
                <a:spcPts val="0"/>
              </a:spcAft>
              <a:buNone/>
            </a:pPr>
            <a:r>
              <a:rPr lang="en"/>
              <a:t>seek social interaction in gaming</a:t>
            </a:r>
            <a:endParaRPr/>
          </a:p>
        </p:txBody>
      </p:sp>
      <p:sp>
        <p:nvSpPr>
          <p:cNvPr id="935" name="Google Shape;935;p75"/>
          <p:cNvSpPr/>
          <p:nvPr/>
        </p:nvSpPr>
        <p:spPr>
          <a:xfrm rot="-5400000">
            <a:off x="1027610" y="1821978"/>
            <a:ext cx="1509900" cy="21237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5"/>
          <p:cNvSpPr/>
          <p:nvPr/>
        </p:nvSpPr>
        <p:spPr>
          <a:xfrm rot="5400000">
            <a:off x="1026919" y="2951976"/>
            <a:ext cx="1509900" cy="21237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75"/>
          <p:cNvGrpSpPr/>
          <p:nvPr/>
        </p:nvGrpSpPr>
        <p:grpSpPr>
          <a:xfrm>
            <a:off x="1057613" y="570801"/>
            <a:ext cx="1786775" cy="212700"/>
            <a:chOff x="1520875" y="632426"/>
            <a:chExt cx="1786775" cy="212700"/>
          </a:xfrm>
        </p:grpSpPr>
        <p:sp>
          <p:nvSpPr>
            <p:cNvPr id="938" name="Google Shape;938;p75"/>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5"/>
            <p:cNvSpPr/>
            <p:nvPr/>
          </p:nvSpPr>
          <p:spPr>
            <a:xfrm>
              <a:off x="309495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75"/>
          <p:cNvSpPr txBox="1"/>
          <p:nvPr>
            <p:ph type="title"/>
          </p:nvPr>
        </p:nvSpPr>
        <p:spPr>
          <a:xfrm>
            <a:off x="1902575" y="3863575"/>
            <a:ext cx="864900" cy="2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41" name="Google Shape;941;p75"/>
          <p:cNvSpPr txBox="1"/>
          <p:nvPr>
            <p:ph idx="1" type="subTitle"/>
          </p:nvPr>
        </p:nvSpPr>
        <p:spPr>
          <a:xfrm>
            <a:off x="720025" y="3435176"/>
            <a:ext cx="16209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Companies</a:t>
            </a:r>
            <a:endParaRPr b="1"/>
          </a:p>
          <a:p>
            <a:pPr indent="0" lvl="0" marL="0" rtl="0" algn="l">
              <a:spcBef>
                <a:spcPts val="0"/>
              </a:spcBef>
              <a:spcAft>
                <a:spcPts val="0"/>
              </a:spcAft>
              <a:buNone/>
            </a:pPr>
            <a:r>
              <a:rPr lang="en"/>
              <a:t>increase user engagement and revenue</a:t>
            </a:r>
            <a:endParaRPr/>
          </a:p>
        </p:txBody>
      </p:sp>
      <p:sp>
        <p:nvSpPr>
          <p:cNvPr id="942" name="Google Shape;942;p75"/>
          <p:cNvSpPr txBox="1"/>
          <p:nvPr>
            <p:ph type="title"/>
          </p:nvPr>
        </p:nvSpPr>
        <p:spPr>
          <a:xfrm>
            <a:off x="796200" y="2761850"/>
            <a:ext cx="864900" cy="2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43" name="Google Shape;943;p75"/>
          <p:cNvSpPr txBox="1"/>
          <p:nvPr>
            <p:ph idx="1" type="subTitle"/>
          </p:nvPr>
        </p:nvSpPr>
        <p:spPr>
          <a:xfrm>
            <a:off x="1342300" y="2527625"/>
            <a:ext cx="1502100" cy="98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Online  Streamers</a:t>
            </a:r>
            <a:endParaRPr b="1"/>
          </a:p>
          <a:p>
            <a:pPr indent="0" lvl="0" marL="0" rtl="0" algn="r">
              <a:spcBef>
                <a:spcPts val="0"/>
              </a:spcBef>
              <a:spcAft>
                <a:spcPts val="0"/>
              </a:spcAft>
              <a:buNone/>
            </a:pPr>
            <a:r>
              <a:rPr lang="en"/>
              <a:t>collaborate with others to boost creativity</a:t>
            </a:r>
            <a:endParaRPr/>
          </a:p>
        </p:txBody>
      </p:sp>
      <p:pic>
        <p:nvPicPr>
          <p:cNvPr id="944" name="Google Shape;944;p75"/>
          <p:cNvPicPr preferRelativeResize="0"/>
          <p:nvPr/>
        </p:nvPicPr>
        <p:blipFill>
          <a:blip r:embed="rId4">
            <a:alphaModFix/>
          </a:blip>
          <a:stretch>
            <a:fillRect/>
          </a:stretch>
        </p:blipFill>
        <p:spPr>
          <a:xfrm>
            <a:off x="5080100" y="1017725"/>
            <a:ext cx="1342447" cy="1111150"/>
          </a:xfrm>
          <a:prstGeom prst="rect">
            <a:avLst/>
          </a:prstGeom>
          <a:noFill/>
          <a:ln>
            <a:noFill/>
          </a:ln>
        </p:spPr>
      </p:pic>
      <p:pic>
        <p:nvPicPr>
          <p:cNvPr id="945" name="Google Shape;945;p75"/>
          <p:cNvPicPr preferRelativeResize="0"/>
          <p:nvPr/>
        </p:nvPicPr>
        <p:blipFill>
          <a:blip r:embed="rId5">
            <a:alphaModFix/>
          </a:blip>
          <a:stretch>
            <a:fillRect/>
          </a:stretch>
        </p:blipFill>
        <p:spPr>
          <a:xfrm>
            <a:off x="3231875" y="1017725"/>
            <a:ext cx="1907050" cy="1111150"/>
          </a:xfrm>
          <a:prstGeom prst="rect">
            <a:avLst/>
          </a:prstGeom>
          <a:noFill/>
          <a:ln>
            <a:noFill/>
          </a:ln>
        </p:spPr>
      </p:pic>
      <p:pic>
        <p:nvPicPr>
          <p:cNvPr id="946" name="Google Shape;946;p75"/>
          <p:cNvPicPr preferRelativeResize="0"/>
          <p:nvPr/>
        </p:nvPicPr>
        <p:blipFill rotWithShape="1">
          <a:blip r:embed="rId6">
            <a:alphaModFix/>
          </a:blip>
          <a:srcRect b="0" l="55365" r="0" t="0"/>
          <a:stretch/>
        </p:blipFill>
        <p:spPr>
          <a:xfrm>
            <a:off x="6422548" y="1017725"/>
            <a:ext cx="1051675" cy="1111150"/>
          </a:xfrm>
          <a:prstGeom prst="rect">
            <a:avLst/>
          </a:prstGeom>
          <a:noFill/>
          <a:ln>
            <a:noFill/>
          </a:ln>
        </p:spPr>
      </p:pic>
      <p:sp>
        <p:nvSpPr>
          <p:cNvPr id="947" name="Google Shape;947;p75"/>
          <p:cNvSpPr txBox="1"/>
          <p:nvPr>
            <p:ph idx="5" type="subTitle"/>
          </p:nvPr>
        </p:nvSpPr>
        <p:spPr>
          <a:xfrm>
            <a:off x="3064925" y="2128875"/>
            <a:ext cx="5679600" cy="24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Influencers to play video games and create a full-time income</a:t>
            </a:r>
            <a:endParaRPr>
              <a:solidFill>
                <a:schemeClr val="lt1"/>
              </a:solidFill>
            </a:endParaRPr>
          </a:p>
          <a:p>
            <a:pPr indent="0" lvl="0" marL="0" rtl="0" algn="l">
              <a:spcBef>
                <a:spcPts val="1000"/>
              </a:spcBef>
              <a:spcAft>
                <a:spcPts val="0"/>
              </a:spcAft>
              <a:buNone/>
            </a:pPr>
            <a:r>
              <a:rPr lang="en">
                <a:solidFill>
                  <a:schemeClr val="lt1"/>
                </a:solidFill>
              </a:rPr>
              <a:t>  Isolated </a:t>
            </a:r>
            <a:r>
              <a:rPr lang="en">
                <a:solidFill>
                  <a:schemeClr val="lt1"/>
                </a:solidFill>
              </a:rPr>
              <a:t>experience → burnout and decreased motivation</a:t>
            </a:r>
            <a:endParaRPr>
              <a:solidFill>
                <a:schemeClr val="lt1"/>
              </a:solidFill>
            </a:endParaRPr>
          </a:p>
          <a:p>
            <a:pPr indent="0" lvl="0" marL="0" rtl="0" algn="l">
              <a:spcBef>
                <a:spcPts val="0"/>
              </a:spcBef>
              <a:spcAft>
                <a:spcPts val="0"/>
              </a:spcAft>
              <a:buNone/>
            </a:pPr>
            <a:r>
              <a:rPr lang="en">
                <a:solidFill>
                  <a:schemeClr val="lt1"/>
                </a:solidFill>
              </a:rPr>
              <a:t>  C</a:t>
            </a:r>
            <a:r>
              <a:rPr lang="en">
                <a:solidFill>
                  <a:schemeClr val="lt1"/>
                </a:solidFill>
              </a:rPr>
              <a:t>ollaboration → share the workload, inspire ideas, and provide support     and feedback</a:t>
            </a:r>
            <a:endParaRPr>
              <a:solidFill>
                <a:schemeClr val="lt1"/>
              </a:solidFill>
            </a:endParaRPr>
          </a:p>
          <a:p>
            <a:pPr indent="0" lvl="0" marL="0" rtl="0" algn="l">
              <a:spcBef>
                <a:spcPts val="1000"/>
              </a:spcBef>
              <a:spcAft>
                <a:spcPts val="0"/>
              </a:spcAft>
              <a:buNone/>
            </a:pPr>
            <a:r>
              <a:rPr lang="en">
                <a:solidFill>
                  <a:schemeClr val="lt1"/>
                </a:solidFill>
              </a:rPr>
              <a:t>  Current approaches:                                    Browse Channels, etc.</a:t>
            </a:r>
            <a:endParaRPr>
              <a:solidFill>
                <a:schemeClr val="lt1"/>
              </a:solidFill>
            </a:endParaRPr>
          </a:p>
          <a:p>
            <a:pPr indent="0" lvl="0" marL="0" rtl="0" algn="l">
              <a:spcBef>
                <a:spcPts val="1000"/>
              </a:spcBef>
              <a:spcAft>
                <a:spcPts val="0"/>
              </a:spcAft>
              <a:buNone/>
            </a:pPr>
            <a:r>
              <a:rPr lang="en">
                <a:solidFill>
                  <a:schemeClr val="lt1"/>
                </a:solidFill>
              </a:rPr>
              <a:t>- Major premium publishers (EA, Activision-Blizzard, and Take-Two) generated </a:t>
            </a:r>
            <a:r>
              <a:rPr b="1" lang="en" u="sng">
                <a:solidFill>
                  <a:schemeClr val="lt1"/>
                </a:solidFill>
              </a:rPr>
              <a:t>57% of revenue</a:t>
            </a:r>
            <a:r>
              <a:rPr lang="en">
                <a:solidFill>
                  <a:schemeClr val="lt1"/>
                </a:solidFill>
              </a:rPr>
              <a:t> through in-game transactions, more than PC and console game sales</a:t>
            </a:r>
            <a:endParaRPr>
              <a:solidFill>
                <a:schemeClr val="lt1"/>
              </a:solidFill>
            </a:endParaRPr>
          </a:p>
          <a:p>
            <a:pPr indent="0" lvl="0" marL="0" rtl="0" algn="l">
              <a:spcBef>
                <a:spcPts val="1000"/>
              </a:spcBef>
              <a:spcAft>
                <a:spcPts val="0"/>
              </a:spcAft>
              <a:buNone/>
            </a:pPr>
            <a:r>
              <a:rPr b="1" lang="en">
                <a:solidFill>
                  <a:schemeClr val="lt1"/>
                </a:solidFill>
              </a:rPr>
              <a:t>  </a:t>
            </a:r>
            <a:r>
              <a:rPr lang="en">
                <a:solidFill>
                  <a:schemeClr val="lt1"/>
                </a:solidFill>
              </a:rPr>
              <a:t>Matchmaking drive </a:t>
            </a:r>
            <a:r>
              <a:rPr b="1" lang="en" u="sng">
                <a:solidFill>
                  <a:schemeClr val="lt1"/>
                </a:solidFill>
              </a:rPr>
              <a:t>long term engagement</a:t>
            </a:r>
            <a:r>
              <a:rPr lang="en">
                <a:solidFill>
                  <a:schemeClr val="lt1"/>
                </a:solidFill>
              </a:rPr>
              <a:t> in multiplayer games.</a:t>
            </a:r>
            <a:endParaRPr>
              <a:solidFill>
                <a:schemeClr val="lt1"/>
              </a:solidFill>
            </a:endParaRPr>
          </a:p>
          <a:p>
            <a:pPr indent="0" lvl="0" marL="0" rtl="0" algn="l">
              <a:spcBef>
                <a:spcPts val="1000"/>
              </a:spcBef>
              <a:spcAft>
                <a:spcPts val="0"/>
              </a:spcAft>
              <a:buNone/>
            </a:pPr>
            <a:r>
              <a:t/>
            </a:r>
            <a:endParaRPr>
              <a:solidFill>
                <a:schemeClr val="lt1"/>
              </a:solidFill>
            </a:endParaRPr>
          </a:p>
        </p:txBody>
      </p:sp>
      <p:pic>
        <p:nvPicPr>
          <p:cNvPr id="948" name="Google Shape;948;p75"/>
          <p:cNvPicPr preferRelativeResize="0"/>
          <p:nvPr/>
        </p:nvPicPr>
        <p:blipFill rotWithShape="1">
          <a:blip r:embed="rId7">
            <a:alphaModFix/>
          </a:blip>
          <a:srcRect b="22903" l="3707" r="4750" t="23694"/>
          <a:stretch/>
        </p:blipFill>
        <p:spPr>
          <a:xfrm>
            <a:off x="4749713" y="3188600"/>
            <a:ext cx="1418924" cy="450174"/>
          </a:xfrm>
          <a:prstGeom prst="rect">
            <a:avLst/>
          </a:prstGeom>
          <a:noFill/>
          <a:ln>
            <a:noFill/>
          </a:ln>
        </p:spPr>
      </p:pic>
      <p:pic>
        <p:nvPicPr>
          <p:cNvPr id="949" name="Google Shape;949;p75"/>
          <p:cNvPicPr preferRelativeResize="0"/>
          <p:nvPr/>
        </p:nvPicPr>
        <p:blipFill>
          <a:blip r:embed="rId8">
            <a:alphaModFix/>
          </a:blip>
          <a:stretch>
            <a:fillRect/>
          </a:stretch>
        </p:blipFill>
        <p:spPr>
          <a:xfrm>
            <a:off x="6302763" y="3188600"/>
            <a:ext cx="450174" cy="450176"/>
          </a:xfrm>
          <a:prstGeom prst="rect">
            <a:avLst/>
          </a:prstGeom>
          <a:noFill/>
          <a:ln>
            <a:noFill/>
          </a:ln>
        </p:spPr>
      </p:pic>
      <p:pic>
        <p:nvPicPr>
          <p:cNvPr id="950" name="Google Shape;950;p75"/>
          <p:cNvPicPr preferRelativeResize="0"/>
          <p:nvPr/>
        </p:nvPicPr>
        <p:blipFill rotWithShape="1">
          <a:blip r:embed="rId6">
            <a:alphaModFix/>
          </a:blip>
          <a:srcRect b="0" l="0" r="51102" t="0"/>
          <a:stretch/>
        </p:blipFill>
        <p:spPr>
          <a:xfrm>
            <a:off x="7474223" y="1017725"/>
            <a:ext cx="1152075" cy="1111150"/>
          </a:xfrm>
          <a:prstGeom prst="rect">
            <a:avLst/>
          </a:prstGeom>
          <a:noFill/>
          <a:ln>
            <a:noFill/>
          </a:ln>
        </p:spPr>
      </p:pic>
      <p:sp>
        <p:nvSpPr>
          <p:cNvPr id="951" name="Google Shape;951;p75"/>
          <p:cNvSpPr txBox="1"/>
          <p:nvPr>
            <p:ph idx="6" type="title"/>
          </p:nvPr>
        </p:nvSpPr>
        <p:spPr>
          <a:xfrm>
            <a:off x="720000" y="3738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arget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6"/>
          <p:cNvSpPr txBox="1"/>
          <p:nvPr>
            <p:ph type="title"/>
          </p:nvPr>
        </p:nvSpPr>
        <p:spPr>
          <a:xfrm>
            <a:off x="720000" y="2841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a:t>
            </a:r>
            <a:r>
              <a:rPr lang="en"/>
              <a:t> Model</a:t>
            </a:r>
            <a:endParaRPr/>
          </a:p>
        </p:txBody>
      </p:sp>
      <p:sp>
        <p:nvSpPr>
          <p:cNvPr id="957" name="Google Shape;957;p76"/>
          <p:cNvSpPr txBox="1"/>
          <p:nvPr/>
        </p:nvSpPr>
        <p:spPr>
          <a:xfrm>
            <a:off x="1074125" y="1043800"/>
            <a:ext cx="34353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udiowide"/>
                <a:ea typeface="Audiowide"/>
                <a:cs typeface="Audiowide"/>
                <a:sym typeface="Audiowide"/>
              </a:rPr>
              <a:t>Goal: </a:t>
            </a:r>
            <a:r>
              <a:rPr lang="en" sz="1200">
                <a:solidFill>
                  <a:srgbClr val="FFFFFF"/>
                </a:solidFill>
                <a:latin typeface="Audiowide"/>
                <a:ea typeface="Audiowide"/>
                <a:cs typeface="Audiowide"/>
                <a:sym typeface="Audiowide"/>
              </a:rPr>
              <a:t>efficiently and precisely connect gamers for online gameplay</a:t>
            </a:r>
            <a:endParaRPr sz="2200">
              <a:solidFill>
                <a:srgbClr val="FFFFFF"/>
              </a:solidFill>
              <a:latin typeface="Audiowide"/>
              <a:ea typeface="Audiowide"/>
              <a:cs typeface="Audiowide"/>
              <a:sym typeface="Audiowide"/>
            </a:endParaRPr>
          </a:p>
        </p:txBody>
      </p:sp>
      <p:sp>
        <p:nvSpPr>
          <p:cNvPr id="958" name="Google Shape;958;p76"/>
          <p:cNvSpPr txBox="1"/>
          <p:nvPr/>
        </p:nvSpPr>
        <p:spPr>
          <a:xfrm>
            <a:off x="1074125" y="1571500"/>
            <a:ext cx="3782700" cy="11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naheim"/>
                <a:ea typeface="Anaheim"/>
                <a:cs typeface="Anaheim"/>
                <a:sym typeface="Anaheim"/>
              </a:rPr>
              <a:t>Benefits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personalized gaming experience</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increased engagement and satisfaction</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addresses the issue of gamers struggling to find appropriate teammates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Reduce toxic behaviors</a:t>
            </a:r>
            <a:endParaRPr>
              <a:solidFill>
                <a:srgbClr val="FFFFFF"/>
              </a:solidFill>
              <a:latin typeface="Anaheim"/>
              <a:ea typeface="Anaheim"/>
              <a:cs typeface="Anaheim"/>
              <a:sym typeface="Anaheim"/>
            </a:endParaRPr>
          </a:p>
        </p:txBody>
      </p:sp>
      <p:sp>
        <p:nvSpPr>
          <p:cNvPr id="959" name="Google Shape;959;p76"/>
          <p:cNvSpPr txBox="1"/>
          <p:nvPr/>
        </p:nvSpPr>
        <p:spPr>
          <a:xfrm>
            <a:off x="1074124" y="3175185"/>
            <a:ext cx="23364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udiowide"/>
                <a:ea typeface="Audiowide"/>
                <a:cs typeface="Audiowide"/>
                <a:sym typeface="Audiowide"/>
              </a:rPr>
              <a:t>KPI</a:t>
            </a:r>
            <a:endParaRPr sz="2000">
              <a:solidFill>
                <a:srgbClr val="FFFFFF"/>
              </a:solidFill>
              <a:latin typeface="Audiowide"/>
              <a:ea typeface="Audiowide"/>
              <a:cs typeface="Audiowide"/>
              <a:sym typeface="Audiowide"/>
            </a:endParaRPr>
          </a:p>
        </p:txBody>
      </p:sp>
      <p:sp>
        <p:nvSpPr>
          <p:cNvPr id="960" name="Google Shape;960;p76"/>
          <p:cNvSpPr txBox="1"/>
          <p:nvPr/>
        </p:nvSpPr>
        <p:spPr>
          <a:xfrm>
            <a:off x="1074125" y="3687775"/>
            <a:ext cx="2803500" cy="77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Redirect to game rate</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Personality tags or labels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Rating System</a:t>
            </a:r>
            <a:endParaRPr>
              <a:solidFill>
                <a:srgbClr val="FFFFFF"/>
              </a:solidFill>
              <a:latin typeface="Anaheim"/>
              <a:ea typeface="Anaheim"/>
              <a:cs typeface="Anaheim"/>
              <a:sym typeface="Anaheim"/>
            </a:endParaRPr>
          </a:p>
        </p:txBody>
      </p:sp>
      <p:grpSp>
        <p:nvGrpSpPr>
          <p:cNvPr id="961" name="Google Shape;961;p76"/>
          <p:cNvGrpSpPr/>
          <p:nvPr/>
        </p:nvGrpSpPr>
        <p:grpSpPr>
          <a:xfrm>
            <a:off x="339272" y="1021326"/>
            <a:ext cx="572670" cy="572670"/>
            <a:chOff x="2786500" y="3077100"/>
            <a:chExt cx="1293000" cy="1293000"/>
          </a:xfrm>
        </p:grpSpPr>
        <p:sp>
          <p:nvSpPr>
            <p:cNvPr id="962" name="Google Shape;962;p76"/>
            <p:cNvSpPr/>
            <p:nvPr/>
          </p:nvSpPr>
          <p:spPr>
            <a:xfrm>
              <a:off x="2786500" y="3077100"/>
              <a:ext cx="1293000" cy="1293000"/>
            </a:xfrm>
            <a:prstGeom prst="ellipse">
              <a:avLst/>
            </a:prstGeom>
            <a:solidFill>
              <a:srgbClr val="C1F1A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6"/>
            <p:cNvSpPr/>
            <p:nvPr/>
          </p:nvSpPr>
          <p:spPr>
            <a:xfrm>
              <a:off x="2981800" y="3272400"/>
              <a:ext cx="902400" cy="902400"/>
            </a:xfrm>
            <a:prstGeom prst="donut">
              <a:avLst>
                <a:gd fmla="val 25000" name="adj"/>
              </a:avLst>
            </a:prstGeom>
            <a:solidFill>
              <a:srgbClr val="FFFFFF"/>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76"/>
          <p:cNvGrpSpPr/>
          <p:nvPr/>
        </p:nvGrpSpPr>
        <p:grpSpPr>
          <a:xfrm>
            <a:off x="339272" y="3152700"/>
            <a:ext cx="572670" cy="572670"/>
            <a:chOff x="2786500" y="3077100"/>
            <a:chExt cx="1293000" cy="1293000"/>
          </a:xfrm>
        </p:grpSpPr>
        <p:sp>
          <p:nvSpPr>
            <p:cNvPr id="965" name="Google Shape;965;p76"/>
            <p:cNvSpPr/>
            <p:nvPr/>
          </p:nvSpPr>
          <p:spPr>
            <a:xfrm>
              <a:off x="2786500" y="3077100"/>
              <a:ext cx="1293000" cy="1293000"/>
            </a:xfrm>
            <a:prstGeom prst="ellipse">
              <a:avLst/>
            </a:prstGeom>
            <a:solidFill>
              <a:srgbClr val="C1F1A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6"/>
            <p:cNvSpPr/>
            <p:nvPr/>
          </p:nvSpPr>
          <p:spPr>
            <a:xfrm>
              <a:off x="2981800" y="3272400"/>
              <a:ext cx="902400" cy="902400"/>
            </a:xfrm>
            <a:prstGeom prst="donut">
              <a:avLst>
                <a:gd fmla="val 25000" name="adj"/>
              </a:avLst>
            </a:prstGeom>
            <a:solidFill>
              <a:srgbClr val="FFFFFF"/>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76"/>
          <p:cNvSpPr txBox="1"/>
          <p:nvPr/>
        </p:nvSpPr>
        <p:spPr>
          <a:xfrm>
            <a:off x="5722324" y="1043811"/>
            <a:ext cx="23364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udiowide"/>
                <a:ea typeface="Audiowide"/>
                <a:cs typeface="Audiowide"/>
                <a:sym typeface="Audiowide"/>
              </a:rPr>
              <a:t>Making Profit</a:t>
            </a:r>
            <a:endParaRPr sz="2000">
              <a:solidFill>
                <a:srgbClr val="FFFFFF"/>
              </a:solidFill>
              <a:latin typeface="Audiowide"/>
              <a:ea typeface="Audiowide"/>
              <a:cs typeface="Audiowide"/>
              <a:sym typeface="Audiowide"/>
            </a:endParaRPr>
          </a:p>
        </p:txBody>
      </p:sp>
      <p:sp>
        <p:nvSpPr>
          <p:cNvPr id="968" name="Google Shape;968;p76"/>
          <p:cNvSpPr txBox="1"/>
          <p:nvPr/>
        </p:nvSpPr>
        <p:spPr>
          <a:xfrm>
            <a:off x="4918325" y="1594000"/>
            <a:ext cx="4051500" cy="293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naheim"/>
              <a:buChar char="●"/>
            </a:pPr>
            <a:r>
              <a:rPr b="1" lang="en">
                <a:solidFill>
                  <a:srgbClr val="FFFFFF"/>
                </a:solidFill>
                <a:latin typeface="Anaheim"/>
                <a:ea typeface="Anaheim"/>
                <a:cs typeface="Anaheim"/>
                <a:sym typeface="Anaheim"/>
              </a:rPr>
              <a:t>Subscription-Based</a:t>
            </a:r>
            <a:endParaRPr b="1">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monthly or annual subscription</a:t>
            </a:r>
            <a:endParaRPr>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premium features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b="1" lang="en">
                <a:solidFill>
                  <a:srgbClr val="FFFFFF"/>
                </a:solidFill>
                <a:latin typeface="Anaheim"/>
                <a:ea typeface="Anaheim"/>
                <a:cs typeface="Anaheim"/>
                <a:sym typeface="Anaheim"/>
              </a:rPr>
              <a:t>Advertising-Based</a:t>
            </a:r>
            <a:endParaRPr b="1">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targeted advertisements to users based on their gaming interests and preferences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b="1" lang="en">
                <a:solidFill>
                  <a:srgbClr val="FFFFFF"/>
                </a:solidFill>
                <a:latin typeface="Anaheim"/>
                <a:ea typeface="Anaheim"/>
                <a:cs typeface="Anaheim"/>
                <a:sym typeface="Anaheim"/>
              </a:rPr>
              <a:t>Partnership-Based</a:t>
            </a:r>
            <a:r>
              <a:rPr lang="en">
                <a:solidFill>
                  <a:srgbClr val="FFFFFF"/>
                </a:solidFill>
                <a:latin typeface="Anaheim"/>
                <a:ea typeface="Anaheim"/>
                <a:cs typeface="Anaheim"/>
                <a:sym typeface="Anaheim"/>
              </a:rPr>
              <a:t> (Gaming platform and companies)</a:t>
            </a:r>
            <a:endParaRPr>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A commission fee for every successful match made</a:t>
            </a:r>
            <a:endParaRPr>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A percentage of the revenue generated by users who benefit from exclusive deals and promotions</a:t>
            </a:r>
            <a:endParaRPr>
              <a:solidFill>
                <a:srgbClr val="FFFFFF"/>
              </a:solidFill>
              <a:latin typeface="Anaheim"/>
              <a:ea typeface="Anaheim"/>
              <a:cs typeface="Anaheim"/>
              <a:sym typeface="Anaheim"/>
            </a:endParaRPr>
          </a:p>
        </p:txBody>
      </p:sp>
      <p:grpSp>
        <p:nvGrpSpPr>
          <p:cNvPr id="969" name="Google Shape;969;p76"/>
          <p:cNvGrpSpPr/>
          <p:nvPr/>
        </p:nvGrpSpPr>
        <p:grpSpPr>
          <a:xfrm>
            <a:off x="4987472" y="1021326"/>
            <a:ext cx="572670" cy="572670"/>
            <a:chOff x="2786500" y="3077100"/>
            <a:chExt cx="1293000" cy="1293000"/>
          </a:xfrm>
        </p:grpSpPr>
        <p:sp>
          <p:nvSpPr>
            <p:cNvPr id="970" name="Google Shape;970;p76"/>
            <p:cNvSpPr/>
            <p:nvPr/>
          </p:nvSpPr>
          <p:spPr>
            <a:xfrm>
              <a:off x="2786500" y="3077100"/>
              <a:ext cx="1293000" cy="1293000"/>
            </a:xfrm>
            <a:prstGeom prst="ellipse">
              <a:avLst/>
            </a:prstGeom>
            <a:solidFill>
              <a:srgbClr val="C1F1A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6"/>
            <p:cNvSpPr/>
            <p:nvPr/>
          </p:nvSpPr>
          <p:spPr>
            <a:xfrm>
              <a:off x="2981800" y="3272400"/>
              <a:ext cx="902400" cy="902400"/>
            </a:xfrm>
            <a:prstGeom prst="donut">
              <a:avLst>
                <a:gd fmla="val 25000" name="adj"/>
              </a:avLst>
            </a:prstGeom>
            <a:solidFill>
              <a:srgbClr val="FFFFFF"/>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5" name="Shape 975"/>
        <p:cNvGrpSpPr/>
        <p:nvPr/>
      </p:nvGrpSpPr>
      <p:grpSpPr>
        <a:xfrm>
          <a:off x="0" y="0"/>
          <a:ext cx="0" cy="0"/>
          <a:chOff x="0" y="0"/>
          <a:chExt cx="0" cy="0"/>
        </a:xfrm>
      </p:grpSpPr>
      <p:sp>
        <p:nvSpPr>
          <p:cNvPr id="976" name="Google Shape;976;p77"/>
          <p:cNvSpPr txBox="1"/>
          <p:nvPr>
            <p:ph type="title"/>
          </p:nvPr>
        </p:nvSpPr>
        <p:spPr>
          <a:xfrm>
            <a:off x="671925" y="4066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ALGORITHM</a:t>
            </a:r>
            <a:endParaRPr/>
          </a:p>
        </p:txBody>
      </p:sp>
      <p:grpSp>
        <p:nvGrpSpPr>
          <p:cNvPr id="977" name="Google Shape;977;p77"/>
          <p:cNvGrpSpPr/>
          <p:nvPr/>
        </p:nvGrpSpPr>
        <p:grpSpPr>
          <a:xfrm>
            <a:off x="5481096" y="3511375"/>
            <a:ext cx="2194962" cy="1632122"/>
            <a:chOff x="4102750" y="2495480"/>
            <a:chExt cx="3570206" cy="2654720"/>
          </a:xfrm>
        </p:grpSpPr>
        <p:sp>
          <p:nvSpPr>
            <p:cNvPr id="978" name="Google Shape;978;p77"/>
            <p:cNvSpPr/>
            <p:nvPr/>
          </p:nvSpPr>
          <p:spPr>
            <a:xfrm>
              <a:off x="5198519" y="4440914"/>
              <a:ext cx="634359" cy="511713"/>
            </a:xfrm>
            <a:custGeom>
              <a:rect b="b" l="l" r="r" t="t"/>
              <a:pathLst>
                <a:path extrusionOk="0" h="10147" w="12579">
                  <a:moveTo>
                    <a:pt x="6250" y="0"/>
                  </a:moveTo>
                  <a:cubicBezTo>
                    <a:pt x="3184" y="0"/>
                    <a:pt x="155" y="429"/>
                    <a:pt x="142" y="1298"/>
                  </a:cubicBezTo>
                  <a:cubicBezTo>
                    <a:pt x="125" y="2714"/>
                    <a:pt x="14" y="6940"/>
                    <a:pt x="14" y="6940"/>
                  </a:cubicBezTo>
                  <a:cubicBezTo>
                    <a:pt x="1" y="8701"/>
                    <a:pt x="1413" y="10117"/>
                    <a:pt x="3174" y="10133"/>
                  </a:cubicBezTo>
                  <a:lnTo>
                    <a:pt x="9241" y="10146"/>
                  </a:lnTo>
                  <a:lnTo>
                    <a:pt x="9269" y="10146"/>
                  </a:lnTo>
                  <a:cubicBezTo>
                    <a:pt x="11015" y="10146"/>
                    <a:pt x="12431" y="8724"/>
                    <a:pt x="12431" y="6987"/>
                  </a:cubicBezTo>
                  <a:cubicBezTo>
                    <a:pt x="12431" y="6987"/>
                    <a:pt x="12542" y="2744"/>
                    <a:pt x="12572" y="1345"/>
                  </a:cubicBezTo>
                  <a:cubicBezTo>
                    <a:pt x="12579" y="453"/>
                    <a:pt x="9396" y="0"/>
                    <a:pt x="6250" y="0"/>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7"/>
            <p:cNvSpPr/>
            <p:nvPr/>
          </p:nvSpPr>
          <p:spPr>
            <a:xfrm>
              <a:off x="5184852" y="4427398"/>
              <a:ext cx="661389" cy="538744"/>
            </a:xfrm>
            <a:custGeom>
              <a:rect b="b" l="l" r="r" t="t"/>
              <a:pathLst>
                <a:path extrusionOk="0" h="10683" w="13115">
                  <a:moveTo>
                    <a:pt x="6521" y="536"/>
                  </a:moveTo>
                  <a:cubicBezTo>
                    <a:pt x="9445" y="536"/>
                    <a:pt x="11961" y="932"/>
                    <a:pt x="12501" y="1476"/>
                  </a:cubicBezTo>
                  <a:cubicBezTo>
                    <a:pt x="12548" y="1526"/>
                    <a:pt x="12574" y="1573"/>
                    <a:pt x="12574" y="1606"/>
                  </a:cubicBezTo>
                  <a:cubicBezTo>
                    <a:pt x="12545" y="3005"/>
                    <a:pt x="12434" y="7248"/>
                    <a:pt x="12434" y="7255"/>
                  </a:cubicBezTo>
                  <a:cubicBezTo>
                    <a:pt x="12434" y="8851"/>
                    <a:pt x="11136" y="10146"/>
                    <a:pt x="9512" y="10146"/>
                  </a:cubicBezTo>
                  <a:lnTo>
                    <a:pt x="3448" y="10129"/>
                  </a:lnTo>
                  <a:cubicBezTo>
                    <a:pt x="1838" y="10116"/>
                    <a:pt x="540" y="8808"/>
                    <a:pt x="553" y="7214"/>
                  </a:cubicBezTo>
                  <a:cubicBezTo>
                    <a:pt x="557" y="7174"/>
                    <a:pt x="665" y="2968"/>
                    <a:pt x="681" y="1570"/>
                  </a:cubicBezTo>
                  <a:cubicBezTo>
                    <a:pt x="688" y="1137"/>
                    <a:pt x="2720" y="536"/>
                    <a:pt x="6521" y="536"/>
                  </a:cubicBezTo>
                  <a:close/>
                  <a:moveTo>
                    <a:pt x="6521" y="0"/>
                  </a:moveTo>
                  <a:cubicBezTo>
                    <a:pt x="5032" y="0"/>
                    <a:pt x="168" y="114"/>
                    <a:pt x="141" y="1563"/>
                  </a:cubicBezTo>
                  <a:cubicBezTo>
                    <a:pt x="128" y="2958"/>
                    <a:pt x="17" y="7161"/>
                    <a:pt x="17" y="7205"/>
                  </a:cubicBezTo>
                  <a:cubicBezTo>
                    <a:pt x="0" y="9100"/>
                    <a:pt x="1536" y="10653"/>
                    <a:pt x="3445" y="10670"/>
                  </a:cubicBezTo>
                  <a:lnTo>
                    <a:pt x="9540" y="10682"/>
                  </a:lnTo>
                  <a:cubicBezTo>
                    <a:pt x="11431" y="10682"/>
                    <a:pt x="12970" y="9146"/>
                    <a:pt x="12970" y="7261"/>
                  </a:cubicBezTo>
                  <a:cubicBezTo>
                    <a:pt x="12970" y="7261"/>
                    <a:pt x="13082" y="3019"/>
                    <a:pt x="13111" y="1617"/>
                  </a:cubicBezTo>
                  <a:cubicBezTo>
                    <a:pt x="13115" y="1429"/>
                    <a:pt x="13034" y="1254"/>
                    <a:pt x="12880" y="1097"/>
                  </a:cubicBezTo>
                  <a:cubicBezTo>
                    <a:pt x="12079" y="288"/>
                    <a:pt x="8952" y="0"/>
                    <a:pt x="6521" y="0"/>
                  </a:cubicBezTo>
                  <a:close/>
                </a:path>
              </a:pathLst>
            </a:custGeom>
            <a:solidFill>
              <a:srgbClr val="C39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7"/>
            <p:cNvSpPr/>
            <p:nvPr/>
          </p:nvSpPr>
          <p:spPr>
            <a:xfrm>
              <a:off x="5198519" y="4769876"/>
              <a:ext cx="627450" cy="182758"/>
            </a:xfrm>
            <a:custGeom>
              <a:rect b="b" l="l" r="r" t="t"/>
              <a:pathLst>
                <a:path extrusionOk="0" h="3624" w="12442">
                  <a:moveTo>
                    <a:pt x="24" y="1"/>
                  </a:moveTo>
                  <a:cubicBezTo>
                    <a:pt x="18" y="263"/>
                    <a:pt x="14" y="417"/>
                    <a:pt x="14" y="417"/>
                  </a:cubicBezTo>
                  <a:cubicBezTo>
                    <a:pt x="1" y="2178"/>
                    <a:pt x="1413" y="3594"/>
                    <a:pt x="3174" y="3610"/>
                  </a:cubicBezTo>
                  <a:lnTo>
                    <a:pt x="9241" y="3623"/>
                  </a:lnTo>
                  <a:lnTo>
                    <a:pt x="9269" y="3623"/>
                  </a:lnTo>
                  <a:cubicBezTo>
                    <a:pt x="11015" y="3623"/>
                    <a:pt x="12431" y="2201"/>
                    <a:pt x="12431" y="464"/>
                  </a:cubicBezTo>
                  <a:cubicBezTo>
                    <a:pt x="12431" y="464"/>
                    <a:pt x="12435" y="289"/>
                    <a:pt x="12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7"/>
            <p:cNvSpPr/>
            <p:nvPr/>
          </p:nvSpPr>
          <p:spPr>
            <a:xfrm>
              <a:off x="5184852" y="4756361"/>
              <a:ext cx="655136" cy="209789"/>
            </a:xfrm>
            <a:custGeom>
              <a:rect b="b" l="l" r="r" t="t"/>
              <a:pathLst>
                <a:path extrusionOk="0" h="4160" w="12991">
                  <a:moveTo>
                    <a:pt x="12438" y="541"/>
                  </a:moveTo>
                  <a:lnTo>
                    <a:pt x="12434" y="732"/>
                  </a:lnTo>
                  <a:cubicBezTo>
                    <a:pt x="12434" y="2328"/>
                    <a:pt x="11136" y="3623"/>
                    <a:pt x="9512" y="3623"/>
                  </a:cubicBezTo>
                  <a:lnTo>
                    <a:pt x="3448" y="3606"/>
                  </a:lnTo>
                  <a:cubicBezTo>
                    <a:pt x="1838" y="3593"/>
                    <a:pt x="540" y="2285"/>
                    <a:pt x="553" y="691"/>
                  </a:cubicBezTo>
                  <a:lnTo>
                    <a:pt x="557" y="541"/>
                  </a:lnTo>
                  <a:close/>
                  <a:moveTo>
                    <a:pt x="33" y="1"/>
                  </a:moveTo>
                  <a:lnTo>
                    <a:pt x="17" y="682"/>
                  </a:lnTo>
                  <a:cubicBezTo>
                    <a:pt x="0" y="2577"/>
                    <a:pt x="1536" y="4130"/>
                    <a:pt x="3445" y="4147"/>
                  </a:cubicBezTo>
                  <a:lnTo>
                    <a:pt x="9540" y="4159"/>
                  </a:lnTo>
                  <a:cubicBezTo>
                    <a:pt x="11431" y="4159"/>
                    <a:pt x="12970" y="2623"/>
                    <a:pt x="12970" y="738"/>
                  </a:cubicBezTo>
                  <a:lnTo>
                    <a:pt x="1299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7"/>
            <p:cNvSpPr/>
            <p:nvPr/>
          </p:nvSpPr>
          <p:spPr>
            <a:xfrm>
              <a:off x="5203461" y="4440914"/>
              <a:ext cx="629417" cy="174437"/>
            </a:xfrm>
            <a:custGeom>
              <a:rect b="b" l="l" r="r" t="t"/>
              <a:pathLst>
                <a:path extrusionOk="0" h="3459" w="12481">
                  <a:moveTo>
                    <a:pt x="6152" y="0"/>
                  </a:moveTo>
                  <a:cubicBezTo>
                    <a:pt x="3086" y="0"/>
                    <a:pt x="57" y="429"/>
                    <a:pt x="44" y="1298"/>
                  </a:cubicBezTo>
                  <a:cubicBezTo>
                    <a:pt x="37" y="1781"/>
                    <a:pt x="20" y="2596"/>
                    <a:pt x="0" y="3458"/>
                  </a:cubicBezTo>
                  <a:lnTo>
                    <a:pt x="12424" y="3458"/>
                  </a:lnTo>
                  <a:cubicBezTo>
                    <a:pt x="12444" y="2613"/>
                    <a:pt x="12464" y="1818"/>
                    <a:pt x="12474" y="1345"/>
                  </a:cubicBezTo>
                  <a:cubicBezTo>
                    <a:pt x="12481" y="453"/>
                    <a:pt x="9298" y="0"/>
                    <a:pt x="6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7"/>
            <p:cNvSpPr/>
            <p:nvPr/>
          </p:nvSpPr>
          <p:spPr>
            <a:xfrm>
              <a:off x="5189542" y="4427398"/>
              <a:ext cx="656699" cy="201468"/>
            </a:xfrm>
            <a:custGeom>
              <a:rect b="b" l="l" r="r" t="t"/>
              <a:pathLst>
                <a:path extrusionOk="0" h="3995" w="13022">
                  <a:moveTo>
                    <a:pt x="6428" y="536"/>
                  </a:moveTo>
                  <a:cubicBezTo>
                    <a:pt x="9352" y="536"/>
                    <a:pt x="11868" y="932"/>
                    <a:pt x="12408" y="1476"/>
                  </a:cubicBezTo>
                  <a:cubicBezTo>
                    <a:pt x="12455" y="1526"/>
                    <a:pt x="12481" y="1570"/>
                    <a:pt x="12481" y="1610"/>
                  </a:cubicBezTo>
                  <a:cubicBezTo>
                    <a:pt x="12472" y="2033"/>
                    <a:pt x="12455" y="2713"/>
                    <a:pt x="12438" y="3458"/>
                  </a:cubicBezTo>
                  <a:lnTo>
                    <a:pt x="551" y="3458"/>
                  </a:lnTo>
                  <a:cubicBezTo>
                    <a:pt x="568" y="2700"/>
                    <a:pt x="581" y="2002"/>
                    <a:pt x="588" y="1570"/>
                  </a:cubicBezTo>
                  <a:cubicBezTo>
                    <a:pt x="595" y="1137"/>
                    <a:pt x="2627" y="536"/>
                    <a:pt x="6428" y="536"/>
                  </a:cubicBezTo>
                  <a:close/>
                  <a:moveTo>
                    <a:pt x="6428" y="0"/>
                  </a:moveTo>
                  <a:cubicBezTo>
                    <a:pt x="4939" y="0"/>
                    <a:pt x="75" y="114"/>
                    <a:pt x="48" y="1563"/>
                  </a:cubicBezTo>
                  <a:cubicBezTo>
                    <a:pt x="44" y="2046"/>
                    <a:pt x="28" y="2861"/>
                    <a:pt x="8" y="3719"/>
                  </a:cubicBezTo>
                  <a:lnTo>
                    <a:pt x="1" y="3995"/>
                  </a:lnTo>
                  <a:lnTo>
                    <a:pt x="12961" y="3995"/>
                  </a:lnTo>
                  <a:lnTo>
                    <a:pt x="12968" y="3733"/>
                  </a:lnTo>
                  <a:cubicBezTo>
                    <a:pt x="12989" y="2884"/>
                    <a:pt x="13009" y="2089"/>
                    <a:pt x="13018" y="1620"/>
                  </a:cubicBezTo>
                  <a:lnTo>
                    <a:pt x="13018" y="1617"/>
                  </a:lnTo>
                  <a:cubicBezTo>
                    <a:pt x="13022" y="1429"/>
                    <a:pt x="12941" y="1254"/>
                    <a:pt x="12787" y="1097"/>
                  </a:cubicBezTo>
                  <a:cubicBezTo>
                    <a:pt x="11986" y="288"/>
                    <a:pt x="8859" y="0"/>
                    <a:pt x="6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7"/>
            <p:cNvSpPr/>
            <p:nvPr/>
          </p:nvSpPr>
          <p:spPr>
            <a:xfrm>
              <a:off x="5957205" y="4440914"/>
              <a:ext cx="634359" cy="511713"/>
            </a:xfrm>
            <a:custGeom>
              <a:rect b="b" l="l" r="r" t="t"/>
              <a:pathLst>
                <a:path extrusionOk="0" h="10147" w="12579">
                  <a:moveTo>
                    <a:pt x="6249" y="0"/>
                  </a:moveTo>
                  <a:cubicBezTo>
                    <a:pt x="3183" y="0"/>
                    <a:pt x="154" y="429"/>
                    <a:pt x="141" y="1298"/>
                  </a:cubicBezTo>
                  <a:cubicBezTo>
                    <a:pt x="124" y="2714"/>
                    <a:pt x="13" y="6940"/>
                    <a:pt x="13" y="6940"/>
                  </a:cubicBezTo>
                  <a:cubicBezTo>
                    <a:pt x="0" y="8701"/>
                    <a:pt x="1412" y="10117"/>
                    <a:pt x="3173" y="10133"/>
                  </a:cubicBezTo>
                  <a:lnTo>
                    <a:pt x="9241" y="10146"/>
                  </a:lnTo>
                  <a:lnTo>
                    <a:pt x="9267" y="10146"/>
                  </a:lnTo>
                  <a:cubicBezTo>
                    <a:pt x="11015" y="10146"/>
                    <a:pt x="12430" y="8724"/>
                    <a:pt x="12430" y="6987"/>
                  </a:cubicBezTo>
                  <a:cubicBezTo>
                    <a:pt x="12430" y="6987"/>
                    <a:pt x="12541" y="2744"/>
                    <a:pt x="12571" y="1345"/>
                  </a:cubicBezTo>
                  <a:cubicBezTo>
                    <a:pt x="12578" y="453"/>
                    <a:pt x="9395" y="0"/>
                    <a:pt x="6249" y="0"/>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7"/>
            <p:cNvSpPr/>
            <p:nvPr/>
          </p:nvSpPr>
          <p:spPr>
            <a:xfrm>
              <a:off x="5943488" y="4427398"/>
              <a:ext cx="661440" cy="538744"/>
            </a:xfrm>
            <a:custGeom>
              <a:rect b="b" l="l" r="r" t="t"/>
              <a:pathLst>
                <a:path extrusionOk="0" h="10683" w="13116">
                  <a:moveTo>
                    <a:pt x="6521" y="536"/>
                  </a:moveTo>
                  <a:cubicBezTo>
                    <a:pt x="9445" y="536"/>
                    <a:pt x="11961" y="932"/>
                    <a:pt x="12501" y="1476"/>
                  </a:cubicBezTo>
                  <a:cubicBezTo>
                    <a:pt x="12552" y="1526"/>
                    <a:pt x="12575" y="1573"/>
                    <a:pt x="12575" y="1606"/>
                  </a:cubicBezTo>
                  <a:cubicBezTo>
                    <a:pt x="12545" y="3005"/>
                    <a:pt x="12434" y="7248"/>
                    <a:pt x="12434" y="7255"/>
                  </a:cubicBezTo>
                  <a:cubicBezTo>
                    <a:pt x="12434" y="8851"/>
                    <a:pt x="11136" y="10146"/>
                    <a:pt x="9513" y="10146"/>
                  </a:cubicBezTo>
                  <a:lnTo>
                    <a:pt x="3448" y="10129"/>
                  </a:lnTo>
                  <a:cubicBezTo>
                    <a:pt x="1838" y="10116"/>
                    <a:pt x="540" y="8808"/>
                    <a:pt x="554" y="7214"/>
                  </a:cubicBezTo>
                  <a:cubicBezTo>
                    <a:pt x="557" y="7174"/>
                    <a:pt x="664" y="2968"/>
                    <a:pt x="681" y="1570"/>
                  </a:cubicBezTo>
                  <a:cubicBezTo>
                    <a:pt x="688" y="1137"/>
                    <a:pt x="2720" y="536"/>
                    <a:pt x="6521" y="536"/>
                  </a:cubicBezTo>
                  <a:close/>
                  <a:moveTo>
                    <a:pt x="6521" y="0"/>
                  </a:moveTo>
                  <a:cubicBezTo>
                    <a:pt x="5032" y="0"/>
                    <a:pt x="168" y="114"/>
                    <a:pt x="144" y="1563"/>
                  </a:cubicBezTo>
                  <a:cubicBezTo>
                    <a:pt x="128" y="2958"/>
                    <a:pt x="20" y="7161"/>
                    <a:pt x="17" y="7205"/>
                  </a:cubicBezTo>
                  <a:cubicBezTo>
                    <a:pt x="0" y="9100"/>
                    <a:pt x="1536" y="10653"/>
                    <a:pt x="3445" y="10670"/>
                  </a:cubicBezTo>
                  <a:lnTo>
                    <a:pt x="9539" y="10682"/>
                  </a:lnTo>
                  <a:cubicBezTo>
                    <a:pt x="11431" y="10682"/>
                    <a:pt x="12971" y="9146"/>
                    <a:pt x="12971" y="7261"/>
                  </a:cubicBezTo>
                  <a:cubicBezTo>
                    <a:pt x="12971" y="7261"/>
                    <a:pt x="13081" y="3019"/>
                    <a:pt x="13112" y="1617"/>
                  </a:cubicBezTo>
                  <a:cubicBezTo>
                    <a:pt x="13115" y="1429"/>
                    <a:pt x="13038" y="1254"/>
                    <a:pt x="12880" y="1097"/>
                  </a:cubicBezTo>
                  <a:cubicBezTo>
                    <a:pt x="12078" y="288"/>
                    <a:pt x="8953" y="0"/>
                    <a:pt x="6521" y="0"/>
                  </a:cubicBezTo>
                  <a:close/>
                </a:path>
              </a:pathLst>
            </a:custGeom>
            <a:solidFill>
              <a:srgbClr val="C39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7"/>
            <p:cNvSpPr/>
            <p:nvPr/>
          </p:nvSpPr>
          <p:spPr>
            <a:xfrm>
              <a:off x="5957205" y="4769876"/>
              <a:ext cx="627551" cy="182758"/>
            </a:xfrm>
            <a:custGeom>
              <a:rect b="b" l="l" r="r" t="t"/>
              <a:pathLst>
                <a:path extrusionOk="0" h="3624" w="12444">
                  <a:moveTo>
                    <a:pt x="24" y="1"/>
                  </a:moveTo>
                  <a:cubicBezTo>
                    <a:pt x="17" y="263"/>
                    <a:pt x="13" y="417"/>
                    <a:pt x="13" y="417"/>
                  </a:cubicBezTo>
                  <a:cubicBezTo>
                    <a:pt x="0" y="2178"/>
                    <a:pt x="1412" y="3594"/>
                    <a:pt x="3173" y="3610"/>
                  </a:cubicBezTo>
                  <a:lnTo>
                    <a:pt x="9241" y="3623"/>
                  </a:lnTo>
                  <a:lnTo>
                    <a:pt x="9267" y="3623"/>
                  </a:lnTo>
                  <a:cubicBezTo>
                    <a:pt x="11015" y="3623"/>
                    <a:pt x="12430" y="2201"/>
                    <a:pt x="12430" y="464"/>
                  </a:cubicBezTo>
                  <a:cubicBezTo>
                    <a:pt x="12430" y="464"/>
                    <a:pt x="12434" y="289"/>
                    <a:pt x="124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7"/>
            <p:cNvSpPr/>
            <p:nvPr/>
          </p:nvSpPr>
          <p:spPr>
            <a:xfrm>
              <a:off x="5943488" y="4756361"/>
              <a:ext cx="655187" cy="209789"/>
            </a:xfrm>
            <a:custGeom>
              <a:rect b="b" l="l" r="r" t="t"/>
              <a:pathLst>
                <a:path extrusionOk="0" h="4160" w="12992">
                  <a:moveTo>
                    <a:pt x="12437" y="541"/>
                  </a:moveTo>
                  <a:lnTo>
                    <a:pt x="12434" y="732"/>
                  </a:lnTo>
                  <a:cubicBezTo>
                    <a:pt x="12434" y="2328"/>
                    <a:pt x="11136" y="3623"/>
                    <a:pt x="9513" y="3623"/>
                  </a:cubicBezTo>
                  <a:lnTo>
                    <a:pt x="3448" y="3606"/>
                  </a:lnTo>
                  <a:cubicBezTo>
                    <a:pt x="2667" y="3600"/>
                    <a:pt x="1936" y="3294"/>
                    <a:pt x="1389" y="2747"/>
                  </a:cubicBezTo>
                  <a:cubicBezTo>
                    <a:pt x="846" y="2198"/>
                    <a:pt x="547" y="1467"/>
                    <a:pt x="554" y="691"/>
                  </a:cubicBezTo>
                  <a:lnTo>
                    <a:pt x="561" y="541"/>
                  </a:lnTo>
                  <a:close/>
                  <a:moveTo>
                    <a:pt x="34" y="1"/>
                  </a:moveTo>
                  <a:lnTo>
                    <a:pt x="17" y="682"/>
                  </a:lnTo>
                  <a:cubicBezTo>
                    <a:pt x="0" y="2577"/>
                    <a:pt x="1536" y="4130"/>
                    <a:pt x="3445" y="4147"/>
                  </a:cubicBezTo>
                  <a:lnTo>
                    <a:pt x="9539" y="4159"/>
                  </a:lnTo>
                  <a:cubicBezTo>
                    <a:pt x="11431" y="4159"/>
                    <a:pt x="12971" y="2623"/>
                    <a:pt x="12971" y="738"/>
                  </a:cubicBezTo>
                  <a:lnTo>
                    <a:pt x="1299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7"/>
            <p:cNvSpPr/>
            <p:nvPr/>
          </p:nvSpPr>
          <p:spPr>
            <a:xfrm>
              <a:off x="5962047" y="4440914"/>
              <a:ext cx="629518" cy="174437"/>
            </a:xfrm>
            <a:custGeom>
              <a:rect b="b" l="l" r="r" t="t"/>
              <a:pathLst>
                <a:path extrusionOk="0" h="3459" w="12483">
                  <a:moveTo>
                    <a:pt x="6153" y="0"/>
                  </a:moveTo>
                  <a:cubicBezTo>
                    <a:pt x="3087" y="0"/>
                    <a:pt x="58" y="429"/>
                    <a:pt x="45" y="1298"/>
                  </a:cubicBezTo>
                  <a:cubicBezTo>
                    <a:pt x="38" y="1781"/>
                    <a:pt x="21" y="2596"/>
                    <a:pt x="1" y="3458"/>
                  </a:cubicBezTo>
                  <a:lnTo>
                    <a:pt x="12425" y="3458"/>
                  </a:lnTo>
                  <a:cubicBezTo>
                    <a:pt x="12445" y="2613"/>
                    <a:pt x="12466" y="1818"/>
                    <a:pt x="12475" y="1345"/>
                  </a:cubicBezTo>
                  <a:cubicBezTo>
                    <a:pt x="12482" y="453"/>
                    <a:pt x="9299" y="0"/>
                    <a:pt x="6153" y="0"/>
                  </a:cubicBezTo>
                  <a:close/>
                </a:path>
              </a:pathLst>
            </a:custGeom>
            <a:solidFill>
              <a:schemeClr val="accent3"/>
            </a:solidFill>
            <a:ln cap="flat" cmpd="sng" w="9525">
              <a:solidFill>
                <a:srgbClr val="DE7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7"/>
            <p:cNvSpPr/>
            <p:nvPr/>
          </p:nvSpPr>
          <p:spPr>
            <a:xfrm>
              <a:off x="5948229" y="4427398"/>
              <a:ext cx="656699" cy="201468"/>
            </a:xfrm>
            <a:custGeom>
              <a:rect b="b" l="l" r="r" t="t"/>
              <a:pathLst>
                <a:path extrusionOk="0" h="3995" w="13022">
                  <a:moveTo>
                    <a:pt x="6427" y="536"/>
                  </a:moveTo>
                  <a:cubicBezTo>
                    <a:pt x="9351" y="536"/>
                    <a:pt x="11867" y="932"/>
                    <a:pt x="12407" y="1476"/>
                  </a:cubicBezTo>
                  <a:cubicBezTo>
                    <a:pt x="12455" y="1526"/>
                    <a:pt x="12481" y="1570"/>
                    <a:pt x="12481" y="1610"/>
                  </a:cubicBezTo>
                  <a:cubicBezTo>
                    <a:pt x="12471" y="2033"/>
                    <a:pt x="12455" y="2713"/>
                    <a:pt x="12438" y="3458"/>
                  </a:cubicBezTo>
                  <a:lnTo>
                    <a:pt x="550" y="3458"/>
                  </a:lnTo>
                  <a:cubicBezTo>
                    <a:pt x="567" y="2700"/>
                    <a:pt x="581" y="2002"/>
                    <a:pt x="587" y="1570"/>
                  </a:cubicBezTo>
                  <a:cubicBezTo>
                    <a:pt x="594" y="1137"/>
                    <a:pt x="2626" y="536"/>
                    <a:pt x="6427" y="536"/>
                  </a:cubicBezTo>
                  <a:close/>
                  <a:moveTo>
                    <a:pt x="6427" y="0"/>
                  </a:moveTo>
                  <a:cubicBezTo>
                    <a:pt x="4938" y="0"/>
                    <a:pt x="74" y="114"/>
                    <a:pt x="50" y="1563"/>
                  </a:cubicBezTo>
                  <a:cubicBezTo>
                    <a:pt x="44" y="2046"/>
                    <a:pt x="27" y="2861"/>
                    <a:pt x="7" y="3719"/>
                  </a:cubicBezTo>
                  <a:lnTo>
                    <a:pt x="0" y="3995"/>
                  </a:lnTo>
                  <a:lnTo>
                    <a:pt x="12961" y="3995"/>
                  </a:lnTo>
                  <a:lnTo>
                    <a:pt x="12967" y="3733"/>
                  </a:lnTo>
                  <a:cubicBezTo>
                    <a:pt x="12987" y="2884"/>
                    <a:pt x="13008" y="2089"/>
                    <a:pt x="13018" y="1620"/>
                  </a:cubicBezTo>
                  <a:lnTo>
                    <a:pt x="13018" y="1617"/>
                  </a:lnTo>
                  <a:cubicBezTo>
                    <a:pt x="13021" y="1429"/>
                    <a:pt x="12944" y="1254"/>
                    <a:pt x="12786" y="1097"/>
                  </a:cubicBezTo>
                  <a:cubicBezTo>
                    <a:pt x="11984" y="288"/>
                    <a:pt x="8859" y="0"/>
                    <a:pt x="64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7"/>
            <p:cNvSpPr/>
            <p:nvPr/>
          </p:nvSpPr>
          <p:spPr>
            <a:xfrm>
              <a:off x="4806063" y="2568706"/>
              <a:ext cx="2163800" cy="2163144"/>
            </a:xfrm>
            <a:custGeom>
              <a:rect b="b" l="l" r="r" t="t"/>
              <a:pathLst>
                <a:path extrusionOk="0" h="42894" w="42907">
                  <a:moveTo>
                    <a:pt x="21454" y="0"/>
                  </a:moveTo>
                  <a:cubicBezTo>
                    <a:pt x="9604" y="0"/>
                    <a:pt x="1" y="9603"/>
                    <a:pt x="1" y="21457"/>
                  </a:cubicBezTo>
                  <a:cubicBezTo>
                    <a:pt x="1" y="33290"/>
                    <a:pt x="9604" y="42894"/>
                    <a:pt x="21454" y="42894"/>
                  </a:cubicBezTo>
                  <a:cubicBezTo>
                    <a:pt x="33304" y="42894"/>
                    <a:pt x="42907" y="33290"/>
                    <a:pt x="42907" y="21457"/>
                  </a:cubicBezTo>
                  <a:cubicBezTo>
                    <a:pt x="42907" y="9603"/>
                    <a:pt x="33304" y="0"/>
                    <a:pt x="214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7"/>
            <p:cNvSpPr/>
            <p:nvPr/>
          </p:nvSpPr>
          <p:spPr>
            <a:xfrm>
              <a:off x="4705453" y="2553627"/>
              <a:ext cx="2278831" cy="2193251"/>
            </a:xfrm>
            <a:custGeom>
              <a:rect b="b" l="l" r="r" t="t"/>
              <a:pathLst>
                <a:path extrusionOk="0" h="43491" w="45188">
                  <a:moveTo>
                    <a:pt x="23449" y="598"/>
                  </a:moveTo>
                  <a:cubicBezTo>
                    <a:pt x="35129" y="598"/>
                    <a:pt x="44590" y="10060"/>
                    <a:pt x="44604" y="21756"/>
                  </a:cubicBezTo>
                  <a:cubicBezTo>
                    <a:pt x="44604" y="30302"/>
                    <a:pt x="39448" y="38021"/>
                    <a:pt x="31543" y="41290"/>
                  </a:cubicBezTo>
                  <a:cubicBezTo>
                    <a:pt x="28927" y="42374"/>
                    <a:pt x="26179" y="42897"/>
                    <a:pt x="23456" y="42897"/>
                  </a:cubicBezTo>
                  <a:cubicBezTo>
                    <a:pt x="17948" y="42897"/>
                    <a:pt x="12535" y="40750"/>
                    <a:pt x="8486" y="36702"/>
                  </a:cubicBezTo>
                  <a:cubicBezTo>
                    <a:pt x="2435" y="30664"/>
                    <a:pt x="627" y="21565"/>
                    <a:pt x="3898" y="13659"/>
                  </a:cubicBezTo>
                  <a:cubicBezTo>
                    <a:pt x="7168" y="5753"/>
                    <a:pt x="14883" y="598"/>
                    <a:pt x="23449" y="598"/>
                  </a:cubicBezTo>
                  <a:close/>
                  <a:moveTo>
                    <a:pt x="23459" y="1"/>
                  </a:moveTo>
                  <a:cubicBezTo>
                    <a:pt x="17798" y="1"/>
                    <a:pt x="12233" y="2211"/>
                    <a:pt x="8078" y="6367"/>
                  </a:cubicBezTo>
                  <a:cubicBezTo>
                    <a:pt x="1855" y="12589"/>
                    <a:pt x="0" y="21944"/>
                    <a:pt x="3364" y="30067"/>
                  </a:cubicBezTo>
                  <a:cubicBezTo>
                    <a:pt x="6725" y="38194"/>
                    <a:pt x="14648" y="43490"/>
                    <a:pt x="23449" y="43490"/>
                  </a:cubicBezTo>
                  <a:cubicBezTo>
                    <a:pt x="35443" y="43474"/>
                    <a:pt x="45171" y="33747"/>
                    <a:pt x="45188" y="21756"/>
                  </a:cubicBezTo>
                  <a:cubicBezTo>
                    <a:pt x="45188" y="12951"/>
                    <a:pt x="39891" y="5032"/>
                    <a:pt x="31764" y="1651"/>
                  </a:cubicBezTo>
                  <a:cubicBezTo>
                    <a:pt x="29077" y="541"/>
                    <a:pt x="26257" y="1"/>
                    <a:pt x="23459" y="1"/>
                  </a:cubicBezTo>
                  <a:close/>
                </a:path>
              </a:pathLst>
            </a:custGeom>
            <a:solidFill>
              <a:srgbClr val="CAA1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7"/>
            <p:cNvSpPr/>
            <p:nvPr/>
          </p:nvSpPr>
          <p:spPr>
            <a:xfrm>
              <a:off x="5183492" y="4160262"/>
              <a:ext cx="1414158" cy="573641"/>
            </a:xfrm>
            <a:custGeom>
              <a:rect b="b" l="l" r="r" t="t"/>
              <a:pathLst>
                <a:path extrusionOk="0" h="11375" w="28042">
                  <a:moveTo>
                    <a:pt x="3864" y="0"/>
                  </a:moveTo>
                  <a:lnTo>
                    <a:pt x="3864" y="6239"/>
                  </a:lnTo>
                  <a:lnTo>
                    <a:pt x="0" y="6239"/>
                  </a:lnTo>
                  <a:cubicBezTo>
                    <a:pt x="1127" y="7201"/>
                    <a:pt x="2553" y="8164"/>
                    <a:pt x="3864" y="8879"/>
                  </a:cubicBezTo>
                  <a:cubicBezTo>
                    <a:pt x="4982" y="9472"/>
                    <a:pt x="6152" y="9969"/>
                    <a:pt x="7376" y="10358"/>
                  </a:cubicBezTo>
                  <a:cubicBezTo>
                    <a:pt x="9496" y="11062"/>
                    <a:pt x="11764" y="11375"/>
                    <a:pt x="14121" y="11375"/>
                  </a:cubicBezTo>
                  <a:cubicBezTo>
                    <a:pt x="19434" y="11375"/>
                    <a:pt x="24294" y="9439"/>
                    <a:pt x="28041" y="6239"/>
                  </a:cubicBezTo>
                  <a:lnTo>
                    <a:pt x="24375" y="6239"/>
                  </a:lnTo>
                  <a:lnTo>
                    <a:pt x="24375" y="57"/>
                  </a:lnTo>
                  <a:cubicBezTo>
                    <a:pt x="23097" y="37"/>
                    <a:pt x="21792" y="17"/>
                    <a:pt x="20867" y="0"/>
                  </a:cubicBezTo>
                  <a:lnTo>
                    <a:pt x="20867" y="6239"/>
                  </a:lnTo>
                  <a:lnTo>
                    <a:pt x="7376" y="6239"/>
                  </a:lnTo>
                  <a:lnTo>
                    <a:pt x="7376" y="57"/>
                  </a:lnTo>
                  <a:cubicBezTo>
                    <a:pt x="6095" y="37"/>
                    <a:pt x="4790" y="17"/>
                    <a:pt x="38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7"/>
            <p:cNvSpPr/>
            <p:nvPr/>
          </p:nvSpPr>
          <p:spPr>
            <a:xfrm>
              <a:off x="5144763" y="4144530"/>
              <a:ext cx="1487584" cy="600873"/>
            </a:xfrm>
            <a:custGeom>
              <a:rect b="b" l="l" r="r" t="t"/>
              <a:pathLst>
                <a:path extrusionOk="0" h="11915" w="29498">
                  <a:moveTo>
                    <a:pt x="21863" y="547"/>
                  </a:moveTo>
                  <a:cubicBezTo>
                    <a:pt x="22695" y="561"/>
                    <a:pt x="23765" y="578"/>
                    <a:pt x="24835" y="594"/>
                  </a:cubicBezTo>
                  <a:lnTo>
                    <a:pt x="24835" y="6780"/>
                  </a:lnTo>
                  <a:lnTo>
                    <a:pt x="28021" y="6780"/>
                  </a:lnTo>
                  <a:cubicBezTo>
                    <a:pt x="24282" y="9751"/>
                    <a:pt x="19636" y="11378"/>
                    <a:pt x="14849" y="11378"/>
                  </a:cubicBezTo>
                  <a:cubicBezTo>
                    <a:pt x="12434" y="11378"/>
                    <a:pt x="10194" y="11039"/>
                    <a:pt x="8185" y="10375"/>
                  </a:cubicBezTo>
                  <a:cubicBezTo>
                    <a:pt x="6994" y="9996"/>
                    <a:pt x="5827" y="9503"/>
                    <a:pt x="4720" y="8916"/>
                  </a:cubicBezTo>
                  <a:cubicBezTo>
                    <a:pt x="3606" y="8309"/>
                    <a:pt x="2459" y="7551"/>
                    <a:pt x="1480" y="6780"/>
                  </a:cubicBezTo>
                  <a:lnTo>
                    <a:pt x="4861" y="6780"/>
                  </a:lnTo>
                  <a:lnTo>
                    <a:pt x="4861" y="547"/>
                  </a:lnTo>
                  <a:cubicBezTo>
                    <a:pt x="5693" y="561"/>
                    <a:pt x="6763" y="578"/>
                    <a:pt x="7836" y="594"/>
                  </a:cubicBezTo>
                  <a:lnTo>
                    <a:pt x="7836" y="6780"/>
                  </a:lnTo>
                  <a:lnTo>
                    <a:pt x="21863" y="6780"/>
                  </a:lnTo>
                  <a:lnTo>
                    <a:pt x="21863" y="547"/>
                  </a:lnTo>
                  <a:close/>
                  <a:moveTo>
                    <a:pt x="4324" y="1"/>
                  </a:moveTo>
                  <a:lnTo>
                    <a:pt x="4324" y="6243"/>
                  </a:lnTo>
                  <a:lnTo>
                    <a:pt x="1" y="6243"/>
                  </a:lnTo>
                  <a:lnTo>
                    <a:pt x="554" y="6716"/>
                  </a:lnTo>
                  <a:cubicBezTo>
                    <a:pt x="1664" y="7665"/>
                    <a:pt x="3090" y="8638"/>
                    <a:pt x="4465" y="9389"/>
                  </a:cubicBezTo>
                  <a:cubicBezTo>
                    <a:pt x="5606" y="9992"/>
                    <a:pt x="6800" y="10495"/>
                    <a:pt x="8021" y="10885"/>
                  </a:cubicBezTo>
                  <a:cubicBezTo>
                    <a:pt x="10080" y="11569"/>
                    <a:pt x="12377" y="11915"/>
                    <a:pt x="14849" y="11915"/>
                  </a:cubicBezTo>
                  <a:cubicBezTo>
                    <a:pt x="20011" y="11915"/>
                    <a:pt x="25016" y="10070"/>
                    <a:pt x="28943" y="6716"/>
                  </a:cubicBezTo>
                  <a:lnTo>
                    <a:pt x="29497" y="6243"/>
                  </a:lnTo>
                  <a:lnTo>
                    <a:pt x="25375" y="6243"/>
                  </a:lnTo>
                  <a:lnTo>
                    <a:pt x="25375" y="64"/>
                  </a:lnTo>
                  <a:lnTo>
                    <a:pt x="25110" y="61"/>
                  </a:lnTo>
                  <a:cubicBezTo>
                    <a:pt x="23828" y="41"/>
                    <a:pt x="22523" y="21"/>
                    <a:pt x="21598" y="4"/>
                  </a:cubicBezTo>
                  <a:lnTo>
                    <a:pt x="21323" y="1"/>
                  </a:lnTo>
                  <a:lnTo>
                    <a:pt x="21323" y="6243"/>
                  </a:lnTo>
                  <a:lnTo>
                    <a:pt x="8373" y="6243"/>
                  </a:lnTo>
                  <a:lnTo>
                    <a:pt x="8373" y="64"/>
                  </a:lnTo>
                  <a:lnTo>
                    <a:pt x="8108" y="61"/>
                  </a:lnTo>
                  <a:cubicBezTo>
                    <a:pt x="6826" y="41"/>
                    <a:pt x="5525" y="21"/>
                    <a:pt x="4595" y="4"/>
                  </a:cubicBezTo>
                  <a:lnTo>
                    <a:pt x="43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7"/>
            <p:cNvSpPr/>
            <p:nvPr/>
          </p:nvSpPr>
          <p:spPr>
            <a:xfrm>
              <a:off x="5020043" y="2887532"/>
              <a:ext cx="1735901" cy="1525457"/>
            </a:xfrm>
            <a:custGeom>
              <a:rect b="b" l="l" r="r" t="t"/>
              <a:pathLst>
                <a:path extrusionOk="0" h="30249" w="34422">
                  <a:moveTo>
                    <a:pt x="34422" y="15125"/>
                  </a:moveTo>
                  <a:cubicBezTo>
                    <a:pt x="34422" y="23477"/>
                    <a:pt x="26717" y="30248"/>
                    <a:pt x="17211" y="30248"/>
                  </a:cubicBezTo>
                  <a:cubicBezTo>
                    <a:pt x="7706" y="30248"/>
                    <a:pt x="1" y="23477"/>
                    <a:pt x="1" y="15125"/>
                  </a:cubicBezTo>
                  <a:cubicBezTo>
                    <a:pt x="1" y="6773"/>
                    <a:pt x="7706" y="1"/>
                    <a:pt x="17211" y="1"/>
                  </a:cubicBezTo>
                  <a:cubicBezTo>
                    <a:pt x="26717" y="1"/>
                    <a:pt x="34422" y="6773"/>
                    <a:pt x="34422" y="15125"/>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7"/>
            <p:cNvSpPr/>
            <p:nvPr/>
          </p:nvSpPr>
          <p:spPr>
            <a:xfrm>
              <a:off x="5006527" y="2874016"/>
              <a:ext cx="1762932" cy="1552538"/>
            </a:xfrm>
            <a:custGeom>
              <a:rect b="b" l="l" r="r" t="t"/>
              <a:pathLst>
                <a:path extrusionOk="0" h="30786" w="34958">
                  <a:moveTo>
                    <a:pt x="17479" y="538"/>
                  </a:moveTo>
                  <a:cubicBezTo>
                    <a:pt x="26821" y="538"/>
                    <a:pt x="34421" y="7202"/>
                    <a:pt x="34421" y="15393"/>
                  </a:cubicBezTo>
                  <a:cubicBezTo>
                    <a:pt x="34421" y="23584"/>
                    <a:pt x="26821" y="30245"/>
                    <a:pt x="17479" y="30245"/>
                  </a:cubicBezTo>
                  <a:cubicBezTo>
                    <a:pt x="8138" y="30245"/>
                    <a:pt x="538" y="23584"/>
                    <a:pt x="538" y="15393"/>
                  </a:cubicBezTo>
                  <a:cubicBezTo>
                    <a:pt x="538" y="7202"/>
                    <a:pt x="8138" y="538"/>
                    <a:pt x="17479" y="538"/>
                  </a:cubicBezTo>
                  <a:close/>
                  <a:moveTo>
                    <a:pt x="17479" y="1"/>
                  </a:moveTo>
                  <a:cubicBezTo>
                    <a:pt x="7843" y="1"/>
                    <a:pt x="1" y="6907"/>
                    <a:pt x="1" y="15393"/>
                  </a:cubicBezTo>
                  <a:cubicBezTo>
                    <a:pt x="1" y="23879"/>
                    <a:pt x="7843" y="30785"/>
                    <a:pt x="17479" y="30785"/>
                  </a:cubicBezTo>
                  <a:cubicBezTo>
                    <a:pt x="27119" y="30785"/>
                    <a:pt x="34958" y="23879"/>
                    <a:pt x="34958" y="15393"/>
                  </a:cubicBezTo>
                  <a:cubicBezTo>
                    <a:pt x="34958" y="6907"/>
                    <a:pt x="27119" y="1"/>
                    <a:pt x="17479" y="1"/>
                  </a:cubicBezTo>
                  <a:close/>
                </a:path>
              </a:pathLst>
            </a:custGeom>
            <a:solidFill>
              <a:srgbClr val="CAA1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7"/>
            <p:cNvSpPr/>
            <p:nvPr/>
          </p:nvSpPr>
          <p:spPr>
            <a:xfrm>
              <a:off x="6547502" y="2928684"/>
              <a:ext cx="168033" cy="236819"/>
            </a:xfrm>
            <a:custGeom>
              <a:rect b="b" l="l" r="r" t="t"/>
              <a:pathLst>
                <a:path extrusionOk="0" h="4696" w="3332">
                  <a:moveTo>
                    <a:pt x="860" y="0"/>
                  </a:moveTo>
                  <a:cubicBezTo>
                    <a:pt x="595" y="0"/>
                    <a:pt x="363" y="151"/>
                    <a:pt x="205" y="503"/>
                  </a:cubicBezTo>
                  <a:cubicBezTo>
                    <a:pt x="1" y="989"/>
                    <a:pt x="1007" y="1633"/>
                    <a:pt x="1792" y="2606"/>
                  </a:cubicBezTo>
                  <a:cubicBezTo>
                    <a:pt x="2248" y="3206"/>
                    <a:pt x="2611" y="3864"/>
                    <a:pt x="2862" y="4589"/>
                  </a:cubicBezTo>
                  <a:cubicBezTo>
                    <a:pt x="2886" y="4663"/>
                    <a:pt x="2949" y="4696"/>
                    <a:pt x="3020" y="4696"/>
                  </a:cubicBezTo>
                  <a:cubicBezTo>
                    <a:pt x="3127" y="4696"/>
                    <a:pt x="3251" y="4618"/>
                    <a:pt x="3271" y="4494"/>
                  </a:cubicBezTo>
                  <a:cubicBezTo>
                    <a:pt x="3332" y="4069"/>
                    <a:pt x="3332" y="3646"/>
                    <a:pt x="3271" y="3220"/>
                  </a:cubicBezTo>
                  <a:cubicBezTo>
                    <a:pt x="3016" y="1684"/>
                    <a:pt x="1745" y="0"/>
                    <a:pt x="860" y="0"/>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7"/>
            <p:cNvSpPr/>
            <p:nvPr/>
          </p:nvSpPr>
          <p:spPr>
            <a:xfrm>
              <a:off x="6543972" y="3042154"/>
              <a:ext cx="112560" cy="148869"/>
            </a:xfrm>
            <a:custGeom>
              <a:rect b="b" l="l" r="r" t="t"/>
              <a:pathLst>
                <a:path extrusionOk="0" h="2952" w="2232">
                  <a:moveTo>
                    <a:pt x="778" y="1"/>
                  </a:moveTo>
                  <a:cubicBezTo>
                    <a:pt x="564" y="1"/>
                    <a:pt x="360" y="118"/>
                    <a:pt x="205" y="390"/>
                  </a:cubicBezTo>
                  <a:cubicBezTo>
                    <a:pt x="1" y="735"/>
                    <a:pt x="691" y="1080"/>
                    <a:pt x="1195" y="1661"/>
                  </a:cubicBezTo>
                  <a:cubicBezTo>
                    <a:pt x="1476" y="2023"/>
                    <a:pt x="1698" y="2449"/>
                    <a:pt x="1805" y="2888"/>
                  </a:cubicBezTo>
                  <a:cubicBezTo>
                    <a:pt x="1818" y="2932"/>
                    <a:pt x="1852" y="2952"/>
                    <a:pt x="1899" y="2952"/>
                  </a:cubicBezTo>
                  <a:cubicBezTo>
                    <a:pt x="1979" y="2952"/>
                    <a:pt x="2091" y="2885"/>
                    <a:pt x="2120" y="2795"/>
                  </a:cubicBezTo>
                  <a:cubicBezTo>
                    <a:pt x="2201" y="2526"/>
                    <a:pt x="2231" y="2244"/>
                    <a:pt x="2218" y="1959"/>
                  </a:cubicBezTo>
                  <a:cubicBezTo>
                    <a:pt x="2157" y="990"/>
                    <a:pt x="1410" y="1"/>
                    <a:pt x="778" y="1"/>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7"/>
            <p:cNvSpPr/>
            <p:nvPr/>
          </p:nvSpPr>
          <p:spPr>
            <a:xfrm>
              <a:off x="5074710" y="2928684"/>
              <a:ext cx="168033" cy="236819"/>
            </a:xfrm>
            <a:custGeom>
              <a:rect b="b" l="l" r="r" t="t"/>
              <a:pathLst>
                <a:path extrusionOk="0" h="4696" w="3332">
                  <a:moveTo>
                    <a:pt x="2473" y="0"/>
                  </a:moveTo>
                  <a:cubicBezTo>
                    <a:pt x="1587" y="0"/>
                    <a:pt x="319" y="1684"/>
                    <a:pt x="64" y="3220"/>
                  </a:cubicBezTo>
                  <a:cubicBezTo>
                    <a:pt x="0" y="3646"/>
                    <a:pt x="0" y="4069"/>
                    <a:pt x="64" y="4494"/>
                  </a:cubicBezTo>
                  <a:cubicBezTo>
                    <a:pt x="84" y="4618"/>
                    <a:pt x="205" y="4696"/>
                    <a:pt x="313" y="4696"/>
                  </a:cubicBezTo>
                  <a:cubicBezTo>
                    <a:pt x="383" y="4696"/>
                    <a:pt x="446" y="4663"/>
                    <a:pt x="474" y="4589"/>
                  </a:cubicBezTo>
                  <a:cubicBezTo>
                    <a:pt x="725" y="3864"/>
                    <a:pt x="1084" y="3206"/>
                    <a:pt x="1540" y="2606"/>
                  </a:cubicBezTo>
                  <a:cubicBezTo>
                    <a:pt x="2325" y="1633"/>
                    <a:pt x="3332" y="989"/>
                    <a:pt x="3130" y="503"/>
                  </a:cubicBezTo>
                  <a:cubicBezTo>
                    <a:pt x="2969" y="151"/>
                    <a:pt x="2737" y="0"/>
                    <a:pt x="2473" y="0"/>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7"/>
            <p:cNvSpPr/>
            <p:nvPr/>
          </p:nvSpPr>
          <p:spPr>
            <a:xfrm>
              <a:off x="5133715" y="3042154"/>
              <a:ext cx="112711" cy="148869"/>
            </a:xfrm>
            <a:custGeom>
              <a:rect b="b" l="l" r="r" t="t"/>
              <a:pathLst>
                <a:path extrusionOk="0" h="2952" w="2235">
                  <a:moveTo>
                    <a:pt x="1453" y="1"/>
                  </a:moveTo>
                  <a:cubicBezTo>
                    <a:pt x="823" y="1"/>
                    <a:pt x="75" y="990"/>
                    <a:pt x="18" y="1959"/>
                  </a:cubicBezTo>
                  <a:cubicBezTo>
                    <a:pt x="1" y="2244"/>
                    <a:pt x="32" y="2526"/>
                    <a:pt x="112" y="2795"/>
                  </a:cubicBezTo>
                  <a:cubicBezTo>
                    <a:pt x="142" y="2885"/>
                    <a:pt x="253" y="2952"/>
                    <a:pt x="333" y="2952"/>
                  </a:cubicBezTo>
                  <a:cubicBezTo>
                    <a:pt x="380" y="2952"/>
                    <a:pt x="414" y="2932"/>
                    <a:pt x="427" y="2888"/>
                  </a:cubicBezTo>
                  <a:cubicBezTo>
                    <a:pt x="538" y="2449"/>
                    <a:pt x="756" y="2023"/>
                    <a:pt x="1038" y="1661"/>
                  </a:cubicBezTo>
                  <a:cubicBezTo>
                    <a:pt x="1541" y="1080"/>
                    <a:pt x="2235" y="735"/>
                    <a:pt x="2030" y="390"/>
                  </a:cubicBezTo>
                  <a:cubicBezTo>
                    <a:pt x="1873" y="118"/>
                    <a:pt x="1671" y="1"/>
                    <a:pt x="1453" y="1"/>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7"/>
            <p:cNvSpPr/>
            <p:nvPr/>
          </p:nvSpPr>
          <p:spPr>
            <a:xfrm>
              <a:off x="5644582" y="3708602"/>
              <a:ext cx="139439" cy="139489"/>
            </a:xfrm>
            <a:custGeom>
              <a:rect b="b" l="l" r="r" t="t"/>
              <a:pathLst>
                <a:path extrusionOk="0" h="2766" w="2765">
                  <a:moveTo>
                    <a:pt x="1382" y="1"/>
                  </a:moveTo>
                  <a:cubicBezTo>
                    <a:pt x="621" y="1"/>
                    <a:pt x="1" y="618"/>
                    <a:pt x="1" y="1383"/>
                  </a:cubicBezTo>
                  <a:cubicBezTo>
                    <a:pt x="1" y="2144"/>
                    <a:pt x="621" y="2765"/>
                    <a:pt x="1382" y="2765"/>
                  </a:cubicBezTo>
                  <a:cubicBezTo>
                    <a:pt x="2144" y="2765"/>
                    <a:pt x="2764" y="2144"/>
                    <a:pt x="2764" y="1383"/>
                  </a:cubicBezTo>
                  <a:cubicBezTo>
                    <a:pt x="2764" y="618"/>
                    <a:pt x="2144" y="1"/>
                    <a:pt x="1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7"/>
            <p:cNvSpPr/>
            <p:nvPr/>
          </p:nvSpPr>
          <p:spPr>
            <a:xfrm>
              <a:off x="6003199" y="3708602"/>
              <a:ext cx="139237" cy="139489"/>
            </a:xfrm>
            <a:custGeom>
              <a:rect b="b" l="l" r="r" t="t"/>
              <a:pathLst>
                <a:path extrusionOk="0" h="2766" w="2761">
                  <a:moveTo>
                    <a:pt x="1379" y="1"/>
                  </a:moveTo>
                  <a:cubicBezTo>
                    <a:pt x="618" y="1"/>
                    <a:pt x="0" y="618"/>
                    <a:pt x="0" y="1383"/>
                  </a:cubicBezTo>
                  <a:cubicBezTo>
                    <a:pt x="0" y="2144"/>
                    <a:pt x="618" y="2765"/>
                    <a:pt x="1379" y="2765"/>
                  </a:cubicBezTo>
                  <a:cubicBezTo>
                    <a:pt x="2143" y="2765"/>
                    <a:pt x="2761" y="2144"/>
                    <a:pt x="2761" y="1383"/>
                  </a:cubicBezTo>
                  <a:cubicBezTo>
                    <a:pt x="2761" y="618"/>
                    <a:pt x="2143" y="1"/>
                    <a:pt x="1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7"/>
            <p:cNvSpPr/>
            <p:nvPr/>
          </p:nvSpPr>
          <p:spPr>
            <a:xfrm>
              <a:off x="5576248" y="3559477"/>
              <a:ext cx="276104" cy="82856"/>
            </a:xfrm>
            <a:custGeom>
              <a:rect b="b" l="l" r="r" t="t"/>
              <a:pathLst>
                <a:path extrusionOk="0" h="1643" w="5475">
                  <a:moveTo>
                    <a:pt x="485" y="1"/>
                  </a:moveTo>
                  <a:cubicBezTo>
                    <a:pt x="268" y="1"/>
                    <a:pt x="77" y="158"/>
                    <a:pt x="41" y="378"/>
                  </a:cubicBezTo>
                  <a:cubicBezTo>
                    <a:pt x="0" y="623"/>
                    <a:pt x="165" y="852"/>
                    <a:pt x="410" y="892"/>
                  </a:cubicBezTo>
                  <a:lnTo>
                    <a:pt x="4918" y="1637"/>
                  </a:lnTo>
                  <a:cubicBezTo>
                    <a:pt x="4943" y="1641"/>
                    <a:pt x="4968" y="1643"/>
                    <a:pt x="4992" y="1643"/>
                  </a:cubicBezTo>
                  <a:cubicBezTo>
                    <a:pt x="5208" y="1643"/>
                    <a:pt x="5398" y="1488"/>
                    <a:pt x="5434" y="1267"/>
                  </a:cubicBezTo>
                  <a:cubicBezTo>
                    <a:pt x="5474" y="1022"/>
                    <a:pt x="5310" y="791"/>
                    <a:pt x="5065" y="751"/>
                  </a:cubicBezTo>
                  <a:lnTo>
                    <a:pt x="557" y="7"/>
                  </a:lnTo>
                  <a:cubicBezTo>
                    <a:pt x="533" y="3"/>
                    <a:pt x="509" y="1"/>
                    <a:pt x="4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7"/>
            <p:cNvSpPr/>
            <p:nvPr/>
          </p:nvSpPr>
          <p:spPr>
            <a:xfrm>
              <a:off x="5935217" y="3555241"/>
              <a:ext cx="275247" cy="91329"/>
            </a:xfrm>
            <a:custGeom>
              <a:rect b="b" l="l" r="r" t="t"/>
              <a:pathLst>
                <a:path extrusionOk="0" h="1811" w="5458">
                  <a:moveTo>
                    <a:pt x="4969" y="1"/>
                  </a:moveTo>
                  <a:cubicBezTo>
                    <a:pt x="4938" y="1"/>
                    <a:pt x="4908" y="4"/>
                    <a:pt x="4877" y="10"/>
                  </a:cubicBezTo>
                  <a:lnTo>
                    <a:pt x="399" y="922"/>
                  </a:lnTo>
                  <a:cubicBezTo>
                    <a:pt x="158" y="969"/>
                    <a:pt x="0" y="1207"/>
                    <a:pt x="50" y="1452"/>
                  </a:cubicBezTo>
                  <a:cubicBezTo>
                    <a:pt x="94" y="1663"/>
                    <a:pt x="280" y="1810"/>
                    <a:pt x="490" y="1810"/>
                  </a:cubicBezTo>
                  <a:cubicBezTo>
                    <a:pt x="520" y="1810"/>
                    <a:pt x="550" y="1807"/>
                    <a:pt x="580" y="1801"/>
                  </a:cubicBezTo>
                  <a:lnTo>
                    <a:pt x="5055" y="892"/>
                  </a:lnTo>
                  <a:cubicBezTo>
                    <a:pt x="5299" y="842"/>
                    <a:pt x="5457" y="603"/>
                    <a:pt x="5407" y="362"/>
                  </a:cubicBezTo>
                  <a:cubicBezTo>
                    <a:pt x="5363" y="148"/>
                    <a:pt x="5178" y="1"/>
                    <a:pt x="49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7"/>
            <p:cNvSpPr/>
            <p:nvPr/>
          </p:nvSpPr>
          <p:spPr>
            <a:xfrm>
              <a:off x="5852157" y="3911588"/>
              <a:ext cx="105399" cy="45236"/>
            </a:xfrm>
            <a:custGeom>
              <a:rect b="b" l="l" r="r" t="t"/>
              <a:pathLst>
                <a:path extrusionOk="0" h="897" w="2090">
                  <a:moveTo>
                    <a:pt x="449" y="1"/>
                  </a:moveTo>
                  <a:cubicBezTo>
                    <a:pt x="201" y="1"/>
                    <a:pt x="0" y="202"/>
                    <a:pt x="0" y="451"/>
                  </a:cubicBezTo>
                  <a:cubicBezTo>
                    <a:pt x="0" y="699"/>
                    <a:pt x="201" y="897"/>
                    <a:pt x="449" y="897"/>
                  </a:cubicBezTo>
                  <a:lnTo>
                    <a:pt x="1641" y="897"/>
                  </a:lnTo>
                  <a:cubicBezTo>
                    <a:pt x="1889" y="897"/>
                    <a:pt x="2090" y="699"/>
                    <a:pt x="2090" y="451"/>
                  </a:cubicBezTo>
                  <a:cubicBezTo>
                    <a:pt x="2090" y="202"/>
                    <a:pt x="1889" y="1"/>
                    <a:pt x="1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7"/>
            <p:cNvSpPr/>
            <p:nvPr/>
          </p:nvSpPr>
          <p:spPr>
            <a:xfrm>
              <a:off x="5258078" y="3812844"/>
              <a:ext cx="284375" cy="234651"/>
            </a:xfrm>
            <a:custGeom>
              <a:rect b="b" l="l" r="r" t="t"/>
              <a:pathLst>
                <a:path extrusionOk="0" h="4653" w="5639">
                  <a:moveTo>
                    <a:pt x="2821" y="0"/>
                  </a:moveTo>
                  <a:cubicBezTo>
                    <a:pt x="1265" y="0"/>
                    <a:pt x="1" y="1043"/>
                    <a:pt x="1" y="2325"/>
                  </a:cubicBezTo>
                  <a:cubicBezTo>
                    <a:pt x="1" y="3609"/>
                    <a:pt x="1265" y="4652"/>
                    <a:pt x="2821" y="4652"/>
                  </a:cubicBezTo>
                  <a:cubicBezTo>
                    <a:pt x="4377" y="4652"/>
                    <a:pt x="5639" y="3609"/>
                    <a:pt x="5639" y="2325"/>
                  </a:cubicBezTo>
                  <a:cubicBezTo>
                    <a:pt x="5639" y="1043"/>
                    <a:pt x="4377" y="0"/>
                    <a:pt x="2821" y="0"/>
                  </a:cubicBezTo>
                  <a:close/>
                </a:path>
              </a:pathLst>
            </a:custGeom>
            <a:solidFill>
              <a:srgbClr val="DE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7"/>
            <p:cNvSpPr/>
            <p:nvPr/>
          </p:nvSpPr>
          <p:spPr>
            <a:xfrm>
              <a:off x="6267256" y="3812844"/>
              <a:ext cx="284375" cy="234651"/>
            </a:xfrm>
            <a:custGeom>
              <a:rect b="b" l="l" r="r" t="t"/>
              <a:pathLst>
                <a:path extrusionOk="0" h="4653" w="5639">
                  <a:moveTo>
                    <a:pt x="2818" y="0"/>
                  </a:moveTo>
                  <a:cubicBezTo>
                    <a:pt x="1262" y="0"/>
                    <a:pt x="0" y="1043"/>
                    <a:pt x="0" y="2325"/>
                  </a:cubicBezTo>
                  <a:cubicBezTo>
                    <a:pt x="0" y="3609"/>
                    <a:pt x="1262" y="4652"/>
                    <a:pt x="2818" y="4652"/>
                  </a:cubicBezTo>
                  <a:cubicBezTo>
                    <a:pt x="4378" y="4652"/>
                    <a:pt x="5638" y="3609"/>
                    <a:pt x="5638" y="2325"/>
                  </a:cubicBezTo>
                  <a:cubicBezTo>
                    <a:pt x="5638" y="1043"/>
                    <a:pt x="4378" y="0"/>
                    <a:pt x="2818" y="0"/>
                  </a:cubicBezTo>
                  <a:close/>
                </a:path>
              </a:pathLst>
            </a:custGeom>
            <a:solidFill>
              <a:srgbClr val="DE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7"/>
            <p:cNvSpPr/>
            <p:nvPr/>
          </p:nvSpPr>
          <p:spPr>
            <a:xfrm>
              <a:off x="4723407" y="2513585"/>
              <a:ext cx="2348475" cy="1017274"/>
            </a:xfrm>
            <a:custGeom>
              <a:rect b="b" l="l" r="r" t="t"/>
              <a:pathLst>
                <a:path extrusionOk="0" h="20172" w="46569">
                  <a:moveTo>
                    <a:pt x="23284" y="0"/>
                  </a:moveTo>
                  <a:cubicBezTo>
                    <a:pt x="12467" y="0"/>
                    <a:pt x="3290" y="8466"/>
                    <a:pt x="0" y="20172"/>
                  </a:cubicBezTo>
                  <a:lnTo>
                    <a:pt x="144" y="20135"/>
                  </a:lnTo>
                  <a:cubicBezTo>
                    <a:pt x="7631" y="19058"/>
                    <a:pt x="15385" y="18492"/>
                    <a:pt x="23325" y="18492"/>
                  </a:cubicBezTo>
                  <a:cubicBezTo>
                    <a:pt x="26873" y="18492"/>
                    <a:pt x="30382" y="18612"/>
                    <a:pt x="33847" y="18834"/>
                  </a:cubicBezTo>
                  <a:lnTo>
                    <a:pt x="34517" y="17546"/>
                  </a:lnTo>
                  <a:lnTo>
                    <a:pt x="35997" y="14711"/>
                  </a:lnTo>
                  <a:lnTo>
                    <a:pt x="37449" y="17563"/>
                  </a:lnTo>
                  <a:lnTo>
                    <a:pt x="38267" y="19169"/>
                  </a:lnTo>
                  <a:cubicBezTo>
                    <a:pt x="41044" y="19424"/>
                    <a:pt x="43788" y="19746"/>
                    <a:pt x="46498" y="20135"/>
                  </a:cubicBezTo>
                  <a:lnTo>
                    <a:pt x="46569" y="20135"/>
                  </a:lnTo>
                  <a:cubicBezTo>
                    <a:pt x="43278" y="8426"/>
                    <a:pt x="34101" y="0"/>
                    <a:pt x="23284" y="0"/>
                  </a:cubicBezTo>
                  <a:close/>
                </a:path>
              </a:pathLst>
            </a:custGeom>
            <a:solidFill>
              <a:srgbClr val="A23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7"/>
            <p:cNvSpPr/>
            <p:nvPr/>
          </p:nvSpPr>
          <p:spPr>
            <a:xfrm>
              <a:off x="4704243" y="2495480"/>
              <a:ext cx="2386398" cy="1053483"/>
            </a:xfrm>
            <a:custGeom>
              <a:rect b="b" l="l" r="r" t="t"/>
              <a:pathLst>
                <a:path extrusionOk="0" h="20890" w="47321">
                  <a:moveTo>
                    <a:pt x="23664" y="718"/>
                  </a:moveTo>
                  <a:cubicBezTo>
                    <a:pt x="33891" y="718"/>
                    <a:pt x="42991" y="8473"/>
                    <a:pt x="46452" y="20071"/>
                  </a:cubicBezTo>
                  <a:cubicBezTo>
                    <a:pt x="43980" y="19722"/>
                    <a:pt x="41435" y="19427"/>
                    <a:pt x="38879" y="19193"/>
                  </a:cubicBezTo>
                  <a:lnTo>
                    <a:pt x="36699" y="14909"/>
                  </a:lnTo>
                  <a:cubicBezTo>
                    <a:pt x="36639" y="14789"/>
                    <a:pt x="36514" y="14711"/>
                    <a:pt x="36380" y="14711"/>
                  </a:cubicBezTo>
                  <a:lnTo>
                    <a:pt x="36377" y="14711"/>
                  </a:lnTo>
                  <a:cubicBezTo>
                    <a:pt x="36246" y="14711"/>
                    <a:pt x="36122" y="14785"/>
                    <a:pt x="36061" y="14906"/>
                  </a:cubicBezTo>
                  <a:lnTo>
                    <a:pt x="34018" y="18820"/>
                  </a:lnTo>
                  <a:cubicBezTo>
                    <a:pt x="30547" y="18602"/>
                    <a:pt x="27079" y="18492"/>
                    <a:pt x="23705" y="18492"/>
                  </a:cubicBezTo>
                  <a:cubicBezTo>
                    <a:pt x="16023" y="18492"/>
                    <a:pt x="8349" y="19028"/>
                    <a:pt x="883" y="20081"/>
                  </a:cubicBezTo>
                  <a:lnTo>
                    <a:pt x="883" y="20081"/>
                  </a:lnTo>
                  <a:cubicBezTo>
                    <a:pt x="4354" y="8473"/>
                    <a:pt x="13451" y="718"/>
                    <a:pt x="23664" y="718"/>
                  </a:cubicBezTo>
                  <a:close/>
                  <a:moveTo>
                    <a:pt x="23664" y="0"/>
                  </a:moveTo>
                  <a:cubicBezTo>
                    <a:pt x="12965" y="0"/>
                    <a:pt x="3469" y="8211"/>
                    <a:pt x="35" y="20437"/>
                  </a:cubicBezTo>
                  <a:cubicBezTo>
                    <a:pt x="1" y="20561"/>
                    <a:pt x="35" y="20692"/>
                    <a:pt x="125" y="20786"/>
                  </a:cubicBezTo>
                  <a:cubicBezTo>
                    <a:pt x="192" y="20853"/>
                    <a:pt x="286" y="20890"/>
                    <a:pt x="380" y="20890"/>
                  </a:cubicBezTo>
                  <a:cubicBezTo>
                    <a:pt x="410" y="20890"/>
                    <a:pt x="440" y="20886"/>
                    <a:pt x="470" y="20880"/>
                  </a:cubicBezTo>
                  <a:lnTo>
                    <a:pt x="595" y="20846"/>
                  </a:lnTo>
                  <a:cubicBezTo>
                    <a:pt x="8151" y="19759"/>
                    <a:pt x="15923" y="19210"/>
                    <a:pt x="23705" y="19210"/>
                  </a:cubicBezTo>
                  <a:cubicBezTo>
                    <a:pt x="27140" y="19210"/>
                    <a:pt x="30671" y="19323"/>
                    <a:pt x="34203" y="19548"/>
                  </a:cubicBezTo>
                  <a:cubicBezTo>
                    <a:pt x="34207" y="19548"/>
                    <a:pt x="34211" y="19548"/>
                    <a:pt x="34215" y="19548"/>
                  </a:cubicBezTo>
                  <a:cubicBezTo>
                    <a:pt x="34351" y="19548"/>
                    <a:pt x="34480" y="19478"/>
                    <a:pt x="34546" y="19357"/>
                  </a:cubicBezTo>
                  <a:lnTo>
                    <a:pt x="36373" y="15852"/>
                  </a:lnTo>
                  <a:lnTo>
                    <a:pt x="38329" y="19693"/>
                  </a:lnTo>
                  <a:cubicBezTo>
                    <a:pt x="38385" y="19803"/>
                    <a:pt x="38493" y="19877"/>
                    <a:pt x="38614" y="19887"/>
                  </a:cubicBezTo>
                  <a:cubicBezTo>
                    <a:pt x="41394" y="20139"/>
                    <a:pt x="44155" y="20464"/>
                    <a:pt x="46828" y="20849"/>
                  </a:cubicBezTo>
                  <a:cubicBezTo>
                    <a:pt x="46845" y="20849"/>
                    <a:pt x="46862" y="20853"/>
                    <a:pt x="46878" y="20853"/>
                  </a:cubicBezTo>
                  <a:lnTo>
                    <a:pt x="46949" y="20853"/>
                  </a:lnTo>
                  <a:cubicBezTo>
                    <a:pt x="47059" y="20853"/>
                    <a:pt x="47167" y="20799"/>
                    <a:pt x="47234" y="20709"/>
                  </a:cubicBezTo>
                  <a:cubicBezTo>
                    <a:pt x="47301" y="20622"/>
                    <a:pt x="47321" y="20504"/>
                    <a:pt x="47291" y="20397"/>
                  </a:cubicBezTo>
                  <a:cubicBezTo>
                    <a:pt x="43863" y="8197"/>
                    <a:pt x="34368" y="0"/>
                    <a:pt x="23664" y="0"/>
                  </a:cubicBezTo>
                  <a:close/>
                </a:path>
              </a:pathLst>
            </a:custGeom>
            <a:solidFill>
              <a:srgbClr val="6D2A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7"/>
            <p:cNvSpPr/>
            <p:nvPr/>
          </p:nvSpPr>
          <p:spPr>
            <a:xfrm>
              <a:off x="4121712" y="3372680"/>
              <a:ext cx="790944" cy="842635"/>
            </a:xfrm>
            <a:custGeom>
              <a:rect b="b" l="l" r="r" t="t"/>
              <a:pathLst>
                <a:path extrusionOk="0" h="16709" w="15684">
                  <a:moveTo>
                    <a:pt x="15684" y="0"/>
                  </a:moveTo>
                  <a:lnTo>
                    <a:pt x="7842" y="3124"/>
                  </a:lnTo>
                  <a:lnTo>
                    <a:pt x="0" y="6246"/>
                  </a:lnTo>
                  <a:lnTo>
                    <a:pt x="6625" y="11476"/>
                  </a:lnTo>
                  <a:lnTo>
                    <a:pt x="9630" y="13846"/>
                  </a:lnTo>
                  <a:lnTo>
                    <a:pt x="11609" y="13058"/>
                  </a:lnTo>
                  <a:lnTo>
                    <a:pt x="11301" y="15168"/>
                  </a:lnTo>
                  <a:lnTo>
                    <a:pt x="13249" y="16708"/>
                  </a:lnTo>
                  <a:lnTo>
                    <a:pt x="14467" y="8352"/>
                  </a:lnTo>
                  <a:lnTo>
                    <a:pt x="15684" y="0"/>
                  </a:lnTo>
                  <a:close/>
                </a:path>
              </a:pathLst>
            </a:custGeom>
            <a:solidFill>
              <a:srgbClr val="A23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7"/>
            <p:cNvSpPr/>
            <p:nvPr/>
          </p:nvSpPr>
          <p:spPr>
            <a:xfrm>
              <a:off x="4102750" y="3354525"/>
              <a:ext cx="828716" cy="878844"/>
            </a:xfrm>
            <a:custGeom>
              <a:rect b="b" l="l" r="r" t="t"/>
              <a:pathLst>
                <a:path extrusionOk="0" h="17427" w="16433">
                  <a:moveTo>
                    <a:pt x="15617" y="921"/>
                  </a:moveTo>
                  <a:lnTo>
                    <a:pt x="13360" y="16400"/>
                  </a:lnTo>
                  <a:lnTo>
                    <a:pt x="12062" y="15378"/>
                  </a:lnTo>
                  <a:lnTo>
                    <a:pt x="12341" y="13469"/>
                  </a:lnTo>
                  <a:cubicBezTo>
                    <a:pt x="12357" y="13345"/>
                    <a:pt x="12307" y="13217"/>
                    <a:pt x="12206" y="13136"/>
                  </a:cubicBezTo>
                  <a:cubicBezTo>
                    <a:pt x="12143" y="13086"/>
                    <a:pt x="12066" y="13060"/>
                    <a:pt x="11989" y="13060"/>
                  </a:cubicBezTo>
                  <a:cubicBezTo>
                    <a:pt x="11943" y="13060"/>
                    <a:pt x="11897" y="13069"/>
                    <a:pt x="11854" y="13087"/>
                  </a:cubicBezTo>
                  <a:lnTo>
                    <a:pt x="10063" y="13797"/>
                  </a:lnTo>
                  <a:lnTo>
                    <a:pt x="1084" y="6710"/>
                  </a:lnTo>
                  <a:lnTo>
                    <a:pt x="15617" y="921"/>
                  </a:lnTo>
                  <a:close/>
                  <a:moveTo>
                    <a:pt x="16063" y="1"/>
                  </a:moveTo>
                  <a:cubicBezTo>
                    <a:pt x="16018" y="1"/>
                    <a:pt x="15973" y="10"/>
                    <a:pt x="15930" y="29"/>
                  </a:cubicBezTo>
                  <a:lnTo>
                    <a:pt x="8084" y="3148"/>
                  </a:lnTo>
                  <a:lnTo>
                    <a:pt x="242" y="6274"/>
                  </a:lnTo>
                  <a:cubicBezTo>
                    <a:pt x="125" y="6321"/>
                    <a:pt x="37" y="6428"/>
                    <a:pt x="20" y="6552"/>
                  </a:cubicBezTo>
                  <a:cubicBezTo>
                    <a:pt x="0" y="6680"/>
                    <a:pt x="54" y="6808"/>
                    <a:pt x="152" y="6888"/>
                  </a:cubicBezTo>
                  <a:lnTo>
                    <a:pt x="9781" y="14488"/>
                  </a:lnTo>
                  <a:cubicBezTo>
                    <a:pt x="9845" y="14539"/>
                    <a:pt x="9924" y="14566"/>
                    <a:pt x="10003" y="14566"/>
                  </a:cubicBezTo>
                  <a:cubicBezTo>
                    <a:pt x="10048" y="14566"/>
                    <a:pt x="10094" y="14557"/>
                    <a:pt x="10137" y="14539"/>
                  </a:cubicBezTo>
                  <a:lnTo>
                    <a:pt x="11542" y="13982"/>
                  </a:lnTo>
                  <a:lnTo>
                    <a:pt x="11324" y="15478"/>
                  </a:lnTo>
                  <a:cubicBezTo>
                    <a:pt x="11304" y="15602"/>
                    <a:pt x="11355" y="15729"/>
                    <a:pt x="11455" y="15810"/>
                  </a:cubicBezTo>
                  <a:lnTo>
                    <a:pt x="13403" y="17350"/>
                  </a:lnTo>
                  <a:cubicBezTo>
                    <a:pt x="13468" y="17400"/>
                    <a:pt x="13548" y="17426"/>
                    <a:pt x="13625" y="17426"/>
                  </a:cubicBezTo>
                  <a:cubicBezTo>
                    <a:pt x="13672" y="17426"/>
                    <a:pt x="13716" y="17417"/>
                    <a:pt x="13759" y="17400"/>
                  </a:cubicBezTo>
                  <a:cubicBezTo>
                    <a:pt x="13877" y="17353"/>
                    <a:pt x="13964" y="17245"/>
                    <a:pt x="13981" y="17118"/>
                  </a:cubicBezTo>
                  <a:lnTo>
                    <a:pt x="16416" y="411"/>
                  </a:lnTo>
                  <a:cubicBezTo>
                    <a:pt x="16433" y="284"/>
                    <a:pt x="16382" y="159"/>
                    <a:pt x="16281" y="79"/>
                  </a:cubicBezTo>
                  <a:cubicBezTo>
                    <a:pt x="16218" y="28"/>
                    <a:pt x="16141" y="1"/>
                    <a:pt x="16063" y="1"/>
                  </a:cubicBezTo>
                  <a:close/>
                </a:path>
              </a:pathLst>
            </a:custGeom>
            <a:solidFill>
              <a:srgbClr val="6D2A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7"/>
            <p:cNvSpPr/>
            <p:nvPr/>
          </p:nvSpPr>
          <p:spPr>
            <a:xfrm>
              <a:off x="6863151" y="3372680"/>
              <a:ext cx="791045" cy="842635"/>
            </a:xfrm>
            <a:custGeom>
              <a:rect b="b" l="l" r="r" t="t"/>
              <a:pathLst>
                <a:path extrusionOk="0" h="16709" w="15686">
                  <a:moveTo>
                    <a:pt x="1" y="0"/>
                  </a:moveTo>
                  <a:lnTo>
                    <a:pt x="1219" y="8352"/>
                  </a:lnTo>
                  <a:lnTo>
                    <a:pt x="2433" y="16708"/>
                  </a:lnTo>
                  <a:lnTo>
                    <a:pt x="4381" y="15168"/>
                  </a:lnTo>
                  <a:lnTo>
                    <a:pt x="4076" y="13058"/>
                  </a:lnTo>
                  <a:lnTo>
                    <a:pt x="6055" y="13846"/>
                  </a:lnTo>
                  <a:lnTo>
                    <a:pt x="9060" y="11476"/>
                  </a:lnTo>
                  <a:lnTo>
                    <a:pt x="15685" y="6246"/>
                  </a:lnTo>
                  <a:lnTo>
                    <a:pt x="7843" y="3124"/>
                  </a:lnTo>
                  <a:lnTo>
                    <a:pt x="1" y="0"/>
                  </a:lnTo>
                  <a:close/>
                </a:path>
              </a:pathLst>
            </a:custGeom>
            <a:solidFill>
              <a:srgbClr val="A23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7"/>
            <p:cNvSpPr/>
            <p:nvPr/>
          </p:nvSpPr>
          <p:spPr>
            <a:xfrm>
              <a:off x="6844391" y="3354525"/>
              <a:ext cx="828565" cy="878844"/>
            </a:xfrm>
            <a:custGeom>
              <a:rect b="b" l="l" r="r" t="t"/>
              <a:pathLst>
                <a:path extrusionOk="0" h="17427" w="16430">
                  <a:moveTo>
                    <a:pt x="815" y="921"/>
                  </a:moveTo>
                  <a:lnTo>
                    <a:pt x="15349" y="6710"/>
                  </a:lnTo>
                  <a:lnTo>
                    <a:pt x="6370" y="13797"/>
                  </a:lnTo>
                  <a:lnTo>
                    <a:pt x="4579" y="13087"/>
                  </a:lnTo>
                  <a:cubicBezTo>
                    <a:pt x="4535" y="13069"/>
                    <a:pt x="4490" y="13060"/>
                    <a:pt x="4444" y="13060"/>
                  </a:cubicBezTo>
                  <a:cubicBezTo>
                    <a:pt x="4367" y="13060"/>
                    <a:pt x="4290" y="13086"/>
                    <a:pt x="4227" y="13136"/>
                  </a:cubicBezTo>
                  <a:cubicBezTo>
                    <a:pt x="4126" y="13217"/>
                    <a:pt x="4076" y="13345"/>
                    <a:pt x="4092" y="13469"/>
                  </a:cubicBezTo>
                  <a:lnTo>
                    <a:pt x="4371" y="15378"/>
                  </a:lnTo>
                  <a:lnTo>
                    <a:pt x="3069" y="16400"/>
                  </a:lnTo>
                  <a:lnTo>
                    <a:pt x="815" y="921"/>
                  </a:lnTo>
                  <a:close/>
                  <a:moveTo>
                    <a:pt x="370" y="1"/>
                  </a:moveTo>
                  <a:cubicBezTo>
                    <a:pt x="292" y="1"/>
                    <a:pt x="215" y="28"/>
                    <a:pt x="151" y="79"/>
                  </a:cubicBezTo>
                  <a:cubicBezTo>
                    <a:pt x="51" y="159"/>
                    <a:pt x="1" y="284"/>
                    <a:pt x="18" y="411"/>
                  </a:cubicBezTo>
                  <a:lnTo>
                    <a:pt x="2453" y="17118"/>
                  </a:lnTo>
                  <a:cubicBezTo>
                    <a:pt x="2469" y="17245"/>
                    <a:pt x="2553" y="17353"/>
                    <a:pt x="2674" y="17400"/>
                  </a:cubicBezTo>
                  <a:cubicBezTo>
                    <a:pt x="2718" y="17417"/>
                    <a:pt x="2761" y="17426"/>
                    <a:pt x="2805" y="17426"/>
                  </a:cubicBezTo>
                  <a:cubicBezTo>
                    <a:pt x="2885" y="17426"/>
                    <a:pt x="2962" y="17400"/>
                    <a:pt x="3029" y="17350"/>
                  </a:cubicBezTo>
                  <a:lnTo>
                    <a:pt x="4978" y="15810"/>
                  </a:lnTo>
                  <a:cubicBezTo>
                    <a:pt x="5079" y="15729"/>
                    <a:pt x="5129" y="15602"/>
                    <a:pt x="5109" y="15478"/>
                  </a:cubicBezTo>
                  <a:lnTo>
                    <a:pt x="4891" y="13982"/>
                  </a:lnTo>
                  <a:lnTo>
                    <a:pt x="6297" y="14539"/>
                  </a:lnTo>
                  <a:cubicBezTo>
                    <a:pt x="6339" y="14557"/>
                    <a:pt x="6385" y="14566"/>
                    <a:pt x="6430" y="14566"/>
                  </a:cubicBezTo>
                  <a:cubicBezTo>
                    <a:pt x="6509" y="14566"/>
                    <a:pt x="6588" y="14539"/>
                    <a:pt x="6652" y="14488"/>
                  </a:cubicBezTo>
                  <a:lnTo>
                    <a:pt x="16278" y="6888"/>
                  </a:lnTo>
                  <a:cubicBezTo>
                    <a:pt x="16379" y="6808"/>
                    <a:pt x="16429" y="6680"/>
                    <a:pt x="16412" y="6552"/>
                  </a:cubicBezTo>
                  <a:cubicBezTo>
                    <a:pt x="16392" y="6428"/>
                    <a:pt x="16308" y="6321"/>
                    <a:pt x="16191" y="6274"/>
                  </a:cubicBezTo>
                  <a:lnTo>
                    <a:pt x="8349" y="3148"/>
                  </a:lnTo>
                  <a:lnTo>
                    <a:pt x="504" y="29"/>
                  </a:lnTo>
                  <a:cubicBezTo>
                    <a:pt x="461" y="10"/>
                    <a:pt x="415" y="1"/>
                    <a:pt x="370" y="1"/>
                  </a:cubicBezTo>
                  <a:close/>
                </a:path>
              </a:pathLst>
            </a:custGeom>
            <a:solidFill>
              <a:srgbClr val="6D2A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7"/>
            <p:cNvSpPr/>
            <p:nvPr/>
          </p:nvSpPr>
          <p:spPr>
            <a:xfrm>
              <a:off x="5781700" y="3787900"/>
              <a:ext cx="582300" cy="1362300"/>
            </a:xfrm>
            <a:prstGeom prst="trapezoid">
              <a:avLst>
                <a:gd fmla="val 45927" name="adj"/>
              </a:avLst>
            </a:prstGeom>
            <a:solidFill>
              <a:srgbClr val="D0254D">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7"/>
            <p:cNvSpPr/>
            <p:nvPr/>
          </p:nvSpPr>
          <p:spPr>
            <a:xfrm>
              <a:off x="5426975" y="3787900"/>
              <a:ext cx="582300" cy="1362300"/>
            </a:xfrm>
            <a:prstGeom prst="trapezoid">
              <a:avLst>
                <a:gd fmla="val 45927" name="adj"/>
              </a:avLst>
            </a:prstGeom>
            <a:solidFill>
              <a:srgbClr val="D0254D">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77"/>
          <p:cNvSpPr/>
          <p:nvPr/>
        </p:nvSpPr>
        <p:spPr>
          <a:xfrm rot="5400000">
            <a:off x="2868223"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7"/>
          <p:cNvSpPr/>
          <p:nvPr/>
        </p:nvSpPr>
        <p:spPr>
          <a:xfrm rot="5400000">
            <a:off x="6126661"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77"/>
          <p:cNvGrpSpPr/>
          <p:nvPr/>
        </p:nvGrpSpPr>
        <p:grpSpPr>
          <a:xfrm>
            <a:off x="7676053" y="3568683"/>
            <a:ext cx="1467945" cy="1517523"/>
            <a:chOff x="3989063" y="3801932"/>
            <a:chExt cx="1105297" cy="1142541"/>
          </a:xfrm>
        </p:grpSpPr>
        <p:sp>
          <p:nvSpPr>
            <p:cNvPr id="1018" name="Google Shape;1018;p77"/>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7"/>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7"/>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7"/>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7"/>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7"/>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7"/>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7"/>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7"/>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7"/>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7"/>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7"/>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7"/>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7"/>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7"/>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7"/>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7"/>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7"/>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7"/>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7"/>
            <p:cNvSpPr/>
            <p:nvPr/>
          </p:nvSpPr>
          <p:spPr>
            <a:xfrm rot="-1466547">
              <a:off x="4412040" y="4216854"/>
              <a:ext cx="132956" cy="21955"/>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7"/>
            <p:cNvSpPr/>
            <p:nvPr/>
          </p:nvSpPr>
          <p:spPr>
            <a:xfrm rot="1489657">
              <a:off x="4585171" y="4216855"/>
              <a:ext cx="133714"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7"/>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7"/>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7"/>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042" name="Google Shape;1042;p77"/>
          <p:cNvSpPr txBox="1"/>
          <p:nvPr>
            <p:ph idx="4294967295" type="subTitle"/>
          </p:nvPr>
        </p:nvSpPr>
        <p:spPr>
          <a:xfrm>
            <a:off x="720000" y="1063475"/>
            <a:ext cx="39474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Numerical data &amp; Text (Bio)</a:t>
            </a:r>
            <a:endParaRPr sz="1600"/>
          </a:p>
          <a:p>
            <a:pPr indent="0" lvl="0" marL="0" rtl="0" algn="l">
              <a:spcBef>
                <a:spcPts val="1600"/>
              </a:spcBef>
              <a:spcAft>
                <a:spcPts val="0"/>
              </a:spcAft>
              <a:buNone/>
            </a:pPr>
            <a:r>
              <a:rPr lang="en" sz="1600"/>
              <a:t>-NLP</a:t>
            </a:r>
            <a:endParaRPr sz="1600"/>
          </a:p>
          <a:p>
            <a:pPr indent="0" lvl="0" marL="0" rtl="0" algn="l">
              <a:spcBef>
                <a:spcPts val="1600"/>
              </a:spcBef>
              <a:spcAft>
                <a:spcPts val="0"/>
              </a:spcAft>
              <a:buNone/>
            </a:pPr>
            <a:r>
              <a:rPr lang="en" sz="1600"/>
              <a:t>-Scaling</a:t>
            </a:r>
            <a:endParaRPr sz="1600"/>
          </a:p>
          <a:p>
            <a:pPr indent="0" lvl="0" marL="0" rtl="0" algn="l">
              <a:spcBef>
                <a:spcPts val="1600"/>
              </a:spcBef>
              <a:spcAft>
                <a:spcPts val="0"/>
              </a:spcAft>
              <a:buNone/>
            </a:pPr>
            <a:r>
              <a:rPr lang="en" sz="1600"/>
              <a:t>-Vectorization using Count/TFIDF</a:t>
            </a:r>
            <a:endParaRPr sz="1600"/>
          </a:p>
          <a:p>
            <a:pPr indent="0" lvl="0" marL="0" rtl="0" algn="l">
              <a:spcBef>
                <a:spcPts val="1600"/>
              </a:spcBef>
              <a:spcAft>
                <a:spcPts val="0"/>
              </a:spcAft>
              <a:buNone/>
            </a:pPr>
            <a:r>
              <a:rPr lang="en" sz="1600"/>
              <a:t>-Depend on number of features, conduct PCA,determine the optimal number of features to prepare for clustering</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
        <p:nvSpPr>
          <p:cNvPr id="1043" name="Google Shape;1043;p77"/>
          <p:cNvSpPr txBox="1"/>
          <p:nvPr>
            <p:ph idx="4294967295" type="subTitle"/>
          </p:nvPr>
        </p:nvSpPr>
        <p:spPr>
          <a:xfrm>
            <a:off x="4802950" y="1105475"/>
            <a:ext cx="39474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-Clustering : K-Means clustering method</a:t>
            </a:r>
            <a:endParaRPr sz="1600"/>
          </a:p>
          <a:p>
            <a:pPr indent="0" lvl="0" marL="0" rtl="0" algn="l">
              <a:spcBef>
                <a:spcPts val="1600"/>
              </a:spcBef>
              <a:spcAft>
                <a:spcPts val="0"/>
              </a:spcAft>
              <a:buNone/>
            </a:pPr>
            <a:r>
              <a:rPr lang="en" sz="1600"/>
              <a:t>Agglomerative hierarchical clustering</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Optimization &amp; Standard criteria:</a:t>
            </a:r>
            <a:endParaRPr sz="1600"/>
          </a:p>
          <a:p>
            <a:pPr indent="0" lvl="0" marL="0" rtl="0" algn="l">
              <a:spcBef>
                <a:spcPts val="1600"/>
              </a:spcBef>
              <a:spcAft>
                <a:spcPts val="0"/>
              </a:spcAft>
              <a:buNone/>
            </a:pPr>
            <a:r>
              <a:rPr lang="en" sz="1600"/>
              <a:t>Resampling &amp; Cluster Stability </a:t>
            </a:r>
            <a:endParaRPr sz="1600"/>
          </a:p>
          <a:p>
            <a:pPr indent="0" lvl="0" marL="0" rtl="0" algn="l">
              <a:spcBef>
                <a:spcPts val="1600"/>
              </a:spcBef>
              <a:spcAft>
                <a:spcPts val="0"/>
              </a:spcAft>
              <a:buNone/>
            </a:pPr>
            <a:r>
              <a:rPr lang="en" sz="1600"/>
              <a:t>Measured by Jaccard’s similarities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7" name="Shape 1047"/>
        <p:cNvGrpSpPr/>
        <p:nvPr/>
      </p:nvGrpSpPr>
      <p:grpSpPr>
        <a:xfrm>
          <a:off x="0" y="0"/>
          <a:ext cx="0" cy="0"/>
          <a:chOff x="0" y="0"/>
          <a:chExt cx="0" cy="0"/>
        </a:xfrm>
      </p:grpSpPr>
      <p:grpSp>
        <p:nvGrpSpPr>
          <p:cNvPr id="1048" name="Google Shape;1048;p78"/>
          <p:cNvGrpSpPr/>
          <p:nvPr/>
        </p:nvGrpSpPr>
        <p:grpSpPr>
          <a:xfrm rot="-609560">
            <a:off x="867460" y="4010758"/>
            <a:ext cx="606587" cy="606587"/>
            <a:chOff x="1190625" y="238125"/>
            <a:chExt cx="5219200" cy="5219200"/>
          </a:xfrm>
        </p:grpSpPr>
        <p:sp>
          <p:nvSpPr>
            <p:cNvPr id="1049" name="Google Shape;1049;p78"/>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8"/>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8"/>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8"/>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8"/>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8"/>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8"/>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8"/>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8"/>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8"/>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8"/>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8"/>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8"/>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78"/>
          <p:cNvGrpSpPr/>
          <p:nvPr/>
        </p:nvGrpSpPr>
        <p:grpSpPr>
          <a:xfrm rot="846211">
            <a:off x="7776032" y="4006687"/>
            <a:ext cx="646846" cy="646846"/>
            <a:chOff x="1190625" y="238125"/>
            <a:chExt cx="5219200" cy="5219200"/>
          </a:xfrm>
        </p:grpSpPr>
        <p:sp>
          <p:nvSpPr>
            <p:cNvPr id="1063" name="Google Shape;1063;p78"/>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8"/>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8"/>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8"/>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8"/>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8"/>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8"/>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8"/>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8"/>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8"/>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8"/>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8"/>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8"/>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78"/>
          <p:cNvGrpSpPr/>
          <p:nvPr/>
        </p:nvGrpSpPr>
        <p:grpSpPr>
          <a:xfrm>
            <a:off x="722850" y="1135500"/>
            <a:ext cx="7384215" cy="2454062"/>
            <a:chOff x="5708046" y="2010741"/>
            <a:chExt cx="2438322" cy="752134"/>
          </a:xfrm>
        </p:grpSpPr>
        <p:sp>
          <p:nvSpPr>
            <p:cNvPr id="1077" name="Google Shape;1077;p78"/>
            <p:cNvSpPr/>
            <p:nvPr/>
          </p:nvSpPr>
          <p:spPr>
            <a:xfrm>
              <a:off x="7219661" y="2112073"/>
              <a:ext cx="926707" cy="95364"/>
            </a:xfrm>
            <a:custGeom>
              <a:rect b="b" l="l" r="r" t="t"/>
              <a:pathLst>
                <a:path extrusionOk="0" h="18156" w="48506">
                  <a:moveTo>
                    <a:pt x="1" y="1"/>
                  </a:moveTo>
                  <a:lnTo>
                    <a:pt x="1" y="18156"/>
                  </a:lnTo>
                  <a:lnTo>
                    <a:pt x="48506" y="18156"/>
                  </a:lnTo>
                  <a:lnTo>
                    <a:pt x="485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Anaheim"/>
                  <a:ea typeface="Anaheim"/>
                  <a:cs typeface="Anaheim"/>
                  <a:sym typeface="Anaheim"/>
                </a:rPr>
                <a:t>Accuracy of matching system</a:t>
              </a:r>
              <a:endParaRPr b="1" sz="1500">
                <a:latin typeface="Anaheim"/>
                <a:ea typeface="Anaheim"/>
                <a:cs typeface="Anaheim"/>
                <a:sym typeface="Anaheim"/>
              </a:endParaRPr>
            </a:p>
          </p:txBody>
        </p:sp>
        <p:sp>
          <p:nvSpPr>
            <p:cNvPr id="1078" name="Google Shape;1078;p78"/>
            <p:cNvSpPr/>
            <p:nvPr/>
          </p:nvSpPr>
          <p:spPr>
            <a:xfrm>
              <a:off x="7080000" y="2499248"/>
              <a:ext cx="664298" cy="95364"/>
            </a:xfrm>
            <a:custGeom>
              <a:rect b="b" l="l" r="r" t="t"/>
              <a:pathLst>
                <a:path extrusionOk="0" h="18156" w="59233">
                  <a:moveTo>
                    <a:pt x="1" y="1"/>
                  </a:moveTo>
                  <a:lnTo>
                    <a:pt x="1" y="18156"/>
                  </a:lnTo>
                  <a:lnTo>
                    <a:pt x="59233" y="18156"/>
                  </a:lnTo>
                  <a:lnTo>
                    <a:pt x="592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Anaheim"/>
                  <a:ea typeface="Anaheim"/>
                  <a:cs typeface="Anaheim"/>
                  <a:sym typeface="Anaheim"/>
                </a:rPr>
                <a:t>Delay earnings    </a:t>
              </a:r>
              <a:endParaRPr b="1" sz="1600">
                <a:latin typeface="Anaheim"/>
                <a:ea typeface="Anaheim"/>
                <a:cs typeface="Anaheim"/>
                <a:sym typeface="Anaheim"/>
              </a:endParaRPr>
            </a:p>
          </p:txBody>
        </p:sp>
        <p:sp>
          <p:nvSpPr>
            <p:cNvPr id="1079" name="Google Shape;1079;p78"/>
            <p:cNvSpPr/>
            <p:nvPr/>
          </p:nvSpPr>
          <p:spPr>
            <a:xfrm>
              <a:off x="5708046" y="2119528"/>
              <a:ext cx="1244029" cy="95364"/>
            </a:xfrm>
            <a:custGeom>
              <a:rect b="b" l="l" r="r" t="t"/>
              <a:pathLst>
                <a:path extrusionOk="0" h="18156" w="45973">
                  <a:moveTo>
                    <a:pt x="1" y="0"/>
                  </a:moveTo>
                  <a:lnTo>
                    <a:pt x="1" y="18156"/>
                  </a:lnTo>
                  <a:lnTo>
                    <a:pt x="45972" y="18156"/>
                  </a:lnTo>
                  <a:lnTo>
                    <a:pt x="459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highlight>
                    <a:schemeClr val="accent6"/>
                  </a:highlight>
                  <a:latin typeface="Anaheim"/>
                  <a:ea typeface="Anaheim"/>
                  <a:cs typeface="Anaheim"/>
                  <a:sym typeface="Anaheim"/>
                </a:rPr>
                <a:t> Cooperate with giant game firms</a:t>
              </a:r>
              <a:endParaRPr b="1" sz="1600">
                <a:highlight>
                  <a:schemeClr val="accent6"/>
                </a:highlight>
                <a:latin typeface="Anaheim"/>
                <a:ea typeface="Anaheim"/>
                <a:cs typeface="Anaheim"/>
                <a:sym typeface="Anaheim"/>
              </a:endParaRPr>
            </a:p>
          </p:txBody>
        </p:sp>
        <p:sp>
          <p:nvSpPr>
            <p:cNvPr id="1080" name="Google Shape;1080;p78"/>
            <p:cNvSpPr/>
            <p:nvPr/>
          </p:nvSpPr>
          <p:spPr>
            <a:xfrm>
              <a:off x="6256479" y="2447659"/>
              <a:ext cx="707209" cy="95367"/>
            </a:xfrm>
            <a:custGeom>
              <a:rect b="b" l="l" r="r" t="t"/>
              <a:pathLst>
                <a:path extrusionOk="0" h="18482" w="60796">
                  <a:moveTo>
                    <a:pt x="1" y="0"/>
                  </a:moveTo>
                  <a:lnTo>
                    <a:pt x="1" y="18482"/>
                  </a:lnTo>
                  <a:lnTo>
                    <a:pt x="60796" y="18482"/>
                  </a:lnTo>
                  <a:lnTo>
                    <a:pt x="607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naheim"/>
                  <a:ea typeface="Anaheim"/>
                  <a:cs typeface="Anaheim"/>
                  <a:sym typeface="Anaheim"/>
                </a:rPr>
                <a:t>Real-time Matching</a:t>
              </a:r>
              <a:endParaRPr b="1" sz="1600">
                <a:latin typeface="Anaheim"/>
                <a:ea typeface="Anaheim"/>
                <a:cs typeface="Anaheim"/>
                <a:sym typeface="Anaheim"/>
              </a:endParaRPr>
            </a:p>
          </p:txBody>
        </p:sp>
        <p:grpSp>
          <p:nvGrpSpPr>
            <p:cNvPr id="1081" name="Google Shape;1081;p78"/>
            <p:cNvGrpSpPr/>
            <p:nvPr/>
          </p:nvGrpSpPr>
          <p:grpSpPr>
            <a:xfrm>
              <a:off x="6765659" y="2010741"/>
              <a:ext cx="520023" cy="752134"/>
              <a:chOff x="6765659" y="2010741"/>
              <a:chExt cx="520023" cy="752134"/>
            </a:xfrm>
          </p:grpSpPr>
          <p:sp>
            <p:nvSpPr>
              <p:cNvPr id="1082" name="Google Shape;1082;p78"/>
              <p:cNvSpPr/>
              <p:nvPr/>
            </p:nvSpPr>
            <p:spPr>
              <a:xfrm>
                <a:off x="6929774" y="2545743"/>
                <a:ext cx="74092" cy="109044"/>
              </a:xfrm>
              <a:custGeom>
                <a:rect b="b" l="l" r="r" t="t"/>
                <a:pathLst>
                  <a:path extrusionOk="0" h="18482" w="12558">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78"/>
              <p:cNvGrpSpPr/>
              <p:nvPr/>
            </p:nvGrpSpPr>
            <p:grpSpPr>
              <a:xfrm>
                <a:off x="6765659" y="2010741"/>
                <a:ext cx="520023" cy="752134"/>
                <a:chOff x="6765659" y="2010741"/>
                <a:chExt cx="520023" cy="752134"/>
              </a:xfrm>
            </p:grpSpPr>
            <p:grpSp>
              <p:nvGrpSpPr>
                <p:cNvPr id="1084" name="Google Shape;1084;p78"/>
                <p:cNvGrpSpPr/>
                <p:nvPr/>
              </p:nvGrpSpPr>
              <p:grpSpPr>
                <a:xfrm>
                  <a:off x="6765659" y="2010741"/>
                  <a:ext cx="520023" cy="752134"/>
                  <a:chOff x="6765659" y="2010741"/>
                  <a:chExt cx="520023" cy="752134"/>
                </a:xfrm>
              </p:grpSpPr>
              <p:sp>
                <p:nvSpPr>
                  <p:cNvPr id="1085" name="Google Shape;1085;p78"/>
                  <p:cNvSpPr/>
                  <p:nvPr/>
                </p:nvSpPr>
                <p:spPr>
                  <a:xfrm>
                    <a:off x="6990036" y="2693797"/>
                    <a:ext cx="89963" cy="69077"/>
                  </a:xfrm>
                  <a:custGeom>
                    <a:rect b="b" l="l" r="r" t="t"/>
                    <a:pathLst>
                      <a:path extrusionOk="0" h="11708" w="15248">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8"/>
                  <p:cNvSpPr/>
                  <p:nvPr/>
                </p:nvSpPr>
                <p:spPr>
                  <a:xfrm>
                    <a:off x="6968649" y="2671926"/>
                    <a:ext cx="132738" cy="72712"/>
                  </a:xfrm>
                  <a:custGeom>
                    <a:rect b="b" l="l" r="r" t="t"/>
                    <a:pathLst>
                      <a:path extrusionOk="0" h="12324" w="22498">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8"/>
                  <p:cNvSpPr/>
                  <p:nvPr/>
                </p:nvSpPr>
                <p:spPr>
                  <a:xfrm>
                    <a:off x="6968649" y="2679891"/>
                    <a:ext cx="132738" cy="64747"/>
                  </a:xfrm>
                  <a:custGeom>
                    <a:rect b="b" l="l" r="r" t="t"/>
                    <a:pathLst>
                      <a:path extrusionOk="0" h="10974" w="22498">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8"/>
                  <p:cNvSpPr/>
                  <p:nvPr/>
                </p:nvSpPr>
                <p:spPr>
                  <a:xfrm>
                    <a:off x="6969091" y="2693467"/>
                    <a:ext cx="131729" cy="11765"/>
                  </a:xfrm>
                  <a:custGeom>
                    <a:rect b="b" l="l" r="r" t="t"/>
                    <a:pathLst>
                      <a:path extrusionOk="0" h="1994" w="22327">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8"/>
                  <p:cNvSpPr/>
                  <p:nvPr/>
                </p:nvSpPr>
                <p:spPr>
                  <a:xfrm>
                    <a:off x="6765659" y="2010741"/>
                    <a:ext cx="520023" cy="614396"/>
                  </a:xfrm>
                  <a:custGeom>
                    <a:rect b="b" l="l" r="r" t="t"/>
                    <a:pathLst>
                      <a:path extrusionOk="0" h="92321" w="72351">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8"/>
                  <p:cNvSpPr/>
                  <p:nvPr/>
                </p:nvSpPr>
                <p:spPr>
                  <a:xfrm>
                    <a:off x="6984514" y="2448953"/>
                    <a:ext cx="101008" cy="164409"/>
                  </a:xfrm>
                  <a:custGeom>
                    <a:rect b="b" l="l" r="r" t="t"/>
                    <a:pathLst>
                      <a:path extrusionOk="0" h="27866" w="17120">
                        <a:moveTo>
                          <a:pt x="1" y="0"/>
                        </a:moveTo>
                        <a:lnTo>
                          <a:pt x="4920" y="27866"/>
                        </a:lnTo>
                        <a:lnTo>
                          <a:pt x="12200" y="27866"/>
                        </a:lnTo>
                        <a:lnTo>
                          <a:pt x="17120" y="0"/>
                        </a:lnTo>
                        <a:close/>
                      </a:path>
                    </a:pathLst>
                  </a:custGeom>
                  <a:solidFill>
                    <a:srgbClr val="ED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8"/>
                  <p:cNvSpPr/>
                  <p:nvPr/>
                </p:nvSpPr>
                <p:spPr>
                  <a:xfrm>
                    <a:off x="6984514" y="2448953"/>
                    <a:ext cx="101008" cy="140963"/>
                  </a:xfrm>
                  <a:custGeom>
                    <a:rect b="b" l="l" r="r" t="t"/>
                    <a:pathLst>
                      <a:path extrusionOk="0" h="23892" w="17120">
                        <a:moveTo>
                          <a:pt x="1" y="0"/>
                        </a:moveTo>
                        <a:lnTo>
                          <a:pt x="4218" y="23891"/>
                        </a:lnTo>
                        <a:lnTo>
                          <a:pt x="12902" y="23891"/>
                        </a:lnTo>
                        <a:lnTo>
                          <a:pt x="17120"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8"/>
                  <p:cNvSpPr/>
                  <p:nvPr/>
                </p:nvSpPr>
                <p:spPr>
                  <a:xfrm>
                    <a:off x="7012451" y="2607162"/>
                    <a:ext cx="45141" cy="6201"/>
                  </a:xfrm>
                  <a:custGeom>
                    <a:rect b="b" l="l" r="r" t="t"/>
                    <a:pathLst>
                      <a:path extrusionOk="0" h="1051" w="7651">
                        <a:moveTo>
                          <a:pt x="0" y="1"/>
                        </a:moveTo>
                        <a:lnTo>
                          <a:pt x="185" y="1051"/>
                        </a:lnTo>
                        <a:lnTo>
                          <a:pt x="7465" y="1051"/>
                        </a:lnTo>
                        <a:lnTo>
                          <a:pt x="7650"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8"/>
                  <p:cNvSpPr/>
                  <p:nvPr/>
                </p:nvSpPr>
                <p:spPr>
                  <a:xfrm>
                    <a:off x="6968649" y="2664244"/>
                    <a:ext cx="132738" cy="25199"/>
                  </a:xfrm>
                  <a:custGeom>
                    <a:rect b="b" l="l" r="r" t="t"/>
                    <a:pathLst>
                      <a:path extrusionOk="0" h="4271" w="22498">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8"/>
                  <p:cNvSpPr/>
                  <p:nvPr/>
                </p:nvSpPr>
                <p:spPr>
                  <a:xfrm>
                    <a:off x="6968649" y="2667389"/>
                    <a:ext cx="132738" cy="11776"/>
                  </a:xfrm>
                  <a:custGeom>
                    <a:rect b="b" l="l" r="r" t="t"/>
                    <a:pathLst>
                      <a:path extrusionOk="0" h="1996" w="22498">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8"/>
                  <p:cNvSpPr/>
                  <p:nvPr/>
                </p:nvSpPr>
                <p:spPr>
                  <a:xfrm>
                    <a:off x="6963510" y="2683549"/>
                    <a:ext cx="143022" cy="11776"/>
                  </a:xfrm>
                  <a:custGeom>
                    <a:rect b="b" l="l" r="r" t="t"/>
                    <a:pathLst>
                      <a:path extrusionOk="0" h="1996" w="24241">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8"/>
                  <p:cNvSpPr/>
                  <p:nvPr/>
                </p:nvSpPr>
                <p:spPr>
                  <a:xfrm>
                    <a:off x="6968649" y="2642639"/>
                    <a:ext cx="132738" cy="25199"/>
                  </a:xfrm>
                  <a:custGeom>
                    <a:rect b="b" l="l" r="r" t="t"/>
                    <a:pathLst>
                      <a:path extrusionOk="0" h="4271" w="22498">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8"/>
                  <p:cNvSpPr/>
                  <p:nvPr/>
                </p:nvSpPr>
                <p:spPr>
                  <a:xfrm>
                    <a:off x="6968649" y="2643990"/>
                    <a:ext cx="132738" cy="11776"/>
                  </a:xfrm>
                  <a:custGeom>
                    <a:rect b="b" l="l" r="r" t="t"/>
                    <a:pathLst>
                      <a:path extrusionOk="0" h="1996" w="22498">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8"/>
                  <p:cNvSpPr/>
                  <p:nvPr/>
                </p:nvSpPr>
                <p:spPr>
                  <a:xfrm>
                    <a:off x="6963510" y="2660156"/>
                    <a:ext cx="143022" cy="11776"/>
                  </a:xfrm>
                  <a:custGeom>
                    <a:rect b="b" l="l" r="r" t="t"/>
                    <a:pathLst>
                      <a:path extrusionOk="0" h="1996" w="24241">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8"/>
                  <p:cNvSpPr/>
                  <p:nvPr/>
                </p:nvSpPr>
                <p:spPr>
                  <a:xfrm>
                    <a:off x="6968649" y="2617451"/>
                    <a:ext cx="132738" cy="25193"/>
                  </a:xfrm>
                  <a:custGeom>
                    <a:rect b="b" l="l" r="r" t="t"/>
                    <a:pathLst>
                      <a:path extrusionOk="0" h="4270" w="22498">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8"/>
                  <p:cNvSpPr/>
                  <p:nvPr/>
                </p:nvSpPr>
                <p:spPr>
                  <a:xfrm>
                    <a:off x="6968649" y="2620590"/>
                    <a:ext cx="132738" cy="11782"/>
                  </a:xfrm>
                  <a:custGeom>
                    <a:rect b="b" l="l" r="r" t="t"/>
                    <a:pathLst>
                      <a:path extrusionOk="0" h="1997" w="22498">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8"/>
                  <p:cNvSpPr/>
                  <p:nvPr/>
                </p:nvSpPr>
                <p:spPr>
                  <a:xfrm>
                    <a:off x="6963510" y="2613357"/>
                    <a:ext cx="143022" cy="11765"/>
                  </a:xfrm>
                  <a:custGeom>
                    <a:rect b="b" l="l" r="r" t="t"/>
                    <a:pathLst>
                      <a:path extrusionOk="0" h="1994" w="24241">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8"/>
                  <p:cNvSpPr/>
                  <p:nvPr/>
                </p:nvSpPr>
                <p:spPr>
                  <a:xfrm>
                    <a:off x="6850372" y="2107302"/>
                    <a:ext cx="369293" cy="477399"/>
                  </a:xfrm>
                  <a:custGeom>
                    <a:rect b="b" l="l" r="r" t="t"/>
                    <a:pathLst>
                      <a:path extrusionOk="0" h="80915" w="62592">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8"/>
                  <p:cNvSpPr/>
                  <p:nvPr/>
                </p:nvSpPr>
                <p:spPr>
                  <a:xfrm>
                    <a:off x="6963510" y="2636756"/>
                    <a:ext cx="143022" cy="11776"/>
                  </a:xfrm>
                  <a:custGeom>
                    <a:rect b="b" l="l" r="r" t="t"/>
                    <a:pathLst>
                      <a:path extrusionOk="0" h="1996" w="24241">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 name="Google Shape;1104;p78"/>
                <p:cNvSpPr/>
                <p:nvPr/>
              </p:nvSpPr>
              <p:spPr>
                <a:xfrm>
                  <a:off x="7039203" y="2044217"/>
                  <a:ext cx="209511" cy="240630"/>
                </a:xfrm>
                <a:custGeom>
                  <a:rect b="b" l="l" r="r" t="t"/>
                  <a:pathLst>
                    <a:path extrusionOk="0" h="24598" w="28612">
                      <a:moveTo>
                        <a:pt x="0" y="1"/>
                      </a:moveTo>
                      <a:lnTo>
                        <a:pt x="0" y="24597"/>
                      </a:lnTo>
                      <a:lnTo>
                        <a:pt x="28612" y="24597"/>
                      </a:lnTo>
                      <a:cubicBezTo>
                        <a:pt x="25701" y="11138"/>
                        <a:pt x="14102" y="87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8"/>
                <p:cNvSpPr/>
                <p:nvPr/>
              </p:nvSpPr>
              <p:spPr>
                <a:xfrm>
                  <a:off x="6810031" y="2317923"/>
                  <a:ext cx="209482" cy="251429"/>
                </a:xfrm>
                <a:custGeom>
                  <a:rect b="b" l="l" r="r" t="t"/>
                  <a:pathLst>
                    <a:path extrusionOk="0" h="29109" w="23934">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8"/>
                <p:cNvSpPr/>
                <p:nvPr/>
              </p:nvSpPr>
              <p:spPr>
                <a:xfrm>
                  <a:off x="6802931" y="2038409"/>
                  <a:ext cx="209519" cy="251453"/>
                </a:xfrm>
                <a:custGeom>
                  <a:rect b="b" l="l" r="r" t="t"/>
                  <a:pathLst>
                    <a:path extrusionOk="0" h="24598" w="28613">
                      <a:moveTo>
                        <a:pt x="28612" y="1"/>
                      </a:moveTo>
                      <a:cubicBezTo>
                        <a:pt x="14512" y="876"/>
                        <a:pt x="2911" y="11138"/>
                        <a:pt x="1" y="24597"/>
                      </a:cubicBezTo>
                      <a:lnTo>
                        <a:pt x="28612" y="24597"/>
                      </a:lnTo>
                      <a:lnTo>
                        <a:pt x="286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8"/>
                <p:cNvSpPr/>
                <p:nvPr/>
              </p:nvSpPr>
              <p:spPr>
                <a:xfrm>
                  <a:off x="7045014" y="2320283"/>
                  <a:ext cx="209474" cy="251429"/>
                </a:xfrm>
                <a:custGeom>
                  <a:rect b="b" l="l" r="r" t="t"/>
                  <a:pathLst>
                    <a:path extrusionOk="0" h="29109" w="23933">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grpSp>
        </p:grpSp>
      </p:grpSp>
      <p:sp>
        <p:nvSpPr>
          <p:cNvPr id="1108" name="Google Shape;1108;p78"/>
          <p:cNvSpPr/>
          <p:nvPr/>
        </p:nvSpPr>
        <p:spPr>
          <a:xfrm>
            <a:off x="184225" y="1357025"/>
            <a:ext cx="634500" cy="634500"/>
          </a:xfrm>
          <a:prstGeom prst="ellipse">
            <a:avLst/>
          </a:prstGeom>
          <a:solidFill>
            <a:schemeClr val="accent6"/>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8"/>
          <p:cNvSpPr/>
          <p:nvPr/>
        </p:nvSpPr>
        <p:spPr>
          <a:xfrm>
            <a:off x="280044" y="1452844"/>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8"/>
          <p:cNvSpPr/>
          <p:nvPr/>
        </p:nvSpPr>
        <p:spPr>
          <a:xfrm>
            <a:off x="1790000" y="2415350"/>
            <a:ext cx="634500" cy="634500"/>
          </a:xfrm>
          <a:prstGeom prst="ellipse">
            <a:avLst/>
          </a:prstGeom>
          <a:solidFill>
            <a:schemeClr val="dk2"/>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8"/>
          <p:cNvSpPr/>
          <p:nvPr/>
        </p:nvSpPr>
        <p:spPr>
          <a:xfrm>
            <a:off x="1885819" y="2511169"/>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8"/>
          <p:cNvSpPr/>
          <p:nvPr/>
        </p:nvSpPr>
        <p:spPr>
          <a:xfrm>
            <a:off x="8043275" y="1261150"/>
            <a:ext cx="634500" cy="634500"/>
          </a:xfrm>
          <a:prstGeom prst="ellipse">
            <a:avLst/>
          </a:prstGeom>
          <a:solidFill>
            <a:schemeClr val="accent3"/>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8"/>
          <p:cNvSpPr/>
          <p:nvPr/>
        </p:nvSpPr>
        <p:spPr>
          <a:xfrm>
            <a:off x="8139094" y="1356969"/>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8"/>
          <p:cNvSpPr/>
          <p:nvPr/>
        </p:nvSpPr>
        <p:spPr>
          <a:xfrm>
            <a:off x="6889325" y="2567750"/>
            <a:ext cx="634500" cy="634500"/>
          </a:xfrm>
          <a:prstGeom prst="ellipse">
            <a:avLst/>
          </a:prstGeom>
          <a:solidFill>
            <a:schemeClr val="accent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8"/>
          <p:cNvSpPr/>
          <p:nvPr/>
        </p:nvSpPr>
        <p:spPr>
          <a:xfrm>
            <a:off x="6985144" y="2663569"/>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8"/>
          <p:cNvSpPr/>
          <p:nvPr/>
        </p:nvSpPr>
        <p:spPr>
          <a:xfrm>
            <a:off x="3501200" y="604675"/>
            <a:ext cx="120300" cy="136200"/>
          </a:xfrm>
          <a:prstGeom prst="roundRect">
            <a:avLst>
              <a:gd fmla="val 42295"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8"/>
          <p:cNvSpPr/>
          <p:nvPr/>
        </p:nvSpPr>
        <p:spPr>
          <a:xfrm>
            <a:off x="5909375" y="518425"/>
            <a:ext cx="225600" cy="1362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8"/>
          <p:cNvSpPr/>
          <p:nvPr/>
        </p:nvSpPr>
        <p:spPr>
          <a:xfrm>
            <a:off x="4264500" y="518425"/>
            <a:ext cx="225600" cy="1362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8"/>
          <p:cNvSpPr/>
          <p:nvPr/>
        </p:nvSpPr>
        <p:spPr>
          <a:xfrm>
            <a:off x="1399400" y="494875"/>
            <a:ext cx="225600" cy="246000"/>
          </a:xfrm>
          <a:prstGeom prst="roundRect">
            <a:avLst>
              <a:gd fmla="val 50000"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8"/>
          <p:cNvSpPr txBox="1"/>
          <p:nvPr>
            <p:ph type="title"/>
          </p:nvPr>
        </p:nvSpPr>
        <p:spPr>
          <a:xfrm>
            <a:off x="857750" y="3315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Challenges and Possible Approaches</a:t>
            </a:r>
            <a:endParaRPr sz="2600"/>
          </a:p>
        </p:txBody>
      </p:sp>
      <p:sp>
        <p:nvSpPr>
          <p:cNvPr id="1121" name="Google Shape;1121;p78"/>
          <p:cNvSpPr txBox="1"/>
          <p:nvPr/>
        </p:nvSpPr>
        <p:spPr>
          <a:xfrm>
            <a:off x="763650" y="1830350"/>
            <a:ext cx="29088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accent6"/>
              </a:buClr>
              <a:buSzPts val="1300"/>
              <a:buFont typeface="Anaheim"/>
              <a:buChar char="●"/>
            </a:pPr>
            <a:r>
              <a:rPr b="1" lang="en" sz="1300">
                <a:solidFill>
                  <a:schemeClr val="accent6"/>
                </a:solidFill>
                <a:latin typeface="Anaheim"/>
                <a:ea typeface="Anaheim"/>
                <a:cs typeface="Anaheim"/>
                <a:sym typeface="Anaheim"/>
              </a:rPr>
              <a:t>V</a:t>
            </a:r>
            <a:r>
              <a:rPr b="1" lang="en" sz="1300">
                <a:solidFill>
                  <a:schemeClr val="accent6"/>
                </a:solidFill>
                <a:latin typeface="Anaheim"/>
                <a:ea typeface="Anaheim"/>
                <a:cs typeface="Anaheim"/>
                <a:sym typeface="Anaheim"/>
              </a:rPr>
              <a:t>alue in improving active users</a:t>
            </a:r>
            <a:endParaRPr b="1" sz="1300">
              <a:solidFill>
                <a:schemeClr val="accent6"/>
              </a:solidFill>
              <a:latin typeface="Anaheim"/>
              <a:ea typeface="Anaheim"/>
              <a:cs typeface="Anaheim"/>
              <a:sym typeface="Anaheim"/>
            </a:endParaRPr>
          </a:p>
          <a:p>
            <a:pPr indent="-311150" lvl="0" marL="457200" rtl="0" algn="l">
              <a:spcBef>
                <a:spcPts val="0"/>
              </a:spcBef>
              <a:spcAft>
                <a:spcPts val="0"/>
              </a:spcAft>
              <a:buClr>
                <a:schemeClr val="accent6"/>
              </a:buClr>
              <a:buSzPts val="1300"/>
              <a:buFont typeface="Anaheim"/>
              <a:buChar char="●"/>
            </a:pPr>
            <a:r>
              <a:rPr b="1" lang="en" sz="1300">
                <a:solidFill>
                  <a:schemeClr val="accent6"/>
                </a:solidFill>
                <a:latin typeface="Anaheim"/>
                <a:ea typeface="Anaheim"/>
                <a:cs typeface="Anaheim"/>
                <a:sym typeface="Anaheim"/>
              </a:rPr>
              <a:t>Spillover between games</a:t>
            </a:r>
            <a:endParaRPr b="1" sz="1600">
              <a:solidFill>
                <a:schemeClr val="accent6"/>
              </a:solidFill>
              <a:latin typeface="Anaheim"/>
              <a:ea typeface="Anaheim"/>
              <a:cs typeface="Anaheim"/>
              <a:sym typeface="Anaheim"/>
            </a:endParaRPr>
          </a:p>
        </p:txBody>
      </p:sp>
      <p:sp>
        <p:nvSpPr>
          <p:cNvPr id="1122" name="Google Shape;1122;p78"/>
          <p:cNvSpPr txBox="1"/>
          <p:nvPr/>
        </p:nvSpPr>
        <p:spPr>
          <a:xfrm>
            <a:off x="5469650" y="1799775"/>
            <a:ext cx="33390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accent3"/>
              </a:buClr>
              <a:buSzPts val="1300"/>
              <a:buFont typeface="Anaheim"/>
              <a:buChar char="●"/>
            </a:pPr>
            <a:r>
              <a:rPr b="1" lang="en" sz="1300">
                <a:solidFill>
                  <a:schemeClr val="accent3"/>
                </a:solidFill>
                <a:latin typeface="Anaheim"/>
                <a:ea typeface="Anaheim"/>
                <a:cs typeface="Anaheim"/>
                <a:sym typeface="Anaheim"/>
              </a:rPr>
              <a:t>Constantly </a:t>
            </a:r>
            <a:r>
              <a:rPr b="1" lang="en" sz="1300">
                <a:solidFill>
                  <a:schemeClr val="accent3"/>
                </a:solidFill>
                <a:latin typeface="Anaheim"/>
                <a:ea typeface="Anaheim"/>
                <a:cs typeface="Anaheim"/>
                <a:sym typeface="Anaheim"/>
              </a:rPr>
              <a:t>attracting new users</a:t>
            </a:r>
            <a:r>
              <a:rPr b="1" lang="en" sz="1300">
                <a:solidFill>
                  <a:schemeClr val="accent3"/>
                </a:solidFill>
                <a:latin typeface="Anaheim"/>
                <a:ea typeface="Anaheim"/>
                <a:cs typeface="Anaheim"/>
                <a:sym typeface="Anaheim"/>
              </a:rPr>
              <a:t> </a:t>
            </a:r>
            <a:endParaRPr b="1" sz="1300">
              <a:solidFill>
                <a:schemeClr val="accent3"/>
              </a:solidFill>
              <a:latin typeface="Anaheim"/>
              <a:ea typeface="Anaheim"/>
              <a:cs typeface="Anaheim"/>
              <a:sym typeface="Anaheim"/>
            </a:endParaRPr>
          </a:p>
          <a:p>
            <a:pPr indent="-311150" lvl="0" marL="457200" rtl="0" algn="l">
              <a:spcBef>
                <a:spcPts val="0"/>
              </a:spcBef>
              <a:spcAft>
                <a:spcPts val="0"/>
              </a:spcAft>
              <a:buClr>
                <a:schemeClr val="accent3"/>
              </a:buClr>
              <a:buSzPts val="1300"/>
              <a:buFont typeface="Anaheim"/>
              <a:buChar char="●"/>
            </a:pPr>
            <a:r>
              <a:rPr b="1" lang="en" sz="1300">
                <a:solidFill>
                  <a:schemeClr val="accent3"/>
                </a:solidFill>
                <a:latin typeface="Anaheim"/>
                <a:ea typeface="Anaheim"/>
                <a:cs typeface="Anaheim"/>
                <a:sym typeface="Anaheim"/>
              </a:rPr>
              <a:t>Modifying algorithm (Collaborative filtering and Content-based filtering)</a:t>
            </a:r>
            <a:endParaRPr b="1" sz="1300">
              <a:solidFill>
                <a:schemeClr val="accent3"/>
              </a:solidFill>
              <a:latin typeface="Anaheim"/>
              <a:ea typeface="Anaheim"/>
              <a:cs typeface="Anaheim"/>
              <a:sym typeface="Anaheim"/>
            </a:endParaRPr>
          </a:p>
        </p:txBody>
      </p:sp>
      <p:sp>
        <p:nvSpPr>
          <p:cNvPr id="1123" name="Google Shape;1123;p78"/>
          <p:cNvSpPr txBox="1"/>
          <p:nvPr/>
        </p:nvSpPr>
        <p:spPr>
          <a:xfrm>
            <a:off x="1790000" y="3049800"/>
            <a:ext cx="27000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dk2"/>
              </a:buClr>
              <a:buSzPts val="1300"/>
              <a:buFont typeface="Anaheim"/>
              <a:buChar char="●"/>
            </a:pPr>
            <a:r>
              <a:rPr b="1" lang="en" sz="1300">
                <a:solidFill>
                  <a:schemeClr val="dk2"/>
                </a:solidFill>
                <a:latin typeface="Anaheim"/>
                <a:ea typeface="Anaheim"/>
                <a:cs typeface="Anaheim"/>
                <a:sym typeface="Anaheim"/>
              </a:rPr>
              <a:t>Developing daily using habit (turn on notification)</a:t>
            </a:r>
            <a:endParaRPr b="1" sz="1300">
              <a:solidFill>
                <a:schemeClr val="dk2"/>
              </a:solidFill>
              <a:latin typeface="Anaheim"/>
              <a:ea typeface="Anaheim"/>
              <a:cs typeface="Anaheim"/>
              <a:sym typeface="Anaheim"/>
            </a:endParaRPr>
          </a:p>
          <a:p>
            <a:pPr indent="-311150" lvl="0" marL="457200" rtl="0" algn="l">
              <a:spcBef>
                <a:spcPts val="0"/>
              </a:spcBef>
              <a:spcAft>
                <a:spcPts val="0"/>
              </a:spcAft>
              <a:buClr>
                <a:schemeClr val="dk2"/>
              </a:buClr>
              <a:buSzPts val="1300"/>
              <a:buFont typeface="Anaheim"/>
              <a:buChar char="●"/>
            </a:pPr>
            <a:r>
              <a:rPr b="1" lang="en" sz="1300">
                <a:solidFill>
                  <a:schemeClr val="dk2"/>
                </a:solidFill>
                <a:latin typeface="Anaheim"/>
                <a:ea typeface="Anaheim"/>
                <a:cs typeface="Anaheim"/>
                <a:sym typeface="Anaheim"/>
              </a:rPr>
              <a:t>Considering usual online time when matching</a:t>
            </a:r>
            <a:endParaRPr b="1" sz="1300">
              <a:solidFill>
                <a:schemeClr val="dk2"/>
              </a:solidFill>
              <a:latin typeface="Anaheim"/>
              <a:ea typeface="Anaheim"/>
              <a:cs typeface="Anaheim"/>
              <a:sym typeface="Anaheim"/>
            </a:endParaRPr>
          </a:p>
        </p:txBody>
      </p:sp>
      <p:sp>
        <p:nvSpPr>
          <p:cNvPr id="1124" name="Google Shape;1124;p78"/>
          <p:cNvSpPr txBox="1"/>
          <p:nvPr/>
        </p:nvSpPr>
        <p:spPr>
          <a:xfrm>
            <a:off x="5169975" y="3154500"/>
            <a:ext cx="2700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accent1"/>
              </a:buClr>
              <a:buSzPts val="1300"/>
              <a:buFont typeface="Anaheim"/>
              <a:buChar char="●"/>
            </a:pPr>
            <a:r>
              <a:rPr b="1" lang="en" sz="1300">
                <a:solidFill>
                  <a:schemeClr val="accent1"/>
                </a:solidFill>
                <a:latin typeface="Anaheim"/>
                <a:ea typeface="Anaheim"/>
                <a:cs typeface="Anaheim"/>
                <a:sym typeface="Anaheim"/>
              </a:rPr>
              <a:t>Sufficient initial funds</a:t>
            </a:r>
            <a:endParaRPr b="1" sz="1300">
              <a:solidFill>
                <a:schemeClr val="accent1"/>
              </a:solidFill>
              <a:latin typeface="Anaheim"/>
              <a:ea typeface="Anaheim"/>
              <a:cs typeface="Anaheim"/>
              <a:sym typeface="Anaheim"/>
            </a:endParaRPr>
          </a:p>
          <a:p>
            <a:pPr indent="-311150" lvl="0" marL="457200" rtl="0" algn="l">
              <a:spcBef>
                <a:spcPts val="0"/>
              </a:spcBef>
              <a:spcAft>
                <a:spcPts val="0"/>
              </a:spcAft>
              <a:buClr>
                <a:schemeClr val="accent1"/>
              </a:buClr>
              <a:buSzPts val="1300"/>
              <a:buFont typeface="Anaheim"/>
              <a:buChar char="●"/>
            </a:pPr>
            <a:r>
              <a:rPr b="1" lang="en" sz="1300">
                <a:solidFill>
                  <a:schemeClr val="accent1"/>
                </a:solidFill>
                <a:latin typeface="Anaheim"/>
                <a:ea typeface="Anaheim"/>
                <a:cs typeface="Anaheim"/>
                <a:sym typeface="Anaheim"/>
              </a:rPr>
              <a:t>Operational efficiency</a:t>
            </a:r>
            <a:endParaRPr b="1" sz="1300">
              <a:solidFill>
                <a:schemeClr val="accent1"/>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