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706"/>
  </p:normalViewPr>
  <p:slideViewPr>
    <p:cSldViewPr>
      <p:cViewPr varScale="1">
        <p:scale>
          <a:sx n="107" d="100"/>
          <a:sy n="107" d="100"/>
        </p:scale>
        <p:origin x="13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-3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7142C-F8E1-4D39-922F-263049922B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00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64E53-1351-4AF3-8128-FC0A3B45FD59}" type="datetimeFigureOut">
              <a:rPr lang="en-US" smtClean="0"/>
              <a:t>2/15/18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809F0-C92E-4B6F-A0AE-D4F05856EE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1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6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1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2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5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2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ECE 671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ECE 671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8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ECE 671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3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ECE 671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6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ECE 671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3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ECE 671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5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429000" y="6396335"/>
            <a:ext cx="223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2018 </a:t>
            </a:r>
            <a:r>
              <a:rPr lang="en-US" sz="1200" kern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Tilman</a:t>
            </a:r>
            <a:r>
              <a:rPr lang="en-US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Wolf &amp; Mike Zink</a:t>
            </a:r>
          </a:p>
          <a:p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34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671 – Lecture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Bridges and Link Layer 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Tahoma" charset="0"/>
              </a:rPr>
              <a:t>Network Layer</a:t>
            </a:r>
          </a:p>
        </p:txBody>
      </p:sp>
      <p:sp>
        <p:nvSpPr>
          <p:cNvPr id="12902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Tahoma" charset="0"/>
              </a:rPr>
              <a:t>4-</a:t>
            </a:r>
            <a:fld id="{89ABDC05-5E6F-1548-97E2-A65815CB2002}" type="slidenum">
              <a:rPr lang="en-US" smtClean="0">
                <a:latin typeface="Tahoma" charset="0"/>
              </a:rPr>
              <a:pPr>
                <a:defRPr/>
              </a:pPr>
              <a:t>10</a:t>
            </a:fld>
            <a:endParaRPr lang="en-US" smtClean="0">
              <a:latin typeface="Tahoma" charset="0"/>
            </a:endParaRPr>
          </a:p>
        </p:txBody>
      </p:sp>
      <p:grpSp>
        <p:nvGrpSpPr>
          <p:cNvPr id="147459" name="Group 160"/>
          <p:cNvGrpSpPr>
            <a:grpSpLocks/>
          </p:cNvGrpSpPr>
          <p:nvPr/>
        </p:nvGrpSpPr>
        <p:grpSpPr bwMode="auto">
          <a:xfrm>
            <a:off x="1049338" y="3211513"/>
            <a:ext cx="6788150" cy="2754312"/>
            <a:chOff x="547" y="636"/>
            <a:chExt cx="4276" cy="1735"/>
          </a:xfrm>
        </p:grpSpPr>
        <p:grpSp>
          <p:nvGrpSpPr>
            <p:cNvPr id="147463" name="Group 3"/>
            <p:cNvGrpSpPr>
              <a:grpSpLocks/>
            </p:cNvGrpSpPr>
            <p:nvPr/>
          </p:nvGrpSpPr>
          <p:grpSpPr bwMode="auto">
            <a:xfrm>
              <a:off x="669" y="636"/>
              <a:ext cx="1796" cy="1482"/>
              <a:chOff x="1383" y="762"/>
              <a:chExt cx="1796" cy="1482"/>
            </a:xfrm>
          </p:grpSpPr>
          <p:sp>
            <p:nvSpPr>
              <p:cNvPr id="129112" name="Line 4"/>
              <p:cNvSpPr>
                <a:spLocks noChangeShapeType="1"/>
              </p:cNvSpPr>
              <p:nvPr/>
            </p:nvSpPr>
            <p:spPr bwMode="auto">
              <a:xfrm>
                <a:off x="2550" y="1192"/>
                <a:ext cx="213" cy="42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113" name="Line 5"/>
              <p:cNvSpPr>
                <a:spLocks noChangeShapeType="1"/>
              </p:cNvSpPr>
              <p:nvPr/>
            </p:nvSpPr>
            <p:spPr bwMode="auto">
              <a:xfrm>
                <a:off x="2774" y="1633"/>
                <a:ext cx="216" cy="4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114" name="Line 6"/>
              <p:cNvSpPr>
                <a:spLocks noChangeShapeType="1"/>
              </p:cNvSpPr>
              <p:nvPr/>
            </p:nvSpPr>
            <p:spPr bwMode="auto">
              <a:xfrm flipH="1">
                <a:off x="2287" y="1679"/>
                <a:ext cx="379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115" name="Line 7"/>
              <p:cNvSpPr>
                <a:spLocks noChangeShapeType="1"/>
              </p:cNvSpPr>
              <p:nvPr/>
            </p:nvSpPr>
            <p:spPr bwMode="auto">
              <a:xfrm flipH="1">
                <a:off x="1622" y="1851"/>
                <a:ext cx="4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116" name="Line 8"/>
              <p:cNvSpPr>
                <a:spLocks noChangeShapeType="1"/>
              </p:cNvSpPr>
              <p:nvPr/>
            </p:nvSpPr>
            <p:spPr bwMode="auto">
              <a:xfrm flipH="1" flipV="1">
                <a:off x="1896" y="1339"/>
                <a:ext cx="171" cy="45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117" name="Line 9"/>
              <p:cNvSpPr>
                <a:spLocks noChangeShapeType="1"/>
              </p:cNvSpPr>
              <p:nvPr/>
            </p:nvSpPr>
            <p:spPr bwMode="auto">
              <a:xfrm flipV="1">
                <a:off x="2004" y="1187"/>
                <a:ext cx="422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118" name="Line 10"/>
              <p:cNvSpPr>
                <a:spLocks noChangeShapeType="1"/>
              </p:cNvSpPr>
              <p:nvPr/>
            </p:nvSpPr>
            <p:spPr bwMode="auto">
              <a:xfrm>
                <a:off x="2226" y="900"/>
                <a:ext cx="279" cy="25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47550" name="Group 11"/>
              <p:cNvGrpSpPr>
                <a:grpSpLocks/>
              </p:cNvGrpSpPr>
              <p:nvPr/>
            </p:nvGrpSpPr>
            <p:grpSpPr bwMode="auto">
              <a:xfrm>
                <a:off x="1941" y="762"/>
                <a:ext cx="316" cy="212"/>
                <a:chOff x="2089" y="1712"/>
                <a:chExt cx="316" cy="212"/>
              </a:xfrm>
            </p:grpSpPr>
            <p:sp>
              <p:nvSpPr>
                <p:cNvPr id="129181" name="Oval 12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82" name="Line 13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83" name="Line 14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84" name="Rectangle 15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2400">
                    <a:cs typeface="+mn-cs"/>
                  </a:endParaRPr>
                </a:p>
              </p:txBody>
            </p:sp>
            <p:sp>
              <p:nvSpPr>
                <p:cNvPr id="129185" name="Oval 16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grpSp>
              <p:nvGrpSpPr>
                <p:cNvPr id="147617" name="Group 17"/>
                <p:cNvGrpSpPr>
                  <a:grpSpLocks/>
                </p:cNvGrpSpPr>
                <p:nvPr/>
              </p:nvGrpSpPr>
              <p:grpSpPr bwMode="auto">
                <a:xfrm>
                  <a:off x="2142" y="1712"/>
                  <a:ext cx="201" cy="212"/>
                  <a:chOff x="2955" y="2456"/>
                  <a:chExt cx="204" cy="212"/>
                </a:xfrm>
              </p:grpSpPr>
              <p:sp>
                <p:nvSpPr>
                  <p:cNvPr id="129187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3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129188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5" y="2456"/>
                    <a:ext cx="20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smtClean="0">
                        <a:cs typeface="+mn-cs"/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147551" name="Group 20"/>
              <p:cNvGrpSpPr>
                <a:grpSpLocks/>
              </p:cNvGrpSpPr>
              <p:nvPr/>
            </p:nvGrpSpPr>
            <p:grpSpPr bwMode="auto">
              <a:xfrm>
                <a:off x="2389" y="1082"/>
                <a:ext cx="316" cy="212"/>
                <a:chOff x="2089" y="1712"/>
                <a:chExt cx="316" cy="212"/>
              </a:xfrm>
            </p:grpSpPr>
            <p:sp>
              <p:nvSpPr>
                <p:cNvPr id="129173" name="Oval 21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74" name="Line 22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75" name="Line 23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76" name="Rectangle 24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2400">
                    <a:cs typeface="+mn-cs"/>
                  </a:endParaRPr>
                </a:p>
              </p:txBody>
            </p:sp>
            <p:sp>
              <p:nvSpPr>
                <p:cNvPr id="129177" name="Oval 25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grpSp>
              <p:nvGrpSpPr>
                <p:cNvPr id="147609" name="Group 26"/>
                <p:cNvGrpSpPr>
                  <a:grpSpLocks/>
                </p:cNvGrpSpPr>
                <p:nvPr/>
              </p:nvGrpSpPr>
              <p:grpSpPr bwMode="auto">
                <a:xfrm>
                  <a:off x="2142" y="1712"/>
                  <a:ext cx="201" cy="212"/>
                  <a:chOff x="2955" y="2456"/>
                  <a:chExt cx="204" cy="212"/>
                </a:xfrm>
              </p:grpSpPr>
              <p:sp>
                <p:nvSpPr>
                  <p:cNvPr id="12917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3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129180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5" y="2456"/>
                    <a:ext cx="20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smtClean="0">
                        <a:cs typeface="+mn-cs"/>
                      </a:rPr>
                      <a:t>B</a:t>
                    </a:r>
                  </a:p>
                </p:txBody>
              </p:sp>
            </p:grpSp>
          </p:grpSp>
          <p:grpSp>
            <p:nvGrpSpPr>
              <p:cNvPr id="147552" name="Group 29"/>
              <p:cNvGrpSpPr>
                <a:grpSpLocks/>
              </p:cNvGrpSpPr>
              <p:nvPr/>
            </p:nvGrpSpPr>
            <p:grpSpPr bwMode="auto">
              <a:xfrm>
                <a:off x="2863" y="2032"/>
                <a:ext cx="316" cy="212"/>
                <a:chOff x="2089" y="1712"/>
                <a:chExt cx="316" cy="212"/>
              </a:xfrm>
            </p:grpSpPr>
            <p:sp>
              <p:nvSpPr>
                <p:cNvPr id="129165" name="Oval 30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66" name="Line 31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67" name="Line 32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68" name="Rectangle 33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2400">
                    <a:cs typeface="+mn-cs"/>
                  </a:endParaRPr>
                </a:p>
              </p:txBody>
            </p:sp>
            <p:sp>
              <p:nvSpPr>
                <p:cNvPr id="129169" name="Oval 34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grpSp>
              <p:nvGrpSpPr>
                <p:cNvPr id="147601" name="Group 35"/>
                <p:cNvGrpSpPr>
                  <a:grpSpLocks/>
                </p:cNvGrpSpPr>
                <p:nvPr/>
              </p:nvGrpSpPr>
              <p:grpSpPr bwMode="auto">
                <a:xfrm>
                  <a:off x="2135" y="1712"/>
                  <a:ext cx="216" cy="212"/>
                  <a:chOff x="2948" y="2456"/>
                  <a:chExt cx="219" cy="212"/>
                </a:xfrm>
              </p:grpSpPr>
              <p:sp>
                <p:nvSpPr>
                  <p:cNvPr id="129171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129172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8" y="2456"/>
                    <a:ext cx="219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smtClean="0">
                        <a:cs typeface="+mn-cs"/>
                      </a:rPr>
                      <a:t>G</a:t>
                    </a:r>
                  </a:p>
                </p:txBody>
              </p:sp>
            </p:grpSp>
          </p:grpSp>
          <p:grpSp>
            <p:nvGrpSpPr>
              <p:cNvPr id="147553" name="Group 38"/>
              <p:cNvGrpSpPr>
                <a:grpSpLocks/>
              </p:cNvGrpSpPr>
              <p:nvPr/>
            </p:nvGrpSpPr>
            <p:grpSpPr bwMode="auto">
              <a:xfrm>
                <a:off x="2651" y="1574"/>
                <a:ext cx="316" cy="212"/>
                <a:chOff x="2089" y="1712"/>
                <a:chExt cx="316" cy="212"/>
              </a:xfrm>
            </p:grpSpPr>
            <p:sp>
              <p:nvSpPr>
                <p:cNvPr id="129157" name="Oval 39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58" name="Line 40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59" name="Line 41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60" name="Rectangle 42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2400">
                    <a:cs typeface="+mn-cs"/>
                  </a:endParaRPr>
                </a:p>
              </p:txBody>
            </p:sp>
            <p:sp>
              <p:nvSpPr>
                <p:cNvPr id="129161" name="Oval 43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grpSp>
              <p:nvGrpSpPr>
                <p:cNvPr id="147593" name="Group 44"/>
                <p:cNvGrpSpPr>
                  <a:grpSpLocks/>
                </p:cNvGrpSpPr>
                <p:nvPr/>
              </p:nvGrpSpPr>
              <p:grpSpPr bwMode="auto">
                <a:xfrm>
                  <a:off x="2139" y="1712"/>
                  <a:ext cx="208" cy="212"/>
                  <a:chOff x="2952" y="2456"/>
                  <a:chExt cx="211" cy="212"/>
                </a:xfrm>
              </p:grpSpPr>
              <p:sp>
                <p:nvSpPr>
                  <p:cNvPr id="12916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12916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2" y="2456"/>
                    <a:ext cx="21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smtClean="0">
                        <a:cs typeface="+mn-cs"/>
                      </a:rPr>
                      <a:t>D</a:t>
                    </a:r>
                  </a:p>
                </p:txBody>
              </p:sp>
            </p:grpSp>
          </p:grpSp>
          <p:grpSp>
            <p:nvGrpSpPr>
              <p:cNvPr id="147554" name="Group 47"/>
              <p:cNvGrpSpPr>
                <a:grpSpLocks/>
              </p:cNvGrpSpPr>
              <p:nvPr/>
            </p:nvGrpSpPr>
            <p:grpSpPr bwMode="auto">
              <a:xfrm>
                <a:off x="1989" y="1739"/>
                <a:ext cx="316" cy="212"/>
                <a:chOff x="2089" y="1712"/>
                <a:chExt cx="316" cy="212"/>
              </a:xfrm>
            </p:grpSpPr>
            <p:sp>
              <p:nvSpPr>
                <p:cNvPr id="129149" name="Oval 48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50" name="Line 49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51" name="Line 50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52" name="Rectangle 51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2400">
                    <a:cs typeface="+mn-cs"/>
                  </a:endParaRPr>
                </a:p>
              </p:txBody>
            </p:sp>
            <p:sp>
              <p:nvSpPr>
                <p:cNvPr id="129153" name="Oval 52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grpSp>
              <p:nvGrpSpPr>
                <p:cNvPr id="147585" name="Group 53"/>
                <p:cNvGrpSpPr>
                  <a:grpSpLocks/>
                </p:cNvGrpSpPr>
                <p:nvPr/>
              </p:nvGrpSpPr>
              <p:grpSpPr bwMode="auto">
                <a:xfrm>
                  <a:off x="2142" y="1712"/>
                  <a:ext cx="201" cy="212"/>
                  <a:chOff x="2955" y="2456"/>
                  <a:chExt cx="204" cy="212"/>
                </a:xfrm>
              </p:grpSpPr>
              <p:sp>
                <p:nvSpPr>
                  <p:cNvPr id="129155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3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129156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5" y="2456"/>
                    <a:ext cx="20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smtClean="0">
                        <a:cs typeface="+mn-cs"/>
                      </a:rPr>
                      <a:t>E</a:t>
                    </a:r>
                  </a:p>
                </p:txBody>
              </p:sp>
            </p:grpSp>
          </p:grpSp>
          <p:sp>
            <p:nvSpPr>
              <p:cNvPr id="129124" name="Line 56"/>
              <p:cNvSpPr>
                <a:spLocks noChangeShapeType="1"/>
              </p:cNvSpPr>
              <p:nvPr/>
            </p:nvSpPr>
            <p:spPr bwMode="auto">
              <a:xfrm flipH="1">
                <a:off x="1616" y="939"/>
                <a:ext cx="425" cy="8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47556" name="Group 57"/>
              <p:cNvGrpSpPr>
                <a:grpSpLocks/>
              </p:cNvGrpSpPr>
              <p:nvPr/>
            </p:nvGrpSpPr>
            <p:grpSpPr bwMode="auto">
              <a:xfrm>
                <a:off x="1717" y="1204"/>
                <a:ext cx="316" cy="212"/>
                <a:chOff x="2089" y="1712"/>
                <a:chExt cx="316" cy="212"/>
              </a:xfrm>
            </p:grpSpPr>
            <p:sp>
              <p:nvSpPr>
                <p:cNvPr id="129141" name="Oval 58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42" name="Line 59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43" name="Line 60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44" name="Rectangle 61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2400">
                    <a:cs typeface="+mn-cs"/>
                  </a:endParaRPr>
                </a:p>
              </p:txBody>
            </p:sp>
            <p:sp>
              <p:nvSpPr>
                <p:cNvPr id="129145" name="Oval 62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grpSp>
              <p:nvGrpSpPr>
                <p:cNvPr id="147577" name="Group 63"/>
                <p:cNvGrpSpPr>
                  <a:grpSpLocks/>
                </p:cNvGrpSpPr>
                <p:nvPr/>
              </p:nvGrpSpPr>
              <p:grpSpPr bwMode="auto">
                <a:xfrm>
                  <a:off x="2152" y="1712"/>
                  <a:ext cx="180" cy="212"/>
                  <a:chOff x="2965" y="2456"/>
                  <a:chExt cx="183" cy="212"/>
                </a:xfrm>
              </p:grpSpPr>
              <p:sp>
                <p:nvSpPr>
                  <p:cNvPr id="129147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3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129148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5" y="2456"/>
                    <a:ext cx="183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smtClean="0">
                        <a:cs typeface="+mn-cs"/>
                      </a:rPr>
                      <a:t>c</a:t>
                    </a:r>
                  </a:p>
                </p:txBody>
              </p:sp>
            </p:grpSp>
          </p:grpSp>
          <p:grpSp>
            <p:nvGrpSpPr>
              <p:cNvPr id="147557" name="Group 66"/>
              <p:cNvGrpSpPr>
                <a:grpSpLocks/>
              </p:cNvGrpSpPr>
              <p:nvPr/>
            </p:nvGrpSpPr>
            <p:grpSpPr bwMode="auto">
              <a:xfrm>
                <a:off x="1383" y="1743"/>
                <a:ext cx="316" cy="212"/>
                <a:chOff x="2089" y="1712"/>
                <a:chExt cx="316" cy="212"/>
              </a:xfrm>
            </p:grpSpPr>
            <p:sp>
              <p:nvSpPr>
                <p:cNvPr id="129133" name="Oval 67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34" name="Line 68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35" name="Line 69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36" name="Rectangle 70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2400">
                    <a:cs typeface="+mn-cs"/>
                  </a:endParaRPr>
                </a:p>
              </p:txBody>
            </p:sp>
            <p:sp>
              <p:nvSpPr>
                <p:cNvPr id="129137" name="Oval 71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grpSp>
              <p:nvGrpSpPr>
                <p:cNvPr id="147569" name="Group 72"/>
                <p:cNvGrpSpPr>
                  <a:grpSpLocks/>
                </p:cNvGrpSpPr>
                <p:nvPr/>
              </p:nvGrpSpPr>
              <p:grpSpPr bwMode="auto">
                <a:xfrm>
                  <a:off x="2145" y="1712"/>
                  <a:ext cx="194" cy="212"/>
                  <a:chOff x="2958" y="2456"/>
                  <a:chExt cx="197" cy="212"/>
                </a:xfrm>
              </p:grpSpPr>
              <p:sp>
                <p:nvSpPr>
                  <p:cNvPr id="129139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3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129140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56"/>
                    <a:ext cx="197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smtClean="0">
                        <a:cs typeface="+mn-cs"/>
                      </a:rPr>
                      <a:t>F</a:t>
                    </a:r>
                  </a:p>
                </p:txBody>
              </p:sp>
            </p:grpSp>
          </p:grpSp>
          <p:sp>
            <p:nvSpPr>
              <p:cNvPr id="129127" name="Line 75"/>
              <p:cNvSpPr>
                <a:spLocks noChangeShapeType="1"/>
              </p:cNvSpPr>
              <p:nvPr/>
            </p:nvSpPr>
            <p:spPr bwMode="auto">
              <a:xfrm flipH="1">
                <a:off x="1862" y="951"/>
                <a:ext cx="101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128" name="Line 76"/>
              <p:cNvSpPr>
                <a:spLocks noChangeShapeType="1"/>
              </p:cNvSpPr>
              <p:nvPr/>
            </p:nvSpPr>
            <p:spPr bwMode="auto">
              <a:xfrm flipH="1">
                <a:off x="1622" y="1439"/>
                <a:ext cx="101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129" name="Line 77"/>
              <p:cNvSpPr>
                <a:spLocks noChangeShapeType="1"/>
              </p:cNvSpPr>
              <p:nvPr/>
            </p:nvSpPr>
            <p:spPr bwMode="auto">
              <a:xfrm>
                <a:off x="2283" y="881"/>
                <a:ext cx="179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130" name="Line 78"/>
              <p:cNvSpPr>
                <a:spLocks noChangeShapeType="1"/>
              </p:cNvSpPr>
              <p:nvPr/>
            </p:nvSpPr>
            <p:spPr bwMode="auto">
              <a:xfrm>
                <a:off x="2647" y="1274"/>
                <a:ext cx="142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131" name="Line 79"/>
              <p:cNvSpPr>
                <a:spLocks noChangeShapeType="1"/>
              </p:cNvSpPr>
              <p:nvPr/>
            </p:nvSpPr>
            <p:spPr bwMode="auto">
              <a:xfrm>
                <a:off x="2899" y="1782"/>
                <a:ext cx="11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132" name="Line 80"/>
              <p:cNvSpPr>
                <a:spLocks noChangeShapeType="1"/>
              </p:cNvSpPr>
              <p:nvPr/>
            </p:nvSpPr>
            <p:spPr bwMode="auto">
              <a:xfrm>
                <a:off x="1987" y="1427"/>
                <a:ext cx="109" cy="2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29033" name="Line 81"/>
            <p:cNvSpPr>
              <a:spLocks noChangeShapeType="1"/>
            </p:cNvSpPr>
            <p:nvPr/>
          </p:nvSpPr>
          <p:spPr bwMode="auto">
            <a:xfrm>
              <a:off x="4188" y="1078"/>
              <a:ext cx="213" cy="4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34" name="Line 82"/>
            <p:cNvSpPr>
              <a:spLocks noChangeShapeType="1"/>
            </p:cNvSpPr>
            <p:nvPr/>
          </p:nvSpPr>
          <p:spPr bwMode="auto">
            <a:xfrm>
              <a:off x="4412" y="1519"/>
              <a:ext cx="216" cy="4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35" name="Line 83"/>
            <p:cNvSpPr>
              <a:spLocks noChangeShapeType="1"/>
            </p:cNvSpPr>
            <p:nvPr/>
          </p:nvSpPr>
          <p:spPr bwMode="auto">
            <a:xfrm flipH="1">
              <a:off x="3925" y="1565"/>
              <a:ext cx="379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36" name="Line 84"/>
            <p:cNvSpPr>
              <a:spLocks noChangeShapeType="1"/>
            </p:cNvSpPr>
            <p:nvPr/>
          </p:nvSpPr>
          <p:spPr bwMode="auto">
            <a:xfrm flipH="1">
              <a:off x="3260" y="1737"/>
              <a:ext cx="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37" name="Line 85"/>
            <p:cNvSpPr>
              <a:spLocks noChangeShapeType="1"/>
            </p:cNvSpPr>
            <p:nvPr/>
          </p:nvSpPr>
          <p:spPr bwMode="auto">
            <a:xfrm flipH="1" flipV="1">
              <a:off x="3534" y="1225"/>
              <a:ext cx="171" cy="4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38" name="Line 86"/>
            <p:cNvSpPr>
              <a:spLocks noChangeShapeType="1"/>
            </p:cNvSpPr>
            <p:nvPr/>
          </p:nvSpPr>
          <p:spPr bwMode="auto">
            <a:xfrm flipV="1">
              <a:off x="3642" y="1073"/>
              <a:ext cx="422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39" name="Line 87"/>
            <p:cNvSpPr>
              <a:spLocks noChangeShapeType="1"/>
            </p:cNvSpPr>
            <p:nvPr/>
          </p:nvSpPr>
          <p:spPr bwMode="auto">
            <a:xfrm>
              <a:off x="3864" y="786"/>
              <a:ext cx="279" cy="25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47471" name="Group 88"/>
            <p:cNvGrpSpPr>
              <a:grpSpLocks/>
            </p:cNvGrpSpPr>
            <p:nvPr/>
          </p:nvGrpSpPr>
          <p:grpSpPr bwMode="auto">
            <a:xfrm>
              <a:off x="3579" y="648"/>
              <a:ext cx="316" cy="212"/>
              <a:chOff x="2089" y="1712"/>
              <a:chExt cx="316" cy="212"/>
            </a:xfrm>
          </p:grpSpPr>
          <p:sp>
            <p:nvSpPr>
              <p:cNvPr id="129104" name="Oval 89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105" name="Line 90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106" name="Line 91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107" name="Rectangle 92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cs typeface="+mn-cs"/>
                </a:endParaRPr>
              </a:p>
            </p:txBody>
          </p:sp>
          <p:sp>
            <p:nvSpPr>
              <p:cNvPr id="129108" name="Oval 93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47540" name="Group 94"/>
              <p:cNvGrpSpPr>
                <a:grpSpLocks/>
              </p:cNvGrpSpPr>
              <p:nvPr/>
            </p:nvGrpSpPr>
            <p:grpSpPr bwMode="auto">
              <a:xfrm>
                <a:off x="2142" y="1712"/>
                <a:ext cx="201" cy="212"/>
                <a:chOff x="2955" y="2456"/>
                <a:chExt cx="204" cy="212"/>
              </a:xfrm>
            </p:grpSpPr>
            <p:sp>
              <p:nvSpPr>
                <p:cNvPr id="129110" name="Rectangle 9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11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955" y="2456"/>
                  <a:ext cx="20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smtClean="0">
                      <a:cs typeface="+mn-cs"/>
                    </a:rPr>
                    <a:t>A</a:t>
                  </a:r>
                </a:p>
              </p:txBody>
            </p:sp>
          </p:grpSp>
        </p:grpSp>
        <p:grpSp>
          <p:nvGrpSpPr>
            <p:cNvPr id="147472" name="Group 97"/>
            <p:cNvGrpSpPr>
              <a:grpSpLocks/>
            </p:cNvGrpSpPr>
            <p:nvPr/>
          </p:nvGrpSpPr>
          <p:grpSpPr bwMode="auto">
            <a:xfrm>
              <a:off x="4027" y="968"/>
              <a:ext cx="316" cy="212"/>
              <a:chOff x="2089" y="1712"/>
              <a:chExt cx="316" cy="212"/>
            </a:xfrm>
          </p:grpSpPr>
          <p:sp>
            <p:nvSpPr>
              <p:cNvPr id="129096" name="Oval 98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097" name="Line 99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098" name="Line 100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099" name="Rectangle 101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cs typeface="+mn-cs"/>
                </a:endParaRPr>
              </a:p>
            </p:txBody>
          </p:sp>
          <p:sp>
            <p:nvSpPr>
              <p:cNvPr id="129100" name="Oval 102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47532" name="Group 103"/>
              <p:cNvGrpSpPr>
                <a:grpSpLocks/>
              </p:cNvGrpSpPr>
              <p:nvPr/>
            </p:nvGrpSpPr>
            <p:grpSpPr bwMode="auto">
              <a:xfrm>
                <a:off x="2142" y="1712"/>
                <a:ext cx="201" cy="212"/>
                <a:chOff x="2955" y="2456"/>
                <a:chExt cx="204" cy="212"/>
              </a:xfrm>
            </p:grpSpPr>
            <p:sp>
              <p:nvSpPr>
                <p:cNvPr id="129102" name="Rectangle 10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10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955" y="2456"/>
                  <a:ext cx="20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smtClean="0">
                      <a:cs typeface="+mn-cs"/>
                    </a:rPr>
                    <a:t>B</a:t>
                  </a:r>
                </a:p>
              </p:txBody>
            </p:sp>
          </p:grpSp>
        </p:grpSp>
        <p:grpSp>
          <p:nvGrpSpPr>
            <p:cNvPr id="147473" name="Group 106"/>
            <p:cNvGrpSpPr>
              <a:grpSpLocks/>
            </p:cNvGrpSpPr>
            <p:nvPr/>
          </p:nvGrpSpPr>
          <p:grpSpPr bwMode="auto">
            <a:xfrm>
              <a:off x="4501" y="1918"/>
              <a:ext cx="316" cy="212"/>
              <a:chOff x="2089" y="1712"/>
              <a:chExt cx="316" cy="212"/>
            </a:xfrm>
          </p:grpSpPr>
          <p:sp>
            <p:nvSpPr>
              <p:cNvPr id="129088" name="Oval 107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089" name="Line 108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090" name="Line 109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091" name="Rectangle 110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cs typeface="+mn-cs"/>
                </a:endParaRPr>
              </a:p>
            </p:txBody>
          </p:sp>
          <p:sp>
            <p:nvSpPr>
              <p:cNvPr id="129092" name="Oval 111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47524" name="Group 112"/>
              <p:cNvGrpSpPr>
                <a:grpSpLocks/>
              </p:cNvGrpSpPr>
              <p:nvPr/>
            </p:nvGrpSpPr>
            <p:grpSpPr bwMode="auto">
              <a:xfrm>
                <a:off x="2135" y="1712"/>
                <a:ext cx="216" cy="212"/>
                <a:chOff x="2948" y="2456"/>
                <a:chExt cx="219" cy="212"/>
              </a:xfrm>
            </p:grpSpPr>
            <p:sp>
              <p:nvSpPr>
                <p:cNvPr id="129094" name="Rectangle 11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095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948" y="2456"/>
                  <a:ext cx="219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smtClean="0">
                      <a:cs typeface="+mn-cs"/>
                    </a:rPr>
                    <a:t>G</a:t>
                  </a:r>
                </a:p>
              </p:txBody>
            </p:sp>
          </p:grpSp>
        </p:grpSp>
        <p:grpSp>
          <p:nvGrpSpPr>
            <p:cNvPr id="147474" name="Group 115"/>
            <p:cNvGrpSpPr>
              <a:grpSpLocks/>
            </p:cNvGrpSpPr>
            <p:nvPr/>
          </p:nvGrpSpPr>
          <p:grpSpPr bwMode="auto">
            <a:xfrm>
              <a:off x="4289" y="1460"/>
              <a:ext cx="316" cy="212"/>
              <a:chOff x="2089" y="1712"/>
              <a:chExt cx="316" cy="212"/>
            </a:xfrm>
          </p:grpSpPr>
          <p:sp>
            <p:nvSpPr>
              <p:cNvPr id="129080" name="Oval 116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081" name="Line 117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082" name="Line 118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083" name="Rectangle 119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cs typeface="+mn-cs"/>
                </a:endParaRPr>
              </a:p>
            </p:txBody>
          </p:sp>
          <p:sp>
            <p:nvSpPr>
              <p:cNvPr id="129084" name="Oval 120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47516" name="Group 121"/>
              <p:cNvGrpSpPr>
                <a:grpSpLocks/>
              </p:cNvGrpSpPr>
              <p:nvPr/>
            </p:nvGrpSpPr>
            <p:grpSpPr bwMode="auto">
              <a:xfrm>
                <a:off x="2139" y="1712"/>
                <a:ext cx="208" cy="212"/>
                <a:chOff x="2952" y="2456"/>
                <a:chExt cx="211" cy="212"/>
              </a:xfrm>
            </p:grpSpPr>
            <p:sp>
              <p:nvSpPr>
                <p:cNvPr id="1290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087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952" y="2456"/>
                  <a:ext cx="21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smtClean="0">
                      <a:cs typeface="+mn-cs"/>
                    </a:rPr>
                    <a:t>D</a:t>
                  </a:r>
                </a:p>
              </p:txBody>
            </p:sp>
          </p:grpSp>
        </p:grpSp>
        <p:grpSp>
          <p:nvGrpSpPr>
            <p:cNvPr id="147475" name="Group 124"/>
            <p:cNvGrpSpPr>
              <a:grpSpLocks/>
            </p:cNvGrpSpPr>
            <p:nvPr/>
          </p:nvGrpSpPr>
          <p:grpSpPr bwMode="auto">
            <a:xfrm>
              <a:off x="3627" y="1625"/>
              <a:ext cx="316" cy="212"/>
              <a:chOff x="2089" y="1712"/>
              <a:chExt cx="316" cy="212"/>
            </a:xfrm>
          </p:grpSpPr>
          <p:sp>
            <p:nvSpPr>
              <p:cNvPr id="129072" name="Oval 125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073" name="Line 126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074" name="Line 127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075" name="Rectangle 128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cs typeface="+mn-cs"/>
                </a:endParaRPr>
              </a:p>
            </p:txBody>
          </p:sp>
          <p:sp>
            <p:nvSpPr>
              <p:cNvPr id="129076" name="Oval 129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47508" name="Group 130"/>
              <p:cNvGrpSpPr>
                <a:grpSpLocks/>
              </p:cNvGrpSpPr>
              <p:nvPr/>
            </p:nvGrpSpPr>
            <p:grpSpPr bwMode="auto">
              <a:xfrm>
                <a:off x="2142" y="1712"/>
                <a:ext cx="201" cy="212"/>
                <a:chOff x="2955" y="2456"/>
                <a:chExt cx="204" cy="212"/>
              </a:xfrm>
            </p:grpSpPr>
            <p:sp>
              <p:nvSpPr>
                <p:cNvPr id="129078" name="Rectangle 13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079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2955" y="2456"/>
                  <a:ext cx="20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smtClean="0">
                      <a:cs typeface="+mn-cs"/>
                    </a:rPr>
                    <a:t>E</a:t>
                  </a:r>
                </a:p>
              </p:txBody>
            </p:sp>
          </p:grpSp>
        </p:grpSp>
        <p:sp>
          <p:nvSpPr>
            <p:cNvPr id="129045" name="Line 133"/>
            <p:cNvSpPr>
              <a:spLocks noChangeShapeType="1"/>
            </p:cNvSpPr>
            <p:nvPr/>
          </p:nvSpPr>
          <p:spPr bwMode="auto">
            <a:xfrm flipH="1">
              <a:off x="3254" y="825"/>
              <a:ext cx="425" cy="87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47477" name="Group 134"/>
            <p:cNvGrpSpPr>
              <a:grpSpLocks/>
            </p:cNvGrpSpPr>
            <p:nvPr/>
          </p:nvGrpSpPr>
          <p:grpSpPr bwMode="auto">
            <a:xfrm>
              <a:off x="3355" y="1090"/>
              <a:ext cx="316" cy="212"/>
              <a:chOff x="2089" y="1712"/>
              <a:chExt cx="316" cy="212"/>
            </a:xfrm>
          </p:grpSpPr>
          <p:sp>
            <p:nvSpPr>
              <p:cNvPr id="129064" name="Oval 135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065" name="Line 136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066" name="Line 137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067" name="Rectangle 138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cs typeface="+mn-cs"/>
                </a:endParaRPr>
              </a:p>
            </p:txBody>
          </p:sp>
          <p:sp>
            <p:nvSpPr>
              <p:cNvPr id="129068" name="Oval 139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47500" name="Group 140"/>
              <p:cNvGrpSpPr>
                <a:grpSpLocks/>
              </p:cNvGrpSpPr>
              <p:nvPr/>
            </p:nvGrpSpPr>
            <p:grpSpPr bwMode="auto">
              <a:xfrm>
                <a:off x="2152" y="1712"/>
                <a:ext cx="180" cy="212"/>
                <a:chOff x="2965" y="2456"/>
                <a:chExt cx="183" cy="212"/>
              </a:xfrm>
            </p:grpSpPr>
            <p:sp>
              <p:nvSpPr>
                <p:cNvPr id="129070" name="Rectangle 14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07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2965" y="2456"/>
                  <a:ext cx="18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smtClean="0">
                      <a:cs typeface="+mn-cs"/>
                    </a:rPr>
                    <a:t>c</a:t>
                  </a:r>
                </a:p>
              </p:txBody>
            </p:sp>
          </p:grpSp>
        </p:grpSp>
        <p:grpSp>
          <p:nvGrpSpPr>
            <p:cNvPr id="147478" name="Group 143"/>
            <p:cNvGrpSpPr>
              <a:grpSpLocks/>
            </p:cNvGrpSpPr>
            <p:nvPr/>
          </p:nvGrpSpPr>
          <p:grpSpPr bwMode="auto">
            <a:xfrm>
              <a:off x="3021" y="1629"/>
              <a:ext cx="316" cy="212"/>
              <a:chOff x="2089" y="1712"/>
              <a:chExt cx="316" cy="212"/>
            </a:xfrm>
          </p:grpSpPr>
          <p:sp>
            <p:nvSpPr>
              <p:cNvPr id="129056" name="Oval 144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057" name="Line 145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058" name="Line 146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9059" name="Rectangle 147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cs typeface="+mn-cs"/>
                </a:endParaRPr>
              </a:p>
            </p:txBody>
          </p:sp>
          <p:sp>
            <p:nvSpPr>
              <p:cNvPr id="129060" name="Oval 148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47492" name="Group 149"/>
              <p:cNvGrpSpPr>
                <a:grpSpLocks/>
              </p:cNvGrpSpPr>
              <p:nvPr/>
            </p:nvGrpSpPr>
            <p:grpSpPr bwMode="auto">
              <a:xfrm>
                <a:off x="2145" y="1712"/>
                <a:ext cx="194" cy="212"/>
                <a:chOff x="2958" y="2456"/>
                <a:chExt cx="197" cy="212"/>
              </a:xfrm>
            </p:grpSpPr>
            <p:sp>
              <p:nvSpPr>
                <p:cNvPr id="129062" name="Rectangle 15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29063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958" y="2456"/>
                  <a:ext cx="19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smtClean="0">
                      <a:cs typeface="+mn-cs"/>
                    </a:rPr>
                    <a:t>F</a:t>
                  </a:r>
                </a:p>
              </p:txBody>
            </p:sp>
          </p:grpSp>
        </p:grpSp>
        <p:sp>
          <p:nvSpPr>
            <p:cNvPr id="129048" name="Line 152"/>
            <p:cNvSpPr>
              <a:spLocks noChangeShapeType="1"/>
            </p:cNvSpPr>
            <p:nvPr/>
          </p:nvSpPr>
          <p:spPr bwMode="auto">
            <a:xfrm flipH="1">
              <a:off x="3500" y="837"/>
              <a:ext cx="101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49" name="Line 153"/>
            <p:cNvSpPr>
              <a:spLocks noChangeShapeType="1"/>
            </p:cNvSpPr>
            <p:nvPr/>
          </p:nvSpPr>
          <p:spPr bwMode="auto">
            <a:xfrm flipH="1">
              <a:off x="3260" y="1325"/>
              <a:ext cx="101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50" name="Line 154"/>
            <p:cNvSpPr>
              <a:spLocks noChangeShapeType="1"/>
            </p:cNvSpPr>
            <p:nvPr/>
          </p:nvSpPr>
          <p:spPr bwMode="auto">
            <a:xfrm>
              <a:off x="3921" y="767"/>
              <a:ext cx="179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51" name="Line 155"/>
            <p:cNvSpPr>
              <a:spLocks noChangeShapeType="1"/>
            </p:cNvSpPr>
            <p:nvPr/>
          </p:nvSpPr>
          <p:spPr bwMode="auto">
            <a:xfrm>
              <a:off x="4285" y="1160"/>
              <a:ext cx="142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52" name="Line 156"/>
            <p:cNvSpPr>
              <a:spLocks noChangeShapeType="1"/>
            </p:cNvSpPr>
            <p:nvPr/>
          </p:nvSpPr>
          <p:spPr bwMode="auto">
            <a:xfrm>
              <a:off x="4537" y="1668"/>
              <a:ext cx="112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53" name="Line 157"/>
            <p:cNvSpPr>
              <a:spLocks noChangeShapeType="1"/>
            </p:cNvSpPr>
            <p:nvPr/>
          </p:nvSpPr>
          <p:spPr bwMode="auto">
            <a:xfrm>
              <a:off x="3625" y="1313"/>
              <a:ext cx="109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54" name="Text Box 158"/>
            <p:cNvSpPr txBox="1">
              <a:spLocks noChangeArrowheads="1"/>
            </p:cNvSpPr>
            <p:nvPr/>
          </p:nvSpPr>
          <p:spPr bwMode="auto">
            <a:xfrm>
              <a:off x="547" y="2140"/>
              <a:ext cx="17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CC0000"/>
                  </a:solidFill>
                  <a:cs typeface="+mn-cs"/>
                </a:rPr>
                <a:t>(a) broadcast initiated at A</a:t>
              </a:r>
            </a:p>
          </p:txBody>
        </p:sp>
        <p:sp>
          <p:nvSpPr>
            <p:cNvPr id="129055" name="Text Box 159"/>
            <p:cNvSpPr txBox="1">
              <a:spLocks noChangeArrowheads="1"/>
            </p:cNvSpPr>
            <p:nvPr/>
          </p:nvSpPr>
          <p:spPr bwMode="auto">
            <a:xfrm>
              <a:off x="3019" y="2116"/>
              <a:ext cx="18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CC0000"/>
                  </a:solidFill>
                  <a:cs typeface="+mn-cs"/>
                </a:rPr>
                <a:t>(b) broadcast initiated at D</a:t>
              </a:r>
            </a:p>
          </p:txBody>
        </p:sp>
      </p:grpSp>
      <p:sp>
        <p:nvSpPr>
          <p:cNvPr id="129030" name="Rectangle 162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854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first construct a spanning tree</a:t>
            </a:r>
          </a:p>
          <a:p>
            <a:pPr>
              <a:defRPr/>
            </a:pPr>
            <a:r>
              <a:rPr lang="en-US" sz="2400" dirty="0"/>
              <a:t>nodes then forward/make copies only along spanning tree</a:t>
            </a:r>
          </a:p>
        </p:txBody>
      </p:sp>
      <p:sp>
        <p:nvSpPr>
          <p:cNvPr id="166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Spanning tree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Tahoma" charset="0"/>
              </a:rPr>
              <a:t>4-</a:t>
            </a:r>
            <a:fld id="{43EA1B13-1BDF-3C4A-9B6D-5395226D8B43}" type="slidenum">
              <a:rPr lang="en-US" smtClean="0">
                <a:latin typeface="Tahoma" charset="0"/>
              </a:rPr>
              <a:pPr>
                <a:defRPr/>
              </a:pPr>
              <a:t>11</a:t>
            </a:fld>
            <a:endParaRPr lang="en-US" smtClean="0">
              <a:latin typeface="Tahoma" charset="0"/>
            </a:endParaRPr>
          </a:p>
        </p:txBody>
      </p:sp>
      <p:sp>
        <p:nvSpPr>
          <p:cNvPr id="130053" name="Line 4"/>
          <p:cNvSpPr>
            <a:spLocks noChangeShapeType="1"/>
          </p:cNvSpPr>
          <p:nvPr/>
        </p:nvSpPr>
        <p:spPr bwMode="auto">
          <a:xfrm>
            <a:off x="2949575" y="4105275"/>
            <a:ext cx="338138" cy="677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0054" name="Line 5"/>
          <p:cNvSpPr>
            <a:spLocks noChangeShapeType="1"/>
          </p:cNvSpPr>
          <p:nvPr/>
        </p:nvSpPr>
        <p:spPr bwMode="auto">
          <a:xfrm>
            <a:off x="3305175" y="4805363"/>
            <a:ext cx="342900" cy="757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0055" name="Line 6"/>
          <p:cNvSpPr>
            <a:spLocks noChangeShapeType="1"/>
          </p:cNvSpPr>
          <p:nvPr/>
        </p:nvSpPr>
        <p:spPr bwMode="auto">
          <a:xfrm flipH="1">
            <a:off x="2532063" y="4878388"/>
            <a:ext cx="601662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0056" name="Line 7"/>
          <p:cNvSpPr>
            <a:spLocks noChangeShapeType="1"/>
          </p:cNvSpPr>
          <p:nvPr/>
        </p:nvSpPr>
        <p:spPr bwMode="auto">
          <a:xfrm flipH="1">
            <a:off x="1476375" y="5151438"/>
            <a:ext cx="735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0057" name="Line 8"/>
          <p:cNvSpPr>
            <a:spLocks noChangeShapeType="1"/>
          </p:cNvSpPr>
          <p:nvPr/>
        </p:nvSpPr>
        <p:spPr bwMode="auto">
          <a:xfrm flipH="1" flipV="1">
            <a:off x="1911350" y="4338638"/>
            <a:ext cx="271463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0058" name="Line 9"/>
          <p:cNvSpPr>
            <a:spLocks noChangeShapeType="1"/>
          </p:cNvSpPr>
          <p:nvPr/>
        </p:nvSpPr>
        <p:spPr bwMode="auto">
          <a:xfrm flipV="1">
            <a:off x="2082800" y="4097338"/>
            <a:ext cx="66992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0059" name="Line 10"/>
          <p:cNvSpPr>
            <a:spLocks noChangeShapeType="1"/>
          </p:cNvSpPr>
          <p:nvPr/>
        </p:nvSpPr>
        <p:spPr bwMode="auto">
          <a:xfrm>
            <a:off x="2435225" y="3641725"/>
            <a:ext cx="442913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48491" name="Group 11"/>
          <p:cNvGrpSpPr>
            <a:grpSpLocks/>
          </p:cNvGrpSpPr>
          <p:nvPr/>
        </p:nvGrpSpPr>
        <p:grpSpPr bwMode="auto">
          <a:xfrm>
            <a:off x="1982788" y="3422650"/>
            <a:ext cx="501650" cy="336550"/>
            <a:chOff x="2089" y="1712"/>
            <a:chExt cx="316" cy="212"/>
          </a:xfrm>
        </p:grpSpPr>
        <p:sp>
          <p:nvSpPr>
            <p:cNvPr id="130207" name="Oval 12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208" name="Line 13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209" name="Line 14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210" name="Rectangle 15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cs typeface="+mn-cs"/>
              </a:endParaRPr>
            </a:p>
          </p:txBody>
        </p:sp>
        <p:sp>
          <p:nvSpPr>
            <p:cNvPr id="130211" name="Oval 16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48643" name="Group 17"/>
            <p:cNvGrpSpPr>
              <a:grpSpLocks/>
            </p:cNvGrpSpPr>
            <p:nvPr/>
          </p:nvGrpSpPr>
          <p:grpSpPr bwMode="auto">
            <a:xfrm>
              <a:off x="2142" y="1712"/>
              <a:ext cx="201" cy="212"/>
              <a:chOff x="2955" y="2456"/>
              <a:chExt cx="204" cy="212"/>
            </a:xfrm>
          </p:grpSpPr>
          <p:sp>
            <p:nvSpPr>
              <p:cNvPr id="130213" name="Rectangle 1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214" name="Text Box 19"/>
              <p:cNvSpPr txBox="1">
                <a:spLocks noChangeArrowheads="1"/>
              </p:cNvSpPr>
              <p:nvPr/>
            </p:nvSpPr>
            <p:spPr bwMode="auto">
              <a:xfrm>
                <a:off x="2955" y="2456"/>
                <a:ext cx="2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A</a:t>
                </a:r>
              </a:p>
            </p:txBody>
          </p:sp>
        </p:grpSp>
      </p:grpSp>
      <p:grpSp>
        <p:nvGrpSpPr>
          <p:cNvPr id="148492" name="Group 20"/>
          <p:cNvGrpSpPr>
            <a:grpSpLocks/>
          </p:cNvGrpSpPr>
          <p:nvPr/>
        </p:nvGrpSpPr>
        <p:grpSpPr bwMode="auto">
          <a:xfrm>
            <a:off x="2693988" y="3930650"/>
            <a:ext cx="501650" cy="336550"/>
            <a:chOff x="2089" y="1712"/>
            <a:chExt cx="316" cy="212"/>
          </a:xfrm>
        </p:grpSpPr>
        <p:sp>
          <p:nvSpPr>
            <p:cNvPr id="130199" name="Oval 21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200" name="Line 22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201" name="Line 23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202" name="Rectangle 24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cs typeface="+mn-cs"/>
              </a:endParaRPr>
            </a:p>
          </p:txBody>
        </p:sp>
        <p:sp>
          <p:nvSpPr>
            <p:cNvPr id="130203" name="Oval 25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48635" name="Group 26"/>
            <p:cNvGrpSpPr>
              <a:grpSpLocks/>
            </p:cNvGrpSpPr>
            <p:nvPr/>
          </p:nvGrpSpPr>
          <p:grpSpPr bwMode="auto">
            <a:xfrm>
              <a:off x="2142" y="1712"/>
              <a:ext cx="201" cy="212"/>
              <a:chOff x="2955" y="2456"/>
              <a:chExt cx="204" cy="212"/>
            </a:xfrm>
          </p:grpSpPr>
          <p:sp>
            <p:nvSpPr>
              <p:cNvPr id="130205" name="Rectangle 2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206" name="Text Box 28"/>
              <p:cNvSpPr txBox="1">
                <a:spLocks noChangeArrowheads="1"/>
              </p:cNvSpPr>
              <p:nvPr/>
            </p:nvSpPr>
            <p:spPr bwMode="auto">
              <a:xfrm>
                <a:off x="2955" y="2456"/>
                <a:ext cx="2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B</a:t>
                </a:r>
              </a:p>
            </p:txBody>
          </p:sp>
        </p:grpSp>
      </p:grpSp>
      <p:grpSp>
        <p:nvGrpSpPr>
          <p:cNvPr id="148493" name="Group 29"/>
          <p:cNvGrpSpPr>
            <a:grpSpLocks/>
          </p:cNvGrpSpPr>
          <p:nvPr/>
        </p:nvGrpSpPr>
        <p:grpSpPr bwMode="auto">
          <a:xfrm>
            <a:off x="3446463" y="5438775"/>
            <a:ext cx="501650" cy="336550"/>
            <a:chOff x="2089" y="1712"/>
            <a:chExt cx="316" cy="212"/>
          </a:xfrm>
        </p:grpSpPr>
        <p:sp>
          <p:nvSpPr>
            <p:cNvPr id="130191" name="Oval 30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92" name="Line 31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93" name="Line 32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94" name="Rectangle 33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cs typeface="+mn-cs"/>
              </a:endParaRPr>
            </a:p>
          </p:txBody>
        </p:sp>
        <p:sp>
          <p:nvSpPr>
            <p:cNvPr id="130195" name="Oval 34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48627" name="Group 35"/>
            <p:cNvGrpSpPr>
              <a:grpSpLocks/>
            </p:cNvGrpSpPr>
            <p:nvPr/>
          </p:nvGrpSpPr>
          <p:grpSpPr bwMode="auto">
            <a:xfrm>
              <a:off x="2135" y="1712"/>
              <a:ext cx="216" cy="212"/>
              <a:chOff x="2948" y="2456"/>
              <a:chExt cx="219" cy="212"/>
            </a:xfrm>
          </p:grpSpPr>
          <p:sp>
            <p:nvSpPr>
              <p:cNvPr id="130197" name="Rectangle 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198" name="Text Box 37"/>
              <p:cNvSpPr txBox="1">
                <a:spLocks noChangeArrowheads="1"/>
              </p:cNvSpPr>
              <p:nvPr/>
            </p:nvSpPr>
            <p:spPr bwMode="auto">
              <a:xfrm>
                <a:off x="2948" y="2456"/>
                <a:ext cx="21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G</a:t>
                </a:r>
              </a:p>
            </p:txBody>
          </p:sp>
        </p:grpSp>
      </p:grpSp>
      <p:grpSp>
        <p:nvGrpSpPr>
          <p:cNvPr id="148494" name="Group 38"/>
          <p:cNvGrpSpPr>
            <a:grpSpLocks/>
          </p:cNvGrpSpPr>
          <p:nvPr/>
        </p:nvGrpSpPr>
        <p:grpSpPr bwMode="auto">
          <a:xfrm>
            <a:off x="3109913" y="4711700"/>
            <a:ext cx="501650" cy="336550"/>
            <a:chOff x="2089" y="1712"/>
            <a:chExt cx="316" cy="212"/>
          </a:xfrm>
        </p:grpSpPr>
        <p:sp>
          <p:nvSpPr>
            <p:cNvPr id="130183" name="Oval 39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84" name="Line 40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85" name="Line 41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86" name="Rectangle 42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cs typeface="+mn-cs"/>
              </a:endParaRPr>
            </a:p>
          </p:txBody>
        </p:sp>
        <p:sp>
          <p:nvSpPr>
            <p:cNvPr id="130187" name="Oval 43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48619" name="Group 44"/>
            <p:cNvGrpSpPr>
              <a:grpSpLocks/>
            </p:cNvGrpSpPr>
            <p:nvPr/>
          </p:nvGrpSpPr>
          <p:grpSpPr bwMode="auto">
            <a:xfrm>
              <a:off x="2139" y="1712"/>
              <a:ext cx="208" cy="212"/>
              <a:chOff x="2952" y="2456"/>
              <a:chExt cx="211" cy="212"/>
            </a:xfrm>
          </p:grpSpPr>
          <p:sp>
            <p:nvSpPr>
              <p:cNvPr id="130189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190" name="Text Box 46"/>
              <p:cNvSpPr txBox="1">
                <a:spLocks noChangeArrowheads="1"/>
              </p:cNvSpPr>
              <p:nvPr/>
            </p:nvSpPr>
            <p:spPr bwMode="auto">
              <a:xfrm>
                <a:off x="2952" y="2456"/>
                <a:ext cx="21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D</a:t>
                </a:r>
              </a:p>
            </p:txBody>
          </p:sp>
        </p:grpSp>
      </p:grpSp>
      <p:grpSp>
        <p:nvGrpSpPr>
          <p:cNvPr id="148495" name="Group 47"/>
          <p:cNvGrpSpPr>
            <a:grpSpLocks/>
          </p:cNvGrpSpPr>
          <p:nvPr/>
        </p:nvGrpSpPr>
        <p:grpSpPr bwMode="auto">
          <a:xfrm>
            <a:off x="2058988" y="4973638"/>
            <a:ext cx="501650" cy="336550"/>
            <a:chOff x="2089" y="1712"/>
            <a:chExt cx="316" cy="212"/>
          </a:xfrm>
        </p:grpSpPr>
        <p:sp>
          <p:nvSpPr>
            <p:cNvPr id="130175" name="Oval 48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76" name="Line 49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77" name="Line 50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78" name="Rectangle 51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cs typeface="+mn-cs"/>
              </a:endParaRPr>
            </a:p>
          </p:txBody>
        </p:sp>
        <p:sp>
          <p:nvSpPr>
            <p:cNvPr id="130179" name="Oval 52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48611" name="Group 53"/>
            <p:cNvGrpSpPr>
              <a:grpSpLocks/>
            </p:cNvGrpSpPr>
            <p:nvPr/>
          </p:nvGrpSpPr>
          <p:grpSpPr bwMode="auto">
            <a:xfrm>
              <a:off x="2142" y="1712"/>
              <a:ext cx="201" cy="212"/>
              <a:chOff x="2955" y="2456"/>
              <a:chExt cx="204" cy="212"/>
            </a:xfrm>
          </p:grpSpPr>
          <p:sp>
            <p:nvSpPr>
              <p:cNvPr id="130181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182" name="Text Box 55"/>
              <p:cNvSpPr txBox="1">
                <a:spLocks noChangeArrowheads="1"/>
              </p:cNvSpPr>
              <p:nvPr/>
            </p:nvSpPr>
            <p:spPr bwMode="auto">
              <a:xfrm>
                <a:off x="2955" y="2456"/>
                <a:ext cx="2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E</a:t>
                </a:r>
              </a:p>
            </p:txBody>
          </p:sp>
        </p:grpSp>
      </p:grpSp>
      <p:sp>
        <p:nvSpPr>
          <p:cNvPr id="130065" name="Line 56"/>
          <p:cNvSpPr>
            <a:spLocks noChangeShapeType="1"/>
          </p:cNvSpPr>
          <p:nvPr/>
        </p:nvSpPr>
        <p:spPr bwMode="auto">
          <a:xfrm flipH="1">
            <a:off x="1466850" y="3703638"/>
            <a:ext cx="674688" cy="138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48497" name="Group 57"/>
          <p:cNvGrpSpPr>
            <a:grpSpLocks/>
          </p:cNvGrpSpPr>
          <p:nvPr/>
        </p:nvGrpSpPr>
        <p:grpSpPr bwMode="auto">
          <a:xfrm>
            <a:off x="1627188" y="4124325"/>
            <a:ext cx="501650" cy="336550"/>
            <a:chOff x="2089" y="1712"/>
            <a:chExt cx="316" cy="212"/>
          </a:xfrm>
        </p:grpSpPr>
        <p:sp>
          <p:nvSpPr>
            <p:cNvPr id="130167" name="Oval 58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68" name="Line 59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69" name="Line 60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70" name="Rectangle 61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cs typeface="+mn-cs"/>
              </a:endParaRPr>
            </a:p>
          </p:txBody>
        </p:sp>
        <p:sp>
          <p:nvSpPr>
            <p:cNvPr id="130171" name="Oval 62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48603" name="Group 63"/>
            <p:cNvGrpSpPr>
              <a:grpSpLocks/>
            </p:cNvGrpSpPr>
            <p:nvPr/>
          </p:nvGrpSpPr>
          <p:grpSpPr bwMode="auto">
            <a:xfrm>
              <a:off x="2152" y="1712"/>
              <a:ext cx="180" cy="212"/>
              <a:chOff x="2965" y="2456"/>
              <a:chExt cx="183" cy="212"/>
            </a:xfrm>
          </p:grpSpPr>
          <p:sp>
            <p:nvSpPr>
              <p:cNvPr id="130173" name="Rectangle 6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174" name="Text Box 65"/>
              <p:cNvSpPr txBox="1">
                <a:spLocks noChangeArrowheads="1"/>
              </p:cNvSpPr>
              <p:nvPr/>
            </p:nvSpPr>
            <p:spPr bwMode="auto">
              <a:xfrm>
                <a:off x="2965" y="2456"/>
                <a:ext cx="18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c</a:t>
                </a:r>
              </a:p>
            </p:txBody>
          </p:sp>
        </p:grpSp>
      </p:grpSp>
      <p:grpSp>
        <p:nvGrpSpPr>
          <p:cNvPr id="148498" name="Group 66"/>
          <p:cNvGrpSpPr>
            <a:grpSpLocks/>
          </p:cNvGrpSpPr>
          <p:nvPr/>
        </p:nvGrpSpPr>
        <p:grpSpPr bwMode="auto">
          <a:xfrm>
            <a:off x="1096963" y="4979988"/>
            <a:ext cx="501650" cy="336550"/>
            <a:chOff x="2089" y="1712"/>
            <a:chExt cx="316" cy="212"/>
          </a:xfrm>
        </p:grpSpPr>
        <p:sp>
          <p:nvSpPr>
            <p:cNvPr id="130159" name="Oval 67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60" name="Line 68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61" name="Line 69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62" name="Rectangle 70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cs typeface="+mn-cs"/>
              </a:endParaRPr>
            </a:p>
          </p:txBody>
        </p:sp>
        <p:sp>
          <p:nvSpPr>
            <p:cNvPr id="130163" name="Oval 71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48595" name="Group 72"/>
            <p:cNvGrpSpPr>
              <a:grpSpLocks/>
            </p:cNvGrpSpPr>
            <p:nvPr/>
          </p:nvGrpSpPr>
          <p:grpSpPr bwMode="auto">
            <a:xfrm>
              <a:off x="2145" y="1712"/>
              <a:ext cx="194" cy="212"/>
              <a:chOff x="2958" y="2456"/>
              <a:chExt cx="197" cy="212"/>
            </a:xfrm>
          </p:grpSpPr>
          <p:sp>
            <p:nvSpPr>
              <p:cNvPr id="130165" name="Rectangle 7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166" name="Text Box 74"/>
              <p:cNvSpPr txBox="1">
                <a:spLocks noChangeArrowheads="1"/>
              </p:cNvSpPr>
              <p:nvPr/>
            </p:nvSpPr>
            <p:spPr bwMode="auto">
              <a:xfrm>
                <a:off x="2958" y="2456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F</a:t>
                </a:r>
              </a:p>
            </p:txBody>
          </p:sp>
        </p:grpSp>
      </p:grpSp>
      <p:sp>
        <p:nvSpPr>
          <p:cNvPr id="611403" name="Line 75"/>
          <p:cNvSpPr>
            <a:spLocks noChangeShapeType="1"/>
          </p:cNvSpPr>
          <p:nvPr/>
        </p:nvSpPr>
        <p:spPr bwMode="auto">
          <a:xfrm>
            <a:off x="1627188" y="5221288"/>
            <a:ext cx="401637" cy="1587"/>
          </a:xfrm>
          <a:prstGeom prst="line">
            <a:avLst/>
          </a:prstGeom>
          <a:noFill/>
          <a:ln w="38100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1404" name="Text Box 76"/>
          <p:cNvSpPr txBox="1">
            <a:spLocks noChangeArrowheads="1"/>
          </p:cNvSpPr>
          <p:nvPr/>
        </p:nvSpPr>
        <p:spPr bwMode="auto">
          <a:xfrm>
            <a:off x="1652588" y="520065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chemeClr val="bg2"/>
                </a:solidFill>
                <a:cs typeface="+mn-cs"/>
              </a:rPr>
              <a:t>1</a:t>
            </a:r>
          </a:p>
        </p:txBody>
      </p:sp>
      <p:sp>
        <p:nvSpPr>
          <p:cNvPr id="611405" name="Freeform 77"/>
          <p:cNvSpPr>
            <a:spLocks/>
          </p:cNvSpPr>
          <p:nvPr/>
        </p:nvSpPr>
        <p:spPr bwMode="auto">
          <a:xfrm>
            <a:off x="2511425" y="4241800"/>
            <a:ext cx="628650" cy="738188"/>
          </a:xfrm>
          <a:custGeom>
            <a:avLst/>
            <a:gdLst>
              <a:gd name="T0" fmla="*/ 619958438 w 396"/>
              <a:gd name="T1" fmla="*/ 0 h 465"/>
              <a:gd name="T2" fmla="*/ 997981875 w 396"/>
              <a:gd name="T3" fmla="*/ 808971498 h 465"/>
              <a:gd name="T4" fmla="*/ 0 w 396"/>
              <a:gd name="T5" fmla="*/ 1171874244 h 4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6" h="465">
                <a:moveTo>
                  <a:pt x="246" y="0"/>
                </a:moveTo>
                <a:lnTo>
                  <a:pt x="396" y="321"/>
                </a:lnTo>
                <a:lnTo>
                  <a:pt x="0" y="465"/>
                </a:lnTo>
              </a:path>
            </a:pathLst>
          </a:custGeom>
          <a:noFill/>
          <a:ln w="38100" cmpd="sng">
            <a:pattFill prst="pct50">
              <a:fgClr>
                <a:schemeClr val="tx1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406" name="Text Box 78"/>
          <p:cNvSpPr txBox="1">
            <a:spLocks noChangeArrowheads="1"/>
          </p:cNvSpPr>
          <p:nvPr/>
        </p:nvSpPr>
        <p:spPr bwMode="auto">
          <a:xfrm>
            <a:off x="2657475" y="459105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chemeClr val="bg2"/>
                </a:solidFill>
                <a:cs typeface="+mn-cs"/>
              </a:rPr>
              <a:t>2</a:t>
            </a:r>
          </a:p>
        </p:txBody>
      </p:sp>
      <p:sp>
        <p:nvSpPr>
          <p:cNvPr id="611407" name="Line 79"/>
          <p:cNvSpPr>
            <a:spLocks noChangeShapeType="1"/>
          </p:cNvSpPr>
          <p:nvPr/>
        </p:nvSpPr>
        <p:spPr bwMode="auto">
          <a:xfrm>
            <a:off x="2398713" y="3702050"/>
            <a:ext cx="273050" cy="273050"/>
          </a:xfrm>
          <a:prstGeom prst="line">
            <a:avLst/>
          </a:prstGeom>
          <a:noFill/>
          <a:ln w="38100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1408" name="Text Box 80"/>
          <p:cNvSpPr txBox="1">
            <a:spLocks noChangeArrowheads="1"/>
          </p:cNvSpPr>
          <p:nvPr/>
        </p:nvSpPr>
        <p:spPr bwMode="auto">
          <a:xfrm>
            <a:off x="2286000" y="37195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chemeClr val="bg2"/>
                </a:solidFill>
                <a:cs typeface="+mn-cs"/>
              </a:rPr>
              <a:t>3</a:t>
            </a:r>
          </a:p>
        </p:txBody>
      </p:sp>
      <p:sp>
        <p:nvSpPr>
          <p:cNvPr id="611409" name="Line 81"/>
          <p:cNvSpPr>
            <a:spLocks noChangeShapeType="1"/>
          </p:cNvSpPr>
          <p:nvPr/>
        </p:nvSpPr>
        <p:spPr bwMode="auto">
          <a:xfrm>
            <a:off x="2017713" y="4435475"/>
            <a:ext cx="206375" cy="511175"/>
          </a:xfrm>
          <a:prstGeom prst="line">
            <a:avLst/>
          </a:prstGeom>
          <a:noFill/>
          <a:ln w="38100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1410" name="Line 82"/>
          <p:cNvSpPr>
            <a:spLocks noChangeShapeType="1"/>
          </p:cNvSpPr>
          <p:nvPr/>
        </p:nvSpPr>
        <p:spPr bwMode="auto">
          <a:xfrm flipH="1" flipV="1">
            <a:off x="3333750" y="5046663"/>
            <a:ext cx="165100" cy="384175"/>
          </a:xfrm>
          <a:prstGeom prst="line">
            <a:avLst/>
          </a:prstGeom>
          <a:noFill/>
          <a:ln w="38100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1411" name="Text Box 83"/>
          <p:cNvSpPr txBox="1">
            <a:spLocks noChangeArrowheads="1"/>
          </p:cNvSpPr>
          <p:nvPr/>
        </p:nvSpPr>
        <p:spPr bwMode="auto">
          <a:xfrm>
            <a:off x="2047875" y="446246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chemeClr val="bg2"/>
                </a:solidFill>
                <a:cs typeface="+mn-cs"/>
              </a:rPr>
              <a:t>4</a:t>
            </a:r>
          </a:p>
        </p:txBody>
      </p:sp>
      <p:sp>
        <p:nvSpPr>
          <p:cNvPr id="611412" name="Text Box 84"/>
          <p:cNvSpPr txBox="1">
            <a:spLocks noChangeArrowheads="1"/>
          </p:cNvSpPr>
          <p:nvPr/>
        </p:nvSpPr>
        <p:spPr bwMode="auto">
          <a:xfrm>
            <a:off x="3186113" y="515778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chemeClr val="bg2"/>
                </a:solidFill>
                <a:cs typeface="+mn-cs"/>
              </a:rPr>
              <a:t>5</a:t>
            </a:r>
          </a:p>
        </p:txBody>
      </p:sp>
      <p:sp>
        <p:nvSpPr>
          <p:cNvPr id="130078" name="Text Box 85"/>
          <p:cNvSpPr txBox="1">
            <a:spLocks noChangeArrowheads="1"/>
          </p:cNvSpPr>
          <p:nvPr/>
        </p:nvSpPr>
        <p:spPr bwMode="auto">
          <a:xfrm>
            <a:off x="860425" y="5792788"/>
            <a:ext cx="3163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AutoNum type="alphaLcParenBoth"/>
              <a:defRPr/>
            </a:pPr>
            <a:r>
              <a:rPr lang="en-US" smtClean="0">
                <a:solidFill>
                  <a:srgbClr val="CC0000"/>
                </a:solidFill>
                <a:cs typeface="+mn-cs"/>
              </a:rPr>
              <a:t>stepwise construction of spanning tree (center: E)</a:t>
            </a:r>
          </a:p>
        </p:txBody>
      </p:sp>
      <p:sp>
        <p:nvSpPr>
          <p:cNvPr id="611414" name="Line 86"/>
          <p:cNvSpPr>
            <a:spLocks noChangeShapeType="1"/>
          </p:cNvSpPr>
          <p:nvPr/>
        </p:nvSpPr>
        <p:spPr bwMode="auto">
          <a:xfrm>
            <a:off x="6767513" y="4106863"/>
            <a:ext cx="338137" cy="677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1415" name="Line 87"/>
          <p:cNvSpPr>
            <a:spLocks noChangeShapeType="1"/>
          </p:cNvSpPr>
          <p:nvPr/>
        </p:nvSpPr>
        <p:spPr bwMode="auto">
          <a:xfrm>
            <a:off x="7123113" y="4806950"/>
            <a:ext cx="342900" cy="757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1416" name="Line 88"/>
          <p:cNvSpPr>
            <a:spLocks noChangeShapeType="1"/>
          </p:cNvSpPr>
          <p:nvPr/>
        </p:nvSpPr>
        <p:spPr bwMode="auto">
          <a:xfrm flipH="1">
            <a:off x="6350000" y="4879975"/>
            <a:ext cx="601663" cy="193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1417" name="Line 89"/>
          <p:cNvSpPr>
            <a:spLocks noChangeShapeType="1"/>
          </p:cNvSpPr>
          <p:nvPr/>
        </p:nvSpPr>
        <p:spPr bwMode="auto">
          <a:xfrm flipH="1">
            <a:off x="5294313" y="5153025"/>
            <a:ext cx="7350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1418" name="Line 90"/>
          <p:cNvSpPr>
            <a:spLocks noChangeShapeType="1"/>
          </p:cNvSpPr>
          <p:nvPr/>
        </p:nvSpPr>
        <p:spPr bwMode="auto">
          <a:xfrm flipH="1" flipV="1">
            <a:off x="5729288" y="4340225"/>
            <a:ext cx="271462" cy="7191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0084" name="Line 91"/>
          <p:cNvSpPr>
            <a:spLocks noChangeShapeType="1"/>
          </p:cNvSpPr>
          <p:nvPr/>
        </p:nvSpPr>
        <p:spPr bwMode="auto">
          <a:xfrm flipV="1">
            <a:off x="5900738" y="4098925"/>
            <a:ext cx="66992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1420" name="Line 92"/>
          <p:cNvSpPr>
            <a:spLocks noChangeShapeType="1"/>
          </p:cNvSpPr>
          <p:nvPr/>
        </p:nvSpPr>
        <p:spPr bwMode="auto">
          <a:xfrm>
            <a:off x="6253163" y="3643313"/>
            <a:ext cx="442912" cy="409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48517" name="Group 93"/>
          <p:cNvGrpSpPr>
            <a:grpSpLocks/>
          </p:cNvGrpSpPr>
          <p:nvPr/>
        </p:nvGrpSpPr>
        <p:grpSpPr bwMode="auto">
          <a:xfrm>
            <a:off x="5800725" y="3424238"/>
            <a:ext cx="501650" cy="336550"/>
            <a:chOff x="2089" y="1712"/>
            <a:chExt cx="316" cy="212"/>
          </a:xfrm>
        </p:grpSpPr>
        <p:sp>
          <p:nvSpPr>
            <p:cNvPr id="130151" name="Oval 94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52" name="Line 95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53" name="Line 96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54" name="Rectangle 97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cs typeface="+mn-cs"/>
              </a:endParaRPr>
            </a:p>
          </p:txBody>
        </p:sp>
        <p:sp>
          <p:nvSpPr>
            <p:cNvPr id="130155" name="Oval 98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48587" name="Group 99"/>
            <p:cNvGrpSpPr>
              <a:grpSpLocks/>
            </p:cNvGrpSpPr>
            <p:nvPr/>
          </p:nvGrpSpPr>
          <p:grpSpPr bwMode="auto">
            <a:xfrm>
              <a:off x="2142" y="1712"/>
              <a:ext cx="201" cy="212"/>
              <a:chOff x="2955" y="2456"/>
              <a:chExt cx="204" cy="212"/>
            </a:xfrm>
          </p:grpSpPr>
          <p:sp>
            <p:nvSpPr>
              <p:cNvPr id="130157" name="Rectangle 10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158" name="Text Box 101"/>
              <p:cNvSpPr txBox="1">
                <a:spLocks noChangeArrowheads="1"/>
              </p:cNvSpPr>
              <p:nvPr/>
            </p:nvSpPr>
            <p:spPr bwMode="auto">
              <a:xfrm>
                <a:off x="2955" y="2456"/>
                <a:ext cx="2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A</a:t>
                </a:r>
              </a:p>
            </p:txBody>
          </p:sp>
        </p:grpSp>
      </p:grpSp>
      <p:grpSp>
        <p:nvGrpSpPr>
          <p:cNvPr id="148518" name="Group 102"/>
          <p:cNvGrpSpPr>
            <a:grpSpLocks/>
          </p:cNvGrpSpPr>
          <p:nvPr/>
        </p:nvGrpSpPr>
        <p:grpSpPr bwMode="auto">
          <a:xfrm>
            <a:off x="6511925" y="3932238"/>
            <a:ext cx="501650" cy="336550"/>
            <a:chOff x="2089" y="1712"/>
            <a:chExt cx="316" cy="212"/>
          </a:xfrm>
        </p:grpSpPr>
        <p:sp>
          <p:nvSpPr>
            <p:cNvPr id="130143" name="Oval 103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44" name="Line 104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45" name="Line 105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46" name="Rectangle 106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cs typeface="+mn-cs"/>
              </a:endParaRPr>
            </a:p>
          </p:txBody>
        </p:sp>
        <p:sp>
          <p:nvSpPr>
            <p:cNvPr id="130147" name="Oval 107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48579" name="Group 108"/>
            <p:cNvGrpSpPr>
              <a:grpSpLocks/>
            </p:cNvGrpSpPr>
            <p:nvPr/>
          </p:nvGrpSpPr>
          <p:grpSpPr bwMode="auto">
            <a:xfrm>
              <a:off x="2142" y="1712"/>
              <a:ext cx="201" cy="212"/>
              <a:chOff x="2955" y="2456"/>
              <a:chExt cx="204" cy="212"/>
            </a:xfrm>
          </p:grpSpPr>
          <p:sp>
            <p:nvSpPr>
              <p:cNvPr id="130149" name="Rectangle 10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150" name="Text Box 110"/>
              <p:cNvSpPr txBox="1">
                <a:spLocks noChangeArrowheads="1"/>
              </p:cNvSpPr>
              <p:nvPr/>
            </p:nvSpPr>
            <p:spPr bwMode="auto">
              <a:xfrm>
                <a:off x="2955" y="2456"/>
                <a:ext cx="2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B</a:t>
                </a:r>
              </a:p>
            </p:txBody>
          </p:sp>
        </p:grpSp>
      </p:grpSp>
      <p:grpSp>
        <p:nvGrpSpPr>
          <p:cNvPr id="148519" name="Group 111"/>
          <p:cNvGrpSpPr>
            <a:grpSpLocks/>
          </p:cNvGrpSpPr>
          <p:nvPr/>
        </p:nvGrpSpPr>
        <p:grpSpPr bwMode="auto">
          <a:xfrm>
            <a:off x="7264400" y="5440363"/>
            <a:ext cx="501650" cy="336550"/>
            <a:chOff x="2089" y="1712"/>
            <a:chExt cx="316" cy="212"/>
          </a:xfrm>
        </p:grpSpPr>
        <p:sp>
          <p:nvSpPr>
            <p:cNvPr id="130135" name="Oval 112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36" name="Line 113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37" name="Line 114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38" name="Rectangle 115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cs typeface="+mn-cs"/>
              </a:endParaRPr>
            </a:p>
          </p:txBody>
        </p:sp>
        <p:sp>
          <p:nvSpPr>
            <p:cNvPr id="130139" name="Oval 116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48571" name="Group 117"/>
            <p:cNvGrpSpPr>
              <a:grpSpLocks/>
            </p:cNvGrpSpPr>
            <p:nvPr/>
          </p:nvGrpSpPr>
          <p:grpSpPr bwMode="auto">
            <a:xfrm>
              <a:off x="2135" y="1712"/>
              <a:ext cx="216" cy="212"/>
              <a:chOff x="2948" y="2456"/>
              <a:chExt cx="219" cy="212"/>
            </a:xfrm>
          </p:grpSpPr>
          <p:sp>
            <p:nvSpPr>
              <p:cNvPr id="130141" name="Rectangle 11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142" name="Text Box 119"/>
              <p:cNvSpPr txBox="1">
                <a:spLocks noChangeArrowheads="1"/>
              </p:cNvSpPr>
              <p:nvPr/>
            </p:nvSpPr>
            <p:spPr bwMode="auto">
              <a:xfrm>
                <a:off x="2948" y="2456"/>
                <a:ext cx="21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G</a:t>
                </a:r>
              </a:p>
            </p:txBody>
          </p:sp>
        </p:grpSp>
      </p:grpSp>
      <p:grpSp>
        <p:nvGrpSpPr>
          <p:cNvPr id="148520" name="Group 120"/>
          <p:cNvGrpSpPr>
            <a:grpSpLocks/>
          </p:cNvGrpSpPr>
          <p:nvPr/>
        </p:nvGrpSpPr>
        <p:grpSpPr bwMode="auto">
          <a:xfrm>
            <a:off x="6927850" y="4713288"/>
            <a:ext cx="501650" cy="336550"/>
            <a:chOff x="2089" y="1712"/>
            <a:chExt cx="316" cy="212"/>
          </a:xfrm>
        </p:grpSpPr>
        <p:sp>
          <p:nvSpPr>
            <p:cNvPr id="130127" name="Oval 121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28" name="Line 122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29" name="Line 123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30" name="Rectangle 124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cs typeface="+mn-cs"/>
              </a:endParaRPr>
            </a:p>
          </p:txBody>
        </p:sp>
        <p:sp>
          <p:nvSpPr>
            <p:cNvPr id="130131" name="Oval 125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48563" name="Group 126"/>
            <p:cNvGrpSpPr>
              <a:grpSpLocks/>
            </p:cNvGrpSpPr>
            <p:nvPr/>
          </p:nvGrpSpPr>
          <p:grpSpPr bwMode="auto">
            <a:xfrm>
              <a:off x="2139" y="1712"/>
              <a:ext cx="208" cy="212"/>
              <a:chOff x="2952" y="2456"/>
              <a:chExt cx="211" cy="212"/>
            </a:xfrm>
          </p:grpSpPr>
          <p:sp>
            <p:nvSpPr>
              <p:cNvPr id="130133" name="Rectangle 12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134" name="Text Box 128"/>
              <p:cNvSpPr txBox="1">
                <a:spLocks noChangeArrowheads="1"/>
              </p:cNvSpPr>
              <p:nvPr/>
            </p:nvSpPr>
            <p:spPr bwMode="auto">
              <a:xfrm>
                <a:off x="2952" y="2456"/>
                <a:ext cx="21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D</a:t>
                </a:r>
              </a:p>
            </p:txBody>
          </p:sp>
        </p:grpSp>
      </p:grpSp>
      <p:grpSp>
        <p:nvGrpSpPr>
          <p:cNvPr id="148521" name="Group 129"/>
          <p:cNvGrpSpPr>
            <a:grpSpLocks/>
          </p:cNvGrpSpPr>
          <p:nvPr/>
        </p:nvGrpSpPr>
        <p:grpSpPr bwMode="auto">
          <a:xfrm>
            <a:off x="5876925" y="4975225"/>
            <a:ext cx="501650" cy="336550"/>
            <a:chOff x="2089" y="1712"/>
            <a:chExt cx="316" cy="212"/>
          </a:xfrm>
        </p:grpSpPr>
        <p:sp>
          <p:nvSpPr>
            <p:cNvPr id="130119" name="Oval 130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20" name="Line 131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21" name="Line 132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22" name="Rectangle 133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cs typeface="+mn-cs"/>
              </a:endParaRPr>
            </a:p>
          </p:txBody>
        </p:sp>
        <p:sp>
          <p:nvSpPr>
            <p:cNvPr id="130123" name="Oval 134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48555" name="Group 135"/>
            <p:cNvGrpSpPr>
              <a:grpSpLocks/>
            </p:cNvGrpSpPr>
            <p:nvPr/>
          </p:nvGrpSpPr>
          <p:grpSpPr bwMode="auto">
            <a:xfrm>
              <a:off x="2142" y="1712"/>
              <a:ext cx="201" cy="212"/>
              <a:chOff x="2955" y="2456"/>
              <a:chExt cx="204" cy="212"/>
            </a:xfrm>
          </p:grpSpPr>
          <p:sp>
            <p:nvSpPr>
              <p:cNvPr id="130125" name="Rectangle 1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126" name="Text Box 137"/>
              <p:cNvSpPr txBox="1">
                <a:spLocks noChangeArrowheads="1"/>
              </p:cNvSpPr>
              <p:nvPr/>
            </p:nvSpPr>
            <p:spPr bwMode="auto">
              <a:xfrm>
                <a:off x="2955" y="2456"/>
                <a:ext cx="2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E</a:t>
                </a:r>
              </a:p>
            </p:txBody>
          </p:sp>
        </p:grpSp>
      </p:grpSp>
      <p:sp>
        <p:nvSpPr>
          <p:cNvPr id="130091" name="Line 138"/>
          <p:cNvSpPr>
            <a:spLocks noChangeShapeType="1"/>
          </p:cNvSpPr>
          <p:nvPr/>
        </p:nvSpPr>
        <p:spPr bwMode="auto">
          <a:xfrm flipH="1">
            <a:off x="5284788" y="3705225"/>
            <a:ext cx="674687" cy="1385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48523" name="Group 139"/>
          <p:cNvGrpSpPr>
            <a:grpSpLocks/>
          </p:cNvGrpSpPr>
          <p:nvPr/>
        </p:nvGrpSpPr>
        <p:grpSpPr bwMode="auto">
          <a:xfrm>
            <a:off x="5445125" y="4125913"/>
            <a:ext cx="501650" cy="336550"/>
            <a:chOff x="2089" y="1712"/>
            <a:chExt cx="316" cy="212"/>
          </a:xfrm>
        </p:grpSpPr>
        <p:sp>
          <p:nvSpPr>
            <p:cNvPr id="130111" name="Oval 140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12" name="Line 141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13" name="Line 142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14" name="Rectangle 143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cs typeface="+mn-cs"/>
              </a:endParaRPr>
            </a:p>
          </p:txBody>
        </p:sp>
        <p:sp>
          <p:nvSpPr>
            <p:cNvPr id="130115" name="Oval 144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48547" name="Group 145"/>
            <p:cNvGrpSpPr>
              <a:grpSpLocks/>
            </p:cNvGrpSpPr>
            <p:nvPr/>
          </p:nvGrpSpPr>
          <p:grpSpPr bwMode="auto">
            <a:xfrm>
              <a:off x="2152" y="1712"/>
              <a:ext cx="180" cy="212"/>
              <a:chOff x="2965" y="2456"/>
              <a:chExt cx="183" cy="212"/>
            </a:xfrm>
          </p:grpSpPr>
          <p:sp>
            <p:nvSpPr>
              <p:cNvPr id="130117" name="Rectangle 1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118" name="Text Box 147"/>
              <p:cNvSpPr txBox="1">
                <a:spLocks noChangeArrowheads="1"/>
              </p:cNvSpPr>
              <p:nvPr/>
            </p:nvSpPr>
            <p:spPr bwMode="auto">
              <a:xfrm>
                <a:off x="2965" y="2456"/>
                <a:ext cx="18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c</a:t>
                </a:r>
              </a:p>
            </p:txBody>
          </p:sp>
        </p:grpSp>
      </p:grpSp>
      <p:grpSp>
        <p:nvGrpSpPr>
          <p:cNvPr id="148524" name="Group 148"/>
          <p:cNvGrpSpPr>
            <a:grpSpLocks/>
          </p:cNvGrpSpPr>
          <p:nvPr/>
        </p:nvGrpSpPr>
        <p:grpSpPr bwMode="auto">
          <a:xfrm>
            <a:off x="4914900" y="4981575"/>
            <a:ext cx="501650" cy="336550"/>
            <a:chOff x="2089" y="1712"/>
            <a:chExt cx="316" cy="212"/>
          </a:xfrm>
        </p:grpSpPr>
        <p:sp>
          <p:nvSpPr>
            <p:cNvPr id="130103" name="Oval 149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04" name="Line 150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05" name="Line 151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06" name="Rectangle 152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cs typeface="+mn-cs"/>
              </a:endParaRPr>
            </a:p>
          </p:txBody>
        </p:sp>
        <p:sp>
          <p:nvSpPr>
            <p:cNvPr id="130107" name="Oval 153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48539" name="Group 154"/>
            <p:cNvGrpSpPr>
              <a:grpSpLocks/>
            </p:cNvGrpSpPr>
            <p:nvPr/>
          </p:nvGrpSpPr>
          <p:grpSpPr bwMode="auto">
            <a:xfrm>
              <a:off x="2145" y="1712"/>
              <a:ext cx="194" cy="212"/>
              <a:chOff x="2958" y="2456"/>
              <a:chExt cx="197" cy="212"/>
            </a:xfrm>
          </p:grpSpPr>
          <p:sp>
            <p:nvSpPr>
              <p:cNvPr id="130109" name="Rectangle 1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110" name="Text Box 156"/>
              <p:cNvSpPr txBox="1">
                <a:spLocks noChangeArrowheads="1"/>
              </p:cNvSpPr>
              <p:nvPr/>
            </p:nvSpPr>
            <p:spPr bwMode="auto">
              <a:xfrm>
                <a:off x="2958" y="2456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F</a:t>
                </a:r>
              </a:p>
            </p:txBody>
          </p:sp>
        </p:grpSp>
      </p:grpSp>
      <p:sp>
        <p:nvSpPr>
          <p:cNvPr id="130094" name="Text Box 157"/>
          <p:cNvSpPr txBox="1">
            <a:spLocks noChangeArrowheads="1"/>
          </p:cNvSpPr>
          <p:nvPr/>
        </p:nvSpPr>
        <p:spPr bwMode="auto">
          <a:xfrm>
            <a:off x="4678363" y="5794375"/>
            <a:ext cx="3030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CC0000"/>
                </a:solidFill>
                <a:cs typeface="+mn-cs"/>
              </a:rPr>
              <a:t>(b) constructed spanning tree</a:t>
            </a:r>
          </a:p>
        </p:txBody>
      </p:sp>
      <p:sp>
        <p:nvSpPr>
          <p:cNvPr id="130096" name="Rectangle 160"/>
          <p:cNvSpPr>
            <a:spLocks noGrp="1" noChangeArrowheads="1"/>
          </p:cNvSpPr>
          <p:nvPr>
            <p:ph type="body" idx="1"/>
          </p:nvPr>
        </p:nvSpPr>
        <p:spPr>
          <a:xfrm>
            <a:off x="520700" y="1187450"/>
            <a:ext cx="7772400" cy="20081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center node</a:t>
            </a:r>
          </a:p>
          <a:p>
            <a:pPr>
              <a:defRPr/>
            </a:pPr>
            <a:r>
              <a:rPr lang="en-US" sz="2400" dirty="0"/>
              <a:t>each node sends unicast join message to center node</a:t>
            </a:r>
          </a:p>
          <a:p>
            <a:pPr lvl="1">
              <a:defRPr/>
            </a:pPr>
            <a:r>
              <a:rPr lang="en-US" dirty="0"/>
              <a:t>message forwarded until it arrives at a node already belonging to spanning tree</a:t>
            </a:r>
          </a:p>
        </p:txBody>
      </p:sp>
      <p:sp>
        <p:nvSpPr>
          <p:cNvPr id="130097" name="Line 161"/>
          <p:cNvSpPr>
            <a:spLocks noChangeShapeType="1"/>
          </p:cNvSpPr>
          <p:nvPr/>
        </p:nvSpPr>
        <p:spPr bwMode="auto">
          <a:xfrm>
            <a:off x="6246813" y="3632200"/>
            <a:ext cx="373062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0098" name="Line 162"/>
          <p:cNvSpPr>
            <a:spLocks noChangeShapeType="1"/>
          </p:cNvSpPr>
          <p:nvPr/>
        </p:nvSpPr>
        <p:spPr bwMode="auto">
          <a:xfrm>
            <a:off x="5756275" y="4391025"/>
            <a:ext cx="246063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0099" name="Line 163"/>
          <p:cNvSpPr>
            <a:spLocks noChangeShapeType="1"/>
          </p:cNvSpPr>
          <p:nvPr/>
        </p:nvSpPr>
        <p:spPr bwMode="auto">
          <a:xfrm>
            <a:off x="6813550" y="4173538"/>
            <a:ext cx="307975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0100" name="Line 164"/>
          <p:cNvSpPr>
            <a:spLocks noChangeShapeType="1"/>
          </p:cNvSpPr>
          <p:nvPr/>
        </p:nvSpPr>
        <p:spPr bwMode="auto">
          <a:xfrm>
            <a:off x="7199313" y="4957763"/>
            <a:ext cx="219075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0101" name="Line 165"/>
          <p:cNvSpPr>
            <a:spLocks noChangeShapeType="1"/>
          </p:cNvSpPr>
          <p:nvPr/>
        </p:nvSpPr>
        <p:spPr bwMode="auto">
          <a:xfrm flipV="1">
            <a:off x="5408613" y="5151438"/>
            <a:ext cx="50323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0102" name="Line 166"/>
          <p:cNvSpPr>
            <a:spLocks noChangeShapeType="1"/>
          </p:cNvSpPr>
          <p:nvPr/>
        </p:nvSpPr>
        <p:spPr bwMode="auto">
          <a:xfrm flipV="1">
            <a:off x="6375400" y="4881563"/>
            <a:ext cx="642938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8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Spanning tree: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8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404" grpId="0"/>
      <p:bldP spid="611405" grpId="0" animBg="1"/>
      <p:bldP spid="611406" grpId="0"/>
      <p:bldP spid="611408" grpId="0"/>
      <p:bldP spid="611411" grpId="0"/>
      <p:bldP spid="6114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Entries in filtering database time out</a:t>
            </a:r>
          </a:p>
          <a:p>
            <a:pPr lvl="1"/>
            <a:r>
              <a:rPr lang="en-US" dirty="0" smtClean="0"/>
              <a:t>Timers need to be designed for constant overhead</a:t>
            </a:r>
          </a:p>
          <a:p>
            <a:r>
              <a:rPr lang="en-US" dirty="0" smtClean="0"/>
              <a:t>Example: timing wheel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192873"/>
              </p:ext>
            </p:extLst>
          </p:nvPr>
        </p:nvGraphicFramePr>
        <p:xfrm>
          <a:off x="4479508" y="2590800"/>
          <a:ext cx="4429541" cy="391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name="Visio" r:id="rId3" imgW="4946515" imgH="4373592" progId="Visio.Drawing.11">
                  <p:embed/>
                </p:oleObj>
              </mc:Choice>
              <mc:Fallback>
                <p:oleObj name="Visio" r:id="rId3" imgW="4946515" imgH="437359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9508" y="2590800"/>
                        <a:ext cx="4429541" cy="391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83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Timers: Approach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4111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“Hashed and Hierarchical Timing Wheels: Data Structures for the Efficient Implementation of a Timer Facility”, Varghese and </a:t>
            </a:r>
            <a:r>
              <a:rPr lang="en-US" dirty="0" err="1" smtClean="0"/>
              <a:t>Lauck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828800" y="1905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START_TIMER</a:t>
            </a: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2743200" y="1905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STOP_TIMER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3657600" y="1905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PER_TICK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1828800" y="2286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O(1)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914400" y="2286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Straight Fwd</a:t>
            </a: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2743200" y="2286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O(1)</a:t>
            </a: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3657600" y="2286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O(n)</a:t>
            </a: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914400" y="2667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Sequential</a:t>
            </a:r>
          </a:p>
          <a:p>
            <a:pPr algn="ctr"/>
            <a:r>
              <a:rPr lang="en-US" sz="1000"/>
              <a:t>List</a:t>
            </a: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1828800" y="2667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O(n)</a:t>
            </a:r>
          </a:p>
        </p:txBody>
      </p:sp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2743200" y="2667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O(1)</a:t>
            </a:r>
          </a:p>
        </p:txBody>
      </p:sp>
      <p:sp>
        <p:nvSpPr>
          <p:cNvPr id="16" name="Rectangle 42"/>
          <p:cNvSpPr>
            <a:spLocks noChangeArrowheads="1"/>
          </p:cNvSpPr>
          <p:nvPr/>
        </p:nvSpPr>
        <p:spPr bwMode="auto">
          <a:xfrm>
            <a:off x="3657600" y="2667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O(1)</a:t>
            </a: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914400" y="3048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Tree Based</a:t>
            </a:r>
          </a:p>
        </p:txBody>
      </p:sp>
      <p:sp>
        <p:nvSpPr>
          <p:cNvPr id="18" name="Rectangle 44"/>
          <p:cNvSpPr>
            <a:spLocks noChangeArrowheads="1"/>
          </p:cNvSpPr>
          <p:nvPr/>
        </p:nvSpPr>
        <p:spPr bwMode="auto">
          <a:xfrm>
            <a:off x="1828800" y="3048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O(log(n))</a:t>
            </a:r>
          </a:p>
        </p:txBody>
      </p:sp>
      <p:sp>
        <p:nvSpPr>
          <p:cNvPr id="19" name="Rectangle 45"/>
          <p:cNvSpPr>
            <a:spLocks noChangeArrowheads="1"/>
          </p:cNvSpPr>
          <p:nvPr/>
        </p:nvSpPr>
        <p:spPr bwMode="auto">
          <a:xfrm>
            <a:off x="2743200" y="3048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O(1)</a:t>
            </a:r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3657600" y="3048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O(1)</a:t>
            </a:r>
          </a:p>
        </p:txBody>
      </p:sp>
      <p:sp>
        <p:nvSpPr>
          <p:cNvPr id="21" name="Rectangle 47"/>
          <p:cNvSpPr>
            <a:spLocks noChangeArrowheads="1"/>
          </p:cNvSpPr>
          <p:nvPr/>
        </p:nvSpPr>
        <p:spPr bwMode="auto">
          <a:xfrm>
            <a:off x="914400" y="3429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Simple</a:t>
            </a:r>
          </a:p>
          <a:p>
            <a:pPr algn="ctr"/>
            <a:r>
              <a:rPr lang="en-US" sz="1000"/>
              <a:t>Wheel</a:t>
            </a:r>
          </a:p>
        </p:txBody>
      </p:sp>
      <p:sp>
        <p:nvSpPr>
          <p:cNvPr id="22" name="Rectangle 48"/>
          <p:cNvSpPr>
            <a:spLocks noChangeArrowheads="1"/>
          </p:cNvSpPr>
          <p:nvPr/>
        </p:nvSpPr>
        <p:spPr bwMode="auto">
          <a:xfrm>
            <a:off x="1828800" y="3429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O(1)</a:t>
            </a:r>
          </a:p>
        </p:txBody>
      </p:sp>
      <p:sp>
        <p:nvSpPr>
          <p:cNvPr id="23" name="Rectangle 49"/>
          <p:cNvSpPr>
            <a:spLocks noChangeArrowheads="1"/>
          </p:cNvSpPr>
          <p:nvPr/>
        </p:nvSpPr>
        <p:spPr bwMode="auto">
          <a:xfrm>
            <a:off x="2743200" y="3429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O(1)</a:t>
            </a:r>
          </a:p>
        </p:txBody>
      </p:sp>
      <p:sp>
        <p:nvSpPr>
          <p:cNvPr id="24" name="Rectangle 50"/>
          <p:cNvSpPr>
            <a:spLocks noChangeArrowheads="1"/>
          </p:cNvSpPr>
          <p:nvPr/>
        </p:nvSpPr>
        <p:spPr bwMode="auto">
          <a:xfrm>
            <a:off x="3657600" y="3429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O(1)</a:t>
            </a:r>
          </a:p>
        </p:txBody>
      </p:sp>
      <p:sp>
        <p:nvSpPr>
          <p:cNvPr id="25" name="Line 51"/>
          <p:cNvSpPr>
            <a:spLocks noChangeShapeType="1"/>
          </p:cNvSpPr>
          <p:nvPr/>
        </p:nvSpPr>
        <p:spPr bwMode="auto">
          <a:xfrm>
            <a:off x="45720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5318125" y="3384550"/>
            <a:ext cx="284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High memory requirement</a:t>
            </a:r>
          </a:p>
        </p:txBody>
      </p:sp>
      <p:sp>
        <p:nvSpPr>
          <p:cNvPr id="27" name="Rectangle 53"/>
          <p:cNvSpPr>
            <a:spLocks noChangeArrowheads="1"/>
          </p:cNvSpPr>
          <p:nvPr/>
        </p:nvSpPr>
        <p:spPr bwMode="auto">
          <a:xfrm>
            <a:off x="914400" y="3810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Hashed</a:t>
            </a:r>
          </a:p>
          <a:p>
            <a:pPr algn="ctr"/>
            <a:r>
              <a:rPr lang="en-US" sz="1000"/>
              <a:t>Wheel (sorted)</a:t>
            </a:r>
          </a:p>
        </p:txBody>
      </p:sp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914400" y="4191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Hashed Wheel</a:t>
            </a:r>
          </a:p>
          <a:p>
            <a:pPr algn="ctr"/>
            <a:r>
              <a:rPr lang="en-US" sz="1000"/>
              <a:t>(unsorted)</a:t>
            </a:r>
          </a:p>
        </p:txBody>
      </p:sp>
      <p:sp>
        <p:nvSpPr>
          <p:cNvPr id="29" name="Rectangle 55"/>
          <p:cNvSpPr>
            <a:spLocks noChangeArrowheads="1"/>
          </p:cNvSpPr>
          <p:nvPr/>
        </p:nvSpPr>
        <p:spPr bwMode="auto">
          <a:xfrm>
            <a:off x="914400" y="4572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Hierarchical</a:t>
            </a:r>
          </a:p>
          <a:p>
            <a:pPr algn="ctr"/>
            <a:r>
              <a:rPr lang="en-US" sz="1000"/>
              <a:t> Wheels</a:t>
            </a:r>
          </a:p>
        </p:txBody>
      </p:sp>
      <p:sp>
        <p:nvSpPr>
          <p:cNvPr id="30" name="Rectangle 56"/>
          <p:cNvSpPr>
            <a:spLocks noChangeArrowheads="1"/>
          </p:cNvSpPr>
          <p:nvPr/>
        </p:nvSpPr>
        <p:spPr bwMode="auto">
          <a:xfrm>
            <a:off x="1828800" y="3810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O(n) worst case</a:t>
            </a:r>
          </a:p>
          <a:p>
            <a:pPr algn="ctr"/>
            <a:r>
              <a:rPr lang="en-US" sz="1000"/>
              <a:t>O(1) avg</a:t>
            </a:r>
          </a:p>
        </p:txBody>
      </p:sp>
      <p:sp>
        <p:nvSpPr>
          <p:cNvPr id="31" name="Rectangle 57"/>
          <p:cNvSpPr>
            <a:spLocks noChangeArrowheads="1"/>
          </p:cNvSpPr>
          <p:nvPr/>
        </p:nvSpPr>
        <p:spPr bwMode="auto">
          <a:xfrm>
            <a:off x="1828800" y="4191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O(1)</a:t>
            </a:r>
          </a:p>
        </p:txBody>
      </p:sp>
      <p:sp>
        <p:nvSpPr>
          <p:cNvPr id="32" name="Rectangle 58"/>
          <p:cNvSpPr>
            <a:spLocks noChangeArrowheads="1"/>
          </p:cNvSpPr>
          <p:nvPr/>
        </p:nvSpPr>
        <p:spPr bwMode="auto">
          <a:xfrm>
            <a:off x="1828800" y="4572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O(m)</a:t>
            </a:r>
          </a:p>
        </p:txBody>
      </p:sp>
      <p:sp>
        <p:nvSpPr>
          <p:cNvPr id="33" name="Rectangle 59"/>
          <p:cNvSpPr>
            <a:spLocks noChangeArrowheads="1"/>
          </p:cNvSpPr>
          <p:nvPr/>
        </p:nvSpPr>
        <p:spPr bwMode="auto">
          <a:xfrm>
            <a:off x="2743200" y="3810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O(1)</a:t>
            </a:r>
          </a:p>
        </p:txBody>
      </p:sp>
      <p:sp>
        <p:nvSpPr>
          <p:cNvPr id="34" name="Rectangle 60"/>
          <p:cNvSpPr>
            <a:spLocks noChangeArrowheads="1"/>
          </p:cNvSpPr>
          <p:nvPr/>
        </p:nvSpPr>
        <p:spPr bwMode="auto">
          <a:xfrm>
            <a:off x="2743200" y="4191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O(1)</a:t>
            </a:r>
          </a:p>
        </p:txBody>
      </p:sp>
      <p:sp>
        <p:nvSpPr>
          <p:cNvPr id="35" name="Rectangle 61"/>
          <p:cNvSpPr>
            <a:spLocks noChangeArrowheads="1"/>
          </p:cNvSpPr>
          <p:nvPr/>
        </p:nvSpPr>
        <p:spPr bwMode="auto">
          <a:xfrm>
            <a:off x="2743200" y="4572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O(1)</a:t>
            </a: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3657600" y="3810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O(1)</a:t>
            </a:r>
          </a:p>
        </p:txBody>
      </p:sp>
      <p:sp>
        <p:nvSpPr>
          <p:cNvPr id="37" name="Rectangle 63"/>
          <p:cNvSpPr>
            <a:spLocks noChangeArrowheads="1"/>
          </p:cNvSpPr>
          <p:nvPr/>
        </p:nvSpPr>
        <p:spPr bwMode="auto">
          <a:xfrm>
            <a:off x="3657600" y="4191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O(n) worst case</a:t>
            </a:r>
          </a:p>
          <a:p>
            <a:pPr algn="ctr"/>
            <a:r>
              <a:rPr lang="en-US" sz="1000"/>
              <a:t>O(1) avg</a:t>
            </a:r>
          </a:p>
        </p:txBody>
      </p:sp>
      <p:sp>
        <p:nvSpPr>
          <p:cNvPr id="38" name="Rectangle 64"/>
          <p:cNvSpPr>
            <a:spLocks noChangeArrowheads="1"/>
          </p:cNvSpPr>
          <p:nvPr/>
        </p:nvSpPr>
        <p:spPr bwMode="auto">
          <a:xfrm>
            <a:off x="3657600" y="4572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6869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Layer-2 network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282792"/>
              </p:ext>
            </p:extLst>
          </p:nvPr>
        </p:nvGraphicFramePr>
        <p:xfrm>
          <a:off x="914400" y="2590800"/>
          <a:ext cx="4968875" cy="234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2" name="Visio" r:id="rId3" imgW="3689215" imgH="1744692" progId="Visio.Drawing.11">
                  <p:embed/>
                </p:oleObj>
              </mc:Choice>
              <mc:Fallback>
                <p:oleObj name="Visio" r:id="rId3" imgW="3689215" imgH="174469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590800"/>
                        <a:ext cx="4968875" cy="234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area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Layer-2 connectivity across multiple segments</a:t>
            </a:r>
          </a:p>
          <a:p>
            <a:pPr lvl="1"/>
            <a:r>
              <a:rPr lang="en-US" dirty="0" smtClean="0"/>
              <a:t>How to get from end-system 1 to end-system 6?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231895"/>
              </p:ext>
            </p:extLst>
          </p:nvPr>
        </p:nvGraphicFramePr>
        <p:xfrm>
          <a:off x="4648200" y="1447800"/>
          <a:ext cx="4264025" cy="4846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Visio" r:id="rId3" imgW="3346315" imgH="3803440" progId="Visio.Drawing.11">
                  <p:embed/>
                </p:oleObj>
              </mc:Choice>
              <mc:Fallback>
                <p:oleObj name="Visio" r:id="rId3" imgW="3346315" imgH="38034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0" y="1447800"/>
                        <a:ext cx="4264025" cy="4846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4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routing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Explicit route information in each frame</a:t>
            </a:r>
          </a:p>
          <a:p>
            <a:r>
              <a:rPr lang="en-US" dirty="0" smtClean="0"/>
              <a:t>Bridges need to discover network structure</a:t>
            </a:r>
          </a:p>
          <a:p>
            <a:pPr lvl="1"/>
            <a:r>
              <a:rPr lang="en-US" dirty="0" smtClean="0"/>
              <a:t>Explorer packets</a:t>
            </a:r>
          </a:p>
          <a:p>
            <a:r>
              <a:rPr lang="en-US" dirty="0" smtClean="0"/>
              <a:t>Pros? Cons?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823521"/>
              </p:ext>
            </p:extLst>
          </p:nvPr>
        </p:nvGraphicFramePr>
        <p:xfrm>
          <a:off x="5215352" y="1143000"/>
          <a:ext cx="3547648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Visio" r:id="rId3" imgW="3346315" imgH="5175040" progId="Visio.Drawing.11">
                  <p:embed/>
                </p:oleObj>
              </mc:Choice>
              <mc:Fallback>
                <p:oleObj name="Visio" r:id="rId3" imgW="3346315" imgH="51750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5352" y="1143000"/>
                        <a:ext cx="3547648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36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Transparent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Bridge maintains filtering database </a:t>
            </a:r>
          </a:p>
          <a:p>
            <a:pPr lvl="1"/>
            <a:r>
              <a:rPr lang="en-US" dirty="0" smtClean="0"/>
              <a:t>Flooding used if destination unknown</a:t>
            </a:r>
          </a:p>
          <a:p>
            <a:r>
              <a:rPr lang="en-US" dirty="0" smtClean="0"/>
              <a:t>Bridge learns network structure over time</a:t>
            </a:r>
          </a:p>
          <a:p>
            <a:pPr lvl="1"/>
            <a:r>
              <a:rPr lang="en-US" dirty="0" smtClean="0"/>
              <a:t>Traffic reveals source location</a:t>
            </a:r>
          </a:p>
          <a:p>
            <a:pPr lvl="1"/>
            <a:r>
              <a:rPr lang="en-US" dirty="0" smtClean="0"/>
              <a:t>Filtering database updated</a:t>
            </a:r>
          </a:p>
          <a:p>
            <a:r>
              <a:rPr lang="en-US" dirty="0" smtClean="0"/>
              <a:t>Filtering database entries time out after a while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385095"/>
              </p:ext>
            </p:extLst>
          </p:nvPr>
        </p:nvGraphicFramePr>
        <p:xfrm>
          <a:off x="5486400" y="333293"/>
          <a:ext cx="2971800" cy="6524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Visio" r:id="rId3" imgW="3346315" imgH="7346740" progId="Visio.Drawing.11">
                  <p:embed/>
                </p:oleObj>
              </mc:Choice>
              <mc:Fallback>
                <p:oleObj name="Visio" r:id="rId3" imgW="3346315" imgH="73467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6400" y="333293"/>
                        <a:ext cx="2971800" cy="6524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0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here?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End-system 1 sends to end-system 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486875"/>
              </p:ext>
            </p:extLst>
          </p:nvPr>
        </p:nvGraphicFramePr>
        <p:xfrm>
          <a:off x="2971800" y="2209800"/>
          <a:ext cx="3714750" cy="41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Visio" r:id="rId3" imgW="3714885" imgH="4146340" progId="Visio.Drawing.11">
                  <p:embed/>
                </p:oleObj>
              </mc:Choice>
              <mc:Fallback>
                <p:oleObj name="Visio" r:id="rId3" imgW="3714885" imgH="41463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2209800"/>
                        <a:ext cx="3714750" cy="414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Need to create loop-free routes between all nodes</a:t>
            </a:r>
          </a:p>
          <a:p>
            <a:pPr lvl="1"/>
            <a:r>
              <a:rPr lang="en-US" dirty="0" smtClean="0"/>
              <a:t>Tree is inherently loop-free</a:t>
            </a:r>
          </a:p>
          <a:p>
            <a:r>
              <a:rPr lang="en-US" dirty="0" smtClean="0"/>
              <a:t>Create tree by selectively turning off interfaces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415187"/>
              </p:ext>
            </p:extLst>
          </p:nvPr>
        </p:nvGraphicFramePr>
        <p:xfrm>
          <a:off x="4419600" y="1600199"/>
          <a:ext cx="4419600" cy="4760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Visio" r:id="rId3" imgW="3873500" imgH="4171950" progId="Visio.Drawing.11">
                  <p:embed/>
                </p:oleObj>
              </mc:Choice>
              <mc:Fallback>
                <p:oleObj name="Visio" r:id="rId3" imgW="3873500" imgH="417195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0" y="1600199"/>
                        <a:ext cx="4419600" cy="4760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6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case of failures, inactive interfaces can be activated</a:t>
            </a:r>
          </a:p>
          <a:p>
            <a:pPr lvl="1"/>
            <a:r>
              <a:rPr lang="en-US" dirty="0" smtClean="0"/>
              <a:t>Interfaces are not physically turned off, but logically</a:t>
            </a:r>
          </a:p>
          <a:p>
            <a:r>
              <a:rPr lang="en-US" dirty="0" smtClean="0"/>
              <a:t>How to create spanning tree?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405761"/>
              </p:ext>
            </p:extLst>
          </p:nvPr>
        </p:nvGraphicFramePr>
        <p:xfrm>
          <a:off x="4452771" y="1600200"/>
          <a:ext cx="4386429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Visio" r:id="rId3" imgW="3873500" imgH="4171950" progId="Visio.Drawing.11">
                  <p:embed/>
                </p:oleObj>
              </mc:Choice>
              <mc:Fallback>
                <p:oleObj name="Visio" r:id="rId3" imgW="3873500" imgH="417195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2771" y="1600200"/>
                        <a:ext cx="4386429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protocol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Idea: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Determine root node of tree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Determine shortest-path spanning tree from root</a:t>
            </a:r>
          </a:p>
          <a:p>
            <a:pPr>
              <a:lnSpc>
                <a:spcPct val="90000"/>
              </a:lnSpc>
            </a:pPr>
            <a:r>
              <a:rPr lang="en-US" dirty="0"/>
              <a:t>Exchange of HELLO messages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Message contains: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Transmitting bridge ID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ID of bridge assumed to be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Length of best known path to root</a:t>
            </a:r>
          </a:p>
          <a:p>
            <a:pPr>
              <a:lnSpc>
                <a:spcPct val="90000"/>
              </a:lnSpc>
            </a:pPr>
            <a:r>
              <a:rPr lang="en-US" dirty="0"/>
              <a:t>Protocol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Switches start out as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message with smaller root ID is discovered, accept new root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“Designated bridge” has shortest path to root on LAN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Root broadcasts periodic HELLO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Designated bridges forward HELLO on their LAN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671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13974</TotalTime>
  <Words>490</Words>
  <Application>Microsoft Macintosh PowerPoint</Application>
  <PresentationFormat>On-screen Show (4:3)</PresentationFormat>
  <Paragraphs>156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ＭＳ Ｐゴシック</vt:lpstr>
      <vt:lpstr>Tahoma</vt:lpstr>
      <vt:lpstr>Arial</vt:lpstr>
      <vt:lpstr>Office Theme</vt:lpstr>
      <vt:lpstr>Visio</vt:lpstr>
      <vt:lpstr>ECE 671 – Lecture 9</vt:lpstr>
      <vt:lpstr>Network bridge</vt:lpstr>
      <vt:lpstr>Local area networks</vt:lpstr>
      <vt:lpstr>Source routing bridge</vt:lpstr>
      <vt:lpstr>Transparent bridge</vt:lpstr>
      <vt:lpstr>What happens here?</vt:lpstr>
      <vt:lpstr>Spanning tree protocol</vt:lpstr>
      <vt:lpstr>Spanning tree protocol</vt:lpstr>
      <vt:lpstr>Spanning tree protocol</vt:lpstr>
      <vt:lpstr>Spanning tree protocol</vt:lpstr>
      <vt:lpstr>Spanning tree: Creation</vt:lpstr>
      <vt:lpstr>Timers</vt:lpstr>
      <vt:lpstr>Timers: Approach comparison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671 – Lecture 1</dc:title>
  <dc:creator>wolf</dc:creator>
  <cp:lastModifiedBy>Microsoft Office User</cp:lastModifiedBy>
  <cp:revision>105</cp:revision>
  <dcterms:created xsi:type="dcterms:W3CDTF">2006-08-16T00:00:00Z</dcterms:created>
  <dcterms:modified xsi:type="dcterms:W3CDTF">2018-02-15T14:21:54Z</dcterms:modified>
</cp:coreProperties>
</file>