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826260" y="1762125"/>
            <a:ext cx="1905000" cy="821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true"/>
          <p:nvPr/>
        </p:nvSpPr>
        <p:spPr>
          <a:xfrm>
            <a:off x="671830" y="928370"/>
            <a:ext cx="434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cur_pts, forw_pts, ids, cur_un_pts, track_cnt</a:t>
            </a:r>
            <a:endParaRPr lang="" altLang="en-US"/>
          </a:p>
        </p:txBody>
      </p:sp>
      <p:sp>
        <p:nvSpPr>
          <p:cNvPr id="6" name="Rectangle 5"/>
          <p:cNvSpPr/>
          <p:nvPr/>
        </p:nvSpPr>
        <p:spPr>
          <a:xfrm>
            <a:off x="2751455" y="2683510"/>
            <a:ext cx="980440" cy="8210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634365" y="3733165"/>
            <a:ext cx="4917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/>
              <a:t>通过</a:t>
            </a:r>
            <a:r>
              <a:rPr lang="en-US" altLang="zh-CN"/>
              <a:t>reduceVector</a:t>
            </a:r>
            <a:r>
              <a:rPr lang="zh-CN" altLang="en-US"/>
              <a:t>把</a:t>
            </a:r>
            <a:r>
              <a:rPr lang="en-US" altLang="zh-CN"/>
              <a:t>status=0</a:t>
            </a:r>
            <a:r>
              <a:rPr lang="zh-CN" altLang="en-US"/>
              <a:t>的删除（双指针法）</a:t>
            </a:r>
            <a:endParaRPr lang="zh-CN" altLang="en-US"/>
          </a:p>
        </p:txBody>
      </p:sp>
      <p:sp>
        <p:nvSpPr>
          <p:cNvPr id="9" name="Text Box 8"/>
          <p:cNvSpPr txBox="true"/>
          <p:nvPr/>
        </p:nvSpPr>
        <p:spPr>
          <a:xfrm>
            <a:off x="4683760" y="2214880"/>
            <a:ext cx="6915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1. cal</a:t>
            </a:r>
            <a:r>
              <a:rPr lang="" altLang="en-US"/>
              <a:t>cOpitcalFlowPyrLK(cur_img, forw_img, cur_pts, forw_pts, status)</a:t>
            </a:r>
            <a:endParaRPr lang="" altLang="en-US"/>
          </a:p>
          <a:p>
            <a:r>
              <a:rPr lang="zh-CN" altLang=""/>
              <a:t>对仍留在</a:t>
            </a:r>
            <a:r>
              <a:rPr lang="en-US" altLang="zh-CN"/>
              <a:t>track</a:t>
            </a:r>
            <a:r>
              <a:rPr lang="" altLang="en-US"/>
              <a:t>_cnt</a:t>
            </a:r>
            <a:r>
              <a:rPr lang="zh-CN" altLang=""/>
              <a:t>中的进行自增</a:t>
            </a:r>
            <a:endParaRPr lang="zh-CN" altLang=""/>
          </a:p>
        </p:txBody>
      </p:sp>
      <p:sp>
        <p:nvSpPr>
          <p:cNvPr id="10" name="Text Box 9"/>
          <p:cNvSpPr txBox="true"/>
          <p:nvPr/>
        </p:nvSpPr>
        <p:spPr>
          <a:xfrm>
            <a:off x="4915535" y="4606925"/>
            <a:ext cx="6915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"/>
              <a:t>提取新特征点</a:t>
            </a:r>
            <a:endParaRPr lang="zh-CN" altLang=""/>
          </a:p>
        </p:txBody>
      </p:sp>
      <p:sp>
        <p:nvSpPr>
          <p:cNvPr id="11" name="Rectangle 10"/>
          <p:cNvSpPr/>
          <p:nvPr/>
        </p:nvSpPr>
        <p:spPr>
          <a:xfrm>
            <a:off x="3731260" y="4181475"/>
            <a:ext cx="980440" cy="8210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4915535" y="4251960"/>
            <a:ext cx="6915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2. goodFeaturesToTrack(forw_img, n_pts</a:t>
            </a:r>
            <a:r>
              <a:rPr lang="" altLang="en-US"/>
              <a:t>)</a:t>
            </a:r>
            <a:endParaRPr lang="" altLang="en-US"/>
          </a:p>
        </p:txBody>
      </p:sp>
      <p:sp>
        <p:nvSpPr>
          <p:cNvPr id="13" name="Text Box 12"/>
          <p:cNvSpPr txBox="true"/>
          <p:nvPr/>
        </p:nvSpPr>
        <p:spPr>
          <a:xfrm>
            <a:off x="3835400" y="4408170"/>
            <a:ext cx="8483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sym typeface="+mn-ea"/>
              </a:rPr>
              <a:t>ids=-1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71830" y="6292850"/>
            <a:ext cx="583184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Box 14"/>
          <p:cNvSpPr txBox="true"/>
          <p:nvPr/>
        </p:nvSpPr>
        <p:spPr>
          <a:xfrm>
            <a:off x="6638290" y="6108700"/>
            <a:ext cx="3800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4. update</a:t>
            </a:r>
            <a:r>
              <a:rPr lang="" altLang="en-US"/>
              <a:t>ID() n_id++</a:t>
            </a:r>
            <a:r>
              <a:rPr lang="en-US" altLang=""/>
              <a:t> </a:t>
            </a:r>
            <a:r>
              <a:rPr lang="zh-CN" altLang="en-US"/>
              <a:t>为新提取的</a:t>
            </a:r>
            <a:r>
              <a:rPr lang="en-US" altLang="zh-CN"/>
              <a:t> </a:t>
            </a:r>
            <a:r>
              <a:rPr lang="zh-CN" altLang="en-US"/>
              <a:t>特征点赋新</a:t>
            </a:r>
            <a:r>
              <a:rPr lang="en-US" altLang="zh-CN"/>
              <a:t>id</a:t>
            </a:r>
            <a:r>
              <a:rPr lang="" altLang="en-US"/>
              <a:t>  </a:t>
            </a:r>
            <a:endParaRPr lang="" altLang="en-US"/>
          </a:p>
        </p:txBody>
      </p:sp>
      <p:sp>
        <p:nvSpPr>
          <p:cNvPr id="16" name="Text Box 15"/>
          <p:cNvSpPr txBox="true"/>
          <p:nvPr/>
        </p:nvSpPr>
        <p:spPr>
          <a:xfrm>
            <a:off x="3436620" y="6348730"/>
            <a:ext cx="589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n_id</a:t>
            </a:r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true">
            <a:off x="3731260" y="4930140"/>
            <a:ext cx="0" cy="13849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 rot="16200000">
            <a:off x="2675890" y="-296545"/>
            <a:ext cx="442595" cy="36290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true"/>
          <p:nvPr/>
        </p:nvSpPr>
        <p:spPr>
          <a:xfrm>
            <a:off x="4446270" y="5093970"/>
            <a:ext cx="628396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    prev_img = cur_img;</a:t>
            </a:r>
            <a:endParaRPr lang="en-US" sz="1200"/>
          </a:p>
          <a:p>
            <a:r>
              <a:rPr lang="" altLang="en-US" sz="1200"/>
              <a:t>  </a:t>
            </a:r>
            <a:r>
              <a:rPr lang="en-US" sz="1200"/>
              <a:t>  prev_pts = cur_pts;</a:t>
            </a:r>
            <a:endParaRPr lang="en-US" sz="1200"/>
          </a:p>
          <a:p>
            <a:r>
              <a:rPr lang="en-US" sz="1200"/>
              <a:t>    prev_un_pts = cur_un_pts;</a:t>
            </a:r>
            <a:endParaRPr lang="en-US" sz="1200"/>
          </a:p>
          <a:p>
            <a:r>
              <a:rPr lang="en-US" sz="1200"/>
              <a:t>    cur_img = forw_img;</a:t>
            </a:r>
            <a:endParaRPr lang="en-US" sz="1200"/>
          </a:p>
          <a:p>
            <a:r>
              <a:rPr lang="en-US" sz="1200"/>
              <a:t>    cur_pts = forw_pts;</a:t>
            </a:r>
            <a:endParaRPr lang="en-US" sz="1200"/>
          </a:p>
        </p:txBody>
      </p:sp>
      <p:sp>
        <p:nvSpPr>
          <p:cNvPr id="22" name="Text Box 21"/>
          <p:cNvSpPr txBox="true"/>
          <p:nvPr/>
        </p:nvSpPr>
        <p:spPr>
          <a:xfrm>
            <a:off x="6704330" y="5417185"/>
            <a:ext cx="3800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 </a:t>
            </a:r>
            <a:r>
              <a:rPr lang="zh-CN" altLang="en-US"/>
              <a:t>当前帧变成了上一帧</a:t>
            </a:r>
            <a:r>
              <a:rPr lang="en-US" altLang="en-US"/>
              <a:t>  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true"/>
          <p:nvPr/>
        </p:nvSpPr>
        <p:spPr>
          <a:xfrm>
            <a:off x="671830" y="928370"/>
            <a:ext cx="434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altLang="en-US"/>
              <a:t>undistortedPoints</a:t>
            </a:r>
            <a:r>
              <a:rPr lang=""/>
              <a:t>()</a:t>
            </a:r>
            <a:endParaRPr lang=""/>
          </a:p>
        </p:txBody>
      </p:sp>
      <p:sp>
        <p:nvSpPr>
          <p:cNvPr id="4" name="Text Box 3"/>
          <p:cNvSpPr txBox="true"/>
          <p:nvPr/>
        </p:nvSpPr>
        <p:spPr>
          <a:xfrm>
            <a:off x="671830" y="1515110"/>
            <a:ext cx="5936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"/>
              <a:t>先把</a:t>
            </a:r>
            <a:r>
              <a:rPr lang="en-US" altLang="zh-CN"/>
              <a:t>cur</a:t>
            </a:r>
            <a:r>
              <a:rPr lang="" altLang="en-US"/>
              <a:t>_un_pts</a:t>
            </a:r>
            <a:r>
              <a:rPr lang="zh-CN" altLang=""/>
              <a:t>清除，使用</a:t>
            </a:r>
            <a:r>
              <a:rPr lang="en-US" altLang="zh-CN"/>
              <a:t>cur</a:t>
            </a:r>
            <a:r>
              <a:rPr lang="" altLang="en-US"/>
              <a:t>_pts</a:t>
            </a:r>
            <a:r>
              <a:rPr lang="zh-CN" altLang=""/>
              <a:t>来计算</a:t>
            </a:r>
            <a:r>
              <a:rPr lang="en-US" altLang="zh-CN">
                <a:sym typeface="+mn-ea"/>
              </a:rPr>
              <a:t>cur</a:t>
            </a:r>
            <a:r>
              <a:rPr lang="en-US" altLang="en-US">
                <a:sym typeface="+mn-ea"/>
              </a:rPr>
              <a:t>_un_pts</a:t>
            </a:r>
            <a:endParaRPr lang="zh-CN" altLang=""/>
          </a:p>
        </p:txBody>
      </p:sp>
      <p:sp>
        <p:nvSpPr>
          <p:cNvPr id="6" name="Text Box 5"/>
          <p:cNvSpPr txBox="true"/>
          <p:nvPr/>
        </p:nvSpPr>
        <p:spPr>
          <a:xfrm>
            <a:off x="671830" y="2124710"/>
            <a:ext cx="5936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2.</a:t>
            </a:r>
            <a:r>
              <a:rPr lang="zh-CN" altLang="en-US"/>
              <a:t>如果</a:t>
            </a:r>
            <a:r>
              <a:rPr lang="en-US" altLang="zh-CN"/>
              <a:t>prev</a:t>
            </a:r>
            <a:r>
              <a:rPr lang="" altLang="en-US"/>
              <a:t>_un_pts</a:t>
            </a:r>
            <a:r>
              <a:rPr lang="zh-CN" altLang=""/>
              <a:t>有数，则利用</a:t>
            </a:r>
            <a:r>
              <a:rPr lang="en-US" altLang="zh-CN">
                <a:sym typeface="+mn-ea"/>
              </a:rPr>
              <a:t>cur</a:t>
            </a:r>
            <a:r>
              <a:rPr lang="en-US" altLang="en-US">
                <a:sym typeface="+mn-ea"/>
              </a:rPr>
              <a:t>_un_pts</a:t>
            </a:r>
            <a:r>
              <a:rPr lang="zh-CN" altLang="en-US">
                <a:sym typeface="+mn-ea"/>
              </a:rPr>
              <a:t>计算速度</a:t>
            </a:r>
            <a:endParaRPr lang="en-US" altLang="zh-CN">
              <a:sym typeface="+mn-ea"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671830" y="2830195"/>
            <a:ext cx="5936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3.</a:t>
            </a:r>
            <a:r>
              <a:rPr lang="en-US" altLang="zh-CN"/>
              <a:t>prev</a:t>
            </a:r>
            <a:r>
              <a:rPr lang="en-US" altLang="en-US"/>
              <a:t>_un_pts = cur</a:t>
            </a:r>
            <a:r>
              <a:rPr lang="" altLang="en-US"/>
              <a:t>_un_pts</a:t>
            </a:r>
            <a:endParaRPr lang="" alt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WPS Presentation</Application>
  <PresentationFormat>宽屏</PresentationFormat>
  <Paragraphs>33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Nimbus Roman No9 L</vt:lpstr>
      <vt:lpstr>宋体</vt:lpstr>
      <vt:lpstr>Arial Unicode MS</vt:lpstr>
      <vt:lpstr>Arial Black</vt:lpstr>
      <vt:lpstr>微软雅黑</vt:lpstr>
      <vt:lpstr>Droid Sans Fallback</vt:lpstr>
      <vt:lpstr>OpenSymbol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</dc:creator>
  <cp:lastModifiedBy>dev</cp:lastModifiedBy>
  <cp:revision>13</cp:revision>
  <dcterms:created xsi:type="dcterms:W3CDTF">2023-04-11T13:16:16Z</dcterms:created>
  <dcterms:modified xsi:type="dcterms:W3CDTF">2023-04-11T13:16:16Z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