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37085" y="485457"/>
            <a:ext cx="4469828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8199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354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354C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7085" y="485457"/>
            <a:ext cx="4469828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5635" y="1525693"/>
            <a:ext cx="7872729" cy="3902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150" y="282575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4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4540" y="1734820"/>
            <a:ext cx="347472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latin typeface="Arial"/>
                <a:cs typeface="Arial"/>
              </a:rPr>
              <a:t>What </a:t>
            </a:r>
            <a:r>
              <a:rPr dirty="0" sz="4400">
                <a:latin typeface="Arial"/>
                <a:cs typeface="Arial"/>
              </a:rPr>
              <a:t>Is</a:t>
            </a:r>
            <a:r>
              <a:rPr dirty="0" sz="4400" spc="-60">
                <a:latin typeface="Arial"/>
                <a:cs typeface="Arial"/>
              </a:rPr>
              <a:t> </a:t>
            </a:r>
            <a:r>
              <a:rPr dirty="0" sz="4400" spc="-5">
                <a:latin typeface="Arial"/>
                <a:cs typeface="Arial"/>
              </a:rPr>
              <a:t>NLP?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2915920"/>
            <a:ext cx="70764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Introduction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Natural Language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Processing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81300"/>
            <a:ext cx="6502398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150" y="282575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4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4540" y="1399540"/>
            <a:ext cx="4778375" cy="136906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75"/>
              </a:spcBef>
              <a:tabLst>
                <a:tab pos="1969770" algn="l"/>
              </a:tabLst>
            </a:pPr>
            <a:r>
              <a:rPr dirty="0" sz="4400" spc="-5">
                <a:latin typeface="Arial"/>
                <a:cs typeface="Arial"/>
              </a:rPr>
              <a:t>Natural	</a:t>
            </a:r>
            <a:r>
              <a:rPr dirty="0" sz="4400">
                <a:latin typeface="Arial"/>
                <a:cs typeface="Arial"/>
              </a:rPr>
              <a:t>vs.</a:t>
            </a:r>
            <a:r>
              <a:rPr dirty="0" sz="4400" spc="-310">
                <a:latin typeface="Arial"/>
                <a:cs typeface="Arial"/>
              </a:rPr>
              <a:t> </a:t>
            </a:r>
            <a:r>
              <a:rPr dirty="0" sz="4400" spc="-5">
                <a:latin typeface="Arial"/>
                <a:cs typeface="Arial"/>
              </a:rPr>
              <a:t>Artificial  </a:t>
            </a:r>
            <a:r>
              <a:rPr dirty="0" sz="4400">
                <a:latin typeface="Arial"/>
                <a:cs typeface="Arial"/>
              </a:rPr>
              <a:t>Languages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2915920"/>
            <a:ext cx="70764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Introduction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Natural Language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Processing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1010" y="485457"/>
            <a:ext cx="77019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9770" algn="l"/>
                <a:tab pos="4919980" algn="l"/>
              </a:tabLst>
            </a:pPr>
            <a:r>
              <a:rPr dirty="0" spc="-5"/>
              <a:t>N</a:t>
            </a:r>
            <a:r>
              <a:rPr dirty="0"/>
              <a:t>atu</a:t>
            </a:r>
            <a:r>
              <a:rPr dirty="0" spc="-5"/>
              <a:t>r</a:t>
            </a:r>
            <a:r>
              <a:rPr dirty="0"/>
              <a:t>al	vs.</a:t>
            </a:r>
            <a:r>
              <a:rPr dirty="0" spc="-240"/>
              <a:t> </a:t>
            </a:r>
            <a:r>
              <a:rPr dirty="0"/>
              <a:t>A</a:t>
            </a:r>
            <a:r>
              <a:rPr dirty="0" spc="-5"/>
              <a:t>r</a:t>
            </a:r>
            <a:r>
              <a:rPr dirty="0"/>
              <a:t>t</a:t>
            </a:r>
            <a:r>
              <a:rPr dirty="0" spc="-5"/>
              <a:t>i</a:t>
            </a:r>
            <a:r>
              <a:rPr dirty="0"/>
              <a:t>f</a:t>
            </a:r>
            <a:r>
              <a:rPr dirty="0" spc="-5"/>
              <a:t>i</a:t>
            </a:r>
            <a:r>
              <a:rPr dirty="0"/>
              <a:t>c</a:t>
            </a:r>
            <a:r>
              <a:rPr dirty="0" spc="-5"/>
              <a:t>i</a:t>
            </a:r>
            <a:r>
              <a:rPr dirty="0"/>
              <a:t>al	Languages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44320"/>
            <a:ext cx="1854835" cy="41325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322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English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ts val="322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Chinese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ts val="322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German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ts val="32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Arial"/>
                <a:cs typeface="Arial"/>
              </a:rPr>
              <a:t>J</a:t>
            </a:r>
            <a:r>
              <a:rPr dirty="0" sz="2700" spc="-5">
                <a:latin typeface="Arial"/>
                <a:cs typeface="Arial"/>
              </a:rPr>
              <a:t>apane</a:t>
            </a:r>
            <a:r>
              <a:rPr dirty="0" sz="2700">
                <a:latin typeface="Arial"/>
                <a:cs typeface="Arial"/>
              </a:rPr>
              <a:t>se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ts val="322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Latin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ts val="322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Hebrew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ts val="322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Greek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ts val="322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Russian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ts val="32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Sanskrit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ts val="322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Arabic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3740" y="1522364"/>
            <a:ext cx="1911985" cy="41325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322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LISP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ts val="322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Prolog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ts val="322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C/C++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ts val="32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Java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ts val="322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Javascript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ts val="322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Scala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ts val="322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Python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ts val="322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Perl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ts val="32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Pascal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ts val="322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Ruby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7888" y="515937"/>
            <a:ext cx="736917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40605" algn="l"/>
              </a:tabLst>
            </a:pPr>
            <a:r>
              <a:rPr dirty="0" sz="4000" spc="-10">
                <a:latin typeface="Arial"/>
                <a:cs typeface="Arial"/>
              </a:rPr>
              <a:t>E</a:t>
            </a:r>
            <a:r>
              <a:rPr dirty="0" sz="4000">
                <a:latin typeface="Arial"/>
                <a:cs typeface="Arial"/>
              </a:rPr>
              <a:t>xa</a:t>
            </a:r>
            <a:r>
              <a:rPr dirty="0" sz="4000" spc="5">
                <a:latin typeface="Arial"/>
                <a:cs typeface="Arial"/>
              </a:rPr>
              <a:t>m</a:t>
            </a:r>
            <a:r>
              <a:rPr dirty="0" sz="4000">
                <a:latin typeface="Arial"/>
                <a:cs typeface="Arial"/>
              </a:rPr>
              <a:t>p</a:t>
            </a:r>
            <a:r>
              <a:rPr dirty="0" sz="4000" spc="-5">
                <a:latin typeface="Arial"/>
                <a:cs typeface="Arial"/>
              </a:rPr>
              <a:t>l</a:t>
            </a:r>
            <a:r>
              <a:rPr dirty="0" sz="4000">
                <a:latin typeface="Arial"/>
                <a:cs typeface="Arial"/>
              </a:rPr>
              <a:t>es of</a:t>
            </a:r>
            <a:r>
              <a:rPr dirty="0" sz="4000" spc="-220">
                <a:latin typeface="Arial"/>
                <a:cs typeface="Arial"/>
              </a:rPr>
              <a:t> </a:t>
            </a:r>
            <a:r>
              <a:rPr dirty="0" sz="4000" spc="-10">
                <a:latin typeface="Arial"/>
                <a:cs typeface="Arial"/>
              </a:rPr>
              <a:t>A</a:t>
            </a:r>
            <a:r>
              <a:rPr dirty="0" sz="4000" spc="5">
                <a:latin typeface="Arial"/>
                <a:cs typeface="Arial"/>
              </a:rPr>
              <a:t>r</a:t>
            </a:r>
            <a:r>
              <a:rPr dirty="0" sz="4000">
                <a:latin typeface="Arial"/>
                <a:cs typeface="Arial"/>
              </a:rPr>
              <a:t>t</a:t>
            </a:r>
            <a:r>
              <a:rPr dirty="0" sz="4000" spc="-5">
                <a:latin typeface="Arial"/>
                <a:cs typeface="Arial"/>
              </a:rPr>
              <a:t>i</a:t>
            </a:r>
            <a:r>
              <a:rPr dirty="0" sz="4000">
                <a:latin typeface="Arial"/>
                <a:cs typeface="Arial"/>
              </a:rPr>
              <a:t>f</a:t>
            </a:r>
            <a:r>
              <a:rPr dirty="0" sz="4000" spc="-5">
                <a:latin typeface="Arial"/>
                <a:cs typeface="Arial"/>
              </a:rPr>
              <a:t>i</a:t>
            </a:r>
            <a:r>
              <a:rPr dirty="0" sz="4000">
                <a:latin typeface="Arial"/>
                <a:cs typeface="Arial"/>
              </a:rPr>
              <a:t>c</a:t>
            </a:r>
            <a:r>
              <a:rPr dirty="0" sz="4000" spc="-5">
                <a:latin typeface="Arial"/>
                <a:cs typeface="Arial"/>
              </a:rPr>
              <a:t>i</a:t>
            </a:r>
            <a:r>
              <a:rPr dirty="0" sz="4000">
                <a:latin typeface="Arial"/>
                <a:cs typeface="Arial"/>
              </a:rPr>
              <a:t>al	Languages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0520"/>
            <a:ext cx="6588125" cy="14909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dirty="0" sz="3200" spc="-5">
                <a:latin typeface="Arial"/>
                <a:cs typeface="Arial"/>
              </a:rPr>
              <a:t>Can you think of some more artificial  languages that are not computer  languages?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143000"/>
            <a:ext cx="6096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850" y="333057"/>
            <a:ext cx="8255000" cy="10083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R="4445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Examples of Artificial</a:t>
            </a:r>
            <a:r>
              <a:rPr dirty="0" sz="3200" spc="-185"/>
              <a:t> </a:t>
            </a:r>
            <a:r>
              <a:rPr dirty="0" sz="3200" spc="-5"/>
              <a:t>Languages</a:t>
            </a:r>
            <a:endParaRPr sz="3200"/>
          </a:p>
          <a:p>
            <a:pPr algn="ctr">
              <a:lnSpc>
                <a:spcPct val="100000"/>
              </a:lnSpc>
              <a:spcBef>
                <a:spcPts val="60"/>
              </a:spcBef>
              <a:tabLst>
                <a:tab pos="1007744" algn="l"/>
                <a:tab pos="8228965" algn="l"/>
              </a:tabLst>
            </a:pPr>
            <a:r>
              <a:rPr dirty="0" u="heavy" sz="3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3200" spc="-5">
                <a:uFill>
                  <a:solidFill>
                    <a:srgbClr val="000000"/>
                  </a:solidFill>
                </a:uFill>
              </a:rPr>
              <a:t>outside of Computer</a:t>
            </a:r>
            <a:r>
              <a:rPr dirty="0" u="heavy" sz="3200" spc="-6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3200" spc="-5">
                <a:uFill>
                  <a:solidFill>
                    <a:srgbClr val="000000"/>
                  </a:solidFill>
                </a:uFill>
              </a:rPr>
              <a:t>Programming	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24726"/>
            <a:ext cx="4440555" cy="164020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3200" spc="-5">
                <a:latin typeface="Arial"/>
                <a:cs typeface="Arial"/>
              </a:rPr>
              <a:t>Fiction:</a:t>
            </a:r>
            <a:endParaRPr sz="32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60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2800" spc="-5">
                <a:latin typeface="Arial"/>
                <a:cs typeface="Arial"/>
              </a:rPr>
              <a:t>Elvish </a:t>
            </a:r>
            <a:r>
              <a:rPr dirty="0" sz="2800">
                <a:latin typeface="Arial"/>
                <a:cs typeface="Arial"/>
              </a:rPr>
              <a:t>(J. R. R.</a:t>
            </a:r>
            <a:r>
              <a:rPr dirty="0" sz="2800" spc="-120">
                <a:latin typeface="Arial"/>
                <a:cs typeface="Arial"/>
              </a:rPr>
              <a:t> </a:t>
            </a:r>
            <a:r>
              <a:rPr dirty="0" sz="2800" spc="-40">
                <a:latin typeface="Arial"/>
                <a:cs typeface="Arial"/>
              </a:rPr>
              <a:t>Tolkien)</a:t>
            </a:r>
            <a:endParaRPr sz="28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740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Klingon (Marc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Okrand)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67200" y="3657600"/>
            <a:ext cx="2197100" cy="2692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46200" y="3657600"/>
            <a:ext cx="2692400" cy="2692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850" y="333057"/>
            <a:ext cx="8255000" cy="10083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R="4445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Examples of Artificial</a:t>
            </a:r>
            <a:r>
              <a:rPr dirty="0" sz="3200" spc="-185"/>
              <a:t> </a:t>
            </a:r>
            <a:r>
              <a:rPr dirty="0" sz="3200" spc="-5"/>
              <a:t>Languages</a:t>
            </a:r>
            <a:endParaRPr sz="3200"/>
          </a:p>
          <a:p>
            <a:pPr algn="ctr">
              <a:lnSpc>
                <a:spcPct val="100000"/>
              </a:lnSpc>
              <a:spcBef>
                <a:spcPts val="60"/>
              </a:spcBef>
              <a:tabLst>
                <a:tab pos="1007744" algn="l"/>
                <a:tab pos="8228965" algn="l"/>
              </a:tabLst>
            </a:pPr>
            <a:r>
              <a:rPr dirty="0" u="heavy" sz="3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3200" spc="-5">
                <a:uFill>
                  <a:solidFill>
                    <a:srgbClr val="000000"/>
                  </a:solidFill>
                </a:uFill>
              </a:rPr>
              <a:t>outside of Computer</a:t>
            </a:r>
            <a:r>
              <a:rPr dirty="0" u="heavy" sz="3200" spc="-6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3200" spc="-5">
                <a:uFill>
                  <a:solidFill>
                    <a:srgbClr val="000000"/>
                  </a:solidFill>
                </a:uFill>
              </a:rPr>
              <a:t>Programming	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24725"/>
            <a:ext cx="6307455" cy="164020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3200" spc="-5">
                <a:latin typeface="Arial"/>
                <a:cs typeface="Arial"/>
              </a:rPr>
              <a:t>International</a:t>
            </a:r>
            <a:r>
              <a:rPr dirty="0" sz="3200" spc="-1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communication:</a:t>
            </a:r>
            <a:endParaRPr sz="32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60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Esperanto (L. L.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Zamenhof)</a:t>
            </a:r>
            <a:endParaRPr sz="28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740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Interlingua (Alice </a:t>
            </a:r>
            <a:r>
              <a:rPr dirty="0" sz="2800" spc="-20">
                <a:latin typeface="Arial"/>
                <a:cs typeface="Arial"/>
              </a:rPr>
              <a:t>Vanderbilt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Morris)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850" y="333057"/>
            <a:ext cx="8255000" cy="10083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R="4445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Examples of Artificial</a:t>
            </a:r>
            <a:r>
              <a:rPr dirty="0" sz="3200" spc="-185"/>
              <a:t> </a:t>
            </a:r>
            <a:r>
              <a:rPr dirty="0" sz="3200" spc="-5"/>
              <a:t>Languages</a:t>
            </a:r>
            <a:endParaRPr sz="3200"/>
          </a:p>
          <a:p>
            <a:pPr algn="ctr">
              <a:lnSpc>
                <a:spcPct val="100000"/>
              </a:lnSpc>
              <a:spcBef>
                <a:spcPts val="60"/>
              </a:spcBef>
              <a:tabLst>
                <a:tab pos="1007744" algn="l"/>
                <a:tab pos="8228965" algn="l"/>
              </a:tabLst>
            </a:pPr>
            <a:r>
              <a:rPr dirty="0" u="heavy" sz="3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3200" spc="-5">
                <a:uFill>
                  <a:solidFill>
                    <a:srgbClr val="000000"/>
                  </a:solidFill>
                </a:uFill>
              </a:rPr>
              <a:t>outside of Computer</a:t>
            </a:r>
            <a:r>
              <a:rPr dirty="0" u="heavy" sz="3200" spc="-6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3200" spc="-5">
                <a:uFill>
                  <a:solidFill>
                    <a:srgbClr val="000000"/>
                  </a:solidFill>
                </a:uFill>
              </a:rPr>
              <a:t>Programming	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24725"/>
            <a:ext cx="6112510" cy="164020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3200" spc="-5">
                <a:latin typeface="Arial"/>
                <a:cs typeface="Arial"/>
              </a:rPr>
              <a:t>Language games (or for</a:t>
            </a:r>
            <a:r>
              <a:rPr dirty="0" sz="3200" spc="-6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secrecy):</a:t>
            </a:r>
            <a:endParaRPr sz="32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60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2800" spc="-5">
                <a:latin typeface="Arial"/>
                <a:cs typeface="Arial"/>
              </a:rPr>
              <a:t>Pig </a:t>
            </a:r>
            <a:r>
              <a:rPr dirty="0" sz="2800">
                <a:latin typeface="Arial"/>
                <a:cs typeface="Arial"/>
              </a:rPr>
              <a:t>Latin (based on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English)</a:t>
            </a:r>
            <a:endParaRPr sz="28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740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2800" spc="-25">
                <a:latin typeface="Arial"/>
                <a:cs typeface="Arial"/>
              </a:rPr>
              <a:t>Verlan </a:t>
            </a:r>
            <a:r>
              <a:rPr dirty="0" sz="2800">
                <a:latin typeface="Arial"/>
                <a:cs typeface="Arial"/>
              </a:rPr>
              <a:t>(based on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French)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4368" y="485457"/>
            <a:ext cx="52749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Clarify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 spc="-5"/>
              <a:t>Distinction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31621"/>
            <a:ext cx="4003675" cy="2032000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just" marL="12700" marR="553085">
              <a:lnSpc>
                <a:spcPts val="2900"/>
              </a:lnSpc>
              <a:spcBef>
                <a:spcPts val="780"/>
              </a:spcBef>
            </a:pPr>
            <a:r>
              <a:rPr dirty="0" sz="3000">
                <a:latin typeface="Arial"/>
                <a:cs typeface="Arial"/>
              </a:rPr>
              <a:t>Q: Is </a:t>
            </a:r>
            <a:r>
              <a:rPr dirty="0" sz="3000" spc="-5">
                <a:latin typeface="Arial"/>
                <a:cs typeface="Arial"/>
              </a:rPr>
              <a:t>Morse code</a:t>
            </a:r>
            <a:r>
              <a:rPr dirty="0" sz="3000" spc="-85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an  artificial</a:t>
            </a:r>
            <a:r>
              <a:rPr dirty="0" sz="3000" spc="-20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language?</a:t>
            </a:r>
            <a:endParaRPr sz="3000">
              <a:latin typeface="Arial"/>
              <a:cs typeface="Arial"/>
            </a:endParaRPr>
          </a:p>
          <a:p>
            <a:pPr algn="just" marL="12700" marR="5080">
              <a:lnSpc>
                <a:spcPct val="79200"/>
              </a:lnSpc>
              <a:spcBef>
                <a:spcPts val="765"/>
              </a:spcBef>
            </a:pPr>
            <a:r>
              <a:rPr dirty="0" sz="3000" spc="-5">
                <a:latin typeface="Arial"/>
                <a:cs typeface="Arial"/>
              </a:rPr>
              <a:t>A: No, </a:t>
            </a:r>
            <a:r>
              <a:rPr dirty="0" sz="3000" spc="-10">
                <a:latin typeface="Arial"/>
                <a:cs typeface="Arial"/>
              </a:rPr>
              <a:t>because </a:t>
            </a:r>
            <a:r>
              <a:rPr dirty="0" sz="3000" spc="-5">
                <a:latin typeface="Arial"/>
                <a:cs typeface="Arial"/>
              </a:rPr>
              <a:t>it is just  </a:t>
            </a:r>
            <a:r>
              <a:rPr dirty="0" sz="3000">
                <a:latin typeface="Arial"/>
                <a:cs typeface="Arial"/>
              </a:rPr>
              <a:t>a </a:t>
            </a:r>
            <a:r>
              <a:rPr dirty="0" sz="3000" spc="-5">
                <a:latin typeface="Arial"/>
                <a:cs typeface="Arial"/>
              </a:rPr>
              <a:t>code for the </a:t>
            </a:r>
            <a:r>
              <a:rPr dirty="0" sz="3000" spc="-10">
                <a:latin typeface="Arial"/>
                <a:cs typeface="Arial"/>
              </a:rPr>
              <a:t>alphabet  and</a:t>
            </a:r>
            <a:r>
              <a:rPr dirty="0" sz="3000" spc="-15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numerals.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26000" y="1333500"/>
            <a:ext cx="4292600" cy="552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34368" y="485457"/>
            <a:ext cx="527494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latin typeface="Arial"/>
                <a:cs typeface="Arial"/>
              </a:rPr>
              <a:t>Clarify </a:t>
            </a:r>
            <a:r>
              <a:rPr dirty="0" sz="4400">
                <a:latin typeface="Arial"/>
                <a:cs typeface="Arial"/>
              </a:rPr>
              <a:t>the</a:t>
            </a:r>
            <a:r>
              <a:rPr dirty="0" sz="4400" spc="-40">
                <a:latin typeface="Arial"/>
                <a:cs typeface="Arial"/>
              </a:rPr>
              <a:t> </a:t>
            </a:r>
            <a:r>
              <a:rPr dirty="0" sz="4400" spc="-5">
                <a:latin typeface="Arial"/>
                <a:cs typeface="Arial"/>
              </a:rPr>
              <a:t>Distinction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24001"/>
            <a:ext cx="7851140" cy="168910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algn="just" marL="12700" marR="5080">
              <a:lnSpc>
                <a:spcPct val="110700"/>
              </a:lnSpc>
              <a:spcBef>
                <a:spcPts val="450"/>
              </a:spcBef>
            </a:pPr>
            <a:r>
              <a:rPr dirty="0" sz="3200" spc="-5">
                <a:latin typeface="Arial"/>
                <a:cs typeface="Arial"/>
              </a:rPr>
              <a:t>Q: Is flag semaphore an artificial language?  </a:t>
            </a:r>
            <a:r>
              <a:rPr dirty="0" sz="3200">
                <a:latin typeface="Arial"/>
                <a:cs typeface="Arial"/>
              </a:rPr>
              <a:t>A: </a:t>
            </a:r>
            <a:r>
              <a:rPr dirty="0" sz="3200" spc="-5">
                <a:latin typeface="Arial"/>
                <a:cs typeface="Arial"/>
              </a:rPr>
              <a:t>No, because, </a:t>
            </a:r>
            <a:r>
              <a:rPr dirty="0" sz="3200">
                <a:latin typeface="Arial"/>
                <a:cs typeface="Arial"/>
              </a:rPr>
              <a:t>like </a:t>
            </a:r>
            <a:r>
              <a:rPr dirty="0" sz="3200" spc="-5">
                <a:latin typeface="Arial"/>
                <a:cs typeface="Arial"/>
              </a:rPr>
              <a:t>Morse code, </a:t>
            </a:r>
            <a:r>
              <a:rPr dirty="0" sz="3200">
                <a:latin typeface="Arial"/>
                <a:cs typeface="Arial"/>
              </a:rPr>
              <a:t>it is </a:t>
            </a:r>
            <a:r>
              <a:rPr dirty="0" sz="3200" spc="-5">
                <a:latin typeface="Arial"/>
                <a:cs typeface="Arial"/>
              </a:rPr>
              <a:t>just </a:t>
            </a:r>
            <a:r>
              <a:rPr dirty="0" sz="3200">
                <a:latin typeface="Arial"/>
                <a:cs typeface="Arial"/>
              </a:rPr>
              <a:t>a  </a:t>
            </a:r>
            <a:r>
              <a:rPr dirty="0" sz="3200" spc="-5">
                <a:latin typeface="Arial"/>
                <a:cs typeface="Arial"/>
              </a:rPr>
              <a:t>code for the alphabet and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numerals.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2200" y="3581400"/>
            <a:ext cx="4343400" cy="2832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4481" y="485457"/>
            <a:ext cx="34747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What </a:t>
            </a:r>
            <a:r>
              <a:rPr dirty="0"/>
              <a:t>Is</a:t>
            </a:r>
            <a:r>
              <a:rPr dirty="0" spc="-60"/>
              <a:t> </a:t>
            </a:r>
            <a:r>
              <a:rPr dirty="0" spc="-5"/>
              <a:t>NLP?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44320"/>
            <a:ext cx="4534535" cy="422148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355600" marR="36830" indent="-342900">
              <a:lnSpc>
                <a:spcPct val="796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In computer science, NLP  typically refers to the  development and use of  machine-based methods to  process content </a:t>
            </a:r>
            <a:r>
              <a:rPr dirty="0" sz="2700">
                <a:latin typeface="Arial"/>
                <a:cs typeface="Arial"/>
              </a:rPr>
              <a:t>in </a:t>
            </a:r>
            <a:r>
              <a:rPr dirty="0" sz="2700" spc="-5" i="1">
                <a:latin typeface="Arial"/>
                <a:cs typeface="Arial"/>
              </a:rPr>
              <a:t>natural  </a:t>
            </a:r>
            <a:r>
              <a:rPr dirty="0" sz="2700" spc="-5" i="1">
                <a:latin typeface="Arial"/>
                <a:cs typeface="Arial"/>
              </a:rPr>
              <a:t>language.</a:t>
            </a:r>
            <a:endParaRPr sz="2700">
              <a:latin typeface="Arial"/>
              <a:cs typeface="Arial"/>
            </a:endParaRPr>
          </a:p>
          <a:p>
            <a:pPr marL="355600" marR="798830" indent="-342900">
              <a:lnSpc>
                <a:spcPts val="26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So what </a:t>
            </a:r>
            <a:r>
              <a:rPr dirty="0" sz="2700">
                <a:latin typeface="Arial"/>
                <a:cs typeface="Arial"/>
              </a:rPr>
              <a:t>is </a:t>
            </a:r>
            <a:r>
              <a:rPr dirty="0" sz="2700" spc="-5">
                <a:latin typeface="Arial"/>
                <a:cs typeface="Arial"/>
              </a:rPr>
              <a:t>meant by</a:t>
            </a:r>
            <a:r>
              <a:rPr dirty="0" sz="2700" spc="-80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a  </a:t>
            </a:r>
            <a:r>
              <a:rPr dirty="0" sz="2700" spc="-5">
                <a:latin typeface="Arial"/>
                <a:cs typeface="Arial"/>
              </a:rPr>
              <a:t>“natural</a:t>
            </a:r>
            <a:r>
              <a:rPr dirty="0" sz="2700" spc="-20">
                <a:latin typeface="Arial"/>
                <a:cs typeface="Arial"/>
              </a:rPr>
              <a:t> </a:t>
            </a:r>
            <a:r>
              <a:rPr dirty="0" sz="2700" spc="-5">
                <a:latin typeface="Arial"/>
                <a:cs typeface="Arial"/>
              </a:rPr>
              <a:t>language”?</a:t>
            </a: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ts val="26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25">
                <a:latin typeface="Arial"/>
                <a:cs typeface="Arial"/>
              </a:rPr>
              <a:t>We </a:t>
            </a:r>
            <a:r>
              <a:rPr dirty="0" sz="2700" spc="-5">
                <a:latin typeface="Arial"/>
                <a:cs typeface="Arial"/>
              </a:rPr>
              <a:t>say that to distinguish </a:t>
            </a:r>
            <a:r>
              <a:rPr dirty="0" sz="2700">
                <a:latin typeface="Arial"/>
                <a:cs typeface="Arial"/>
              </a:rPr>
              <a:t>it  </a:t>
            </a:r>
            <a:r>
              <a:rPr dirty="0" sz="2700" spc="-5">
                <a:latin typeface="Arial"/>
                <a:cs typeface="Arial"/>
              </a:rPr>
              <a:t>from an artificial language.  </a:t>
            </a:r>
            <a:r>
              <a:rPr dirty="0" sz="2700" spc="-15">
                <a:latin typeface="Arial"/>
                <a:cs typeface="Arial"/>
              </a:rPr>
              <a:t>What’s </a:t>
            </a:r>
            <a:r>
              <a:rPr dirty="0" sz="2700" spc="-5">
                <a:latin typeface="Arial"/>
                <a:cs typeface="Arial"/>
              </a:rPr>
              <a:t>the </a:t>
            </a:r>
            <a:r>
              <a:rPr dirty="0" sz="2700" spc="-10">
                <a:latin typeface="Arial"/>
                <a:cs typeface="Arial"/>
              </a:rPr>
              <a:t>difference  </a:t>
            </a:r>
            <a:r>
              <a:rPr dirty="0" sz="2700" spc="-5">
                <a:latin typeface="Arial"/>
                <a:cs typeface="Arial"/>
              </a:rPr>
              <a:t>between</a:t>
            </a:r>
            <a:r>
              <a:rPr dirty="0" sz="2700" spc="-10">
                <a:latin typeface="Arial"/>
                <a:cs typeface="Arial"/>
              </a:rPr>
              <a:t> </a:t>
            </a:r>
            <a:r>
              <a:rPr dirty="0" sz="2700" spc="-5">
                <a:latin typeface="Arial"/>
                <a:cs typeface="Arial"/>
              </a:rPr>
              <a:t>those?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94300" y="1790700"/>
            <a:ext cx="3606800" cy="368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08600" y="1905000"/>
            <a:ext cx="3378200" cy="345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4368" y="485457"/>
            <a:ext cx="52749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Clarify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 spc="-5"/>
              <a:t>Distinction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24001"/>
            <a:ext cx="7786370" cy="168910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3200" spc="-5">
                <a:latin typeface="Arial"/>
                <a:cs typeface="Arial"/>
              </a:rPr>
              <a:t>Q: Is Braille an artificial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language?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  <a:spcBef>
                <a:spcPts val="695"/>
              </a:spcBef>
            </a:pPr>
            <a:r>
              <a:rPr dirty="0" sz="3200">
                <a:latin typeface="Arial"/>
                <a:cs typeface="Arial"/>
              </a:rPr>
              <a:t>A: </a:t>
            </a:r>
            <a:r>
              <a:rPr dirty="0" sz="3200" spc="-5">
                <a:latin typeface="Arial"/>
                <a:cs typeface="Arial"/>
              </a:rPr>
              <a:t>No, because, </a:t>
            </a:r>
            <a:r>
              <a:rPr dirty="0" sz="3200">
                <a:latin typeface="Arial"/>
                <a:cs typeface="Arial"/>
              </a:rPr>
              <a:t>like </a:t>
            </a:r>
            <a:r>
              <a:rPr dirty="0" sz="3200" spc="-5">
                <a:latin typeface="Arial"/>
                <a:cs typeface="Arial"/>
              </a:rPr>
              <a:t>Morse code, </a:t>
            </a:r>
            <a:r>
              <a:rPr dirty="0" sz="3200">
                <a:latin typeface="Arial"/>
                <a:cs typeface="Arial"/>
              </a:rPr>
              <a:t>it is </a:t>
            </a:r>
            <a:r>
              <a:rPr dirty="0" sz="3200" spc="-5">
                <a:latin typeface="Arial"/>
                <a:cs typeface="Arial"/>
              </a:rPr>
              <a:t>just</a:t>
            </a:r>
            <a:r>
              <a:rPr dirty="0" sz="3200" spc="-7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a  </a:t>
            </a:r>
            <a:r>
              <a:rPr dirty="0" sz="3200" spc="-5">
                <a:latin typeface="Arial"/>
                <a:cs typeface="Arial"/>
              </a:rPr>
              <a:t>code for the alphabet and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numerals.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2200" y="3429000"/>
            <a:ext cx="43053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4368" y="485457"/>
            <a:ext cx="52749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Clarify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 spc="-5"/>
              <a:t>Distinction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20520"/>
            <a:ext cx="7704455" cy="259588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479425">
              <a:lnSpc>
                <a:spcPct val="101600"/>
              </a:lnSpc>
              <a:spcBef>
                <a:spcPts val="35"/>
              </a:spcBef>
            </a:pPr>
            <a:r>
              <a:rPr dirty="0" sz="3200" spc="-5">
                <a:latin typeface="Arial"/>
                <a:cs typeface="Arial"/>
              </a:rPr>
              <a:t>Q: Is </a:t>
            </a:r>
            <a:r>
              <a:rPr dirty="0" sz="3200">
                <a:latin typeface="Arial"/>
                <a:cs typeface="Arial"/>
              </a:rPr>
              <a:t>ASL </a:t>
            </a:r>
            <a:r>
              <a:rPr dirty="0" sz="3200" spc="-5">
                <a:latin typeface="Arial"/>
                <a:cs typeface="Arial"/>
              </a:rPr>
              <a:t>(American Sign Language)</a:t>
            </a:r>
            <a:r>
              <a:rPr dirty="0" sz="3200" spc="-36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an  artificial language?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99800"/>
              </a:lnSpc>
              <a:spcBef>
                <a:spcPts val="770"/>
              </a:spcBef>
            </a:pPr>
            <a:r>
              <a:rPr dirty="0" sz="3200">
                <a:latin typeface="Arial"/>
                <a:cs typeface="Arial"/>
              </a:rPr>
              <a:t>A: </a:t>
            </a:r>
            <a:r>
              <a:rPr dirty="0" sz="3200" spc="-5">
                <a:latin typeface="Arial"/>
                <a:cs typeface="Arial"/>
              </a:rPr>
              <a:t>No. </a:t>
            </a:r>
            <a:r>
              <a:rPr dirty="0" sz="2200" spc="-5">
                <a:latin typeface="Arial"/>
                <a:cs typeface="Arial"/>
              </a:rPr>
              <a:t>Even </a:t>
            </a:r>
            <a:r>
              <a:rPr dirty="0" sz="2200">
                <a:latin typeface="Arial"/>
                <a:cs typeface="Arial"/>
              </a:rPr>
              <a:t>though much of </a:t>
            </a:r>
            <a:r>
              <a:rPr dirty="0" sz="2200" spc="-5">
                <a:latin typeface="Arial"/>
                <a:cs typeface="Arial"/>
              </a:rPr>
              <a:t>it was </a:t>
            </a:r>
            <a:r>
              <a:rPr dirty="0" sz="2200">
                <a:latin typeface="Arial"/>
                <a:cs typeface="Arial"/>
              </a:rPr>
              <a:t>constructed, the core of  </a:t>
            </a:r>
            <a:r>
              <a:rPr dirty="0" sz="2200" spc="-5">
                <a:latin typeface="Arial"/>
                <a:cs typeface="Arial"/>
              </a:rPr>
              <a:t>ASL </a:t>
            </a:r>
            <a:r>
              <a:rPr dirty="0" sz="2200">
                <a:latin typeface="Arial"/>
                <a:cs typeface="Arial"/>
              </a:rPr>
              <a:t>traces back to </a:t>
            </a:r>
            <a:r>
              <a:rPr dirty="0" sz="2200" spc="-5">
                <a:latin typeface="Arial"/>
                <a:cs typeface="Arial"/>
              </a:rPr>
              <a:t>“Old </a:t>
            </a:r>
            <a:r>
              <a:rPr dirty="0" sz="2200">
                <a:latin typeface="Arial"/>
                <a:cs typeface="Arial"/>
              </a:rPr>
              <a:t>French </a:t>
            </a:r>
            <a:r>
              <a:rPr dirty="0" sz="2200" spc="-5">
                <a:latin typeface="Arial"/>
                <a:cs typeface="Arial"/>
              </a:rPr>
              <a:t>Sign </a:t>
            </a:r>
            <a:r>
              <a:rPr dirty="0" sz="2200">
                <a:latin typeface="Arial"/>
                <a:cs typeface="Arial"/>
              </a:rPr>
              <a:t>Language,” </a:t>
            </a:r>
            <a:r>
              <a:rPr dirty="0" sz="2200" spc="-5">
                <a:latin typeface="Arial"/>
                <a:cs typeface="Arial"/>
              </a:rPr>
              <a:t>which </a:t>
            </a:r>
            <a:r>
              <a:rPr dirty="0" sz="2200">
                <a:latin typeface="Arial"/>
                <a:cs typeface="Arial"/>
              </a:rPr>
              <a:t>had  </a:t>
            </a:r>
            <a:r>
              <a:rPr dirty="0" sz="2200" spc="-5">
                <a:latin typeface="Arial"/>
                <a:cs typeface="Arial"/>
              </a:rPr>
              <a:t>developed naturally </a:t>
            </a:r>
            <a:r>
              <a:rPr dirty="0" sz="2200">
                <a:latin typeface="Arial"/>
                <a:cs typeface="Arial"/>
              </a:rPr>
              <a:t>among a </a:t>
            </a:r>
            <a:r>
              <a:rPr dirty="0" sz="2200" spc="-5">
                <a:latin typeface="Arial"/>
                <a:cs typeface="Arial"/>
              </a:rPr>
              <a:t>community </a:t>
            </a:r>
            <a:r>
              <a:rPr dirty="0" sz="2200">
                <a:latin typeface="Arial"/>
                <a:cs typeface="Arial"/>
              </a:rPr>
              <a:t>of about 200 deaf  persons </a:t>
            </a:r>
            <a:r>
              <a:rPr dirty="0" sz="2200" spc="-5">
                <a:latin typeface="Arial"/>
                <a:cs typeface="Arial"/>
              </a:rPr>
              <a:t>in Paris </a:t>
            </a:r>
            <a:r>
              <a:rPr dirty="0" sz="2200">
                <a:latin typeface="Arial"/>
                <a:cs typeface="Arial"/>
              </a:rPr>
              <a:t>by the 18th </a:t>
            </a:r>
            <a:r>
              <a:rPr dirty="0" sz="2200" spc="-25">
                <a:latin typeface="Arial"/>
                <a:cs typeface="Arial"/>
              </a:rPr>
              <a:t>century.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4267200"/>
            <a:ext cx="4762500" cy="215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850" y="333057"/>
            <a:ext cx="8255000" cy="10083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R="3175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Why </a:t>
            </a:r>
            <a:r>
              <a:rPr dirty="0" sz="3200"/>
              <a:t>Do Us </a:t>
            </a:r>
            <a:r>
              <a:rPr dirty="0" sz="3200" spc="-5"/>
              <a:t>CompSci</a:t>
            </a:r>
            <a:r>
              <a:rPr dirty="0" sz="3200" spc="-35"/>
              <a:t> </a:t>
            </a:r>
            <a:r>
              <a:rPr dirty="0" sz="3200" spc="-5"/>
              <a:t>People</a:t>
            </a:r>
            <a:endParaRPr sz="3200"/>
          </a:p>
          <a:p>
            <a:pPr algn="ctr">
              <a:lnSpc>
                <a:spcPct val="100000"/>
              </a:lnSpc>
              <a:spcBef>
                <a:spcPts val="60"/>
              </a:spcBef>
              <a:tabLst>
                <a:tab pos="1739900" algn="l"/>
                <a:tab pos="8228965" algn="l"/>
              </a:tabLst>
            </a:pPr>
            <a:r>
              <a:rPr dirty="0" u="heavy" sz="3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3200" spc="-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Love </a:t>
            </a:r>
            <a:r>
              <a:rPr dirty="0" u="heavy" sz="3200" spc="-5">
                <a:uFill>
                  <a:solidFill>
                    <a:srgbClr val="000000"/>
                  </a:solidFill>
                </a:uFill>
              </a:rPr>
              <a:t>Artificial</a:t>
            </a:r>
            <a:r>
              <a:rPr dirty="0" u="heavy" sz="3200" spc="-229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3200" spc="-5">
                <a:uFill>
                  <a:solidFill>
                    <a:srgbClr val="000000"/>
                  </a:solidFill>
                </a:uFill>
              </a:rPr>
              <a:t>Languages?	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24725"/>
            <a:ext cx="7446009" cy="308800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3200" spc="-5">
                <a:latin typeface="Arial"/>
                <a:cs typeface="Arial"/>
              </a:rPr>
              <a:t>Because they are usually designed to</a:t>
            </a:r>
            <a:r>
              <a:rPr dirty="0" sz="3200" spc="-5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be:</a:t>
            </a:r>
            <a:endParaRPr sz="32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60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Concise</a:t>
            </a:r>
            <a:endParaRPr sz="28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740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Readily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parsed</a:t>
            </a:r>
            <a:endParaRPr sz="28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40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Unambiguous</a:t>
            </a:r>
            <a:endParaRPr sz="2800">
              <a:latin typeface="Arial"/>
              <a:cs typeface="Arial"/>
            </a:endParaRPr>
          </a:p>
          <a:p>
            <a:pPr marL="755650" marR="842010" indent="-285750">
              <a:lnSpc>
                <a:spcPct val="101200"/>
              </a:lnSpc>
              <a:spcBef>
                <a:spcPts val="595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Subject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 spc="-20">
                <a:latin typeface="Arial"/>
                <a:cs typeface="Arial"/>
              </a:rPr>
              <a:t>regular, </a:t>
            </a:r>
            <a:r>
              <a:rPr dirty="0" sz="2800">
                <a:latin typeface="Arial"/>
                <a:cs typeface="Arial"/>
              </a:rPr>
              <a:t>consistent rules of  interpretation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850" y="333057"/>
            <a:ext cx="8255000" cy="5217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445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Arial"/>
                <a:cs typeface="Arial"/>
              </a:rPr>
              <a:t>Why </a:t>
            </a:r>
            <a:r>
              <a:rPr dirty="0" sz="3200">
                <a:latin typeface="Arial"/>
                <a:cs typeface="Arial"/>
              </a:rPr>
              <a:t>Do </a:t>
            </a:r>
            <a:r>
              <a:rPr dirty="0" sz="3200" spc="-5" i="1">
                <a:latin typeface="Arial"/>
                <a:cs typeface="Arial"/>
              </a:rPr>
              <a:t>Natural Languages </a:t>
            </a:r>
            <a:r>
              <a:rPr dirty="0" sz="3200" spc="-5">
                <a:latin typeface="Arial"/>
                <a:cs typeface="Arial"/>
              </a:rPr>
              <a:t>Drive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Us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  <a:tabLst>
                <a:tab pos="824865" algn="l"/>
                <a:tab pos="8228965" algn="l"/>
              </a:tabLst>
            </a:pPr>
            <a:r>
              <a:rPr dirty="0" u="heavy" sz="3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3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CompSci People Crazy</a:t>
            </a:r>
            <a:r>
              <a:rPr dirty="0" u="heavy" sz="3200" spc="-4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3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Sometimes?	</a:t>
            </a:r>
            <a:endParaRPr sz="3200">
              <a:latin typeface="Arial"/>
              <a:cs typeface="Arial"/>
            </a:endParaRPr>
          </a:p>
          <a:p>
            <a:pPr marL="97790">
              <a:lnSpc>
                <a:spcPct val="100000"/>
              </a:lnSpc>
              <a:spcBef>
                <a:spcPts val="2395"/>
              </a:spcBef>
            </a:pPr>
            <a:r>
              <a:rPr dirty="0" sz="3200" spc="-5">
                <a:latin typeface="Arial"/>
                <a:cs typeface="Arial"/>
              </a:rPr>
              <a:t>Because </a:t>
            </a:r>
            <a:r>
              <a:rPr dirty="0" sz="3200">
                <a:latin typeface="Arial"/>
                <a:cs typeface="Arial"/>
              </a:rPr>
              <a:t>we </a:t>
            </a:r>
            <a:r>
              <a:rPr dirty="0" sz="3200" spc="-5">
                <a:latin typeface="Arial"/>
                <a:cs typeface="Arial"/>
              </a:rPr>
              <a:t>have to deal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with:</a:t>
            </a:r>
            <a:endParaRPr sz="3200">
              <a:latin typeface="Arial"/>
              <a:cs typeface="Arial"/>
            </a:endParaRPr>
          </a:p>
          <a:p>
            <a:pPr marL="44069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440055" algn="l"/>
                <a:tab pos="440690" algn="l"/>
              </a:tabLst>
            </a:pPr>
            <a:r>
              <a:rPr dirty="0" sz="3200" spc="-5">
                <a:latin typeface="Arial"/>
                <a:cs typeface="Arial"/>
              </a:rPr>
              <a:t>Large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vocabulary</a:t>
            </a:r>
            <a:endParaRPr sz="3200">
              <a:latin typeface="Arial"/>
              <a:cs typeface="Arial"/>
            </a:endParaRPr>
          </a:p>
          <a:p>
            <a:pPr marL="44069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440055" algn="l"/>
                <a:tab pos="440690" algn="l"/>
              </a:tabLst>
            </a:pPr>
            <a:r>
              <a:rPr dirty="0" sz="3200" spc="-5">
                <a:latin typeface="Arial"/>
                <a:cs typeface="Arial"/>
              </a:rPr>
              <a:t>Complex</a:t>
            </a:r>
            <a:r>
              <a:rPr dirty="0" sz="3200" spc="-1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syntax</a:t>
            </a:r>
            <a:endParaRPr sz="3200">
              <a:latin typeface="Arial"/>
              <a:cs typeface="Arial"/>
            </a:endParaRPr>
          </a:p>
          <a:p>
            <a:pPr marL="44069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440055" algn="l"/>
                <a:tab pos="440690" algn="l"/>
              </a:tabLst>
            </a:pPr>
            <a:r>
              <a:rPr dirty="0" sz="3200" spc="-5">
                <a:latin typeface="Arial"/>
                <a:cs typeface="Arial"/>
              </a:rPr>
              <a:t>Irregularities</a:t>
            </a:r>
            <a:endParaRPr sz="3200">
              <a:latin typeface="Arial"/>
              <a:cs typeface="Arial"/>
            </a:endParaRPr>
          </a:p>
          <a:p>
            <a:pPr marL="44069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440055" algn="l"/>
                <a:tab pos="440690" algn="l"/>
              </a:tabLst>
            </a:pPr>
            <a:r>
              <a:rPr dirty="0" sz="3200" spc="-5">
                <a:latin typeface="Arial"/>
                <a:cs typeface="Arial"/>
              </a:rPr>
              <a:t>Ambiguous</a:t>
            </a:r>
            <a:r>
              <a:rPr dirty="0" sz="3200" spc="-1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semantics</a:t>
            </a:r>
            <a:endParaRPr sz="3200">
              <a:latin typeface="Arial"/>
              <a:cs typeface="Arial"/>
            </a:endParaRPr>
          </a:p>
          <a:p>
            <a:pPr marL="440690" marR="124460" indent="-342900">
              <a:lnSpc>
                <a:spcPts val="3800"/>
              </a:lnSpc>
              <a:spcBef>
                <a:spcPts val="1019"/>
              </a:spcBef>
              <a:buChar char="•"/>
              <a:tabLst>
                <a:tab pos="440055" algn="l"/>
                <a:tab pos="440690" algn="l"/>
              </a:tabLst>
            </a:pPr>
            <a:r>
              <a:rPr dirty="0" sz="3200" spc="-5">
                <a:latin typeface="Arial"/>
                <a:cs typeface="Arial"/>
              </a:rPr>
              <a:t>Even more problems such as </a:t>
            </a:r>
            <a:r>
              <a:rPr dirty="0" sz="3200" spc="-35">
                <a:latin typeface="Arial"/>
                <a:cs typeface="Arial"/>
              </a:rPr>
              <a:t>humor, </a:t>
            </a:r>
            <a:r>
              <a:rPr dirty="0" sz="3200" spc="-45">
                <a:latin typeface="Arial"/>
                <a:cs typeface="Arial"/>
              </a:rPr>
              <a:t>irony,  </a:t>
            </a:r>
            <a:r>
              <a:rPr dirty="0" sz="3200" spc="-25">
                <a:latin typeface="Arial"/>
                <a:cs typeface="Arial"/>
              </a:rPr>
              <a:t>metaphor, </a:t>
            </a:r>
            <a:r>
              <a:rPr dirty="0" sz="3200" spc="-5">
                <a:latin typeface="Arial"/>
                <a:cs typeface="Arial"/>
              </a:rPr>
              <a:t>connotation,</a:t>
            </a:r>
            <a:r>
              <a:rPr dirty="0" sz="3200" spc="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neologisms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89441" y="485457"/>
            <a:ext cx="43656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What This</a:t>
            </a:r>
            <a:r>
              <a:rPr dirty="0" spc="-125"/>
              <a:t> </a:t>
            </a:r>
            <a:r>
              <a:rPr dirty="0" spc="-5"/>
              <a:t>Means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20520"/>
            <a:ext cx="7873365" cy="403097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0299"/>
              </a:lnSpc>
              <a:spcBef>
                <a:spcPts val="85"/>
              </a:spcBef>
            </a:pPr>
            <a:r>
              <a:rPr dirty="0" sz="3200" spc="-5">
                <a:latin typeface="Arial"/>
                <a:cs typeface="Arial"/>
              </a:rPr>
              <a:t>The foregoing problems </a:t>
            </a:r>
            <a:r>
              <a:rPr dirty="0" sz="3200">
                <a:latin typeface="Arial"/>
                <a:cs typeface="Arial"/>
              </a:rPr>
              <a:t>in </a:t>
            </a:r>
            <a:r>
              <a:rPr dirty="0" sz="3200" spc="-5">
                <a:latin typeface="Arial"/>
                <a:cs typeface="Arial"/>
              </a:rPr>
              <a:t>natural</a:t>
            </a:r>
            <a:r>
              <a:rPr dirty="0" sz="3200" spc="-8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language  can be taken to indicate that the very notion  of “NLP” </a:t>
            </a:r>
            <a:r>
              <a:rPr dirty="0" sz="3200">
                <a:latin typeface="Arial"/>
                <a:cs typeface="Arial"/>
              </a:rPr>
              <a:t>is </a:t>
            </a:r>
            <a:r>
              <a:rPr dirty="0" sz="3200" spc="-5">
                <a:latin typeface="Arial"/>
                <a:cs typeface="Arial"/>
              </a:rPr>
              <a:t>almost an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oxymoron:</a:t>
            </a:r>
            <a:endParaRPr sz="3200">
              <a:latin typeface="Arial"/>
              <a:cs typeface="Arial"/>
            </a:endParaRPr>
          </a:p>
          <a:p>
            <a:pPr marL="412750" marR="774700">
              <a:lnSpc>
                <a:spcPct val="99700"/>
              </a:lnSpc>
              <a:spcBef>
                <a:spcPts val="670"/>
              </a:spcBef>
            </a:pPr>
            <a:r>
              <a:rPr dirty="0" sz="2800">
                <a:latin typeface="Arial"/>
                <a:cs typeface="Arial"/>
              </a:rPr>
              <a:t>NLP is “natural language processing (by  machine),” but natural languages were </a:t>
            </a:r>
            <a:r>
              <a:rPr dirty="0" sz="2800" spc="5" i="1">
                <a:latin typeface="Arial"/>
                <a:cs typeface="Arial"/>
              </a:rPr>
              <a:t>not  </a:t>
            </a:r>
            <a:r>
              <a:rPr dirty="0" sz="2800" i="1">
                <a:latin typeface="Arial"/>
                <a:cs typeface="Arial"/>
              </a:rPr>
              <a:t>designed </a:t>
            </a:r>
            <a:r>
              <a:rPr dirty="0" sz="2800" spc="-5" i="1">
                <a:latin typeface="Arial"/>
                <a:cs typeface="Arial"/>
              </a:rPr>
              <a:t>to </a:t>
            </a:r>
            <a:r>
              <a:rPr dirty="0" sz="2800" i="1">
                <a:latin typeface="Arial"/>
                <a:cs typeface="Arial"/>
              </a:rPr>
              <a:t>be processed by</a:t>
            </a:r>
            <a:r>
              <a:rPr dirty="0" sz="2800" spc="-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machine!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1875"/>
              </a:spcBef>
            </a:pPr>
            <a:r>
              <a:rPr dirty="0" sz="3200" spc="-5">
                <a:latin typeface="Arial"/>
                <a:cs typeface="Arial"/>
              </a:rPr>
              <a:t>And yet, </a:t>
            </a:r>
            <a:r>
              <a:rPr dirty="0" sz="3200">
                <a:latin typeface="Arial"/>
                <a:cs typeface="Arial"/>
              </a:rPr>
              <a:t>it </a:t>
            </a:r>
            <a:r>
              <a:rPr dirty="0" sz="3200" spc="-5">
                <a:latin typeface="Arial"/>
                <a:cs typeface="Arial"/>
              </a:rPr>
              <a:t>can be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done.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81300"/>
            <a:ext cx="6502398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150" y="282575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4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4540" y="1734820"/>
            <a:ext cx="446976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85">
                <a:latin typeface="Arial"/>
                <a:cs typeface="Arial"/>
              </a:rPr>
              <a:t>Two </a:t>
            </a:r>
            <a:r>
              <a:rPr dirty="0" sz="4400" spc="-5">
                <a:latin typeface="Arial"/>
                <a:cs typeface="Arial"/>
              </a:rPr>
              <a:t>Sides </a:t>
            </a:r>
            <a:r>
              <a:rPr dirty="0" sz="4400">
                <a:latin typeface="Arial"/>
                <a:cs typeface="Arial"/>
              </a:rPr>
              <a:t>of</a:t>
            </a:r>
            <a:r>
              <a:rPr dirty="0" sz="4400" spc="35">
                <a:latin typeface="Arial"/>
                <a:cs typeface="Arial"/>
              </a:rPr>
              <a:t> </a:t>
            </a:r>
            <a:r>
              <a:rPr dirty="0" sz="4400" spc="-5">
                <a:latin typeface="Arial"/>
                <a:cs typeface="Arial"/>
              </a:rPr>
              <a:t>NLP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2915920"/>
            <a:ext cx="70764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Introduction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Natural Language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Processing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Two </a:t>
            </a:r>
            <a:r>
              <a:rPr dirty="0" spc="-5"/>
              <a:t>Sides </a:t>
            </a:r>
            <a:r>
              <a:rPr dirty="0"/>
              <a:t>of</a:t>
            </a:r>
            <a:r>
              <a:rPr dirty="0" spc="35"/>
              <a:t> </a:t>
            </a:r>
            <a:r>
              <a:rPr dirty="0" spc="-5"/>
              <a:t>NLP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20521"/>
            <a:ext cx="7919084" cy="100838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35"/>
              </a:spcBef>
            </a:pPr>
            <a:r>
              <a:rPr dirty="0" sz="3200" spc="-5">
                <a:latin typeface="Arial"/>
                <a:cs typeface="Arial"/>
              </a:rPr>
              <a:t>The “P” </a:t>
            </a:r>
            <a:r>
              <a:rPr dirty="0" sz="3200">
                <a:latin typeface="Arial"/>
                <a:cs typeface="Arial"/>
              </a:rPr>
              <a:t>in </a:t>
            </a:r>
            <a:r>
              <a:rPr dirty="0" sz="3200" spc="-5">
                <a:latin typeface="Arial"/>
                <a:cs typeface="Arial"/>
              </a:rPr>
              <a:t>“NLP” just means processing, but  there are </a:t>
            </a:r>
            <a:r>
              <a:rPr dirty="0" sz="3200" spc="-10">
                <a:latin typeface="Arial"/>
                <a:cs typeface="Arial"/>
              </a:rPr>
              <a:t>different </a:t>
            </a:r>
            <a:r>
              <a:rPr dirty="0" sz="3200" spc="-5">
                <a:latin typeface="Arial"/>
                <a:cs typeface="Arial"/>
              </a:rPr>
              <a:t>kinds of</a:t>
            </a:r>
            <a:r>
              <a:rPr dirty="0" sz="3200" spc="-3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processing.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05200" y="3276600"/>
            <a:ext cx="1981200" cy="914400"/>
          </a:xfrm>
          <a:custGeom>
            <a:avLst/>
            <a:gdLst/>
            <a:ahLst/>
            <a:cxnLst/>
            <a:rect l="l" t="t" r="r" b="b"/>
            <a:pathLst>
              <a:path w="1981200" h="914400">
                <a:moveTo>
                  <a:pt x="1828797" y="0"/>
                </a:moveTo>
                <a:lnTo>
                  <a:pt x="152403" y="0"/>
                </a:lnTo>
                <a:lnTo>
                  <a:pt x="104232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2"/>
                </a:lnTo>
                <a:lnTo>
                  <a:pt x="0" y="152403"/>
                </a:lnTo>
                <a:lnTo>
                  <a:pt x="0" y="761996"/>
                </a:lnTo>
                <a:lnTo>
                  <a:pt x="7769" y="810167"/>
                </a:lnTo>
                <a:lnTo>
                  <a:pt x="29405" y="852003"/>
                </a:lnTo>
                <a:lnTo>
                  <a:pt x="62396" y="884994"/>
                </a:lnTo>
                <a:lnTo>
                  <a:pt x="104232" y="906630"/>
                </a:lnTo>
                <a:lnTo>
                  <a:pt x="152403" y="914400"/>
                </a:lnTo>
                <a:lnTo>
                  <a:pt x="1828797" y="914400"/>
                </a:lnTo>
                <a:lnTo>
                  <a:pt x="1876968" y="906630"/>
                </a:lnTo>
                <a:lnTo>
                  <a:pt x="1918804" y="884994"/>
                </a:lnTo>
                <a:lnTo>
                  <a:pt x="1951795" y="852003"/>
                </a:lnTo>
                <a:lnTo>
                  <a:pt x="1973430" y="810167"/>
                </a:lnTo>
                <a:lnTo>
                  <a:pt x="1981200" y="761996"/>
                </a:lnTo>
                <a:lnTo>
                  <a:pt x="1981200" y="152403"/>
                </a:lnTo>
                <a:lnTo>
                  <a:pt x="1973430" y="104232"/>
                </a:lnTo>
                <a:lnTo>
                  <a:pt x="1951795" y="62396"/>
                </a:lnTo>
                <a:lnTo>
                  <a:pt x="1918804" y="29405"/>
                </a:lnTo>
                <a:lnTo>
                  <a:pt x="1876968" y="7769"/>
                </a:lnTo>
                <a:lnTo>
                  <a:pt x="1828797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05200" y="3276600"/>
            <a:ext cx="1981200" cy="914400"/>
          </a:xfrm>
          <a:custGeom>
            <a:avLst/>
            <a:gdLst/>
            <a:ahLst/>
            <a:cxnLst/>
            <a:rect l="l" t="t" r="r" b="b"/>
            <a:pathLst>
              <a:path w="1981200" h="914400">
                <a:moveTo>
                  <a:pt x="0" y="152403"/>
                </a:moveTo>
                <a:lnTo>
                  <a:pt x="7769" y="104232"/>
                </a:lnTo>
                <a:lnTo>
                  <a:pt x="29405" y="62395"/>
                </a:lnTo>
                <a:lnTo>
                  <a:pt x="62395" y="29405"/>
                </a:lnTo>
                <a:lnTo>
                  <a:pt x="104232" y="7769"/>
                </a:lnTo>
                <a:lnTo>
                  <a:pt x="152403" y="0"/>
                </a:lnTo>
                <a:lnTo>
                  <a:pt x="1828797" y="0"/>
                </a:lnTo>
                <a:lnTo>
                  <a:pt x="1876968" y="7769"/>
                </a:lnTo>
                <a:lnTo>
                  <a:pt x="1918804" y="29405"/>
                </a:lnTo>
                <a:lnTo>
                  <a:pt x="1951795" y="62395"/>
                </a:lnTo>
                <a:lnTo>
                  <a:pt x="1973430" y="104232"/>
                </a:lnTo>
                <a:lnTo>
                  <a:pt x="1981200" y="152403"/>
                </a:lnTo>
                <a:lnTo>
                  <a:pt x="1981200" y="761996"/>
                </a:lnTo>
                <a:lnTo>
                  <a:pt x="1973430" y="810167"/>
                </a:lnTo>
                <a:lnTo>
                  <a:pt x="1951795" y="852003"/>
                </a:lnTo>
                <a:lnTo>
                  <a:pt x="1918804" y="884994"/>
                </a:lnTo>
                <a:lnTo>
                  <a:pt x="1876968" y="906630"/>
                </a:lnTo>
                <a:lnTo>
                  <a:pt x="1828797" y="914400"/>
                </a:lnTo>
                <a:lnTo>
                  <a:pt x="152403" y="914400"/>
                </a:lnTo>
                <a:lnTo>
                  <a:pt x="104232" y="906630"/>
                </a:lnTo>
                <a:lnTo>
                  <a:pt x="62395" y="884994"/>
                </a:lnTo>
                <a:lnTo>
                  <a:pt x="29405" y="852003"/>
                </a:lnTo>
                <a:lnTo>
                  <a:pt x="7769" y="810167"/>
                </a:lnTo>
                <a:lnTo>
                  <a:pt x="0" y="761996"/>
                </a:lnTo>
                <a:lnTo>
                  <a:pt x="0" y="152403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54500" y="3583940"/>
            <a:ext cx="4832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NLP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57700" y="5181600"/>
            <a:ext cx="1981200" cy="914400"/>
          </a:xfrm>
          <a:custGeom>
            <a:avLst/>
            <a:gdLst/>
            <a:ahLst/>
            <a:cxnLst/>
            <a:rect l="l" t="t" r="r" b="b"/>
            <a:pathLst>
              <a:path w="1981200" h="914400">
                <a:moveTo>
                  <a:pt x="1828797" y="0"/>
                </a:moveTo>
                <a:lnTo>
                  <a:pt x="152403" y="0"/>
                </a:lnTo>
                <a:lnTo>
                  <a:pt x="104232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2"/>
                </a:lnTo>
                <a:lnTo>
                  <a:pt x="0" y="152403"/>
                </a:lnTo>
                <a:lnTo>
                  <a:pt x="0" y="761996"/>
                </a:lnTo>
                <a:lnTo>
                  <a:pt x="7769" y="810167"/>
                </a:lnTo>
                <a:lnTo>
                  <a:pt x="29405" y="852003"/>
                </a:lnTo>
                <a:lnTo>
                  <a:pt x="62396" y="884994"/>
                </a:lnTo>
                <a:lnTo>
                  <a:pt x="104232" y="906630"/>
                </a:lnTo>
                <a:lnTo>
                  <a:pt x="152403" y="914400"/>
                </a:lnTo>
                <a:lnTo>
                  <a:pt x="1828797" y="914400"/>
                </a:lnTo>
                <a:lnTo>
                  <a:pt x="1876968" y="906630"/>
                </a:lnTo>
                <a:lnTo>
                  <a:pt x="1918804" y="884994"/>
                </a:lnTo>
                <a:lnTo>
                  <a:pt x="1951795" y="852003"/>
                </a:lnTo>
                <a:lnTo>
                  <a:pt x="1973430" y="810167"/>
                </a:lnTo>
                <a:lnTo>
                  <a:pt x="1981200" y="761996"/>
                </a:lnTo>
                <a:lnTo>
                  <a:pt x="1981200" y="152403"/>
                </a:lnTo>
                <a:lnTo>
                  <a:pt x="1973430" y="104232"/>
                </a:lnTo>
                <a:lnTo>
                  <a:pt x="1951795" y="62396"/>
                </a:lnTo>
                <a:lnTo>
                  <a:pt x="1918804" y="29405"/>
                </a:lnTo>
                <a:lnTo>
                  <a:pt x="1876968" y="7769"/>
                </a:lnTo>
                <a:lnTo>
                  <a:pt x="1828797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57700" y="5181600"/>
            <a:ext cx="1981200" cy="914400"/>
          </a:xfrm>
          <a:custGeom>
            <a:avLst/>
            <a:gdLst/>
            <a:ahLst/>
            <a:cxnLst/>
            <a:rect l="l" t="t" r="r" b="b"/>
            <a:pathLst>
              <a:path w="1981200" h="914400">
                <a:moveTo>
                  <a:pt x="0" y="152403"/>
                </a:moveTo>
                <a:lnTo>
                  <a:pt x="7769" y="104232"/>
                </a:lnTo>
                <a:lnTo>
                  <a:pt x="29405" y="62396"/>
                </a:lnTo>
                <a:lnTo>
                  <a:pt x="62395" y="29405"/>
                </a:lnTo>
                <a:lnTo>
                  <a:pt x="104232" y="7769"/>
                </a:lnTo>
                <a:lnTo>
                  <a:pt x="152403" y="0"/>
                </a:lnTo>
                <a:lnTo>
                  <a:pt x="1828797" y="0"/>
                </a:lnTo>
                <a:lnTo>
                  <a:pt x="1876968" y="7769"/>
                </a:lnTo>
                <a:lnTo>
                  <a:pt x="1918804" y="29405"/>
                </a:lnTo>
                <a:lnTo>
                  <a:pt x="1951795" y="62396"/>
                </a:lnTo>
                <a:lnTo>
                  <a:pt x="1973430" y="104232"/>
                </a:lnTo>
                <a:lnTo>
                  <a:pt x="1981200" y="152403"/>
                </a:lnTo>
                <a:lnTo>
                  <a:pt x="1981200" y="761996"/>
                </a:lnTo>
                <a:lnTo>
                  <a:pt x="1973430" y="810167"/>
                </a:lnTo>
                <a:lnTo>
                  <a:pt x="1951795" y="852004"/>
                </a:lnTo>
                <a:lnTo>
                  <a:pt x="1918804" y="884994"/>
                </a:lnTo>
                <a:lnTo>
                  <a:pt x="1876968" y="906630"/>
                </a:lnTo>
                <a:lnTo>
                  <a:pt x="1828797" y="914400"/>
                </a:lnTo>
                <a:lnTo>
                  <a:pt x="152403" y="914400"/>
                </a:lnTo>
                <a:lnTo>
                  <a:pt x="104232" y="906630"/>
                </a:lnTo>
                <a:lnTo>
                  <a:pt x="62395" y="884994"/>
                </a:lnTo>
                <a:lnTo>
                  <a:pt x="29405" y="852004"/>
                </a:lnTo>
                <a:lnTo>
                  <a:pt x="7769" y="810167"/>
                </a:lnTo>
                <a:lnTo>
                  <a:pt x="0" y="761996"/>
                </a:lnTo>
                <a:lnTo>
                  <a:pt x="0" y="152403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194946" y="5488940"/>
            <a:ext cx="508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NLG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86000" y="5181600"/>
            <a:ext cx="1981200" cy="914400"/>
          </a:xfrm>
          <a:custGeom>
            <a:avLst/>
            <a:gdLst/>
            <a:ahLst/>
            <a:cxnLst/>
            <a:rect l="l" t="t" r="r" b="b"/>
            <a:pathLst>
              <a:path w="1981200" h="914400">
                <a:moveTo>
                  <a:pt x="1828797" y="0"/>
                </a:moveTo>
                <a:lnTo>
                  <a:pt x="152403" y="0"/>
                </a:lnTo>
                <a:lnTo>
                  <a:pt x="104232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2"/>
                </a:lnTo>
                <a:lnTo>
                  <a:pt x="0" y="152403"/>
                </a:lnTo>
                <a:lnTo>
                  <a:pt x="0" y="761996"/>
                </a:lnTo>
                <a:lnTo>
                  <a:pt x="7769" y="810167"/>
                </a:lnTo>
                <a:lnTo>
                  <a:pt x="29405" y="852003"/>
                </a:lnTo>
                <a:lnTo>
                  <a:pt x="62396" y="884994"/>
                </a:lnTo>
                <a:lnTo>
                  <a:pt x="104232" y="906630"/>
                </a:lnTo>
                <a:lnTo>
                  <a:pt x="152403" y="914400"/>
                </a:lnTo>
                <a:lnTo>
                  <a:pt x="1828797" y="914400"/>
                </a:lnTo>
                <a:lnTo>
                  <a:pt x="1876968" y="906630"/>
                </a:lnTo>
                <a:lnTo>
                  <a:pt x="1918804" y="884994"/>
                </a:lnTo>
                <a:lnTo>
                  <a:pt x="1951795" y="852003"/>
                </a:lnTo>
                <a:lnTo>
                  <a:pt x="1973430" y="810167"/>
                </a:lnTo>
                <a:lnTo>
                  <a:pt x="1981200" y="761996"/>
                </a:lnTo>
                <a:lnTo>
                  <a:pt x="1981200" y="152403"/>
                </a:lnTo>
                <a:lnTo>
                  <a:pt x="1973430" y="104232"/>
                </a:lnTo>
                <a:lnTo>
                  <a:pt x="1951795" y="62396"/>
                </a:lnTo>
                <a:lnTo>
                  <a:pt x="1918804" y="29405"/>
                </a:lnTo>
                <a:lnTo>
                  <a:pt x="1876968" y="7769"/>
                </a:lnTo>
                <a:lnTo>
                  <a:pt x="1828797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86000" y="5181600"/>
            <a:ext cx="1981200" cy="914400"/>
          </a:xfrm>
          <a:custGeom>
            <a:avLst/>
            <a:gdLst/>
            <a:ahLst/>
            <a:cxnLst/>
            <a:rect l="l" t="t" r="r" b="b"/>
            <a:pathLst>
              <a:path w="1981200" h="914400">
                <a:moveTo>
                  <a:pt x="0" y="152403"/>
                </a:moveTo>
                <a:lnTo>
                  <a:pt x="7769" y="104232"/>
                </a:lnTo>
                <a:lnTo>
                  <a:pt x="29404" y="62396"/>
                </a:lnTo>
                <a:lnTo>
                  <a:pt x="62395" y="29405"/>
                </a:lnTo>
                <a:lnTo>
                  <a:pt x="104232" y="7769"/>
                </a:lnTo>
                <a:lnTo>
                  <a:pt x="152403" y="0"/>
                </a:lnTo>
                <a:lnTo>
                  <a:pt x="1828797" y="0"/>
                </a:lnTo>
                <a:lnTo>
                  <a:pt x="1876968" y="7769"/>
                </a:lnTo>
                <a:lnTo>
                  <a:pt x="1918804" y="29405"/>
                </a:lnTo>
                <a:lnTo>
                  <a:pt x="1951795" y="62396"/>
                </a:lnTo>
                <a:lnTo>
                  <a:pt x="1973430" y="104232"/>
                </a:lnTo>
                <a:lnTo>
                  <a:pt x="1981200" y="152403"/>
                </a:lnTo>
                <a:lnTo>
                  <a:pt x="1981200" y="761996"/>
                </a:lnTo>
                <a:lnTo>
                  <a:pt x="1973430" y="810167"/>
                </a:lnTo>
                <a:lnTo>
                  <a:pt x="1951795" y="852004"/>
                </a:lnTo>
                <a:lnTo>
                  <a:pt x="1918804" y="884994"/>
                </a:lnTo>
                <a:lnTo>
                  <a:pt x="1876968" y="906630"/>
                </a:lnTo>
                <a:lnTo>
                  <a:pt x="1828797" y="914400"/>
                </a:lnTo>
                <a:lnTo>
                  <a:pt x="152403" y="914400"/>
                </a:lnTo>
                <a:lnTo>
                  <a:pt x="104232" y="906630"/>
                </a:lnTo>
                <a:lnTo>
                  <a:pt x="62395" y="884994"/>
                </a:lnTo>
                <a:lnTo>
                  <a:pt x="29404" y="852004"/>
                </a:lnTo>
                <a:lnTo>
                  <a:pt x="7769" y="810167"/>
                </a:lnTo>
                <a:lnTo>
                  <a:pt x="0" y="761996"/>
                </a:lnTo>
                <a:lnTo>
                  <a:pt x="0" y="152403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028950" y="5488940"/>
            <a:ext cx="495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NLU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82950" y="4182564"/>
            <a:ext cx="1231265" cy="1005840"/>
          </a:xfrm>
          <a:custGeom>
            <a:avLst/>
            <a:gdLst/>
            <a:ahLst/>
            <a:cxnLst/>
            <a:rect l="l" t="t" r="r" b="b"/>
            <a:pathLst>
              <a:path w="1231264" h="1005839">
                <a:moveTo>
                  <a:pt x="52671" y="888954"/>
                </a:moveTo>
                <a:lnTo>
                  <a:pt x="0" y="1005385"/>
                </a:lnTo>
                <a:lnTo>
                  <a:pt x="124748" y="977663"/>
                </a:lnTo>
                <a:lnTo>
                  <a:pt x="100722" y="948093"/>
                </a:lnTo>
                <a:lnTo>
                  <a:pt x="137115" y="918523"/>
                </a:lnTo>
                <a:lnTo>
                  <a:pt x="76697" y="918523"/>
                </a:lnTo>
                <a:lnTo>
                  <a:pt x="52671" y="888954"/>
                </a:lnTo>
                <a:close/>
              </a:path>
              <a:path w="1231264" h="1005839">
                <a:moveTo>
                  <a:pt x="1207187" y="0"/>
                </a:moveTo>
                <a:lnTo>
                  <a:pt x="76697" y="918523"/>
                </a:lnTo>
                <a:lnTo>
                  <a:pt x="137115" y="918523"/>
                </a:lnTo>
                <a:lnTo>
                  <a:pt x="1231212" y="29570"/>
                </a:lnTo>
                <a:lnTo>
                  <a:pt x="1207187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88422" y="4184141"/>
            <a:ext cx="967105" cy="1003935"/>
          </a:xfrm>
          <a:custGeom>
            <a:avLst/>
            <a:gdLst/>
            <a:ahLst/>
            <a:cxnLst/>
            <a:rect l="l" t="t" r="r" b="b"/>
            <a:pathLst>
              <a:path w="967104" h="1003935">
                <a:moveTo>
                  <a:pt x="27454" y="0"/>
                </a:moveTo>
                <a:lnTo>
                  <a:pt x="0" y="26415"/>
                </a:lnTo>
                <a:lnTo>
                  <a:pt x="873895" y="934651"/>
                </a:lnTo>
                <a:lnTo>
                  <a:pt x="846441" y="961068"/>
                </a:lnTo>
                <a:lnTo>
                  <a:pt x="966873" y="1003807"/>
                </a:lnTo>
                <a:lnTo>
                  <a:pt x="937049" y="908235"/>
                </a:lnTo>
                <a:lnTo>
                  <a:pt x="901350" y="908235"/>
                </a:lnTo>
                <a:lnTo>
                  <a:pt x="27454" y="0"/>
                </a:lnTo>
                <a:close/>
              </a:path>
              <a:path w="967104" h="1003935">
                <a:moveTo>
                  <a:pt x="928805" y="881818"/>
                </a:moveTo>
                <a:lnTo>
                  <a:pt x="901350" y="908235"/>
                </a:lnTo>
                <a:lnTo>
                  <a:pt x="937049" y="908235"/>
                </a:lnTo>
                <a:lnTo>
                  <a:pt x="928805" y="881818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Two </a:t>
            </a:r>
            <a:r>
              <a:rPr dirty="0" spc="-5"/>
              <a:t>Sides </a:t>
            </a:r>
            <a:r>
              <a:rPr dirty="0"/>
              <a:t>of</a:t>
            </a:r>
            <a:r>
              <a:rPr dirty="0" spc="35"/>
              <a:t> </a:t>
            </a:r>
            <a:r>
              <a:rPr dirty="0" spc="-5"/>
              <a:t>NLP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20520"/>
            <a:ext cx="5092700" cy="314198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1011555">
              <a:lnSpc>
                <a:spcPct val="101600"/>
              </a:lnSpc>
              <a:spcBef>
                <a:spcPts val="35"/>
              </a:spcBef>
            </a:pPr>
            <a:r>
              <a:rPr dirty="0" sz="3200" spc="-5">
                <a:latin typeface="Arial"/>
                <a:cs typeface="Arial"/>
              </a:rPr>
              <a:t>NLU: natural</a:t>
            </a:r>
            <a:r>
              <a:rPr dirty="0" sz="3200" spc="-7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language  understanding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800">
              <a:latin typeface="Arial"/>
              <a:cs typeface="Arial"/>
            </a:endParaRPr>
          </a:p>
          <a:p>
            <a:pPr marL="12700" marR="5080">
              <a:lnSpc>
                <a:spcPts val="3800"/>
              </a:lnSpc>
              <a:spcBef>
                <a:spcPts val="5"/>
              </a:spcBef>
            </a:pPr>
            <a:r>
              <a:rPr dirty="0" sz="3200" spc="-30">
                <a:latin typeface="Arial"/>
                <a:cs typeface="Arial"/>
              </a:rPr>
              <a:t>We </a:t>
            </a:r>
            <a:r>
              <a:rPr dirty="0" sz="3200" spc="-5">
                <a:latin typeface="Arial"/>
                <a:cs typeface="Arial"/>
              </a:rPr>
              <a:t>try to get the machine</a:t>
            </a:r>
            <a:r>
              <a:rPr dirty="0" sz="3200" spc="-5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to  understand some inputted  natural language.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83820" y="2716720"/>
            <a:ext cx="2289238" cy="2289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793740" y="5290820"/>
            <a:ext cx="2883535" cy="11125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98800"/>
              </a:lnSpc>
              <a:spcBef>
                <a:spcPts val="125"/>
              </a:spcBef>
            </a:pPr>
            <a:r>
              <a:rPr dirty="0" sz="1800" spc="-20">
                <a:latin typeface="Arial"/>
                <a:cs typeface="Arial"/>
              </a:rPr>
              <a:t>Usually, </a:t>
            </a:r>
            <a:r>
              <a:rPr dirty="0" sz="1800" spc="-5">
                <a:latin typeface="Arial"/>
                <a:cs typeface="Arial"/>
              </a:rPr>
              <a:t>NLU </a:t>
            </a:r>
            <a:r>
              <a:rPr dirty="0" sz="1800">
                <a:latin typeface="Arial"/>
                <a:cs typeface="Arial"/>
              </a:rPr>
              <a:t>is  </a:t>
            </a:r>
            <a:r>
              <a:rPr dirty="0" sz="1800" spc="-5">
                <a:latin typeface="Arial"/>
                <a:cs typeface="Arial"/>
              </a:rPr>
              <a:t>demonstrated by production  of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structured interpretation  of 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input.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1449" y="485457"/>
            <a:ext cx="168211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0"/>
              <a:t>W</a:t>
            </a:r>
            <a:r>
              <a:rPr dirty="0" spc="5"/>
              <a:t>a</a:t>
            </a:r>
            <a:r>
              <a:rPr dirty="0" spc="-5"/>
              <a:t>i</a:t>
            </a:r>
            <a:r>
              <a:rPr dirty="0"/>
              <a:t>t…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69720"/>
            <a:ext cx="5012055" cy="422148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 marR="5080">
              <a:lnSpc>
                <a:spcPts val="3500"/>
              </a:lnSpc>
              <a:spcBef>
                <a:spcPts val="500"/>
              </a:spcBef>
            </a:pPr>
            <a:r>
              <a:rPr dirty="0" sz="3200" spc="-5">
                <a:latin typeface="Arial"/>
                <a:cs typeface="Arial"/>
              </a:rPr>
              <a:t>Strictly speaking, does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NLU  really</a:t>
            </a:r>
            <a:r>
              <a:rPr dirty="0" sz="3200" spc="-1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exist?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>
              <a:latin typeface="Arial"/>
              <a:cs typeface="Arial"/>
            </a:endParaRPr>
          </a:p>
          <a:p>
            <a:pPr marL="12700" marR="208915">
              <a:lnSpc>
                <a:spcPct val="90100"/>
              </a:lnSpc>
            </a:pPr>
            <a:r>
              <a:rPr dirty="0" sz="3200" spc="-5">
                <a:latin typeface="Arial"/>
                <a:cs typeface="Arial"/>
              </a:rPr>
              <a:t>Could </a:t>
            </a:r>
            <a:r>
              <a:rPr dirty="0" sz="3200">
                <a:latin typeface="Arial"/>
                <a:cs typeface="Arial"/>
              </a:rPr>
              <a:t>a </a:t>
            </a:r>
            <a:r>
              <a:rPr dirty="0" sz="3200" spc="-5">
                <a:latin typeface="Arial"/>
                <a:cs typeface="Arial"/>
              </a:rPr>
              <a:t>machine really  “understand” natural  language? </a:t>
            </a:r>
            <a:r>
              <a:rPr dirty="0" sz="3200" spc="-15">
                <a:latin typeface="Arial"/>
                <a:cs typeface="Arial"/>
              </a:rPr>
              <a:t>That’s </a:t>
            </a:r>
            <a:r>
              <a:rPr dirty="0" sz="3200">
                <a:latin typeface="Arial"/>
                <a:cs typeface="Arial"/>
              </a:rPr>
              <a:t>a  </a:t>
            </a:r>
            <a:r>
              <a:rPr dirty="0" sz="3200" spc="-5">
                <a:latin typeface="Arial"/>
                <a:cs typeface="Arial"/>
              </a:rPr>
              <a:t>philosophical question</a:t>
            </a:r>
            <a:r>
              <a:rPr dirty="0" sz="3200" spc="-5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that  gives even geniuses </a:t>
            </a:r>
            <a:r>
              <a:rPr dirty="0" sz="3200">
                <a:latin typeface="Arial"/>
                <a:cs typeface="Arial"/>
              </a:rPr>
              <a:t>like  </a:t>
            </a:r>
            <a:r>
              <a:rPr dirty="0" sz="3200" spc="-5">
                <a:latin typeface="Arial"/>
                <a:cs typeface="Arial"/>
              </a:rPr>
              <a:t>Leibniz here </a:t>
            </a:r>
            <a:r>
              <a:rPr dirty="0" sz="3200">
                <a:latin typeface="Arial"/>
                <a:cs typeface="Arial"/>
              </a:rPr>
              <a:t>a </a:t>
            </a:r>
            <a:r>
              <a:rPr dirty="0" sz="3200" spc="-5">
                <a:latin typeface="Arial"/>
                <a:cs typeface="Arial"/>
              </a:rPr>
              <a:t>hard</a:t>
            </a:r>
            <a:r>
              <a:rPr dirty="0" sz="3200" spc="-6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time.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48400" y="2286000"/>
            <a:ext cx="23114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1010" y="485457"/>
            <a:ext cx="77019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9770" algn="l"/>
                <a:tab pos="4919980" algn="l"/>
              </a:tabLst>
            </a:pPr>
            <a:r>
              <a:rPr dirty="0" spc="-5"/>
              <a:t>N</a:t>
            </a:r>
            <a:r>
              <a:rPr dirty="0"/>
              <a:t>atu</a:t>
            </a:r>
            <a:r>
              <a:rPr dirty="0" spc="-5"/>
              <a:t>r</a:t>
            </a:r>
            <a:r>
              <a:rPr dirty="0"/>
              <a:t>al	vs.</a:t>
            </a:r>
            <a:r>
              <a:rPr dirty="0" spc="-240"/>
              <a:t> </a:t>
            </a:r>
            <a:r>
              <a:rPr dirty="0"/>
              <a:t>A</a:t>
            </a:r>
            <a:r>
              <a:rPr dirty="0" spc="-5"/>
              <a:t>r</a:t>
            </a:r>
            <a:r>
              <a:rPr dirty="0"/>
              <a:t>t</a:t>
            </a:r>
            <a:r>
              <a:rPr dirty="0" spc="-5"/>
              <a:t>i</a:t>
            </a:r>
            <a:r>
              <a:rPr dirty="0"/>
              <a:t>f</a:t>
            </a:r>
            <a:r>
              <a:rPr dirty="0" spc="-5"/>
              <a:t>i</a:t>
            </a:r>
            <a:r>
              <a:rPr dirty="0"/>
              <a:t>c</a:t>
            </a:r>
            <a:r>
              <a:rPr dirty="0" spc="-5"/>
              <a:t>i</a:t>
            </a:r>
            <a:r>
              <a:rPr dirty="0"/>
              <a:t>al	Languages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82421"/>
            <a:ext cx="8014334" cy="262890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355600" marR="271145" indent="-342900">
              <a:lnSpc>
                <a:spcPts val="3200"/>
              </a:lnSpc>
              <a:spcBef>
                <a:spcPts val="5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Arial"/>
                <a:cs typeface="Arial"/>
              </a:rPr>
              <a:t>Natural </a:t>
            </a:r>
            <a:r>
              <a:rPr dirty="0" sz="3000" spc="-10">
                <a:latin typeface="Arial"/>
                <a:cs typeface="Arial"/>
              </a:rPr>
              <a:t>languages </a:t>
            </a:r>
            <a:r>
              <a:rPr dirty="0" sz="3000" spc="-5">
                <a:latin typeface="Arial"/>
                <a:cs typeface="Arial"/>
              </a:rPr>
              <a:t>are those that evolved or  </a:t>
            </a:r>
            <a:r>
              <a:rPr dirty="0" sz="3000" spc="-10">
                <a:latin typeface="Arial"/>
                <a:cs typeface="Arial"/>
              </a:rPr>
              <a:t>emerged gradually </a:t>
            </a:r>
            <a:r>
              <a:rPr dirty="0" sz="3000" spc="-5">
                <a:latin typeface="Arial"/>
                <a:cs typeface="Arial"/>
              </a:rPr>
              <a:t>over time, </a:t>
            </a:r>
            <a:r>
              <a:rPr dirty="0" sz="3000" spc="-10">
                <a:latin typeface="Arial"/>
                <a:cs typeface="Arial"/>
              </a:rPr>
              <a:t>largely  </a:t>
            </a:r>
            <a:r>
              <a:rPr dirty="0" sz="3000" spc="-25">
                <a:latin typeface="Arial"/>
                <a:cs typeface="Arial"/>
              </a:rPr>
              <a:t>unconsciously.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90300"/>
              </a:lnSpc>
              <a:spcBef>
                <a:spcPts val="71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Arial"/>
                <a:cs typeface="Arial"/>
              </a:rPr>
              <a:t>Artificial </a:t>
            </a:r>
            <a:r>
              <a:rPr dirty="0" sz="3000" spc="-10">
                <a:latin typeface="Arial"/>
                <a:cs typeface="Arial"/>
              </a:rPr>
              <a:t>languages </a:t>
            </a:r>
            <a:r>
              <a:rPr dirty="0" sz="3000" spc="-5">
                <a:latin typeface="Arial"/>
                <a:cs typeface="Arial"/>
              </a:rPr>
              <a:t>are those that were  </a:t>
            </a:r>
            <a:r>
              <a:rPr dirty="0" sz="3000" spc="-10">
                <a:latin typeface="Arial"/>
                <a:cs typeface="Arial"/>
              </a:rPr>
              <a:t>designed, </a:t>
            </a:r>
            <a:r>
              <a:rPr dirty="0" sz="3000" spc="-5">
                <a:latin typeface="Arial"/>
                <a:cs typeface="Arial"/>
              </a:rPr>
              <a:t>crafted, or </a:t>
            </a:r>
            <a:r>
              <a:rPr dirty="0" sz="3000" spc="-10">
                <a:latin typeface="Arial"/>
                <a:cs typeface="Arial"/>
              </a:rPr>
              <a:t>invented </a:t>
            </a:r>
            <a:r>
              <a:rPr dirty="0" sz="3000" spc="-5">
                <a:latin typeface="Arial"/>
                <a:cs typeface="Arial"/>
              </a:rPr>
              <a:t>with conscious  </a:t>
            </a:r>
            <a:r>
              <a:rPr dirty="0" sz="3000" spc="-10">
                <a:latin typeface="Arial"/>
                <a:cs typeface="Arial"/>
              </a:rPr>
              <a:t>purpose, largely </a:t>
            </a:r>
            <a:r>
              <a:rPr dirty="0" sz="3000" spc="-5">
                <a:latin typeface="Arial"/>
                <a:cs typeface="Arial"/>
              </a:rPr>
              <a:t>all at once </a:t>
            </a:r>
            <a:r>
              <a:rPr dirty="0" sz="3000" spc="-10">
                <a:latin typeface="Arial"/>
                <a:cs typeface="Arial"/>
              </a:rPr>
              <a:t>and not</a:t>
            </a:r>
            <a:r>
              <a:rPr dirty="0" sz="3000" spc="45">
                <a:latin typeface="Arial"/>
                <a:cs typeface="Arial"/>
              </a:rPr>
              <a:t> </a:t>
            </a:r>
            <a:r>
              <a:rPr dirty="0" sz="3000" spc="-30">
                <a:latin typeface="Arial"/>
                <a:cs typeface="Arial"/>
              </a:rPr>
              <a:t>gradually.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8400" y="5016500"/>
            <a:ext cx="38227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65700" y="5016500"/>
            <a:ext cx="3771900" cy="927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60950" y="5073650"/>
            <a:ext cx="3657600" cy="749300"/>
          </a:xfrm>
          <a:custGeom>
            <a:avLst/>
            <a:gdLst/>
            <a:ahLst/>
            <a:cxnLst/>
            <a:rect l="l" t="t" r="r" b="b"/>
            <a:pathLst>
              <a:path w="3657600" h="749300">
                <a:moveTo>
                  <a:pt x="0" y="749300"/>
                </a:moveTo>
                <a:lnTo>
                  <a:pt x="3657600" y="749300"/>
                </a:lnTo>
                <a:lnTo>
                  <a:pt x="3657600" y="0"/>
                </a:lnTo>
                <a:lnTo>
                  <a:pt x="0" y="0"/>
                </a:lnTo>
                <a:lnTo>
                  <a:pt x="0" y="74930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60950" y="5073650"/>
            <a:ext cx="3657600" cy="749300"/>
          </a:xfrm>
          <a:custGeom>
            <a:avLst/>
            <a:gdLst/>
            <a:ahLst/>
            <a:cxnLst/>
            <a:rect l="l" t="t" r="r" b="b"/>
            <a:pathLst>
              <a:path w="3657600" h="749300">
                <a:moveTo>
                  <a:pt x="0" y="0"/>
                </a:moveTo>
                <a:lnTo>
                  <a:pt x="3657600" y="0"/>
                </a:lnTo>
                <a:lnTo>
                  <a:pt x="3657600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060950" y="5104907"/>
            <a:ext cx="3657600" cy="657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740">
              <a:lnSpc>
                <a:spcPts val="1639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:=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0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to NumPhrases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do</a:t>
            </a:r>
            <a:endParaRPr sz="1400">
              <a:latin typeface="Arial"/>
              <a:cs typeface="Arial"/>
            </a:endParaRPr>
          </a:p>
          <a:p>
            <a:pPr marL="275590" marR="141605" indent="-98425">
              <a:lnSpc>
                <a:spcPts val="1700"/>
              </a:lnSpc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Pos(Phrases[i],CombinedStr) &lt;&gt;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0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then  Score :=</a:t>
            </a:r>
            <a:r>
              <a:rPr dirty="0" sz="14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Score+((1-Score)*DTG_Bonus);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3400" y="4978400"/>
            <a:ext cx="36449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00" y="4965700"/>
            <a:ext cx="36703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5950" y="5035550"/>
            <a:ext cx="3479800" cy="368300"/>
          </a:xfrm>
          <a:custGeom>
            <a:avLst/>
            <a:gdLst/>
            <a:ahLst/>
            <a:cxnLst/>
            <a:rect l="l" t="t" r="r" b="b"/>
            <a:pathLst>
              <a:path w="3479800" h="368300">
                <a:moveTo>
                  <a:pt x="0" y="368300"/>
                </a:moveTo>
                <a:lnTo>
                  <a:pt x="3479800" y="368300"/>
                </a:lnTo>
                <a:lnTo>
                  <a:pt x="3479800" y="0"/>
                </a:lnTo>
                <a:lnTo>
                  <a:pt x="0" y="0"/>
                </a:lnTo>
                <a:lnTo>
                  <a:pt x="0" y="36830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5950" y="5035550"/>
            <a:ext cx="3479800" cy="368300"/>
          </a:xfrm>
          <a:custGeom>
            <a:avLst/>
            <a:gdLst/>
            <a:ahLst/>
            <a:cxnLst/>
            <a:rect l="l" t="t" r="r" b="b"/>
            <a:pathLst>
              <a:path w="3479800" h="368300">
                <a:moveTo>
                  <a:pt x="0" y="0"/>
                </a:moveTo>
                <a:lnTo>
                  <a:pt x="3479800" y="0"/>
                </a:lnTo>
                <a:lnTo>
                  <a:pt x="34798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15950" y="5062220"/>
            <a:ext cx="3479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Morgenstund hat Gold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im</a:t>
            </a:r>
            <a:r>
              <a:rPr dirty="0" sz="1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Mund.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3400" y="5588000"/>
            <a:ext cx="3695700" cy="53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00" y="5575300"/>
            <a:ext cx="37211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15950" y="5645150"/>
            <a:ext cx="3530600" cy="368300"/>
          </a:xfrm>
          <a:custGeom>
            <a:avLst/>
            <a:gdLst/>
            <a:ahLst/>
            <a:cxnLst/>
            <a:rect l="l" t="t" r="r" b="b"/>
            <a:pathLst>
              <a:path w="3530600" h="368300">
                <a:moveTo>
                  <a:pt x="0" y="368300"/>
                </a:moveTo>
                <a:lnTo>
                  <a:pt x="3530600" y="368300"/>
                </a:lnTo>
                <a:lnTo>
                  <a:pt x="3530600" y="0"/>
                </a:lnTo>
                <a:lnTo>
                  <a:pt x="0" y="0"/>
                </a:lnTo>
                <a:lnTo>
                  <a:pt x="0" y="36830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15950" y="5645150"/>
            <a:ext cx="3530600" cy="368300"/>
          </a:xfrm>
          <a:custGeom>
            <a:avLst/>
            <a:gdLst/>
            <a:ahLst/>
            <a:cxnLst/>
            <a:rect l="l" t="t" r="r" b="b"/>
            <a:pathLst>
              <a:path w="3530600" h="368300">
                <a:moveTo>
                  <a:pt x="0" y="0"/>
                </a:moveTo>
                <a:lnTo>
                  <a:pt x="3530600" y="0"/>
                </a:lnTo>
                <a:lnTo>
                  <a:pt x="35306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15950" y="5671820"/>
            <a:ext cx="3530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The early bird catches the</a:t>
            </a:r>
            <a:r>
              <a:rPr dirty="0" sz="1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worm.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45940" y="5290820"/>
            <a:ext cx="393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VS.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1449" y="485457"/>
            <a:ext cx="168211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0"/>
              <a:t>W</a:t>
            </a:r>
            <a:r>
              <a:rPr dirty="0" spc="5"/>
              <a:t>a</a:t>
            </a:r>
            <a:r>
              <a:rPr dirty="0" spc="-5"/>
              <a:t>i</a:t>
            </a:r>
            <a:r>
              <a:rPr dirty="0"/>
              <a:t>t…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20520"/>
            <a:ext cx="5393055" cy="436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28650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latin typeface="Arial"/>
                <a:cs typeface="Arial"/>
              </a:rPr>
              <a:t>Strictly speaking, does NLU really  exist?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2500" spc="-5">
                <a:latin typeface="Arial"/>
                <a:cs typeface="Arial"/>
              </a:rPr>
              <a:t>Regardless of </a:t>
            </a:r>
            <a:r>
              <a:rPr dirty="0" sz="2500">
                <a:latin typeface="Arial"/>
                <a:cs typeface="Arial"/>
              </a:rPr>
              <a:t>the </a:t>
            </a:r>
            <a:r>
              <a:rPr dirty="0" sz="2500" spc="-25">
                <a:latin typeface="Arial"/>
                <a:cs typeface="Arial"/>
              </a:rPr>
              <a:t>answer, </a:t>
            </a:r>
            <a:r>
              <a:rPr dirty="0" sz="2500" spc="-5">
                <a:latin typeface="Arial"/>
                <a:cs typeface="Arial"/>
              </a:rPr>
              <a:t>we can  </a:t>
            </a:r>
            <a:r>
              <a:rPr dirty="0" sz="2500">
                <a:latin typeface="Arial"/>
                <a:cs typeface="Arial"/>
              </a:rPr>
              <a:t>make </a:t>
            </a:r>
            <a:r>
              <a:rPr dirty="0" sz="2500" spc="-5">
                <a:latin typeface="Arial"/>
                <a:cs typeface="Arial"/>
              </a:rPr>
              <a:t>machines output </a:t>
            </a:r>
            <a:r>
              <a:rPr dirty="0" sz="2500">
                <a:latin typeface="Arial"/>
                <a:cs typeface="Arial"/>
              </a:rPr>
              <a:t>a  </a:t>
            </a:r>
            <a:r>
              <a:rPr dirty="0" sz="2500" spc="-5">
                <a:latin typeface="Arial"/>
                <a:cs typeface="Arial"/>
              </a:rPr>
              <a:t>representation of inputted </a:t>
            </a:r>
            <a:r>
              <a:rPr dirty="0" sz="2500">
                <a:latin typeface="Arial"/>
                <a:cs typeface="Arial"/>
              </a:rPr>
              <a:t>text, </a:t>
            </a:r>
            <a:r>
              <a:rPr dirty="0" sz="2500" spc="-5">
                <a:latin typeface="Arial"/>
                <a:cs typeface="Arial"/>
              </a:rPr>
              <a:t>where  that representation indicates </a:t>
            </a:r>
            <a:r>
              <a:rPr dirty="0" sz="2500">
                <a:latin typeface="Arial"/>
                <a:cs typeface="Arial"/>
              </a:rPr>
              <a:t>to </a:t>
            </a:r>
            <a:r>
              <a:rPr dirty="0" sz="2500" spc="-5">
                <a:latin typeface="Arial"/>
                <a:cs typeface="Arial"/>
              </a:rPr>
              <a:t>us  humans something meaningful about  </a:t>
            </a:r>
            <a:r>
              <a:rPr dirty="0" sz="2500">
                <a:latin typeface="Arial"/>
                <a:cs typeface="Arial"/>
              </a:rPr>
              <a:t>the text. </a:t>
            </a:r>
            <a:r>
              <a:rPr dirty="0" sz="2500" spc="-5">
                <a:latin typeface="Arial"/>
                <a:cs typeface="Arial"/>
              </a:rPr>
              <a:t>So </a:t>
            </a:r>
            <a:r>
              <a:rPr dirty="0" sz="2500">
                <a:latin typeface="Arial"/>
                <a:cs typeface="Arial"/>
              </a:rPr>
              <a:t>the </a:t>
            </a:r>
            <a:r>
              <a:rPr dirty="0" sz="2500" spc="-5">
                <a:latin typeface="Arial"/>
                <a:cs typeface="Arial"/>
              </a:rPr>
              <a:t>understanding </a:t>
            </a:r>
            <a:r>
              <a:rPr dirty="0" sz="2500">
                <a:latin typeface="Arial"/>
                <a:cs typeface="Arial"/>
              </a:rPr>
              <a:t>may </a:t>
            </a:r>
            <a:r>
              <a:rPr dirty="0" sz="2500" spc="-5">
                <a:latin typeface="Arial"/>
                <a:cs typeface="Arial"/>
              </a:rPr>
              <a:t>be  always </a:t>
            </a:r>
            <a:r>
              <a:rPr dirty="0" sz="2500" spc="-5" i="1">
                <a:latin typeface="Arial"/>
                <a:cs typeface="Arial"/>
              </a:rPr>
              <a:t>ours</a:t>
            </a:r>
            <a:r>
              <a:rPr dirty="0" sz="2500" spc="-5">
                <a:latin typeface="Arial"/>
                <a:cs typeface="Arial"/>
              </a:rPr>
              <a:t>, not </a:t>
            </a:r>
            <a:r>
              <a:rPr dirty="0" sz="2500" i="1">
                <a:latin typeface="Arial"/>
                <a:cs typeface="Arial"/>
              </a:rPr>
              <a:t>the </a:t>
            </a:r>
            <a:r>
              <a:rPr dirty="0" sz="2500" spc="-10" i="1">
                <a:latin typeface="Arial"/>
                <a:cs typeface="Arial"/>
              </a:rPr>
              <a:t>machine’s. </a:t>
            </a:r>
            <a:r>
              <a:rPr dirty="0" sz="2500" spc="-5">
                <a:latin typeface="Arial"/>
                <a:cs typeface="Arial"/>
              </a:rPr>
              <a:t>And  </a:t>
            </a:r>
            <a:r>
              <a:rPr dirty="0" sz="2500" spc="-10">
                <a:latin typeface="Arial"/>
                <a:cs typeface="Arial"/>
              </a:rPr>
              <a:t>that’s</a:t>
            </a:r>
            <a:r>
              <a:rPr dirty="0" sz="2500">
                <a:latin typeface="Arial"/>
                <a:cs typeface="Arial"/>
              </a:rPr>
              <a:t> OK.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48400" y="2286000"/>
            <a:ext cx="23114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Two </a:t>
            </a:r>
            <a:r>
              <a:rPr dirty="0" spc="-5"/>
              <a:t>Sides </a:t>
            </a:r>
            <a:r>
              <a:rPr dirty="0"/>
              <a:t>of</a:t>
            </a:r>
            <a:r>
              <a:rPr dirty="0" spc="35"/>
              <a:t> </a:t>
            </a:r>
            <a:r>
              <a:rPr dirty="0" spc="-5"/>
              <a:t>NLP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82420"/>
            <a:ext cx="7938770" cy="414020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 marR="1305560">
              <a:lnSpc>
                <a:spcPts val="3200"/>
              </a:lnSpc>
              <a:spcBef>
                <a:spcPts val="540"/>
              </a:spcBef>
            </a:pPr>
            <a:r>
              <a:rPr dirty="0" sz="3000" spc="-5">
                <a:latin typeface="Arial"/>
                <a:cs typeface="Arial"/>
              </a:rPr>
              <a:t>So </a:t>
            </a:r>
            <a:r>
              <a:rPr dirty="0" sz="3000" spc="-15">
                <a:latin typeface="Arial"/>
                <a:cs typeface="Arial"/>
              </a:rPr>
              <a:t>let’s </a:t>
            </a:r>
            <a:r>
              <a:rPr dirty="0" sz="3000" spc="-5">
                <a:latin typeface="Arial"/>
                <a:cs typeface="Arial"/>
              </a:rPr>
              <a:t>go back </a:t>
            </a:r>
            <a:r>
              <a:rPr dirty="0" sz="3000" spc="-10">
                <a:latin typeface="Arial"/>
                <a:cs typeface="Arial"/>
              </a:rPr>
              <a:t>and </a:t>
            </a:r>
            <a:r>
              <a:rPr dirty="0" sz="3000" spc="-5">
                <a:latin typeface="Arial"/>
                <a:cs typeface="Arial"/>
              </a:rPr>
              <a:t>revise </a:t>
            </a:r>
            <a:r>
              <a:rPr dirty="0" sz="3000" spc="-10">
                <a:latin typeface="Arial"/>
                <a:cs typeface="Arial"/>
              </a:rPr>
              <a:t>our </a:t>
            </a:r>
            <a:r>
              <a:rPr dirty="0" sz="3000" spc="-5">
                <a:latin typeface="Arial"/>
                <a:cs typeface="Arial"/>
              </a:rPr>
              <a:t>working  </a:t>
            </a:r>
            <a:r>
              <a:rPr dirty="0" sz="3000" spc="-10">
                <a:latin typeface="Arial"/>
                <a:cs typeface="Arial"/>
              </a:rPr>
              <a:t>definition of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3160"/>
              </a:lnSpc>
            </a:pPr>
            <a:r>
              <a:rPr dirty="0" sz="3000" spc="-5">
                <a:latin typeface="Arial"/>
                <a:cs typeface="Arial"/>
              </a:rPr>
              <a:t>NLU: </a:t>
            </a:r>
            <a:r>
              <a:rPr dirty="0" sz="3000" spc="-10">
                <a:latin typeface="Arial"/>
                <a:cs typeface="Arial"/>
              </a:rPr>
              <a:t>natural language</a:t>
            </a:r>
            <a:r>
              <a:rPr dirty="0" sz="3000" spc="10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understanding.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Arial"/>
              <a:cs typeface="Arial"/>
            </a:endParaRPr>
          </a:p>
          <a:p>
            <a:pPr marL="12700" marR="5080">
              <a:lnSpc>
                <a:spcPts val="3200"/>
              </a:lnSpc>
            </a:pPr>
            <a:r>
              <a:rPr dirty="0" sz="3000" spc="-25">
                <a:latin typeface="Arial"/>
                <a:cs typeface="Arial"/>
              </a:rPr>
              <a:t>We </a:t>
            </a:r>
            <a:r>
              <a:rPr dirty="0" sz="3000">
                <a:latin typeface="Arial"/>
                <a:cs typeface="Arial"/>
              </a:rPr>
              <a:t>try to </a:t>
            </a:r>
            <a:r>
              <a:rPr dirty="0" sz="3000" spc="-10">
                <a:latin typeface="Arial"/>
                <a:cs typeface="Arial"/>
              </a:rPr>
              <a:t>get </a:t>
            </a:r>
            <a:r>
              <a:rPr dirty="0" sz="3000" spc="-5">
                <a:latin typeface="Arial"/>
                <a:cs typeface="Arial"/>
              </a:rPr>
              <a:t>the machine </a:t>
            </a:r>
            <a:r>
              <a:rPr dirty="0" sz="3000">
                <a:latin typeface="Arial"/>
                <a:cs typeface="Arial"/>
              </a:rPr>
              <a:t>to </a:t>
            </a:r>
            <a:r>
              <a:rPr dirty="0" sz="3000" b="1" i="1">
                <a:solidFill>
                  <a:srgbClr val="0070C0"/>
                </a:solidFill>
                <a:latin typeface="Arial"/>
                <a:cs typeface="Arial"/>
              </a:rPr>
              <a:t>produce a useful  </a:t>
            </a:r>
            <a:r>
              <a:rPr dirty="0" sz="3000" spc="-5" b="1" i="1">
                <a:solidFill>
                  <a:srgbClr val="0070C0"/>
                </a:solidFill>
                <a:latin typeface="Arial"/>
                <a:cs typeface="Arial"/>
              </a:rPr>
              <a:t>representation </a:t>
            </a:r>
            <a:r>
              <a:rPr dirty="0" sz="3000" spc="-5">
                <a:latin typeface="Arial"/>
                <a:cs typeface="Arial"/>
              </a:rPr>
              <a:t>of some </a:t>
            </a:r>
            <a:r>
              <a:rPr dirty="0" sz="3000" spc="-10">
                <a:latin typeface="Arial"/>
                <a:cs typeface="Arial"/>
              </a:rPr>
              <a:t>inputted natural  language.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3000" spc="-5">
                <a:latin typeface="Arial"/>
                <a:cs typeface="Arial"/>
              </a:rPr>
              <a:t>That will do just</a:t>
            </a:r>
            <a:r>
              <a:rPr dirty="0" sz="3000" spc="10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fine.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Two </a:t>
            </a:r>
            <a:r>
              <a:rPr dirty="0" spc="-5"/>
              <a:t>Sides </a:t>
            </a:r>
            <a:r>
              <a:rPr dirty="0"/>
              <a:t>of</a:t>
            </a:r>
            <a:r>
              <a:rPr dirty="0" spc="35"/>
              <a:t> </a:t>
            </a:r>
            <a:r>
              <a:rPr dirty="0" spc="-5"/>
              <a:t>NLP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82420"/>
            <a:ext cx="5836285" cy="4386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070"/>
              </a:lnSpc>
              <a:spcBef>
                <a:spcPts val="100"/>
              </a:spcBef>
            </a:pPr>
            <a:r>
              <a:rPr dirty="0" sz="2700" spc="-5">
                <a:latin typeface="Arial"/>
                <a:cs typeface="Arial"/>
              </a:rPr>
              <a:t>The other side of NLP</a:t>
            </a:r>
            <a:r>
              <a:rPr dirty="0" sz="2700" spc="-55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is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ts val="3070"/>
              </a:lnSpc>
            </a:pPr>
            <a:r>
              <a:rPr dirty="0" sz="2700" spc="-5">
                <a:latin typeface="Arial"/>
                <a:cs typeface="Arial"/>
              </a:rPr>
              <a:t>NLG: natural language</a:t>
            </a:r>
            <a:r>
              <a:rPr dirty="0" sz="2700" spc="-10">
                <a:latin typeface="Arial"/>
                <a:cs typeface="Arial"/>
              </a:rPr>
              <a:t> </a:t>
            </a:r>
            <a:r>
              <a:rPr dirty="0" sz="2700" spc="-5">
                <a:latin typeface="Arial"/>
                <a:cs typeface="Arial"/>
              </a:rPr>
              <a:t>generation.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Arial"/>
              <a:cs typeface="Arial"/>
            </a:endParaRPr>
          </a:p>
          <a:p>
            <a:pPr marL="12700" marR="5080">
              <a:lnSpc>
                <a:spcPts val="2900"/>
              </a:lnSpc>
            </a:pPr>
            <a:r>
              <a:rPr dirty="0" sz="2700" spc="-25">
                <a:latin typeface="Arial"/>
                <a:cs typeface="Arial"/>
              </a:rPr>
              <a:t>We </a:t>
            </a:r>
            <a:r>
              <a:rPr dirty="0" sz="2700" spc="-5">
                <a:latin typeface="Arial"/>
                <a:cs typeface="Arial"/>
              </a:rPr>
              <a:t>try to get the machine to produce  usable, natural language output that </a:t>
            </a:r>
            <a:r>
              <a:rPr dirty="0" sz="2700">
                <a:latin typeface="Arial"/>
                <a:cs typeface="Arial"/>
              </a:rPr>
              <a:t>is  </a:t>
            </a:r>
            <a:r>
              <a:rPr dirty="0" sz="2700" spc="-5">
                <a:latin typeface="Arial"/>
                <a:cs typeface="Arial"/>
              </a:rPr>
              <a:t>not just identical to its</a:t>
            </a:r>
            <a:r>
              <a:rPr dirty="0" sz="2700" spc="-10">
                <a:latin typeface="Arial"/>
                <a:cs typeface="Arial"/>
              </a:rPr>
              <a:t> </a:t>
            </a:r>
            <a:r>
              <a:rPr dirty="0" sz="2700" spc="-5">
                <a:latin typeface="Arial"/>
                <a:cs typeface="Arial"/>
              </a:rPr>
              <a:t>input.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Arial"/>
              <a:cs typeface="Arial"/>
            </a:endParaRPr>
          </a:p>
          <a:p>
            <a:pPr marL="12700" marR="81280">
              <a:lnSpc>
                <a:spcPts val="2900"/>
              </a:lnSpc>
            </a:pPr>
            <a:r>
              <a:rPr dirty="0" sz="2700" spc="-25">
                <a:latin typeface="Arial"/>
                <a:cs typeface="Arial"/>
              </a:rPr>
              <a:t>Similarly, </a:t>
            </a:r>
            <a:r>
              <a:rPr dirty="0" sz="2700">
                <a:latin typeface="Arial"/>
                <a:cs typeface="Arial"/>
              </a:rPr>
              <a:t>we </a:t>
            </a:r>
            <a:r>
              <a:rPr dirty="0" sz="2700" spc="-5">
                <a:latin typeface="Arial"/>
                <a:cs typeface="Arial"/>
              </a:rPr>
              <a:t>can put aside the  question of whether the machine  “understands” or “intends” the content  </a:t>
            </a:r>
            <a:r>
              <a:rPr dirty="0" sz="2700">
                <a:latin typeface="Arial"/>
                <a:cs typeface="Arial"/>
              </a:rPr>
              <a:t>it </a:t>
            </a:r>
            <a:r>
              <a:rPr dirty="0" sz="2700" spc="-5">
                <a:latin typeface="Arial"/>
                <a:cs typeface="Arial"/>
              </a:rPr>
              <a:t>produces by way of</a:t>
            </a:r>
            <a:r>
              <a:rPr dirty="0" sz="2700" spc="-25">
                <a:latin typeface="Arial"/>
                <a:cs typeface="Arial"/>
              </a:rPr>
              <a:t> </a:t>
            </a:r>
            <a:r>
              <a:rPr dirty="0" sz="2700" spc="-5">
                <a:latin typeface="Arial"/>
                <a:cs typeface="Arial"/>
              </a:rPr>
              <a:t>NLG.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65937" y="2808287"/>
            <a:ext cx="2017712" cy="2538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Two </a:t>
            </a:r>
            <a:r>
              <a:rPr dirty="0" spc="-5"/>
              <a:t>Sides </a:t>
            </a:r>
            <a:r>
              <a:rPr dirty="0"/>
              <a:t>of</a:t>
            </a:r>
            <a:r>
              <a:rPr dirty="0" spc="35"/>
              <a:t> </a:t>
            </a:r>
            <a:r>
              <a:rPr dirty="0" spc="-5"/>
              <a:t>NLP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20521"/>
            <a:ext cx="6679565" cy="100838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35"/>
              </a:spcBef>
            </a:pPr>
            <a:r>
              <a:rPr dirty="0" sz="3200" spc="-5">
                <a:latin typeface="Arial"/>
                <a:cs typeface="Arial"/>
              </a:rPr>
              <a:t>With NLG </a:t>
            </a:r>
            <a:r>
              <a:rPr dirty="0" sz="3200">
                <a:latin typeface="Arial"/>
                <a:cs typeface="Arial"/>
              </a:rPr>
              <a:t>we </a:t>
            </a:r>
            <a:r>
              <a:rPr dirty="0" sz="3200" spc="-5">
                <a:latin typeface="Arial"/>
                <a:cs typeface="Arial"/>
              </a:rPr>
              <a:t>create</a:t>
            </a:r>
            <a:r>
              <a:rPr dirty="0" sz="3200" spc="-7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natural-seeming  language from structured</a:t>
            </a:r>
            <a:r>
              <a:rPr dirty="0" sz="3200" spc="-3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data.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2819400"/>
            <a:ext cx="6705600" cy="361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850" y="333057"/>
            <a:ext cx="8255000" cy="10083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R="4445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Observation:</a:t>
            </a:r>
            <a:endParaRPr sz="3200"/>
          </a:p>
          <a:p>
            <a:pPr algn="ctr">
              <a:lnSpc>
                <a:spcPct val="100000"/>
              </a:lnSpc>
              <a:spcBef>
                <a:spcPts val="60"/>
              </a:spcBef>
              <a:tabLst>
                <a:tab pos="1428115" algn="l"/>
                <a:tab pos="8228965" algn="l"/>
              </a:tabLst>
            </a:pPr>
            <a:r>
              <a:rPr dirty="0" u="heavy" sz="3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3200" spc="-5">
                <a:uFill>
                  <a:solidFill>
                    <a:srgbClr val="000000"/>
                  </a:solidFill>
                </a:uFill>
              </a:rPr>
              <a:t>Rhetoric </a:t>
            </a:r>
            <a:r>
              <a:rPr dirty="0" u="heavy" sz="3200">
                <a:uFill>
                  <a:solidFill>
                    <a:srgbClr val="000000"/>
                  </a:solidFill>
                </a:uFill>
              </a:rPr>
              <a:t>in </a:t>
            </a:r>
            <a:r>
              <a:rPr dirty="0" u="heavy" sz="3200" spc="-5">
                <a:uFill>
                  <a:solidFill>
                    <a:srgbClr val="000000"/>
                  </a:solidFill>
                </a:uFill>
              </a:rPr>
              <a:t>the Industry</a:t>
            </a:r>
            <a:r>
              <a:rPr dirty="0" u="heavy" sz="3200" spc="-14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3200" spc="-75">
                <a:uFill>
                  <a:solidFill>
                    <a:srgbClr val="000000"/>
                  </a:solidFill>
                </a:uFill>
              </a:rPr>
              <a:t>Today	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3221"/>
            <a:ext cx="8035925" cy="1666239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355600" marR="21590" indent="-342900">
              <a:lnSpc>
                <a:spcPts val="1500"/>
              </a:lnSpc>
              <a:spcBef>
                <a:spcPts val="2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300" spc="-45">
                <a:latin typeface="Arial"/>
                <a:cs typeface="Arial"/>
              </a:rPr>
              <a:t>You </a:t>
            </a:r>
            <a:r>
              <a:rPr dirty="0" sz="1300" spc="-5">
                <a:latin typeface="Arial"/>
                <a:cs typeface="Arial"/>
              </a:rPr>
              <a:t>will sometimes </a:t>
            </a:r>
            <a:r>
              <a:rPr dirty="0" sz="1300">
                <a:latin typeface="Arial"/>
                <a:cs typeface="Arial"/>
              </a:rPr>
              <a:t>hear </a:t>
            </a:r>
            <a:r>
              <a:rPr dirty="0" sz="1300" spc="-5">
                <a:latin typeface="Arial"/>
                <a:cs typeface="Arial"/>
              </a:rPr>
              <a:t>people </a:t>
            </a:r>
            <a:r>
              <a:rPr dirty="0" sz="1300">
                <a:latin typeface="Arial"/>
                <a:cs typeface="Arial"/>
              </a:rPr>
              <a:t>throw around the acronym </a:t>
            </a:r>
            <a:r>
              <a:rPr dirty="0" sz="1300" spc="-5">
                <a:latin typeface="Arial"/>
                <a:cs typeface="Arial"/>
              </a:rPr>
              <a:t>NLP </a:t>
            </a:r>
            <a:r>
              <a:rPr dirty="0" sz="1300">
                <a:latin typeface="Arial"/>
                <a:cs typeface="Arial"/>
              </a:rPr>
              <a:t>as though </a:t>
            </a:r>
            <a:r>
              <a:rPr dirty="0" sz="1300" spc="-5">
                <a:latin typeface="Arial"/>
                <a:cs typeface="Arial"/>
              </a:rPr>
              <a:t>it </a:t>
            </a:r>
            <a:r>
              <a:rPr dirty="0" sz="1300">
                <a:latin typeface="Arial"/>
                <a:cs typeface="Arial"/>
              </a:rPr>
              <a:t>means </a:t>
            </a:r>
            <a:r>
              <a:rPr dirty="0" sz="1300" spc="-5">
                <a:latin typeface="Arial"/>
                <a:cs typeface="Arial"/>
              </a:rPr>
              <a:t>just NLU. Why might  </a:t>
            </a:r>
            <a:r>
              <a:rPr dirty="0" sz="1300">
                <a:latin typeface="Arial"/>
                <a:cs typeface="Arial"/>
              </a:rPr>
              <a:t>that</a:t>
            </a:r>
            <a:r>
              <a:rPr dirty="0" sz="1300" spc="-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be?</a:t>
            </a:r>
            <a:endParaRPr sz="1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300" spc="-5">
                <a:latin typeface="Arial"/>
                <a:cs typeface="Arial"/>
              </a:rPr>
              <a:t>Perhaps </a:t>
            </a:r>
            <a:r>
              <a:rPr dirty="0" sz="1300">
                <a:latin typeface="Arial"/>
                <a:cs typeface="Arial"/>
              </a:rPr>
              <a:t>because, </a:t>
            </a:r>
            <a:r>
              <a:rPr dirty="0" sz="1300" spc="-5">
                <a:latin typeface="Arial"/>
                <a:cs typeface="Arial"/>
              </a:rPr>
              <a:t>in </a:t>
            </a:r>
            <a:r>
              <a:rPr dirty="0" sz="1300">
                <a:latin typeface="Arial"/>
                <a:cs typeface="Arial"/>
              </a:rPr>
              <a:t>data </a:t>
            </a:r>
            <a:r>
              <a:rPr dirty="0" sz="1300" spc="-5">
                <a:latin typeface="Arial"/>
                <a:cs typeface="Arial"/>
              </a:rPr>
              <a:t>science we </a:t>
            </a:r>
            <a:r>
              <a:rPr dirty="0" sz="1300">
                <a:latin typeface="Arial"/>
                <a:cs typeface="Arial"/>
              </a:rPr>
              <a:t>do </a:t>
            </a:r>
            <a:r>
              <a:rPr dirty="0" sz="1300" spc="-5">
                <a:latin typeface="Arial"/>
                <a:cs typeface="Arial"/>
              </a:rPr>
              <a:t>utilize NLU </a:t>
            </a:r>
            <a:r>
              <a:rPr dirty="0" sz="1300">
                <a:latin typeface="Arial"/>
                <a:cs typeface="Arial"/>
              </a:rPr>
              <a:t>a </a:t>
            </a:r>
            <a:r>
              <a:rPr dirty="0" sz="1300" spc="-5">
                <a:latin typeface="Arial"/>
                <a:cs typeface="Arial"/>
              </a:rPr>
              <a:t>lot </a:t>
            </a:r>
            <a:r>
              <a:rPr dirty="0" sz="1300">
                <a:latin typeface="Arial"/>
                <a:cs typeface="Arial"/>
              </a:rPr>
              <a:t>more than </a:t>
            </a:r>
            <a:r>
              <a:rPr dirty="0" sz="1300" spc="-5">
                <a:latin typeface="Arial"/>
                <a:cs typeface="Arial"/>
              </a:rPr>
              <a:t>we </a:t>
            </a:r>
            <a:r>
              <a:rPr dirty="0" sz="1300">
                <a:latin typeface="Arial"/>
                <a:cs typeface="Arial"/>
              </a:rPr>
              <a:t>do</a:t>
            </a:r>
            <a:r>
              <a:rPr dirty="0" sz="1300" spc="4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NLG.</a:t>
            </a:r>
            <a:endParaRPr sz="1300">
              <a:latin typeface="Arial"/>
              <a:cs typeface="Arial"/>
            </a:endParaRPr>
          </a:p>
          <a:p>
            <a:pPr lvl="1" marL="755650" marR="47625" indent="-285750">
              <a:lnSpc>
                <a:spcPts val="1300"/>
              </a:lnSpc>
              <a:spcBef>
                <a:spcPts val="300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1100">
                <a:latin typeface="Arial"/>
                <a:cs typeface="Arial"/>
              </a:rPr>
              <a:t>This is because our chief use case of NLP, as </a:t>
            </a:r>
            <a:r>
              <a:rPr dirty="0" sz="1100" spc="-5">
                <a:latin typeface="Arial"/>
                <a:cs typeface="Arial"/>
              </a:rPr>
              <a:t>data scientists, </a:t>
            </a:r>
            <a:r>
              <a:rPr dirty="0" sz="1100">
                <a:latin typeface="Arial"/>
                <a:cs typeface="Arial"/>
              </a:rPr>
              <a:t>is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>
                <a:latin typeface="Arial"/>
                <a:cs typeface="Arial"/>
              </a:rPr>
              <a:t>glean manipulable </a:t>
            </a:r>
            <a:r>
              <a:rPr dirty="0" sz="1100" spc="-5">
                <a:latin typeface="Arial"/>
                <a:cs typeface="Arial"/>
              </a:rPr>
              <a:t>data from </a:t>
            </a:r>
            <a:r>
              <a:rPr dirty="0" sz="1100">
                <a:latin typeface="Arial"/>
                <a:cs typeface="Arial"/>
              </a:rPr>
              <a:t>a pile of </a:t>
            </a:r>
            <a:r>
              <a:rPr dirty="0" sz="1100" spc="-5">
                <a:latin typeface="Arial"/>
                <a:cs typeface="Arial"/>
              </a:rPr>
              <a:t>unstructured  text. </a:t>
            </a:r>
            <a:r>
              <a:rPr dirty="0" sz="1100">
                <a:latin typeface="Arial"/>
                <a:cs typeface="Arial"/>
              </a:rPr>
              <a:t>And it is NLU, not </a:t>
            </a:r>
            <a:r>
              <a:rPr dirty="0" sz="1100" spc="-5">
                <a:latin typeface="Arial"/>
                <a:cs typeface="Arial"/>
              </a:rPr>
              <a:t>NLG, that </a:t>
            </a:r>
            <a:r>
              <a:rPr dirty="0" sz="1100">
                <a:latin typeface="Arial"/>
                <a:cs typeface="Arial"/>
              </a:rPr>
              <a:t>does </a:t>
            </a:r>
            <a:r>
              <a:rPr dirty="0" sz="1100" spc="-5">
                <a:latin typeface="Arial"/>
                <a:cs typeface="Arial"/>
              </a:rPr>
              <a:t>that for</a:t>
            </a:r>
            <a:r>
              <a:rPr dirty="0" sz="1100" spc="-1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us.</a:t>
            </a:r>
            <a:endParaRPr sz="1100">
              <a:latin typeface="Arial"/>
              <a:cs typeface="Arial"/>
            </a:endParaRPr>
          </a:p>
          <a:p>
            <a:pPr marL="355600" marR="5080" indent="-342900">
              <a:lnSpc>
                <a:spcPts val="1500"/>
              </a:lnSpc>
              <a:spcBef>
                <a:spcPts val="43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300" spc="-5">
                <a:latin typeface="Arial"/>
                <a:cs typeface="Arial"/>
              </a:rPr>
              <a:t>So </a:t>
            </a:r>
            <a:r>
              <a:rPr dirty="0" sz="1300">
                <a:latin typeface="Arial"/>
                <a:cs typeface="Arial"/>
              </a:rPr>
              <a:t>because of our </a:t>
            </a:r>
            <a:r>
              <a:rPr dirty="0" sz="1300" spc="-5">
                <a:latin typeface="Arial"/>
                <a:cs typeface="Arial"/>
              </a:rPr>
              <a:t>preoccupation with NLU, we sometimes </a:t>
            </a:r>
            <a:r>
              <a:rPr dirty="0" sz="1300">
                <a:latin typeface="Arial"/>
                <a:cs typeface="Arial"/>
              </a:rPr>
              <a:t>forget about </a:t>
            </a:r>
            <a:r>
              <a:rPr dirty="0" sz="1300" spc="-5">
                <a:latin typeface="Arial"/>
                <a:cs typeface="Arial"/>
              </a:rPr>
              <a:t>NLG </a:t>
            </a:r>
            <a:r>
              <a:rPr dirty="0" sz="1300">
                <a:latin typeface="Arial"/>
                <a:cs typeface="Arial"/>
              </a:rPr>
              <a:t>and use the terms </a:t>
            </a:r>
            <a:r>
              <a:rPr dirty="0" sz="1300" spc="-5">
                <a:latin typeface="Arial"/>
                <a:cs typeface="Arial"/>
              </a:rPr>
              <a:t>NLP </a:t>
            </a:r>
            <a:r>
              <a:rPr dirty="0" sz="1300">
                <a:latin typeface="Arial"/>
                <a:cs typeface="Arial"/>
              </a:rPr>
              <a:t>and  </a:t>
            </a:r>
            <a:r>
              <a:rPr dirty="0" sz="1300" spc="-5">
                <a:latin typeface="Arial"/>
                <a:cs typeface="Arial"/>
              </a:rPr>
              <a:t>NLU </a:t>
            </a:r>
            <a:r>
              <a:rPr dirty="0" sz="1300" spc="-10">
                <a:latin typeface="Arial"/>
                <a:cs typeface="Arial"/>
              </a:rPr>
              <a:t>interchangeably.</a:t>
            </a:r>
            <a:endParaRPr sz="13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00"/>
              </a:spcBef>
              <a:buChar char="•"/>
              <a:tabLst>
                <a:tab pos="755015" algn="l"/>
                <a:tab pos="755650" algn="l"/>
              </a:tabLst>
            </a:pPr>
            <a:r>
              <a:rPr dirty="0" sz="1100" spc="-5">
                <a:latin typeface="Arial"/>
                <a:cs typeface="Arial"/>
              </a:rPr>
              <a:t>That’s OK, </a:t>
            </a:r>
            <a:r>
              <a:rPr dirty="0" sz="1100">
                <a:latin typeface="Arial"/>
                <a:cs typeface="Arial"/>
              </a:rPr>
              <a:t>but we </a:t>
            </a:r>
            <a:r>
              <a:rPr dirty="0" sz="1100" spc="-5">
                <a:latin typeface="Arial"/>
                <a:cs typeface="Arial"/>
              </a:rPr>
              <a:t>must remember that </a:t>
            </a:r>
            <a:r>
              <a:rPr dirty="0" sz="1100">
                <a:latin typeface="Arial"/>
                <a:cs typeface="Arial"/>
              </a:rPr>
              <a:t>NLP on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>
                <a:latin typeface="Arial"/>
                <a:cs typeface="Arial"/>
              </a:rPr>
              <a:t>whole </a:t>
            </a:r>
            <a:r>
              <a:rPr dirty="0" sz="1100" spc="-5">
                <a:latin typeface="Arial"/>
                <a:cs typeface="Arial"/>
              </a:rPr>
              <a:t>encompasses both </a:t>
            </a:r>
            <a:r>
              <a:rPr dirty="0" sz="1100">
                <a:latin typeface="Arial"/>
                <a:cs typeface="Arial"/>
              </a:rPr>
              <a:t>NLU and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NLG.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0" y="3581400"/>
            <a:ext cx="6172200" cy="3086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879340" y="3995420"/>
            <a:ext cx="1964055" cy="56388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just" marL="12700" marR="5080">
              <a:lnSpc>
                <a:spcPts val="1400"/>
              </a:lnSpc>
              <a:spcBef>
                <a:spcPts val="180"/>
              </a:spcBef>
            </a:pPr>
            <a:r>
              <a:rPr dirty="0" sz="1200" spc="-5">
                <a:latin typeface="Arial"/>
                <a:cs typeface="Arial"/>
              </a:rPr>
              <a:t>Blah </a:t>
            </a:r>
            <a:r>
              <a:rPr dirty="0" sz="1200" spc="-10">
                <a:latin typeface="Arial"/>
                <a:cs typeface="Arial"/>
              </a:rPr>
              <a:t>blah </a:t>
            </a:r>
            <a:r>
              <a:rPr dirty="0" sz="1200" spc="-5">
                <a:latin typeface="Arial"/>
                <a:cs typeface="Arial"/>
              </a:rPr>
              <a:t>NLP blabbity blab  buzzword data science NLP  blah blah and NLP with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NLP!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81300"/>
            <a:ext cx="6502398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150" y="282575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4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4540" y="1399540"/>
            <a:ext cx="493649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latin typeface="Arial"/>
                <a:cs typeface="Arial"/>
              </a:rPr>
              <a:t>Applications </a:t>
            </a:r>
            <a:r>
              <a:rPr dirty="0" sz="4400">
                <a:latin typeface="Arial"/>
                <a:cs typeface="Arial"/>
              </a:rPr>
              <a:t>of</a:t>
            </a:r>
            <a:r>
              <a:rPr dirty="0" sz="4400" spc="-35">
                <a:latin typeface="Arial"/>
                <a:cs typeface="Arial"/>
              </a:rPr>
              <a:t> </a:t>
            </a:r>
            <a:r>
              <a:rPr dirty="0" sz="4400" spc="-5">
                <a:latin typeface="Arial"/>
                <a:cs typeface="Arial"/>
              </a:rPr>
              <a:t>NLU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2915920"/>
            <a:ext cx="70764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Introduction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Natural Language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Processing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81400" y="2971800"/>
            <a:ext cx="1981200" cy="914400"/>
          </a:xfrm>
          <a:custGeom>
            <a:avLst/>
            <a:gdLst/>
            <a:ahLst/>
            <a:cxnLst/>
            <a:rect l="l" t="t" r="r" b="b"/>
            <a:pathLst>
              <a:path w="1981200" h="914400">
                <a:moveTo>
                  <a:pt x="1828797" y="0"/>
                </a:moveTo>
                <a:lnTo>
                  <a:pt x="152403" y="0"/>
                </a:lnTo>
                <a:lnTo>
                  <a:pt x="104232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2"/>
                </a:lnTo>
                <a:lnTo>
                  <a:pt x="0" y="152403"/>
                </a:lnTo>
                <a:lnTo>
                  <a:pt x="0" y="761996"/>
                </a:lnTo>
                <a:lnTo>
                  <a:pt x="7769" y="810167"/>
                </a:lnTo>
                <a:lnTo>
                  <a:pt x="29405" y="852003"/>
                </a:lnTo>
                <a:lnTo>
                  <a:pt x="62396" y="884994"/>
                </a:lnTo>
                <a:lnTo>
                  <a:pt x="104232" y="906630"/>
                </a:lnTo>
                <a:lnTo>
                  <a:pt x="152403" y="914400"/>
                </a:lnTo>
                <a:lnTo>
                  <a:pt x="1828797" y="914400"/>
                </a:lnTo>
                <a:lnTo>
                  <a:pt x="1876968" y="906630"/>
                </a:lnTo>
                <a:lnTo>
                  <a:pt x="1918804" y="884994"/>
                </a:lnTo>
                <a:lnTo>
                  <a:pt x="1951795" y="852003"/>
                </a:lnTo>
                <a:lnTo>
                  <a:pt x="1973430" y="810167"/>
                </a:lnTo>
                <a:lnTo>
                  <a:pt x="1981200" y="761996"/>
                </a:lnTo>
                <a:lnTo>
                  <a:pt x="1981200" y="152403"/>
                </a:lnTo>
                <a:lnTo>
                  <a:pt x="1973430" y="104232"/>
                </a:lnTo>
                <a:lnTo>
                  <a:pt x="1951795" y="62396"/>
                </a:lnTo>
                <a:lnTo>
                  <a:pt x="1918804" y="29405"/>
                </a:lnTo>
                <a:lnTo>
                  <a:pt x="1876968" y="7769"/>
                </a:lnTo>
                <a:lnTo>
                  <a:pt x="1828797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81400" y="2971800"/>
            <a:ext cx="1981200" cy="914400"/>
          </a:xfrm>
          <a:custGeom>
            <a:avLst/>
            <a:gdLst/>
            <a:ahLst/>
            <a:cxnLst/>
            <a:rect l="l" t="t" r="r" b="b"/>
            <a:pathLst>
              <a:path w="1981200" h="914400">
                <a:moveTo>
                  <a:pt x="0" y="152403"/>
                </a:moveTo>
                <a:lnTo>
                  <a:pt x="7769" y="104232"/>
                </a:lnTo>
                <a:lnTo>
                  <a:pt x="29405" y="62395"/>
                </a:lnTo>
                <a:lnTo>
                  <a:pt x="62395" y="29405"/>
                </a:lnTo>
                <a:lnTo>
                  <a:pt x="104232" y="7769"/>
                </a:lnTo>
                <a:lnTo>
                  <a:pt x="152403" y="0"/>
                </a:lnTo>
                <a:lnTo>
                  <a:pt x="1828797" y="0"/>
                </a:lnTo>
                <a:lnTo>
                  <a:pt x="1876968" y="7769"/>
                </a:lnTo>
                <a:lnTo>
                  <a:pt x="1918804" y="29405"/>
                </a:lnTo>
                <a:lnTo>
                  <a:pt x="1951795" y="62395"/>
                </a:lnTo>
                <a:lnTo>
                  <a:pt x="1973430" y="104232"/>
                </a:lnTo>
                <a:lnTo>
                  <a:pt x="1981200" y="152403"/>
                </a:lnTo>
                <a:lnTo>
                  <a:pt x="1981200" y="761996"/>
                </a:lnTo>
                <a:lnTo>
                  <a:pt x="1973430" y="810167"/>
                </a:lnTo>
                <a:lnTo>
                  <a:pt x="1951795" y="852003"/>
                </a:lnTo>
                <a:lnTo>
                  <a:pt x="1918804" y="884994"/>
                </a:lnTo>
                <a:lnTo>
                  <a:pt x="1876968" y="906630"/>
                </a:lnTo>
                <a:lnTo>
                  <a:pt x="1828797" y="914400"/>
                </a:lnTo>
                <a:lnTo>
                  <a:pt x="152403" y="914400"/>
                </a:lnTo>
                <a:lnTo>
                  <a:pt x="104232" y="906630"/>
                </a:lnTo>
                <a:lnTo>
                  <a:pt x="62395" y="884994"/>
                </a:lnTo>
                <a:lnTo>
                  <a:pt x="29405" y="852003"/>
                </a:lnTo>
                <a:lnTo>
                  <a:pt x="7769" y="810167"/>
                </a:lnTo>
                <a:lnTo>
                  <a:pt x="0" y="761996"/>
                </a:lnTo>
                <a:lnTo>
                  <a:pt x="0" y="152403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30700" y="3279141"/>
            <a:ext cx="4832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NLP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9150" y="3877764"/>
            <a:ext cx="1231265" cy="1005840"/>
          </a:xfrm>
          <a:custGeom>
            <a:avLst/>
            <a:gdLst/>
            <a:ahLst/>
            <a:cxnLst/>
            <a:rect l="l" t="t" r="r" b="b"/>
            <a:pathLst>
              <a:path w="1231264" h="1005839">
                <a:moveTo>
                  <a:pt x="52671" y="888954"/>
                </a:moveTo>
                <a:lnTo>
                  <a:pt x="0" y="1005385"/>
                </a:lnTo>
                <a:lnTo>
                  <a:pt x="124748" y="977663"/>
                </a:lnTo>
                <a:lnTo>
                  <a:pt x="100722" y="948093"/>
                </a:lnTo>
                <a:lnTo>
                  <a:pt x="137115" y="918523"/>
                </a:lnTo>
                <a:lnTo>
                  <a:pt x="76697" y="918523"/>
                </a:lnTo>
                <a:lnTo>
                  <a:pt x="52671" y="888954"/>
                </a:lnTo>
                <a:close/>
              </a:path>
              <a:path w="1231264" h="1005839">
                <a:moveTo>
                  <a:pt x="1207187" y="0"/>
                </a:moveTo>
                <a:lnTo>
                  <a:pt x="76697" y="918523"/>
                </a:lnTo>
                <a:lnTo>
                  <a:pt x="137115" y="918523"/>
                </a:lnTo>
                <a:lnTo>
                  <a:pt x="1231212" y="29570"/>
                </a:lnTo>
                <a:lnTo>
                  <a:pt x="1207187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33900" y="4876800"/>
            <a:ext cx="1981200" cy="914400"/>
          </a:xfrm>
          <a:custGeom>
            <a:avLst/>
            <a:gdLst/>
            <a:ahLst/>
            <a:cxnLst/>
            <a:rect l="l" t="t" r="r" b="b"/>
            <a:pathLst>
              <a:path w="1981200" h="914400">
                <a:moveTo>
                  <a:pt x="1828797" y="0"/>
                </a:moveTo>
                <a:lnTo>
                  <a:pt x="152403" y="0"/>
                </a:lnTo>
                <a:lnTo>
                  <a:pt x="104232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2"/>
                </a:lnTo>
                <a:lnTo>
                  <a:pt x="0" y="152403"/>
                </a:lnTo>
                <a:lnTo>
                  <a:pt x="0" y="761996"/>
                </a:lnTo>
                <a:lnTo>
                  <a:pt x="7769" y="810167"/>
                </a:lnTo>
                <a:lnTo>
                  <a:pt x="29405" y="852003"/>
                </a:lnTo>
                <a:lnTo>
                  <a:pt x="62396" y="884994"/>
                </a:lnTo>
                <a:lnTo>
                  <a:pt x="104232" y="906630"/>
                </a:lnTo>
                <a:lnTo>
                  <a:pt x="152403" y="914400"/>
                </a:lnTo>
                <a:lnTo>
                  <a:pt x="1828797" y="914400"/>
                </a:lnTo>
                <a:lnTo>
                  <a:pt x="1876968" y="906630"/>
                </a:lnTo>
                <a:lnTo>
                  <a:pt x="1918804" y="884994"/>
                </a:lnTo>
                <a:lnTo>
                  <a:pt x="1951795" y="852003"/>
                </a:lnTo>
                <a:lnTo>
                  <a:pt x="1973430" y="810167"/>
                </a:lnTo>
                <a:lnTo>
                  <a:pt x="1981200" y="761996"/>
                </a:lnTo>
                <a:lnTo>
                  <a:pt x="1981200" y="152403"/>
                </a:lnTo>
                <a:lnTo>
                  <a:pt x="1973430" y="104232"/>
                </a:lnTo>
                <a:lnTo>
                  <a:pt x="1951795" y="62396"/>
                </a:lnTo>
                <a:lnTo>
                  <a:pt x="1918804" y="29405"/>
                </a:lnTo>
                <a:lnTo>
                  <a:pt x="1876968" y="7769"/>
                </a:lnTo>
                <a:lnTo>
                  <a:pt x="1828797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33900" y="4876800"/>
            <a:ext cx="1981200" cy="914400"/>
          </a:xfrm>
          <a:custGeom>
            <a:avLst/>
            <a:gdLst/>
            <a:ahLst/>
            <a:cxnLst/>
            <a:rect l="l" t="t" r="r" b="b"/>
            <a:pathLst>
              <a:path w="1981200" h="914400">
                <a:moveTo>
                  <a:pt x="0" y="152403"/>
                </a:moveTo>
                <a:lnTo>
                  <a:pt x="7769" y="104232"/>
                </a:lnTo>
                <a:lnTo>
                  <a:pt x="29405" y="62396"/>
                </a:lnTo>
                <a:lnTo>
                  <a:pt x="62395" y="29405"/>
                </a:lnTo>
                <a:lnTo>
                  <a:pt x="104232" y="7769"/>
                </a:lnTo>
                <a:lnTo>
                  <a:pt x="152403" y="0"/>
                </a:lnTo>
                <a:lnTo>
                  <a:pt x="1828797" y="0"/>
                </a:lnTo>
                <a:lnTo>
                  <a:pt x="1876968" y="7769"/>
                </a:lnTo>
                <a:lnTo>
                  <a:pt x="1918804" y="29405"/>
                </a:lnTo>
                <a:lnTo>
                  <a:pt x="1951795" y="62396"/>
                </a:lnTo>
                <a:lnTo>
                  <a:pt x="1973430" y="104232"/>
                </a:lnTo>
                <a:lnTo>
                  <a:pt x="1981200" y="152403"/>
                </a:lnTo>
                <a:lnTo>
                  <a:pt x="1981200" y="761996"/>
                </a:lnTo>
                <a:lnTo>
                  <a:pt x="1973430" y="810167"/>
                </a:lnTo>
                <a:lnTo>
                  <a:pt x="1951795" y="852004"/>
                </a:lnTo>
                <a:lnTo>
                  <a:pt x="1918804" y="884994"/>
                </a:lnTo>
                <a:lnTo>
                  <a:pt x="1876968" y="906630"/>
                </a:lnTo>
                <a:lnTo>
                  <a:pt x="1828797" y="914400"/>
                </a:lnTo>
                <a:lnTo>
                  <a:pt x="152403" y="914400"/>
                </a:lnTo>
                <a:lnTo>
                  <a:pt x="104232" y="906630"/>
                </a:lnTo>
                <a:lnTo>
                  <a:pt x="62395" y="884994"/>
                </a:lnTo>
                <a:lnTo>
                  <a:pt x="29405" y="852004"/>
                </a:lnTo>
                <a:lnTo>
                  <a:pt x="7769" y="810167"/>
                </a:lnTo>
                <a:lnTo>
                  <a:pt x="0" y="761996"/>
                </a:lnTo>
                <a:lnTo>
                  <a:pt x="0" y="152403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271146" y="5184141"/>
            <a:ext cx="508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NLG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Two </a:t>
            </a:r>
            <a:r>
              <a:rPr dirty="0" spc="-5"/>
              <a:t>Sides </a:t>
            </a:r>
            <a:r>
              <a:rPr dirty="0"/>
              <a:t>of</a:t>
            </a:r>
            <a:r>
              <a:rPr dirty="0" spc="35"/>
              <a:t> </a:t>
            </a:r>
            <a:r>
              <a:rPr dirty="0" spc="-5"/>
              <a:t>NLP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0" y="1582421"/>
            <a:ext cx="7168515" cy="129540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540"/>
              </a:spcBef>
            </a:pPr>
            <a:r>
              <a:rPr dirty="0" sz="3000" spc="-20">
                <a:latin typeface="Arial"/>
                <a:cs typeface="Arial"/>
              </a:rPr>
              <a:t>Let’s </a:t>
            </a:r>
            <a:r>
              <a:rPr dirty="0" sz="3000" spc="-10">
                <a:latin typeface="Arial"/>
                <a:cs typeface="Arial"/>
              </a:rPr>
              <a:t>look </a:t>
            </a:r>
            <a:r>
              <a:rPr dirty="0" sz="3000" spc="-5">
                <a:latin typeface="Arial"/>
                <a:cs typeface="Arial"/>
              </a:rPr>
              <a:t>at </a:t>
            </a:r>
            <a:r>
              <a:rPr dirty="0" sz="3000" spc="-10">
                <a:latin typeface="Arial"/>
                <a:cs typeface="Arial"/>
              </a:rPr>
              <a:t>applications </a:t>
            </a:r>
            <a:r>
              <a:rPr dirty="0" sz="3000" spc="-5">
                <a:latin typeface="Arial"/>
                <a:cs typeface="Arial"/>
              </a:rPr>
              <a:t>of the first side of  </a:t>
            </a:r>
            <a:r>
              <a:rPr dirty="0" sz="3000" spc="-100">
                <a:latin typeface="Arial"/>
                <a:cs typeface="Arial"/>
              </a:rPr>
              <a:t>NLP, </a:t>
            </a:r>
            <a:r>
              <a:rPr dirty="0" sz="3000" spc="-5">
                <a:latin typeface="Arial"/>
                <a:cs typeface="Arial"/>
              </a:rPr>
              <a:t>which is</a:t>
            </a:r>
            <a:r>
              <a:rPr dirty="0" sz="3000" spc="95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NLU: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3160"/>
              </a:lnSpc>
            </a:pPr>
            <a:r>
              <a:rPr dirty="0" sz="3000" spc="-10">
                <a:latin typeface="Arial"/>
                <a:cs typeface="Arial"/>
              </a:rPr>
              <a:t>natural language</a:t>
            </a:r>
            <a:r>
              <a:rPr dirty="0" sz="3000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understanding.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62200" y="4876800"/>
            <a:ext cx="1981200" cy="914400"/>
          </a:xfrm>
          <a:custGeom>
            <a:avLst/>
            <a:gdLst/>
            <a:ahLst/>
            <a:cxnLst/>
            <a:rect l="l" t="t" r="r" b="b"/>
            <a:pathLst>
              <a:path w="1981200" h="914400">
                <a:moveTo>
                  <a:pt x="1828797" y="0"/>
                </a:moveTo>
                <a:lnTo>
                  <a:pt x="152403" y="0"/>
                </a:lnTo>
                <a:lnTo>
                  <a:pt x="104232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2"/>
                </a:lnTo>
                <a:lnTo>
                  <a:pt x="0" y="152403"/>
                </a:lnTo>
                <a:lnTo>
                  <a:pt x="0" y="761996"/>
                </a:lnTo>
                <a:lnTo>
                  <a:pt x="7769" y="810167"/>
                </a:lnTo>
                <a:lnTo>
                  <a:pt x="29405" y="852003"/>
                </a:lnTo>
                <a:lnTo>
                  <a:pt x="62396" y="884994"/>
                </a:lnTo>
                <a:lnTo>
                  <a:pt x="104232" y="906630"/>
                </a:lnTo>
                <a:lnTo>
                  <a:pt x="152403" y="914400"/>
                </a:lnTo>
                <a:lnTo>
                  <a:pt x="1828797" y="914400"/>
                </a:lnTo>
                <a:lnTo>
                  <a:pt x="1876968" y="906630"/>
                </a:lnTo>
                <a:lnTo>
                  <a:pt x="1918804" y="884994"/>
                </a:lnTo>
                <a:lnTo>
                  <a:pt x="1951795" y="852003"/>
                </a:lnTo>
                <a:lnTo>
                  <a:pt x="1973430" y="810167"/>
                </a:lnTo>
                <a:lnTo>
                  <a:pt x="1981200" y="761996"/>
                </a:lnTo>
                <a:lnTo>
                  <a:pt x="1981200" y="152403"/>
                </a:lnTo>
                <a:lnTo>
                  <a:pt x="1973430" y="104232"/>
                </a:lnTo>
                <a:lnTo>
                  <a:pt x="1951795" y="62396"/>
                </a:lnTo>
                <a:lnTo>
                  <a:pt x="1918804" y="29405"/>
                </a:lnTo>
                <a:lnTo>
                  <a:pt x="1876968" y="7769"/>
                </a:lnTo>
                <a:lnTo>
                  <a:pt x="1828797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62200" y="4876800"/>
            <a:ext cx="1981200" cy="914400"/>
          </a:xfrm>
          <a:custGeom>
            <a:avLst/>
            <a:gdLst/>
            <a:ahLst/>
            <a:cxnLst/>
            <a:rect l="l" t="t" r="r" b="b"/>
            <a:pathLst>
              <a:path w="1981200" h="914400">
                <a:moveTo>
                  <a:pt x="0" y="152403"/>
                </a:moveTo>
                <a:lnTo>
                  <a:pt x="7769" y="104232"/>
                </a:lnTo>
                <a:lnTo>
                  <a:pt x="29404" y="62396"/>
                </a:lnTo>
                <a:lnTo>
                  <a:pt x="62395" y="29405"/>
                </a:lnTo>
                <a:lnTo>
                  <a:pt x="104232" y="7769"/>
                </a:lnTo>
                <a:lnTo>
                  <a:pt x="152403" y="0"/>
                </a:lnTo>
                <a:lnTo>
                  <a:pt x="1828797" y="0"/>
                </a:lnTo>
                <a:lnTo>
                  <a:pt x="1876968" y="7769"/>
                </a:lnTo>
                <a:lnTo>
                  <a:pt x="1918804" y="29405"/>
                </a:lnTo>
                <a:lnTo>
                  <a:pt x="1951795" y="62396"/>
                </a:lnTo>
                <a:lnTo>
                  <a:pt x="1973430" y="104232"/>
                </a:lnTo>
                <a:lnTo>
                  <a:pt x="1981200" y="152403"/>
                </a:lnTo>
                <a:lnTo>
                  <a:pt x="1981200" y="761996"/>
                </a:lnTo>
                <a:lnTo>
                  <a:pt x="1973430" y="810167"/>
                </a:lnTo>
                <a:lnTo>
                  <a:pt x="1951795" y="852004"/>
                </a:lnTo>
                <a:lnTo>
                  <a:pt x="1918804" y="884994"/>
                </a:lnTo>
                <a:lnTo>
                  <a:pt x="1876968" y="906630"/>
                </a:lnTo>
                <a:lnTo>
                  <a:pt x="1828797" y="914400"/>
                </a:lnTo>
                <a:lnTo>
                  <a:pt x="152403" y="914400"/>
                </a:lnTo>
                <a:lnTo>
                  <a:pt x="104232" y="906630"/>
                </a:lnTo>
                <a:lnTo>
                  <a:pt x="62395" y="884994"/>
                </a:lnTo>
                <a:lnTo>
                  <a:pt x="29404" y="852004"/>
                </a:lnTo>
                <a:lnTo>
                  <a:pt x="7769" y="810167"/>
                </a:lnTo>
                <a:lnTo>
                  <a:pt x="0" y="761996"/>
                </a:lnTo>
                <a:lnTo>
                  <a:pt x="0" y="152403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105150" y="5184141"/>
            <a:ext cx="495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NLU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64622" y="3879341"/>
            <a:ext cx="967105" cy="1003935"/>
          </a:xfrm>
          <a:custGeom>
            <a:avLst/>
            <a:gdLst/>
            <a:ahLst/>
            <a:cxnLst/>
            <a:rect l="l" t="t" r="r" b="b"/>
            <a:pathLst>
              <a:path w="967104" h="1003935">
                <a:moveTo>
                  <a:pt x="27454" y="0"/>
                </a:moveTo>
                <a:lnTo>
                  <a:pt x="0" y="26415"/>
                </a:lnTo>
                <a:lnTo>
                  <a:pt x="873895" y="934651"/>
                </a:lnTo>
                <a:lnTo>
                  <a:pt x="846441" y="961068"/>
                </a:lnTo>
                <a:lnTo>
                  <a:pt x="966873" y="1003807"/>
                </a:lnTo>
                <a:lnTo>
                  <a:pt x="937049" y="908235"/>
                </a:lnTo>
                <a:lnTo>
                  <a:pt x="901350" y="908235"/>
                </a:lnTo>
                <a:lnTo>
                  <a:pt x="27454" y="0"/>
                </a:lnTo>
                <a:close/>
              </a:path>
              <a:path w="967104" h="1003935">
                <a:moveTo>
                  <a:pt x="928805" y="881818"/>
                </a:moveTo>
                <a:lnTo>
                  <a:pt x="901350" y="908235"/>
                </a:lnTo>
                <a:lnTo>
                  <a:pt x="937049" y="908235"/>
                </a:lnTo>
                <a:lnTo>
                  <a:pt x="928805" y="881818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81400" y="2971800"/>
            <a:ext cx="1981200" cy="914400"/>
          </a:xfrm>
          <a:custGeom>
            <a:avLst/>
            <a:gdLst/>
            <a:ahLst/>
            <a:cxnLst/>
            <a:rect l="l" t="t" r="r" b="b"/>
            <a:pathLst>
              <a:path w="1981200" h="914400">
                <a:moveTo>
                  <a:pt x="1828797" y="0"/>
                </a:moveTo>
                <a:lnTo>
                  <a:pt x="152403" y="0"/>
                </a:lnTo>
                <a:lnTo>
                  <a:pt x="104232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2"/>
                </a:lnTo>
                <a:lnTo>
                  <a:pt x="0" y="152403"/>
                </a:lnTo>
                <a:lnTo>
                  <a:pt x="0" y="761996"/>
                </a:lnTo>
                <a:lnTo>
                  <a:pt x="7769" y="810167"/>
                </a:lnTo>
                <a:lnTo>
                  <a:pt x="29405" y="852003"/>
                </a:lnTo>
                <a:lnTo>
                  <a:pt x="62396" y="884994"/>
                </a:lnTo>
                <a:lnTo>
                  <a:pt x="104232" y="906630"/>
                </a:lnTo>
                <a:lnTo>
                  <a:pt x="152403" y="914400"/>
                </a:lnTo>
                <a:lnTo>
                  <a:pt x="1828797" y="914400"/>
                </a:lnTo>
                <a:lnTo>
                  <a:pt x="1876968" y="906630"/>
                </a:lnTo>
                <a:lnTo>
                  <a:pt x="1918804" y="884994"/>
                </a:lnTo>
                <a:lnTo>
                  <a:pt x="1951795" y="852003"/>
                </a:lnTo>
                <a:lnTo>
                  <a:pt x="1973430" y="810167"/>
                </a:lnTo>
                <a:lnTo>
                  <a:pt x="1981200" y="761996"/>
                </a:lnTo>
                <a:lnTo>
                  <a:pt x="1981200" y="152403"/>
                </a:lnTo>
                <a:lnTo>
                  <a:pt x="1973430" y="104232"/>
                </a:lnTo>
                <a:lnTo>
                  <a:pt x="1951795" y="62396"/>
                </a:lnTo>
                <a:lnTo>
                  <a:pt x="1918804" y="29405"/>
                </a:lnTo>
                <a:lnTo>
                  <a:pt x="1876968" y="7769"/>
                </a:lnTo>
                <a:lnTo>
                  <a:pt x="1828797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81400" y="2971800"/>
            <a:ext cx="1981200" cy="914400"/>
          </a:xfrm>
          <a:custGeom>
            <a:avLst/>
            <a:gdLst/>
            <a:ahLst/>
            <a:cxnLst/>
            <a:rect l="l" t="t" r="r" b="b"/>
            <a:pathLst>
              <a:path w="1981200" h="914400">
                <a:moveTo>
                  <a:pt x="0" y="152403"/>
                </a:moveTo>
                <a:lnTo>
                  <a:pt x="7769" y="104232"/>
                </a:lnTo>
                <a:lnTo>
                  <a:pt x="29405" y="62395"/>
                </a:lnTo>
                <a:lnTo>
                  <a:pt x="62395" y="29405"/>
                </a:lnTo>
                <a:lnTo>
                  <a:pt x="104232" y="7769"/>
                </a:lnTo>
                <a:lnTo>
                  <a:pt x="152403" y="0"/>
                </a:lnTo>
                <a:lnTo>
                  <a:pt x="1828797" y="0"/>
                </a:lnTo>
                <a:lnTo>
                  <a:pt x="1876968" y="7769"/>
                </a:lnTo>
                <a:lnTo>
                  <a:pt x="1918804" y="29405"/>
                </a:lnTo>
                <a:lnTo>
                  <a:pt x="1951795" y="62395"/>
                </a:lnTo>
                <a:lnTo>
                  <a:pt x="1973430" y="104232"/>
                </a:lnTo>
                <a:lnTo>
                  <a:pt x="1981200" y="152403"/>
                </a:lnTo>
                <a:lnTo>
                  <a:pt x="1981200" y="761996"/>
                </a:lnTo>
                <a:lnTo>
                  <a:pt x="1973430" y="810167"/>
                </a:lnTo>
                <a:lnTo>
                  <a:pt x="1951795" y="852003"/>
                </a:lnTo>
                <a:lnTo>
                  <a:pt x="1918804" y="884994"/>
                </a:lnTo>
                <a:lnTo>
                  <a:pt x="1876968" y="906630"/>
                </a:lnTo>
                <a:lnTo>
                  <a:pt x="1828797" y="914400"/>
                </a:lnTo>
                <a:lnTo>
                  <a:pt x="152403" y="914400"/>
                </a:lnTo>
                <a:lnTo>
                  <a:pt x="104232" y="906630"/>
                </a:lnTo>
                <a:lnTo>
                  <a:pt x="62395" y="884994"/>
                </a:lnTo>
                <a:lnTo>
                  <a:pt x="29405" y="852003"/>
                </a:lnTo>
                <a:lnTo>
                  <a:pt x="7769" y="810167"/>
                </a:lnTo>
                <a:lnTo>
                  <a:pt x="0" y="761996"/>
                </a:lnTo>
                <a:lnTo>
                  <a:pt x="0" y="152403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30700" y="3279141"/>
            <a:ext cx="4832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NLP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9150" y="3877764"/>
            <a:ext cx="1231265" cy="1005840"/>
          </a:xfrm>
          <a:custGeom>
            <a:avLst/>
            <a:gdLst/>
            <a:ahLst/>
            <a:cxnLst/>
            <a:rect l="l" t="t" r="r" b="b"/>
            <a:pathLst>
              <a:path w="1231264" h="1005839">
                <a:moveTo>
                  <a:pt x="52671" y="888954"/>
                </a:moveTo>
                <a:lnTo>
                  <a:pt x="0" y="1005385"/>
                </a:lnTo>
                <a:lnTo>
                  <a:pt x="124748" y="977663"/>
                </a:lnTo>
                <a:lnTo>
                  <a:pt x="100722" y="948093"/>
                </a:lnTo>
                <a:lnTo>
                  <a:pt x="137115" y="918523"/>
                </a:lnTo>
                <a:lnTo>
                  <a:pt x="76697" y="918523"/>
                </a:lnTo>
                <a:lnTo>
                  <a:pt x="52671" y="888954"/>
                </a:lnTo>
                <a:close/>
              </a:path>
              <a:path w="1231264" h="1005839">
                <a:moveTo>
                  <a:pt x="1207187" y="0"/>
                </a:moveTo>
                <a:lnTo>
                  <a:pt x="76697" y="918523"/>
                </a:lnTo>
                <a:lnTo>
                  <a:pt x="137115" y="918523"/>
                </a:lnTo>
                <a:lnTo>
                  <a:pt x="1231212" y="29570"/>
                </a:lnTo>
                <a:lnTo>
                  <a:pt x="1207187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33900" y="4876800"/>
            <a:ext cx="1981200" cy="914400"/>
          </a:xfrm>
          <a:custGeom>
            <a:avLst/>
            <a:gdLst/>
            <a:ahLst/>
            <a:cxnLst/>
            <a:rect l="l" t="t" r="r" b="b"/>
            <a:pathLst>
              <a:path w="1981200" h="914400">
                <a:moveTo>
                  <a:pt x="1828797" y="0"/>
                </a:moveTo>
                <a:lnTo>
                  <a:pt x="152403" y="0"/>
                </a:lnTo>
                <a:lnTo>
                  <a:pt x="104232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2"/>
                </a:lnTo>
                <a:lnTo>
                  <a:pt x="0" y="152403"/>
                </a:lnTo>
                <a:lnTo>
                  <a:pt x="0" y="761996"/>
                </a:lnTo>
                <a:lnTo>
                  <a:pt x="7769" y="810167"/>
                </a:lnTo>
                <a:lnTo>
                  <a:pt x="29405" y="852003"/>
                </a:lnTo>
                <a:lnTo>
                  <a:pt x="62396" y="884994"/>
                </a:lnTo>
                <a:lnTo>
                  <a:pt x="104232" y="906630"/>
                </a:lnTo>
                <a:lnTo>
                  <a:pt x="152403" y="914400"/>
                </a:lnTo>
                <a:lnTo>
                  <a:pt x="1828797" y="914400"/>
                </a:lnTo>
                <a:lnTo>
                  <a:pt x="1876968" y="906630"/>
                </a:lnTo>
                <a:lnTo>
                  <a:pt x="1918804" y="884994"/>
                </a:lnTo>
                <a:lnTo>
                  <a:pt x="1951795" y="852003"/>
                </a:lnTo>
                <a:lnTo>
                  <a:pt x="1973430" y="810167"/>
                </a:lnTo>
                <a:lnTo>
                  <a:pt x="1981200" y="761996"/>
                </a:lnTo>
                <a:lnTo>
                  <a:pt x="1981200" y="152403"/>
                </a:lnTo>
                <a:lnTo>
                  <a:pt x="1973430" y="104232"/>
                </a:lnTo>
                <a:lnTo>
                  <a:pt x="1951795" y="62396"/>
                </a:lnTo>
                <a:lnTo>
                  <a:pt x="1918804" y="29405"/>
                </a:lnTo>
                <a:lnTo>
                  <a:pt x="1876968" y="7769"/>
                </a:lnTo>
                <a:lnTo>
                  <a:pt x="1828797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33900" y="4876800"/>
            <a:ext cx="1981200" cy="914400"/>
          </a:xfrm>
          <a:custGeom>
            <a:avLst/>
            <a:gdLst/>
            <a:ahLst/>
            <a:cxnLst/>
            <a:rect l="l" t="t" r="r" b="b"/>
            <a:pathLst>
              <a:path w="1981200" h="914400">
                <a:moveTo>
                  <a:pt x="0" y="152403"/>
                </a:moveTo>
                <a:lnTo>
                  <a:pt x="7769" y="104232"/>
                </a:lnTo>
                <a:lnTo>
                  <a:pt x="29405" y="62396"/>
                </a:lnTo>
                <a:lnTo>
                  <a:pt x="62395" y="29405"/>
                </a:lnTo>
                <a:lnTo>
                  <a:pt x="104232" y="7769"/>
                </a:lnTo>
                <a:lnTo>
                  <a:pt x="152403" y="0"/>
                </a:lnTo>
                <a:lnTo>
                  <a:pt x="1828797" y="0"/>
                </a:lnTo>
                <a:lnTo>
                  <a:pt x="1876968" y="7769"/>
                </a:lnTo>
                <a:lnTo>
                  <a:pt x="1918804" y="29405"/>
                </a:lnTo>
                <a:lnTo>
                  <a:pt x="1951795" y="62396"/>
                </a:lnTo>
                <a:lnTo>
                  <a:pt x="1973430" y="104232"/>
                </a:lnTo>
                <a:lnTo>
                  <a:pt x="1981200" y="152403"/>
                </a:lnTo>
                <a:lnTo>
                  <a:pt x="1981200" y="761996"/>
                </a:lnTo>
                <a:lnTo>
                  <a:pt x="1973430" y="810167"/>
                </a:lnTo>
                <a:lnTo>
                  <a:pt x="1951795" y="852004"/>
                </a:lnTo>
                <a:lnTo>
                  <a:pt x="1918804" y="884994"/>
                </a:lnTo>
                <a:lnTo>
                  <a:pt x="1876968" y="906630"/>
                </a:lnTo>
                <a:lnTo>
                  <a:pt x="1828797" y="914400"/>
                </a:lnTo>
                <a:lnTo>
                  <a:pt x="152403" y="914400"/>
                </a:lnTo>
                <a:lnTo>
                  <a:pt x="104232" y="906630"/>
                </a:lnTo>
                <a:lnTo>
                  <a:pt x="62395" y="884994"/>
                </a:lnTo>
                <a:lnTo>
                  <a:pt x="29405" y="852004"/>
                </a:lnTo>
                <a:lnTo>
                  <a:pt x="7769" y="810167"/>
                </a:lnTo>
                <a:lnTo>
                  <a:pt x="0" y="761996"/>
                </a:lnTo>
                <a:lnTo>
                  <a:pt x="0" y="152403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271146" y="5184141"/>
            <a:ext cx="508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NLG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2000" y="3886200"/>
            <a:ext cx="4953000" cy="2971800"/>
          </a:xfrm>
          <a:custGeom>
            <a:avLst/>
            <a:gdLst/>
            <a:ahLst/>
            <a:cxnLst/>
            <a:rect l="l" t="t" r="r" b="b"/>
            <a:pathLst>
              <a:path w="4953000" h="2971800">
                <a:moveTo>
                  <a:pt x="2366311" y="2159202"/>
                </a:moveTo>
                <a:lnTo>
                  <a:pt x="1769092" y="2159202"/>
                </a:lnTo>
                <a:lnTo>
                  <a:pt x="1942940" y="2971800"/>
                </a:lnTo>
                <a:lnTo>
                  <a:pt x="1952130" y="2971800"/>
                </a:lnTo>
                <a:lnTo>
                  <a:pt x="2366311" y="2159202"/>
                </a:lnTo>
                <a:close/>
              </a:path>
              <a:path w="4953000" h="2971800">
                <a:moveTo>
                  <a:pt x="3198817" y="2063588"/>
                </a:moveTo>
                <a:lnTo>
                  <a:pt x="2415045" y="2063588"/>
                </a:lnTo>
                <a:lnTo>
                  <a:pt x="3037610" y="2727086"/>
                </a:lnTo>
                <a:lnTo>
                  <a:pt x="3198817" y="2063588"/>
                </a:lnTo>
                <a:close/>
              </a:path>
              <a:path w="4953000" h="2971800">
                <a:moveTo>
                  <a:pt x="3948998" y="1997542"/>
                </a:moveTo>
                <a:lnTo>
                  <a:pt x="3214864" y="1997542"/>
                </a:lnTo>
                <a:lnTo>
                  <a:pt x="4160748" y="2500209"/>
                </a:lnTo>
                <a:lnTo>
                  <a:pt x="3948998" y="1997542"/>
                </a:lnTo>
                <a:close/>
              </a:path>
              <a:path w="4953000" h="2971800">
                <a:moveTo>
                  <a:pt x="3918731" y="1925693"/>
                </a:moveTo>
                <a:lnTo>
                  <a:pt x="1299474" y="1925693"/>
                </a:lnTo>
                <a:lnTo>
                  <a:pt x="1091952" y="2434163"/>
                </a:lnTo>
                <a:lnTo>
                  <a:pt x="1769092" y="2159202"/>
                </a:lnTo>
                <a:lnTo>
                  <a:pt x="2366311" y="2159202"/>
                </a:lnTo>
                <a:lnTo>
                  <a:pt x="2415045" y="2063588"/>
                </a:lnTo>
                <a:lnTo>
                  <a:pt x="3198817" y="2063588"/>
                </a:lnTo>
                <a:lnTo>
                  <a:pt x="3214864" y="1997542"/>
                </a:lnTo>
                <a:lnTo>
                  <a:pt x="3948998" y="1997542"/>
                </a:lnTo>
                <a:lnTo>
                  <a:pt x="3918731" y="1925693"/>
                </a:lnTo>
                <a:close/>
              </a:path>
              <a:path w="4953000" h="2971800">
                <a:moveTo>
                  <a:pt x="84843" y="317103"/>
                </a:moveTo>
                <a:lnTo>
                  <a:pt x="1060996" y="1052450"/>
                </a:lnTo>
                <a:lnTo>
                  <a:pt x="0" y="1190345"/>
                </a:lnTo>
                <a:lnTo>
                  <a:pt x="853475" y="1626966"/>
                </a:lnTo>
                <a:lnTo>
                  <a:pt x="30956" y="2015504"/>
                </a:lnTo>
                <a:lnTo>
                  <a:pt x="1299474" y="1925693"/>
                </a:lnTo>
                <a:lnTo>
                  <a:pt x="3918731" y="1925693"/>
                </a:lnTo>
                <a:lnTo>
                  <a:pt x="3860817" y="1788212"/>
                </a:lnTo>
                <a:lnTo>
                  <a:pt x="4839808" y="1788212"/>
                </a:lnTo>
                <a:lnTo>
                  <a:pt x="4037382" y="1447344"/>
                </a:lnTo>
                <a:lnTo>
                  <a:pt x="4837658" y="1124300"/>
                </a:lnTo>
                <a:lnTo>
                  <a:pt x="3829861" y="1010723"/>
                </a:lnTo>
                <a:lnTo>
                  <a:pt x="3963818" y="873243"/>
                </a:lnTo>
                <a:lnTo>
                  <a:pt x="1676681" y="873243"/>
                </a:lnTo>
                <a:lnTo>
                  <a:pt x="84843" y="317103"/>
                </a:lnTo>
                <a:close/>
              </a:path>
              <a:path w="4953000" h="2971800">
                <a:moveTo>
                  <a:pt x="4839808" y="1788212"/>
                </a:moveTo>
                <a:lnTo>
                  <a:pt x="3860817" y="1788212"/>
                </a:lnTo>
                <a:lnTo>
                  <a:pt x="4953000" y="1836296"/>
                </a:lnTo>
                <a:lnTo>
                  <a:pt x="4839808" y="1788212"/>
                </a:lnTo>
                <a:close/>
              </a:path>
              <a:path w="4953000" h="2971800">
                <a:moveTo>
                  <a:pt x="1915160" y="317103"/>
                </a:moveTo>
                <a:lnTo>
                  <a:pt x="1676681" y="873243"/>
                </a:lnTo>
                <a:lnTo>
                  <a:pt x="3963818" y="873243"/>
                </a:lnTo>
                <a:lnTo>
                  <a:pt x="4033826" y="801394"/>
                </a:lnTo>
                <a:lnTo>
                  <a:pt x="2476500" y="801394"/>
                </a:lnTo>
                <a:lnTo>
                  <a:pt x="1915160" y="317103"/>
                </a:lnTo>
                <a:close/>
              </a:path>
              <a:path w="4953000" h="2971800">
                <a:moveTo>
                  <a:pt x="3329975" y="0"/>
                </a:moveTo>
                <a:lnTo>
                  <a:pt x="2476500" y="801394"/>
                </a:lnTo>
                <a:lnTo>
                  <a:pt x="4033826" y="801394"/>
                </a:lnTo>
                <a:lnTo>
                  <a:pt x="4097776" y="735761"/>
                </a:lnTo>
                <a:lnTo>
                  <a:pt x="3245820" y="735761"/>
                </a:lnTo>
                <a:lnTo>
                  <a:pt x="3329975" y="0"/>
                </a:lnTo>
                <a:close/>
              </a:path>
              <a:path w="4953000" h="2971800">
                <a:moveTo>
                  <a:pt x="4214635" y="615829"/>
                </a:moveTo>
                <a:lnTo>
                  <a:pt x="3245820" y="735761"/>
                </a:lnTo>
                <a:lnTo>
                  <a:pt x="4097776" y="735761"/>
                </a:lnTo>
                <a:lnTo>
                  <a:pt x="4214635" y="61582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14131" y="3886200"/>
            <a:ext cx="3001010" cy="2971800"/>
          </a:xfrm>
          <a:custGeom>
            <a:avLst/>
            <a:gdLst/>
            <a:ahLst/>
            <a:cxnLst/>
            <a:rect l="l" t="t" r="r" b="b"/>
            <a:pathLst>
              <a:path w="3001010" h="2971800">
                <a:moveTo>
                  <a:pt x="524368" y="801393"/>
                </a:moveTo>
                <a:lnTo>
                  <a:pt x="1377844" y="0"/>
                </a:lnTo>
                <a:lnTo>
                  <a:pt x="1293688" y="735762"/>
                </a:lnTo>
                <a:lnTo>
                  <a:pt x="2262504" y="615829"/>
                </a:lnTo>
                <a:lnTo>
                  <a:pt x="1877729" y="1010723"/>
                </a:lnTo>
                <a:lnTo>
                  <a:pt x="2885527" y="1124300"/>
                </a:lnTo>
                <a:lnTo>
                  <a:pt x="2085251" y="1447344"/>
                </a:lnTo>
                <a:lnTo>
                  <a:pt x="3000868" y="1836296"/>
                </a:lnTo>
                <a:lnTo>
                  <a:pt x="1908686" y="1788213"/>
                </a:lnTo>
                <a:lnTo>
                  <a:pt x="2208617" y="2500210"/>
                </a:lnTo>
                <a:lnTo>
                  <a:pt x="1262732" y="1997542"/>
                </a:lnTo>
                <a:lnTo>
                  <a:pt x="1085479" y="2727087"/>
                </a:lnTo>
                <a:lnTo>
                  <a:pt x="462914" y="2063588"/>
                </a:lnTo>
                <a:lnTo>
                  <a:pt x="0" y="2971799"/>
                </a:lnTo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62000" y="4203303"/>
            <a:ext cx="2476500" cy="2654935"/>
          </a:xfrm>
          <a:custGeom>
            <a:avLst/>
            <a:gdLst/>
            <a:ahLst/>
            <a:cxnLst/>
            <a:rect l="l" t="t" r="r" b="b"/>
            <a:pathLst>
              <a:path w="2476500" h="2654934">
                <a:moveTo>
                  <a:pt x="1942940" y="2654696"/>
                </a:moveTo>
                <a:lnTo>
                  <a:pt x="1769092" y="1842099"/>
                </a:lnTo>
                <a:lnTo>
                  <a:pt x="1091953" y="2117060"/>
                </a:lnTo>
                <a:lnTo>
                  <a:pt x="1299474" y="1608589"/>
                </a:lnTo>
                <a:lnTo>
                  <a:pt x="30956" y="1698401"/>
                </a:lnTo>
                <a:lnTo>
                  <a:pt x="853475" y="1309863"/>
                </a:lnTo>
                <a:lnTo>
                  <a:pt x="0" y="873242"/>
                </a:lnTo>
                <a:lnTo>
                  <a:pt x="1060997" y="735347"/>
                </a:lnTo>
                <a:lnTo>
                  <a:pt x="84843" y="0"/>
                </a:lnTo>
                <a:lnTo>
                  <a:pt x="1676682" y="556139"/>
                </a:lnTo>
                <a:lnTo>
                  <a:pt x="1915160" y="0"/>
                </a:lnTo>
                <a:lnTo>
                  <a:pt x="2476500" y="484290"/>
                </a:lnTo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Two </a:t>
            </a:r>
            <a:r>
              <a:rPr dirty="0" spc="-5"/>
              <a:t>Sides </a:t>
            </a:r>
            <a:r>
              <a:rPr dirty="0"/>
              <a:t>of</a:t>
            </a:r>
            <a:r>
              <a:rPr dirty="0" spc="35"/>
              <a:t> </a:t>
            </a:r>
            <a:r>
              <a:rPr dirty="0" spc="-5"/>
              <a:t>NLP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5940" y="1582421"/>
            <a:ext cx="7168515" cy="129540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540"/>
              </a:spcBef>
            </a:pPr>
            <a:r>
              <a:rPr dirty="0" sz="3000" spc="-20">
                <a:latin typeface="Arial"/>
                <a:cs typeface="Arial"/>
              </a:rPr>
              <a:t>Let’s </a:t>
            </a:r>
            <a:r>
              <a:rPr dirty="0" sz="3000" spc="-10">
                <a:latin typeface="Arial"/>
                <a:cs typeface="Arial"/>
              </a:rPr>
              <a:t>look </a:t>
            </a:r>
            <a:r>
              <a:rPr dirty="0" sz="3000" spc="-5">
                <a:latin typeface="Arial"/>
                <a:cs typeface="Arial"/>
              </a:rPr>
              <a:t>at </a:t>
            </a:r>
            <a:r>
              <a:rPr dirty="0" sz="3000" spc="-10">
                <a:latin typeface="Arial"/>
                <a:cs typeface="Arial"/>
              </a:rPr>
              <a:t>applications </a:t>
            </a:r>
            <a:r>
              <a:rPr dirty="0" sz="3000" spc="-5">
                <a:latin typeface="Arial"/>
                <a:cs typeface="Arial"/>
              </a:rPr>
              <a:t>of the first side of  </a:t>
            </a:r>
            <a:r>
              <a:rPr dirty="0" sz="3000" spc="-100">
                <a:latin typeface="Arial"/>
                <a:cs typeface="Arial"/>
              </a:rPr>
              <a:t>NLP, </a:t>
            </a:r>
            <a:r>
              <a:rPr dirty="0" sz="3000" spc="-5">
                <a:latin typeface="Arial"/>
                <a:cs typeface="Arial"/>
              </a:rPr>
              <a:t>which is</a:t>
            </a:r>
            <a:r>
              <a:rPr dirty="0" sz="3000" spc="95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NLU: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3160"/>
              </a:lnSpc>
            </a:pPr>
            <a:r>
              <a:rPr dirty="0" sz="3000" spc="-10">
                <a:latin typeface="Arial"/>
                <a:cs typeface="Arial"/>
              </a:rPr>
              <a:t>natural language</a:t>
            </a:r>
            <a:r>
              <a:rPr dirty="0" sz="3000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understanding.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62200" y="4876800"/>
            <a:ext cx="1981200" cy="914400"/>
          </a:xfrm>
          <a:custGeom>
            <a:avLst/>
            <a:gdLst/>
            <a:ahLst/>
            <a:cxnLst/>
            <a:rect l="l" t="t" r="r" b="b"/>
            <a:pathLst>
              <a:path w="1981200" h="914400">
                <a:moveTo>
                  <a:pt x="1828797" y="0"/>
                </a:moveTo>
                <a:lnTo>
                  <a:pt x="152403" y="0"/>
                </a:lnTo>
                <a:lnTo>
                  <a:pt x="104232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2"/>
                </a:lnTo>
                <a:lnTo>
                  <a:pt x="0" y="152403"/>
                </a:lnTo>
                <a:lnTo>
                  <a:pt x="0" y="761996"/>
                </a:lnTo>
                <a:lnTo>
                  <a:pt x="7769" y="810167"/>
                </a:lnTo>
                <a:lnTo>
                  <a:pt x="29405" y="852003"/>
                </a:lnTo>
                <a:lnTo>
                  <a:pt x="62396" y="884994"/>
                </a:lnTo>
                <a:lnTo>
                  <a:pt x="104232" y="906630"/>
                </a:lnTo>
                <a:lnTo>
                  <a:pt x="152403" y="914400"/>
                </a:lnTo>
                <a:lnTo>
                  <a:pt x="1828797" y="914400"/>
                </a:lnTo>
                <a:lnTo>
                  <a:pt x="1876968" y="906630"/>
                </a:lnTo>
                <a:lnTo>
                  <a:pt x="1918804" y="884994"/>
                </a:lnTo>
                <a:lnTo>
                  <a:pt x="1951795" y="852003"/>
                </a:lnTo>
                <a:lnTo>
                  <a:pt x="1973430" y="810167"/>
                </a:lnTo>
                <a:lnTo>
                  <a:pt x="1981200" y="761996"/>
                </a:lnTo>
                <a:lnTo>
                  <a:pt x="1981200" y="152403"/>
                </a:lnTo>
                <a:lnTo>
                  <a:pt x="1973430" y="104232"/>
                </a:lnTo>
                <a:lnTo>
                  <a:pt x="1951795" y="62396"/>
                </a:lnTo>
                <a:lnTo>
                  <a:pt x="1918804" y="29405"/>
                </a:lnTo>
                <a:lnTo>
                  <a:pt x="1876968" y="7769"/>
                </a:lnTo>
                <a:lnTo>
                  <a:pt x="1828797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62200" y="4876800"/>
            <a:ext cx="1981200" cy="914400"/>
          </a:xfrm>
          <a:custGeom>
            <a:avLst/>
            <a:gdLst/>
            <a:ahLst/>
            <a:cxnLst/>
            <a:rect l="l" t="t" r="r" b="b"/>
            <a:pathLst>
              <a:path w="1981200" h="914400">
                <a:moveTo>
                  <a:pt x="0" y="152403"/>
                </a:moveTo>
                <a:lnTo>
                  <a:pt x="7769" y="104232"/>
                </a:lnTo>
                <a:lnTo>
                  <a:pt x="29404" y="62396"/>
                </a:lnTo>
                <a:lnTo>
                  <a:pt x="62395" y="29405"/>
                </a:lnTo>
                <a:lnTo>
                  <a:pt x="104232" y="7769"/>
                </a:lnTo>
                <a:lnTo>
                  <a:pt x="152403" y="0"/>
                </a:lnTo>
                <a:lnTo>
                  <a:pt x="1828797" y="0"/>
                </a:lnTo>
                <a:lnTo>
                  <a:pt x="1876968" y="7769"/>
                </a:lnTo>
                <a:lnTo>
                  <a:pt x="1918804" y="29405"/>
                </a:lnTo>
                <a:lnTo>
                  <a:pt x="1951795" y="62396"/>
                </a:lnTo>
                <a:lnTo>
                  <a:pt x="1973430" y="104232"/>
                </a:lnTo>
                <a:lnTo>
                  <a:pt x="1981200" y="152403"/>
                </a:lnTo>
                <a:lnTo>
                  <a:pt x="1981200" y="761996"/>
                </a:lnTo>
                <a:lnTo>
                  <a:pt x="1973430" y="810167"/>
                </a:lnTo>
                <a:lnTo>
                  <a:pt x="1951795" y="852004"/>
                </a:lnTo>
                <a:lnTo>
                  <a:pt x="1918804" y="884994"/>
                </a:lnTo>
                <a:lnTo>
                  <a:pt x="1876968" y="906630"/>
                </a:lnTo>
                <a:lnTo>
                  <a:pt x="1828797" y="914400"/>
                </a:lnTo>
                <a:lnTo>
                  <a:pt x="152403" y="914400"/>
                </a:lnTo>
                <a:lnTo>
                  <a:pt x="104232" y="906630"/>
                </a:lnTo>
                <a:lnTo>
                  <a:pt x="62395" y="884994"/>
                </a:lnTo>
                <a:lnTo>
                  <a:pt x="29404" y="852004"/>
                </a:lnTo>
                <a:lnTo>
                  <a:pt x="7769" y="810167"/>
                </a:lnTo>
                <a:lnTo>
                  <a:pt x="0" y="761996"/>
                </a:lnTo>
                <a:lnTo>
                  <a:pt x="0" y="152403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105150" y="5184141"/>
            <a:ext cx="495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NLU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64622" y="3879341"/>
            <a:ext cx="967105" cy="1003935"/>
          </a:xfrm>
          <a:custGeom>
            <a:avLst/>
            <a:gdLst/>
            <a:ahLst/>
            <a:cxnLst/>
            <a:rect l="l" t="t" r="r" b="b"/>
            <a:pathLst>
              <a:path w="967104" h="1003935">
                <a:moveTo>
                  <a:pt x="27454" y="0"/>
                </a:moveTo>
                <a:lnTo>
                  <a:pt x="0" y="26415"/>
                </a:lnTo>
                <a:lnTo>
                  <a:pt x="873895" y="934651"/>
                </a:lnTo>
                <a:lnTo>
                  <a:pt x="846441" y="961068"/>
                </a:lnTo>
                <a:lnTo>
                  <a:pt x="966873" y="1003807"/>
                </a:lnTo>
                <a:lnTo>
                  <a:pt x="937049" y="908235"/>
                </a:lnTo>
                <a:lnTo>
                  <a:pt x="901350" y="908235"/>
                </a:lnTo>
                <a:lnTo>
                  <a:pt x="27454" y="0"/>
                </a:lnTo>
                <a:close/>
              </a:path>
              <a:path w="967104" h="1003935">
                <a:moveTo>
                  <a:pt x="928805" y="881818"/>
                </a:moveTo>
                <a:lnTo>
                  <a:pt x="901350" y="908235"/>
                </a:lnTo>
                <a:lnTo>
                  <a:pt x="937049" y="908235"/>
                </a:lnTo>
                <a:lnTo>
                  <a:pt x="928805" y="881818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4231" y="485457"/>
            <a:ext cx="49364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Applications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 spc="-5"/>
              <a:t>NLU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525693"/>
            <a:ext cx="4916170" cy="230251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2800" spc="-80">
                <a:latin typeface="Arial"/>
                <a:cs typeface="Arial"/>
              </a:rPr>
              <a:t>Text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annotation</a:t>
            </a:r>
            <a:endParaRPr sz="28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640"/>
              </a:spcBef>
              <a:buChar char="•"/>
              <a:tabLst>
                <a:tab pos="698500" algn="l"/>
              </a:tabLst>
            </a:pPr>
            <a:r>
              <a:rPr dirty="0" sz="2400" spc="-40">
                <a:latin typeface="Arial"/>
                <a:cs typeface="Arial"/>
              </a:rPr>
              <a:t>Tagging</a:t>
            </a:r>
            <a:endParaRPr sz="24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698500" algn="l"/>
              </a:tabLst>
            </a:pPr>
            <a:r>
              <a:rPr dirty="0" sz="2400" spc="-5">
                <a:latin typeface="Arial"/>
                <a:cs typeface="Arial"/>
              </a:rPr>
              <a:t>Metadata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extraction/generation</a:t>
            </a:r>
            <a:endParaRPr sz="24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698500" algn="l"/>
              </a:tabLst>
            </a:pPr>
            <a:r>
              <a:rPr dirty="0" sz="2400" spc="-5">
                <a:latin typeface="Arial"/>
                <a:cs typeface="Arial"/>
              </a:rPr>
              <a:t>Classification</a:t>
            </a:r>
            <a:endParaRPr sz="24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698500" algn="l"/>
              </a:tabLst>
            </a:pPr>
            <a:r>
              <a:rPr dirty="0" sz="2400">
                <a:latin typeface="Arial"/>
                <a:cs typeface="Arial"/>
              </a:rPr>
              <a:t>Document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summarization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0" y="3810000"/>
            <a:ext cx="4356100" cy="253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184140" y="6166653"/>
            <a:ext cx="18884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Arial"/>
                <a:cs typeface="Arial"/>
              </a:rPr>
              <a:t>CLASSIFICATION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2162" y="485457"/>
            <a:ext cx="24803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Examples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20520"/>
            <a:ext cx="8009890" cy="29514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dirty="0" sz="3200" spc="-5">
                <a:latin typeface="Arial"/>
                <a:cs typeface="Arial"/>
              </a:rPr>
              <a:t>Every person </a:t>
            </a:r>
            <a:r>
              <a:rPr dirty="0" sz="3200">
                <a:latin typeface="Arial"/>
                <a:cs typeface="Arial"/>
              </a:rPr>
              <a:t>in </a:t>
            </a:r>
            <a:r>
              <a:rPr dirty="0" sz="3200" spc="-5">
                <a:latin typeface="Arial"/>
                <a:cs typeface="Arial"/>
              </a:rPr>
              <a:t>this class </a:t>
            </a:r>
            <a:r>
              <a:rPr dirty="0" sz="3200">
                <a:latin typeface="Arial"/>
                <a:cs typeface="Arial"/>
              </a:rPr>
              <a:t>is </a:t>
            </a:r>
            <a:r>
              <a:rPr dirty="0" sz="3200" spc="-5">
                <a:latin typeface="Arial"/>
                <a:cs typeface="Arial"/>
              </a:rPr>
              <a:t>competent </a:t>
            </a:r>
            <a:r>
              <a:rPr dirty="0" sz="3200">
                <a:latin typeface="Arial"/>
                <a:cs typeface="Arial"/>
              </a:rPr>
              <a:t>in </a:t>
            </a:r>
            <a:r>
              <a:rPr dirty="0" sz="3200" spc="-5">
                <a:latin typeface="Arial"/>
                <a:cs typeface="Arial"/>
              </a:rPr>
              <a:t>at  least one natural language and at least one  artificial language—the same two  languages, shared by everyone </a:t>
            </a:r>
            <a:r>
              <a:rPr dirty="0" sz="3200">
                <a:latin typeface="Arial"/>
                <a:cs typeface="Arial"/>
              </a:rPr>
              <a:t>in </a:t>
            </a:r>
            <a:r>
              <a:rPr dirty="0" sz="3200" spc="-5">
                <a:latin typeface="Arial"/>
                <a:cs typeface="Arial"/>
              </a:rPr>
              <a:t>this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class.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3200" spc="-5">
                <a:latin typeface="Arial"/>
                <a:cs typeface="Arial"/>
              </a:rPr>
              <a:t>Can you name</a:t>
            </a:r>
            <a:r>
              <a:rPr dirty="0" sz="3200" spc="-3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them?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4231" y="485457"/>
            <a:ext cx="49364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Applications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 spc="-5"/>
              <a:t>NLU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525693"/>
            <a:ext cx="3357245" cy="230251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2800">
                <a:latin typeface="Arial"/>
                <a:cs typeface="Arial"/>
              </a:rPr>
              <a:t>Corpus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analytics</a:t>
            </a:r>
            <a:endParaRPr sz="28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640"/>
              </a:spcBef>
              <a:buChar char="•"/>
              <a:tabLst>
                <a:tab pos="698500" algn="l"/>
              </a:tabLst>
            </a:pPr>
            <a:r>
              <a:rPr dirty="0" sz="2400" spc="-5">
                <a:latin typeface="Arial"/>
                <a:cs typeface="Arial"/>
              </a:rPr>
              <a:t>Theme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extraction</a:t>
            </a:r>
            <a:endParaRPr sz="24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698500" algn="l"/>
              </a:tabLst>
            </a:pPr>
            <a:r>
              <a:rPr dirty="0" sz="2400" spc="-5">
                <a:latin typeface="Arial"/>
                <a:cs typeface="Arial"/>
              </a:rPr>
              <a:t>Clustering</a:t>
            </a:r>
            <a:endParaRPr sz="24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698500" algn="l"/>
              </a:tabLst>
            </a:pPr>
            <a:r>
              <a:rPr dirty="0" sz="2400" spc="-35">
                <a:latin typeface="Arial"/>
                <a:cs typeface="Arial"/>
              </a:rPr>
              <a:t>Taxonomy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mapping</a:t>
            </a:r>
            <a:endParaRPr sz="24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698500" algn="l"/>
              </a:tabLst>
            </a:pPr>
            <a:r>
              <a:rPr dirty="0" sz="2400" spc="-5">
                <a:latin typeface="Arial"/>
                <a:cs typeface="Arial"/>
              </a:rPr>
              <a:t>Sentiment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9188" y="6250556"/>
            <a:ext cx="1498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CLUSTERING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0" y="3314700"/>
            <a:ext cx="3568700" cy="280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4231" y="485457"/>
            <a:ext cx="49364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Applications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 spc="-5"/>
              <a:t>NLU</a:t>
            </a:r>
          </a:p>
        </p:txBody>
      </p:sp>
      <p:sp>
        <p:nvSpPr>
          <p:cNvPr id="4" name="object 4"/>
          <p:cNvSpPr/>
          <p:nvPr/>
        </p:nvSpPr>
        <p:spPr>
          <a:xfrm>
            <a:off x="2915675" y="5435015"/>
            <a:ext cx="5632782" cy="966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29053" y="4117196"/>
            <a:ext cx="5547432" cy="9896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93139" y="1525693"/>
            <a:ext cx="7271384" cy="429387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2800">
                <a:latin typeface="Arial"/>
                <a:cs typeface="Arial"/>
              </a:rPr>
              <a:t>Search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applications</a:t>
            </a:r>
            <a:endParaRPr sz="28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640"/>
              </a:spcBef>
              <a:buChar char="•"/>
              <a:tabLst>
                <a:tab pos="698500" algn="l"/>
              </a:tabLst>
            </a:pPr>
            <a:r>
              <a:rPr dirty="0" sz="2400" spc="-5">
                <a:latin typeface="Arial"/>
                <a:cs typeface="Arial"/>
              </a:rPr>
              <a:t>Query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repair</a:t>
            </a:r>
            <a:endParaRPr sz="24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698500" algn="l"/>
              </a:tabLst>
            </a:pPr>
            <a:r>
              <a:rPr dirty="0" sz="2400" spc="-5">
                <a:latin typeface="Arial"/>
                <a:cs typeface="Arial"/>
              </a:rPr>
              <a:t>Query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refinement</a:t>
            </a:r>
            <a:endParaRPr sz="2400">
              <a:latin typeface="Arial"/>
              <a:cs typeface="Arial"/>
            </a:endParaRPr>
          </a:p>
          <a:p>
            <a:pPr marL="697865" marR="5080" indent="-228600">
              <a:lnSpc>
                <a:spcPct val="100699"/>
              </a:lnSpc>
              <a:spcBef>
                <a:spcPts val="600"/>
              </a:spcBef>
              <a:buChar char="•"/>
              <a:tabLst>
                <a:tab pos="698500" algn="l"/>
              </a:tabLst>
            </a:pPr>
            <a:r>
              <a:rPr dirty="0" sz="2400" spc="-5">
                <a:latin typeface="Arial"/>
                <a:cs typeface="Arial"/>
              </a:rPr>
              <a:t>Results postprocessing, e.g., </a:t>
            </a:r>
            <a:r>
              <a:rPr dirty="0" sz="2400">
                <a:latin typeface="Arial"/>
                <a:cs typeface="Arial"/>
              </a:rPr>
              <a:t>ranking, </a:t>
            </a:r>
            <a:r>
              <a:rPr dirty="0" sz="2400" spc="-5">
                <a:latin typeface="Arial"/>
                <a:cs typeface="Arial"/>
              </a:rPr>
              <a:t>clustering,  encapsulation </a:t>
            </a:r>
            <a:r>
              <a:rPr dirty="0" sz="2400">
                <a:latin typeface="Arial"/>
                <a:cs typeface="Arial"/>
              </a:rPr>
              <a:t>(as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below)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527050">
              <a:lnSpc>
                <a:spcPct val="100000"/>
              </a:lnSpc>
              <a:spcBef>
                <a:spcPts val="2215"/>
              </a:spcBef>
            </a:pPr>
            <a:r>
              <a:rPr dirty="0" sz="1800" spc="-5">
                <a:latin typeface="Arial"/>
                <a:cs typeface="Arial"/>
              </a:rPr>
              <a:t>GOOGLE:</a:t>
            </a:r>
            <a:endParaRPr sz="1800">
              <a:latin typeface="Arial"/>
              <a:cs typeface="Arial"/>
            </a:endParaRPr>
          </a:p>
          <a:p>
            <a:pPr marL="958215" marR="5681980" indent="330200">
              <a:lnSpc>
                <a:spcPts val="4400"/>
              </a:lnSpc>
              <a:spcBef>
                <a:spcPts val="420"/>
              </a:spcBef>
            </a:pPr>
            <a:r>
              <a:rPr dirty="0" sz="1800">
                <a:latin typeface="Arial"/>
                <a:cs typeface="Arial"/>
              </a:rPr>
              <a:t>vs.  </a:t>
            </a:r>
            <a:r>
              <a:rPr dirty="0" sz="1800" spc="-5">
                <a:latin typeface="Arial"/>
                <a:cs typeface="Arial"/>
              </a:rPr>
              <a:t>BI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G: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4231" y="485457"/>
            <a:ext cx="49364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Applications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 spc="-5"/>
              <a:t>NLU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544321"/>
            <a:ext cx="3550920" cy="2473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110"/>
              </a:lnSpc>
              <a:spcBef>
                <a:spcPts val="100"/>
              </a:spcBef>
            </a:pPr>
            <a:r>
              <a:rPr dirty="0" sz="2600">
                <a:latin typeface="Arial"/>
                <a:cs typeface="Arial"/>
              </a:rPr>
              <a:t>Advanced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applications</a:t>
            </a:r>
            <a:endParaRPr sz="2600">
              <a:latin typeface="Arial"/>
              <a:cs typeface="Arial"/>
            </a:endParaRPr>
          </a:p>
          <a:p>
            <a:pPr marL="698500" indent="-228600">
              <a:lnSpc>
                <a:spcPts val="2630"/>
              </a:lnSpc>
              <a:buChar char="•"/>
              <a:tabLst>
                <a:tab pos="697865" algn="l"/>
                <a:tab pos="698500" algn="l"/>
              </a:tabLst>
            </a:pPr>
            <a:r>
              <a:rPr dirty="0" sz="2200" spc="-5">
                <a:latin typeface="Arial"/>
                <a:cs typeface="Arial"/>
              </a:rPr>
              <a:t>Machine translation</a:t>
            </a:r>
            <a:endParaRPr sz="2200">
              <a:latin typeface="Arial"/>
              <a:cs typeface="Arial"/>
            </a:endParaRPr>
          </a:p>
          <a:p>
            <a:pPr marL="698500" indent="-228600">
              <a:lnSpc>
                <a:spcPts val="2620"/>
              </a:lnSpc>
              <a:spcBef>
                <a:spcPts val="60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2200" spc="-5">
                <a:latin typeface="Arial"/>
                <a:cs typeface="Arial"/>
              </a:rPr>
              <a:t>Knowledge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discovery</a:t>
            </a:r>
            <a:endParaRPr sz="2200">
              <a:latin typeface="Arial"/>
              <a:cs typeface="Arial"/>
            </a:endParaRPr>
          </a:p>
          <a:p>
            <a:pPr marL="698500" indent="-228600">
              <a:lnSpc>
                <a:spcPts val="2620"/>
              </a:lnSpc>
              <a:buChar char="•"/>
              <a:tabLst>
                <a:tab pos="697865" algn="l"/>
                <a:tab pos="698500" algn="l"/>
              </a:tabLst>
            </a:pPr>
            <a:r>
              <a:rPr dirty="0" sz="2200" spc="-5">
                <a:latin typeface="Arial"/>
                <a:cs typeface="Arial"/>
              </a:rPr>
              <a:t>Question handling</a:t>
            </a:r>
            <a:endParaRPr sz="2200">
              <a:latin typeface="Arial"/>
              <a:cs typeface="Arial"/>
            </a:endParaRPr>
          </a:p>
          <a:p>
            <a:pPr lvl="1" marL="1155065" marR="933450" indent="-228600">
              <a:lnSpc>
                <a:spcPct val="78900"/>
              </a:lnSpc>
              <a:spcBef>
                <a:spcPts val="54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1900">
                <a:latin typeface="Arial"/>
                <a:cs typeface="Arial"/>
              </a:rPr>
              <a:t>Question  </a:t>
            </a:r>
            <a:r>
              <a:rPr dirty="0" sz="1900" spc="-5">
                <a:latin typeface="Arial"/>
                <a:cs typeface="Arial"/>
              </a:rPr>
              <a:t>t</a:t>
            </a:r>
            <a:r>
              <a:rPr dirty="0" sz="1900">
                <a:latin typeface="Arial"/>
                <a:cs typeface="Arial"/>
              </a:rPr>
              <a:t>y</a:t>
            </a:r>
            <a:r>
              <a:rPr dirty="0" sz="1900" spc="5">
                <a:latin typeface="Arial"/>
                <a:cs typeface="Arial"/>
              </a:rPr>
              <a:t>p</a:t>
            </a:r>
            <a:r>
              <a:rPr dirty="0" sz="1900">
                <a:latin typeface="Arial"/>
                <a:cs typeface="Arial"/>
              </a:rPr>
              <a:t>i</a:t>
            </a:r>
            <a:r>
              <a:rPr dirty="0" sz="1900" spc="5">
                <a:latin typeface="Arial"/>
                <a:cs typeface="Arial"/>
              </a:rPr>
              <a:t>ng</a:t>
            </a:r>
            <a:r>
              <a:rPr dirty="0" sz="1900" spc="-5">
                <a:latin typeface="Arial"/>
                <a:cs typeface="Arial"/>
              </a:rPr>
              <a:t>/</a:t>
            </a:r>
            <a:r>
              <a:rPr dirty="0" sz="1900">
                <a:latin typeface="Arial"/>
                <a:cs typeface="Arial"/>
              </a:rPr>
              <a:t>r</a:t>
            </a:r>
            <a:r>
              <a:rPr dirty="0" sz="1900" spc="5">
                <a:latin typeface="Arial"/>
                <a:cs typeface="Arial"/>
              </a:rPr>
              <a:t>ou</a:t>
            </a:r>
            <a:r>
              <a:rPr dirty="0" sz="1900" spc="-5">
                <a:latin typeface="Arial"/>
                <a:cs typeface="Arial"/>
              </a:rPr>
              <a:t>t</a:t>
            </a:r>
            <a:r>
              <a:rPr dirty="0" sz="1900">
                <a:latin typeface="Arial"/>
                <a:cs typeface="Arial"/>
              </a:rPr>
              <a:t>i</a:t>
            </a:r>
            <a:r>
              <a:rPr dirty="0" sz="1900" spc="5">
                <a:latin typeface="Arial"/>
                <a:cs typeface="Arial"/>
              </a:rPr>
              <a:t>n</a:t>
            </a:r>
            <a:r>
              <a:rPr dirty="0" sz="1900">
                <a:latin typeface="Arial"/>
                <a:cs typeface="Arial"/>
              </a:rPr>
              <a:t>g</a:t>
            </a:r>
            <a:endParaRPr sz="1900">
              <a:latin typeface="Arial"/>
              <a:cs typeface="Arial"/>
            </a:endParaRPr>
          </a:p>
          <a:p>
            <a:pPr lvl="1" marL="1155065" marR="5080" indent="-228600">
              <a:lnSpc>
                <a:spcPct val="789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1900" spc="-10">
                <a:latin typeface="Arial"/>
                <a:cs typeface="Arial"/>
              </a:rPr>
              <a:t>Question-FAQ  </a:t>
            </a:r>
            <a:r>
              <a:rPr dirty="0" sz="1900">
                <a:latin typeface="Arial"/>
                <a:cs typeface="Arial"/>
              </a:rPr>
              <a:t>approximate</a:t>
            </a:r>
            <a:r>
              <a:rPr dirty="0" sz="1900" spc="-6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matching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38700" y="4419600"/>
            <a:ext cx="4000500" cy="2247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555740" y="1633221"/>
            <a:ext cx="4959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 b="1">
                <a:latin typeface="Arial"/>
                <a:cs typeface="Arial"/>
              </a:rPr>
              <a:t>F</a:t>
            </a:r>
            <a:r>
              <a:rPr dirty="0" sz="1800" b="1">
                <a:latin typeface="Arial"/>
                <a:cs typeface="Arial"/>
              </a:rPr>
              <a:t>AQ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5740" y="1899921"/>
            <a:ext cx="1816100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Arial"/>
                <a:cs typeface="Arial"/>
              </a:rPr>
              <a:t>How </a:t>
            </a:r>
            <a:r>
              <a:rPr dirty="0" sz="1800" b="1">
                <a:latin typeface="Arial"/>
                <a:cs typeface="Arial"/>
              </a:rPr>
              <a:t>do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I…</a:t>
            </a:r>
            <a:endParaRPr sz="1800">
              <a:latin typeface="Arial"/>
              <a:cs typeface="Arial"/>
            </a:endParaRPr>
          </a:p>
          <a:p>
            <a:pPr marL="355600" marR="499745" indent="-342900">
              <a:lnSpc>
                <a:spcPts val="2100"/>
              </a:lnSpc>
              <a:spcBef>
                <a:spcPts val="16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Arial"/>
                <a:cs typeface="Arial"/>
              </a:rPr>
              <a:t>Where</a:t>
            </a:r>
            <a:r>
              <a:rPr dirty="0" sz="1800" spc="-8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is  the…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14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Arial"/>
                <a:cs typeface="Arial"/>
              </a:rPr>
              <a:t>What is</a:t>
            </a:r>
            <a:r>
              <a:rPr dirty="0" sz="1800" spc="-7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the…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130"/>
              </a:lnSpc>
              <a:spcBef>
                <a:spcPts val="4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Arial"/>
                <a:cs typeface="Arial"/>
              </a:rPr>
              <a:t>When </a:t>
            </a:r>
            <a:r>
              <a:rPr dirty="0" sz="1800" b="1">
                <a:latin typeface="Arial"/>
                <a:cs typeface="Arial"/>
              </a:rPr>
              <a:t>do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I…</a:t>
            </a:r>
            <a:endParaRPr sz="1800">
              <a:latin typeface="Arial"/>
              <a:cs typeface="Arial"/>
            </a:endParaRPr>
          </a:p>
          <a:p>
            <a:pPr marL="355600" marR="93345" indent="-342900">
              <a:lnSpc>
                <a:spcPts val="2200"/>
              </a:lnSpc>
              <a:spcBef>
                <a:spcPts val="1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Arial"/>
                <a:cs typeface="Arial"/>
              </a:rPr>
              <a:t>Do you</a:t>
            </a:r>
            <a:r>
              <a:rPr dirty="0" sz="1800" spc="-7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have  a…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10200" y="1930400"/>
            <a:ext cx="1028700" cy="2870200"/>
          </a:xfrm>
          <a:custGeom>
            <a:avLst/>
            <a:gdLst/>
            <a:ahLst/>
            <a:cxnLst/>
            <a:rect l="l" t="t" r="r" b="b"/>
            <a:pathLst>
              <a:path w="1028700" h="2870200">
                <a:moveTo>
                  <a:pt x="843944" y="0"/>
                </a:moveTo>
                <a:lnTo>
                  <a:pt x="843944" y="89352"/>
                </a:lnTo>
                <a:lnTo>
                  <a:pt x="450057" y="89352"/>
                </a:lnTo>
                <a:lnTo>
                  <a:pt x="401018" y="91992"/>
                </a:lnTo>
                <a:lnTo>
                  <a:pt x="353509" y="99732"/>
                </a:lnTo>
                <a:lnTo>
                  <a:pt x="307804" y="112296"/>
                </a:lnTo>
                <a:lnTo>
                  <a:pt x="264178" y="129409"/>
                </a:lnTo>
                <a:lnTo>
                  <a:pt x="222905" y="150797"/>
                </a:lnTo>
                <a:lnTo>
                  <a:pt x="184259" y="176186"/>
                </a:lnTo>
                <a:lnTo>
                  <a:pt x="148516" y="205301"/>
                </a:lnTo>
                <a:lnTo>
                  <a:pt x="115950" y="237867"/>
                </a:lnTo>
                <a:lnTo>
                  <a:pt x="86835" y="273610"/>
                </a:lnTo>
                <a:lnTo>
                  <a:pt x="61446" y="312256"/>
                </a:lnTo>
                <a:lnTo>
                  <a:pt x="40057" y="353529"/>
                </a:lnTo>
                <a:lnTo>
                  <a:pt x="22944" y="397155"/>
                </a:lnTo>
                <a:lnTo>
                  <a:pt x="10380" y="442860"/>
                </a:lnTo>
                <a:lnTo>
                  <a:pt x="2640" y="490369"/>
                </a:lnTo>
                <a:lnTo>
                  <a:pt x="0" y="539408"/>
                </a:lnTo>
                <a:lnTo>
                  <a:pt x="0" y="2870200"/>
                </a:lnTo>
                <a:lnTo>
                  <a:pt x="82151" y="2870200"/>
                </a:lnTo>
                <a:lnTo>
                  <a:pt x="82153" y="539408"/>
                </a:lnTo>
                <a:lnTo>
                  <a:pt x="85020" y="493259"/>
                </a:lnTo>
                <a:lnTo>
                  <a:pt x="93389" y="448821"/>
                </a:lnTo>
                <a:lnTo>
                  <a:pt x="106917" y="406438"/>
                </a:lnTo>
                <a:lnTo>
                  <a:pt x="125259" y="366455"/>
                </a:lnTo>
                <a:lnTo>
                  <a:pt x="148069" y="329217"/>
                </a:lnTo>
                <a:lnTo>
                  <a:pt x="175004" y="295069"/>
                </a:lnTo>
                <a:lnTo>
                  <a:pt x="205718" y="264355"/>
                </a:lnTo>
                <a:lnTo>
                  <a:pt x="239866" y="237421"/>
                </a:lnTo>
                <a:lnTo>
                  <a:pt x="277104" y="214611"/>
                </a:lnTo>
                <a:lnTo>
                  <a:pt x="317087" y="196269"/>
                </a:lnTo>
                <a:lnTo>
                  <a:pt x="359470" y="182741"/>
                </a:lnTo>
                <a:lnTo>
                  <a:pt x="403908" y="174372"/>
                </a:lnTo>
                <a:lnTo>
                  <a:pt x="450057" y="171505"/>
                </a:lnTo>
                <a:lnTo>
                  <a:pt x="970514" y="171505"/>
                </a:lnTo>
                <a:lnTo>
                  <a:pt x="1028700" y="130430"/>
                </a:lnTo>
                <a:lnTo>
                  <a:pt x="843944" y="0"/>
                </a:lnTo>
                <a:close/>
              </a:path>
              <a:path w="1028700" h="2870200">
                <a:moveTo>
                  <a:pt x="970514" y="171505"/>
                </a:moveTo>
                <a:lnTo>
                  <a:pt x="843944" y="171505"/>
                </a:lnTo>
                <a:lnTo>
                  <a:pt x="843944" y="260856"/>
                </a:lnTo>
                <a:lnTo>
                  <a:pt x="970514" y="171505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10200" y="1930400"/>
            <a:ext cx="1028700" cy="2870200"/>
          </a:xfrm>
          <a:custGeom>
            <a:avLst/>
            <a:gdLst/>
            <a:ahLst/>
            <a:cxnLst/>
            <a:rect l="l" t="t" r="r" b="b"/>
            <a:pathLst>
              <a:path w="1028700" h="2870200">
                <a:moveTo>
                  <a:pt x="0" y="2870200"/>
                </a:moveTo>
                <a:lnTo>
                  <a:pt x="0" y="539408"/>
                </a:lnTo>
                <a:lnTo>
                  <a:pt x="2640" y="490369"/>
                </a:lnTo>
                <a:lnTo>
                  <a:pt x="10380" y="442860"/>
                </a:lnTo>
                <a:lnTo>
                  <a:pt x="22944" y="397155"/>
                </a:lnTo>
                <a:lnTo>
                  <a:pt x="40057" y="353529"/>
                </a:lnTo>
                <a:lnTo>
                  <a:pt x="61446" y="312256"/>
                </a:lnTo>
                <a:lnTo>
                  <a:pt x="86835" y="273610"/>
                </a:lnTo>
                <a:lnTo>
                  <a:pt x="115949" y="237867"/>
                </a:lnTo>
                <a:lnTo>
                  <a:pt x="148516" y="205301"/>
                </a:lnTo>
                <a:lnTo>
                  <a:pt x="184259" y="176186"/>
                </a:lnTo>
                <a:lnTo>
                  <a:pt x="222905" y="150797"/>
                </a:lnTo>
                <a:lnTo>
                  <a:pt x="264178" y="129409"/>
                </a:lnTo>
                <a:lnTo>
                  <a:pt x="307804" y="112295"/>
                </a:lnTo>
                <a:lnTo>
                  <a:pt x="353509" y="99731"/>
                </a:lnTo>
                <a:lnTo>
                  <a:pt x="401019" y="91992"/>
                </a:lnTo>
                <a:lnTo>
                  <a:pt x="450057" y="89351"/>
                </a:lnTo>
                <a:lnTo>
                  <a:pt x="843944" y="89351"/>
                </a:lnTo>
                <a:lnTo>
                  <a:pt x="843944" y="0"/>
                </a:lnTo>
                <a:lnTo>
                  <a:pt x="1028700" y="130430"/>
                </a:lnTo>
                <a:lnTo>
                  <a:pt x="843944" y="260857"/>
                </a:lnTo>
                <a:lnTo>
                  <a:pt x="843944" y="171505"/>
                </a:lnTo>
                <a:lnTo>
                  <a:pt x="450057" y="171505"/>
                </a:lnTo>
                <a:lnTo>
                  <a:pt x="403908" y="174372"/>
                </a:lnTo>
                <a:lnTo>
                  <a:pt x="359470" y="182741"/>
                </a:lnTo>
                <a:lnTo>
                  <a:pt x="317087" y="196269"/>
                </a:lnTo>
                <a:lnTo>
                  <a:pt x="277104" y="214611"/>
                </a:lnTo>
                <a:lnTo>
                  <a:pt x="239866" y="237421"/>
                </a:lnTo>
                <a:lnTo>
                  <a:pt x="205718" y="264356"/>
                </a:lnTo>
                <a:lnTo>
                  <a:pt x="175004" y="295069"/>
                </a:lnTo>
                <a:lnTo>
                  <a:pt x="148070" y="329217"/>
                </a:lnTo>
                <a:lnTo>
                  <a:pt x="125259" y="366455"/>
                </a:lnTo>
                <a:lnTo>
                  <a:pt x="106918" y="406438"/>
                </a:lnTo>
                <a:lnTo>
                  <a:pt x="93390" y="448821"/>
                </a:lnTo>
                <a:lnTo>
                  <a:pt x="85020" y="493259"/>
                </a:lnTo>
                <a:lnTo>
                  <a:pt x="82154" y="539408"/>
                </a:lnTo>
                <a:lnTo>
                  <a:pt x="82151" y="2870200"/>
                </a:lnTo>
                <a:lnTo>
                  <a:pt x="0" y="287020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92800" y="2743200"/>
            <a:ext cx="609600" cy="2057400"/>
          </a:xfrm>
          <a:custGeom>
            <a:avLst/>
            <a:gdLst/>
            <a:ahLst/>
            <a:cxnLst/>
            <a:rect l="l" t="t" r="r" b="b"/>
            <a:pathLst>
              <a:path w="609600" h="2057400">
                <a:moveTo>
                  <a:pt x="458784" y="0"/>
                </a:moveTo>
                <a:lnTo>
                  <a:pt x="458784" y="107191"/>
                </a:lnTo>
                <a:lnTo>
                  <a:pt x="266700" y="107191"/>
                </a:lnTo>
                <a:lnTo>
                  <a:pt x="218760" y="111488"/>
                </a:lnTo>
                <a:lnTo>
                  <a:pt x="173639" y="123877"/>
                </a:lnTo>
                <a:lnTo>
                  <a:pt x="132091" y="143604"/>
                </a:lnTo>
                <a:lnTo>
                  <a:pt x="94868" y="169916"/>
                </a:lnTo>
                <a:lnTo>
                  <a:pt x="62724" y="202060"/>
                </a:lnTo>
                <a:lnTo>
                  <a:pt x="36412" y="239283"/>
                </a:lnTo>
                <a:lnTo>
                  <a:pt x="16685" y="280831"/>
                </a:lnTo>
                <a:lnTo>
                  <a:pt x="4296" y="325952"/>
                </a:lnTo>
                <a:lnTo>
                  <a:pt x="0" y="373891"/>
                </a:lnTo>
                <a:lnTo>
                  <a:pt x="0" y="2057400"/>
                </a:lnTo>
                <a:lnTo>
                  <a:pt x="84843" y="2057400"/>
                </a:lnTo>
                <a:lnTo>
                  <a:pt x="84843" y="373891"/>
                </a:lnTo>
                <a:lnTo>
                  <a:pt x="91339" y="325547"/>
                </a:lnTo>
                <a:lnTo>
                  <a:pt x="109672" y="282105"/>
                </a:lnTo>
                <a:lnTo>
                  <a:pt x="138108" y="245299"/>
                </a:lnTo>
                <a:lnTo>
                  <a:pt x="174913" y="216864"/>
                </a:lnTo>
                <a:lnTo>
                  <a:pt x="218355" y="198531"/>
                </a:lnTo>
                <a:lnTo>
                  <a:pt x="266700" y="192035"/>
                </a:lnTo>
                <a:lnTo>
                  <a:pt x="566837" y="192035"/>
                </a:lnTo>
                <a:lnTo>
                  <a:pt x="609600" y="149613"/>
                </a:lnTo>
                <a:lnTo>
                  <a:pt x="458784" y="0"/>
                </a:lnTo>
                <a:close/>
              </a:path>
              <a:path w="609600" h="2057400">
                <a:moveTo>
                  <a:pt x="566837" y="192035"/>
                </a:moveTo>
                <a:lnTo>
                  <a:pt x="458784" y="192035"/>
                </a:lnTo>
                <a:lnTo>
                  <a:pt x="458784" y="299227"/>
                </a:lnTo>
                <a:lnTo>
                  <a:pt x="566837" y="192035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92800" y="2743200"/>
            <a:ext cx="609600" cy="2057400"/>
          </a:xfrm>
          <a:custGeom>
            <a:avLst/>
            <a:gdLst/>
            <a:ahLst/>
            <a:cxnLst/>
            <a:rect l="l" t="t" r="r" b="b"/>
            <a:pathLst>
              <a:path w="609600" h="2057400">
                <a:moveTo>
                  <a:pt x="0" y="2057400"/>
                </a:moveTo>
                <a:lnTo>
                  <a:pt x="0" y="373891"/>
                </a:lnTo>
                <a:lnTo>
                  <a:pt x="4296" y="325951"/>
                </a:lnTo>
                <a:lnTo>
                  <a:pt x="16685" y="280831"/>
                </a:lnTo>
                <a:lnTo>
                  <a:pt x="36412" y="239283"/>
                </a:lnTo>
                <a:lnTo>
                  <a:pt x="62724" y="202060"/>
                </a:lnTo>
                <a:lnTo>
                  <a:pt x="94868" y="169916"/>
                </a:lnTo>
                <a:lnTo>
                  <a:pt x="132091" y="143604"/>
                </a:lnTo>
                <a:lnTo>
                  <a:pt x="173639" y="123877"/>
                </a:lnTo>
                <a:lnTo>
                  <a:pt x="218760" y="111489"/>
                </a:lnTo>
                <a:lnTo>
                  <a:pt x="266699" y="107192"/>
                </a:lnTo>
                <a:lnTo>
                  <a:pt x="458784" y="107192"/>
                </a:lnTo>
                <a:lnTo>
                  <a:pt x="458784" y="0"/>
                </a:lnTo>
                <a:lnTo>
                  <a:pt x="609600" y="149613"/>
                </a:lnTo>
                <a:lnTo>
                  <a:pt x="458784" y="299227"/>
                </a:lnTo>
                <a:lnTo>
                  <a:pt x="458784" y="192035"/>
                </a:lnTo>
                <a:lnTo>
                  <a:pt x="266699" y="192035"/>
                </a:lnTo>
                <a:lnTo>
                  <a:pt x="218354" y="198531"/>
                </a:lnTo>
                <a:lnTo>
                  <a:pt x="174913" y="216863"/>
                </a:lnTo>
                <a:lnTo>
                  <a:pt x="138107" y="245299"/>
                </a:lnTo>
                <a:lnTo>
                  <a:pt x="109671" y="282105"/>
                </a:lnTo>
                <a:lnTo>
                  <a:pt x="91339" y="325546"/>
                </a:lnTo>
                <a:lnTo>
                  <a:pt x="84843" y="373891"/>
                </a:lnTo>
                <a:lnTo>
                  <a:pt x="84843" y="2057400"/>
                </a:lnTo>
                <a:lnTo>
                  <a:pt x="0" y="205740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81300"/>
            <a:ext cx="6502398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150" y="282575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4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4540" y="1734820"/>
            <a:ext cx="496697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latin typeface="Arial"/>
                <a:cs typeface="Arial"/>
              </a:rPr>
              <a:t>Applications </a:t>
            </a:r>
            <a:r>
              <a:rPr dirty="0" sz="4400">
                <a:latin typeface="Arial"/>
                <a:cs typeface="Arial"/>
              </a:rPr>
              <a:t>of</a:t>
            </a:r>
            <a:r>
              <a:rPr dirty="0" sz="4400" spc="-40">
                <a:latin typeface="Arial"/>
                <a:cs typeface="Arial"/>
              </a:rPr>
              <a:t> </a:t>
            </a:r>
            <a:r>
              <a:rPr dirty="0" sz="4400" spc="-5">
                <a:latin typeface="Arial"/>
                <a:cs typeface="Arial"/>
              </a:rPr>
              <a:t>NLG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2915920"/>
            <a:ext cx="70764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Introduction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Natural Language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Processing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64622" y="3879341"/>
            <a:ext cx="967105" cy="1003935"/>
          </a:xfrm>
          <a:custGeom>
            <a:avLst/>
            <a:gdLst/>
            <a:ahLst/>
            <a:cxnLst/>
            <a:rect l="l" t="t" r="r" b="b"/>
            <a:pathLst>
              <a:path w="967104" h="1003935">
                <a:moveTo>
                  <a:pt x="27454" y="0"/>
                </a:moveTo>
                <a:lnTo>
                  <a:pt x="0" y="26415"/>
                </a:lnTo>
                <a:lnTo>
                  <a:pt x="873895" y="934651"/>
                </a:lnTo>
                <a:lnTo>
                  <a:pt x="846441" y="961068"/>
                </a:lnTo>
                <a:lnTo>
                  <a:pt x="966873" y="1003807"/>
                </a:lnTo>
                <a:lnTo>
                  <a:pt x="937049" y="908235"/>
                </a:lnTo>
                <a:lnTo>
                  <a:pt x="901350" y="908235"/>
                </a:lnTo>
                <a:lnTo>
                  <a:pt x="27454" y="0"/>
                </a:lnTo>
                <a:close/>
              </a:path>
              <a:path w="967104" h="1003935">
                <a:moveTo>
                  <a:pt x="928805" y="881818"/>
                </a:moveTo>
                <a:lnTo>
                  <a:pt x="901350" y="908235"/>
                </a:lnTo>
                <a:lnTo>
                  <a:pt x="937049" y="908235"/>
                </a:lnTo>
                <a:lnTo>
                  <a:pt x="928805" y="881818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59150" y="3877764"/>
            <a:ext cx="1231265" cy="1005840"/>
          </a:xfrm>
          <a:custGeom>
            <a:avLst/>
            <a:gdLst/>
            <a:ahLst/>
            <a:cxnLst/>
            <a:rect l="l" t="t" r="r" b="b"/>
            <a:pathLst>
              <a:path w="1231264" h="1005839">
                <a:moveTo>
                  <a:pt x="52671" y="888954"/>
                </a:moveTo>
                <a:lnTo>
                  <a:pt x="0" y="1005385"/>
                </a:lnTo>
                <a:lnTo>
                  <a:pt x="124748" y="977663"/>
                </a:lnTo>
                <a:lnTo>
                  <a:pt x="100722" y="948093"/>
                </a:lnTo>
                <a:lnTo>
                  <a:pt x="137115" y="918523"/>
                </a:lnTo>
                <a:lnTo>
                  <a:pt x="76697" y="918523"/>
                </a:lnTo>
                <a:lnTo>
                  <a:pt x="52671" y="888954"/>
                </a:lnTo>
                <a:close/>
              </a:path>
              <a:path w="1231264" h="1005839">
                <a:moveTo>
                  <a:pt x="1207187" y="0"/>
                </a:moveTo>
                <a:lnTo>
                  <a:pt x="76697" y="918523"/>
                </a:lnTo>
                <a:lnTo>
                  <a:pt x="137115" y="918523"/>
                </a:lnTo>
                <a:lnTo>
                  <a:pt x="1231212" y="29570"/>
                </a:lnTo>
                <a:lnTo>
                  <a:pt x="1207187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62200" y="4876800"/>
            <a:ext cx="1981200" cy="914400"/>
          </a:xfrm>
          <a:custGeom>
            <a:avLst/>
            <a:gdLst/>
            <a:ahLst/>
            <a:cxnLst/>
            <a:rect l="l" t="t" r="r" b="b"/>
            <a:pathLst>
              <a:path w="1981200" h="914400">
                <a:moveTo>
                  <a:pt x="1828797" y="0"/>
                </a:moveTo>
                <a:lnTo>
                  <a:pt x="152403" y="0"/>
                </a:lnTo>
                <a:lnTo>
                  <a:pt x="104232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2"/>
                </a:lnTo>
                <a:lnTo>
                  <a:pt x="0" y="152403"/>
                </a:lnTo>
                <a:lnTo>
                  <a:pt x="0" y="761996"/>
                </a:lnTo>
                <a:lnTo>
                  <a:pt x="7769" y="810167"/>
                </a:lnTo>
                <a:lnTo>
                  <a:pt x="29405" y="852003"/>
                </a:lnTo>
                <a:lnTo>
                  <a:pt x="62396" y="884994"/>
                </a:lnTo>
                <a:lnTo>
                  <a:pt x="104232" y="906630"/>
                </a:lnTo>
                <a:lnTo>
                  <a:pt x="152403" y="914400"/>
                </a:lnTo>
                <a:lnTo>
                  <a:pt x="1828797" y="914400"/>
                </a:lnTo>
                <a:lnTo>
                  <a:pt x="1876968" y="906630"/>
                </a:lnTo>
                <a:lnTo>
                  <a:pt x="1918804" y="884994"/>
                </a:lnTo>
                <a:lnTo>
                  <a:pt x="1951795" y="852003"/>
                </a:lnTo>
                <a:lnTo>
                  <a:pt x="1973430" y="810167"/>
                </a:lnTo>
                <a:lnTo>
                  <a:pt x="1981200" y="761996"/>
                </a:lnTo>
                <a:lnTo>
                  <a:pt x="1981200" y="152403"/>
                </a:lnTo>
                <a:lnTo>
                  <a:pt x="1973430" y="104232"/>
                </a:lnTo>
                <a:lnTo>
                  <a:pt x="1951795" y="62396"/>
                </a:lnTo>
                <a:lnTo>
                  <a:pt x="1918804" y="29405"/>
                </a:lnTo>
                <a:lnTo>
                  <a:pt x="1876968" y="7769"/>
                </a:lnTo>
                <a:lnTo>
                  <a:pt x="1828797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62200" y="4876800"/>
            <a:ext cx="1981200" cy="914400"/>
          </a:xfrm>
          <a:custGeom>
            <a:avLst/>
            <a:gdLst/>
            <a:ahLst/>
            <a:cxnLst/>
            <a:rect l="l" t="t" r="r" b="b"/>
            <a:pathLst>
              <a:path w="1981200" h="914400">
                <a:moveTo>
                  <a:pt x="0" y="152403"/>
                </a:moveTo>
                <a:lnTo>
                  <a:pt x="7769" y="104232"/>
                </a:lnTo>
                <a:lnTo>
                  <a:pt x="29404" y="62396"/>
                </a:lnTo>
                <a:lnTo>
                  <a:pt x="62395" y="29405"/>
                </a:lnTo>
                <a:lnTo>
                  <a:pt x="104232" y="7769"/>
                </a:lnTo>
                <a:lnTo>
                  <a:pt x="152403" y="0"/>
                </a:lnTo>
                <a:lnTo>
                  <a:pt x="1828797" y="0"/>
                </a:lnTo>
                <a:lnTo>
                  <a:pt x="1876968" y="7769"/>
                </a:lnTo>
                <a:lnTo>
                  <a:pt x="1918804" y="29405"/>
                </a:lnTo>
                <a:lnTo>
                  <a:pt x="1951795" y="62396"/>
                </a:lnTo>
                <a:lnTo>
                  <a:pt x="1973430" y="104232"/>
                </a:lnTo>
                <a:lnTo>
                  <a:pt x="1981200" y="152403"/>
                </a:lnTo>
                <a:lnTo>
                  <a:pt x="1981200" y="761996"/>
                </a:lnTo>
                <a:lnTo>
                  <a:pt x="1973430" y="810167"/>
                </a:lnTo>
                <a:lnTo>
                  <a:pt x="1951795" y="852004"/>
                </a:lnTo>
                <a:lnTo>
                  <a:pt x="1918804" y="884994"/>
                </a:lnTo>
                <a:lnTo>
                  <a:pt x="1876968" y="906630"/>
                </a:lnTo>
                <a:lnTo>
                  <a:pt x="1828797" y="914400"/>
                </a:lnTo>
                <a:lnTo>
                  <a:pt x="152403" y="914400"/>
                </a:lnTo>
                <a:lnTo>
                  <a:pt x="104232" y="906630"/>
                </a:lnTo>
                <a:lnTo>
                  <a:pt x="62395" y="884994"/>
                </a:lnTo>
                <a:lnTo>
                  <a:pt x="29404" y="852004"/>
                </a:lnTo>
                <a:lnTo>
                  <a:pt x="7769" y="810167"/>
                </a:lnTo>
                <a:lnTo>
                  <a:pt x="0" y="761996"/>
                </a:lnTo>
                <a:lnTo>
                  <a:pt x="0" y="152403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105150" y="5184141"/>
            <a:ext cx="495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NLU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81400" y="2971800"/>
            <a:ext cx="1981200" cy="914400"/>
          </a:xfrm>
          <a:custGeom>
            <a:avLst/>
            <a:gdLst/>
            <a:ahLst/>
            <a:cxnLst/>
            <a:rect l="l" t="t" r="r" b="b"/>
            <a:pathLst>
              <a:path w="1981200" h="914400">
                <a:moveTo>
                  <a:pt x="1828797" y="0"/>
                </a:moveTo>
                <a:lnTo>
                  <a:pt x="152403" y="0"/>
                </a:lnTo>
                <a:lnTo>
                  <a:pt x="104232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2"/>
                </a:lnTo>
                <a:lnTo>
                  <a:pt x="0" y="152403"/>
                </a:lnTo>
                <a:lnTo>
                  <a:pt x="0" y="761996"/>
                </a:lnTo>
                <a:lnTo>
                  <a:pt x="7769" y="810167"/>
                </a:lnTo>
                <a:lnTo>
                  <a:pt x="29405" y="852003"/>
                </a:lnTo>
                <a:lnTo>
                  <a:pt x="62396" y="884994"/>
                </a:lnTo>
                <a:lnTo>
                  <a:pt x="104232" y="906630"/>
                </a:lnTo>
                <a:lnTo>
                  <a:pt x="152403" y="914400"/>
                </a:lnTo>
                <a:lnTo>
                  <a:pt x="1828797" y="914400"/>
                </a:lnTo>
                <a:lnTo>
                  <a:pt x="1876968" y="906630"/>
                </a:lnTo>
                <a:lnTo>
                  <a:pt x="1918804" y="884994"/>
                </a:lnTo>
                <a:lnTo>
                  <a:pt x="1951795" y="852003"/>
                </a:lnTo>
                <a:lnTo>
                  <a:pt x="1973430" y="810167"/>
                </a:lnTo>
                <a:lnTo>
                  <a:pt x="1981200" y="761996"/>
                </a:lnTo>
                <a:lnTo>
                  <a:pt x="1981200" y="152403"/>
                </a:lnTo>
                <a:lnTo>
                  <a:pt x="1973430" y="104232"/>
                </a:lnTo>
                <a:lnTo>
                  <a:pt x="1951795" y="62396"/>
                </a:lnTo>
                <a:lnTo>
                  <a:pt x="1918804" y="29405"/>
                </a:lnTo>
                <a:lnTo>
                  <a:pt x="1876968" y="7769"/>
                </a:lnTo>
                <a:lnTo>
                  <a:pt x="1828797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81400" y="2971800"/>
            <a:ext cx="1981200" cy="914400"/>
          </a:xfrm>
          <a:custGeom>
            <a:avLst/>
            <a:gdLst/>
            <a:ahLst/>
            <a:cxnLst/>
            <a:rect l="l" t="t" r="r" b="b"/>
            <a:pathLst>
              <a:path w="1981200" h="914400">
                <a:moveTo>
                  <a:pt x="0" y="152403"/>
                </a:moveTo>
                <a:lnTo>
                  <a:pt x="7769" y="104232"/>
                </a:lnTo>
                <a:lnTo>
                  <a:pt x="29405" y="62395"/>
                </a:lnTo>
                <a:lnTo>
                  <a:pt x="62395" y="29405"/>
                </a:lnTo>
                <a:lnTo>
                  <a:pt x="104232" y="7769"/>
                </a:lnTo>
                <a:lnTo>
                  <a:pt x="152403" y="0"/>
                </a:lnTo>
                <a:lnTo>
                  <a:pt x="1828797" y="0"/>
                </a:lnTo>
                <a:lnTo>
                  <a:pt x="1876968" y="7769"/>
                </a:lnTo>
                <a:lnTo>
                  <a:pt x="1918804" y="29405"/>
                </a:lnTo>
                <a:lnTo>
                  <a:pt x="1951795" y="62395"/>
                </a:lnTo>
                <a:lnTo>
                  <a:pt x="1973430" y="104232"/>
                </a:lnTo>
                <a:lnTo>
                  <a:pt x="1981200" y="152403"/>
                </a:lnTo>
                <a:lnTo>
                  <a:pt x="1981200" y="761996"/>
                </a:lnTo>
                <a:lnTo>
                  <a:pt x="1973430" y="810167"/>
                </a:lnTo>
                <a:lnTo>
                  <a:pt x="1951795" y="852003"/>
                </a:lnTo>
                <a:lnTo>
                  <a:pt x="1918804" y="884994"/>
                </a:lnTo>
                <a:lnTo>
                  <a:pt x="1876968" y="906630"/>
                </a:lnTo>
                <a:lnTo>
                  <a:pt x="1828797" y="914400"/>
                </a:lnTo>
                <a:lnTo>
                  <a:pt x="152403" y="914400"/>
                </a:lnTo>
                <a:lnTo>
                  <a:pt x="104232" y="906630"/>
                </a:lnTo>
                <a:lnTo>
                  <a:pt x="62395" y="884994"/>
                </a:lnTo>
                <a:lnTo>
                  <a:pt x="29405" y="852003"/>
                </a:lnTo>
                <a:lnTo>
                  <a:pt x="7769" y="810167"/>
                </a:lnTo>
                <a:lnTo>
                  <a:pt x="0" y="761996"/>
                </a:lnTo>
                <a:lnTo>
                  <a:pt x="0" y="152403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330700" y="3279141"/>
            <a:ext cx="4832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NLP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33900" y="4876800"/>
            <a:ext cx="1981200" cy="914400"/>
          </a:xfrm>
          <a:custGeom>
            <a:avLst/>
            <a:gdLst/>
            <a:ahLst/>
            <a:cxnLst/>
            <a:rect l="l" t="t" r="r" b="b"/>
            <a:pathLst>
              <a:path w="1981200" h="914400">
                <a:moveTo>
                  <a:pt x="1828797" y="0"/>
                </a:moveTo>
                <a:lnTo>
                  <a:pt x="152403" y="0"/>
                </a:lnTo>
                <a:lnTo>
                  <a:pt x="104232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2"/>
                </a:lnTo>
                <a:lnTo>
                  <a:pt x="0" y="152403"/>
                </a:lnTo>
                <a:lnTo>
                  <a:pt x="0" y="761996"/>
                </a:lnTo>
                <a:lnTo>
                  <a:pt x="7769" y="810167"/>
                </a:lnTo>
                <a:lnTo>
                  <a:pt x="29405" y="852003"/>
                </a:lnTo>
                <a:lnTo>
                  <a:pt x="62396" y="884994"/>
                </a:lnTo>
                <a:lnTo>
                  <a:pt x="104232" y="906630"/>
                </a:lnTo>
                <a:lnTo>
                  <a:pt x="152403" y="914400"/>
                </a:lnTo>
                <a:lnTo>
                  <a:pt x="1828797" y="914400"/>
                </a:lnTo>
                <a:lnTo>
                  <a:pt x="1876968" y="906630"/>
                </a:lnTo>
                <a:lnTo>
                  <a:pt x="1918804" y="884994"/>
                </a:lnTo>
                <a:lnTo>
                  <a:pt x="1951795" y="852003"/>
                </a:lnTo>
                <a:lnTo>
                  <a:pt x="1973430" y="810167"/>
                </a:lnTo>
                <a:lnTo>
                  <a:pt x="1981200" y="761996"/>
                </a:lnTo>
                <a:lnTo>
                  <a:pt x="1981200" y="152403"/>
                </a:lnTo>
                <a:lnTo>
                  <a:pt x="1973430" y="104232"/>
                </a:lnTo>
                <a:lnTo>
                  <a:pt x="1951795" y="62396"/>
                </a:lnTo>
                <a:lnTo>
                  <a:pt x="1918804" y="29405"/>
                </a:lnTo>
                <a:lnTo>
                  <a:pt x="1876968" y="7769"/>
                </a:lnTo>
                <a:lnTo>
                  <a:pt x="1828797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33900" y="4876800"/>
            <a:ext cx="1981200" cy="914400"/>
          </a:xfrm>
          <a:custGeom>
            <a:avLst/>
            <a:gdLst/>
            <a:ahLst/>
            <a:cxnLst/>
            <a:rect l="l" t="t" r="r" b="b"/>
            <a:pathLst>
              <a:path w="1981200" h="914400">
                <a:moveTo>
                  <a:pt x="0" y="152403"/>
                </a:moveTo>
                <a:lnTo>
                  <a:pt x="7769" y="104232"/>
                </a:lnTo>
                <a:lnTo>
                  <a:pt x="29405" y="62396"/>
                </a:lnTo>
                <a:lnTo>
                  <a:pt x="62395" y="29405"/>
                </a:lnTo>
                <a:lnTo>
                  <a:pt x="104232" y="7769"/>
                </a:lnTo>
                <a:lnTo>
                  <a:pt x="152403" y="0"/>
                </a:lnTo>
                <a:lnTo>
                  <a:pt x="1828797" y="0"/>
                </a:lnTo>
                <a:lnTo>
                  <a:pt x="1876968" y="7769"/>
                </a:lnTo>
                <a:lnTo>
                  <a:pt x="1918804" y="29405"/>
                </a:lnTo>
                <a:lnTo>
                  <a:pt x="1951795" y="62396"/>
                </a:lnTo>
                <a:lnTo>
                  <a:pt x="1973430" y="104232"/>
                </a:lnTo>
                <a:lnTo>
                  <a:pt x="1981200" y="152403"/>
                </a:lnTo>
                <a:lnTo>
                  <a:pt x="1981200" y="761996"/>
                </a:lnTo>
                <a:lnTo>
                  <a:pt x="1973430" y="810167"/>
                </a:lnTo>
                <a:lnTo>
                  <a:pt x="1951795" y="852004"/>
                </a:lnTo>
                <a:lnTo>
                  <a:pt x="1918804" y="884994"/>
                </a:lnTo>
                <a:lnTo>
                  <a:pt x="1876968" y="906630"/>
                </a:lnTo>
                <a:lnTo>
                  <a:pt x="1828797" y="914400"/>
                </a:lnTo>
                <a:lnTo>
                  <a:pt x="152403" y="914400"/>
                </a:lnTo>
                <a:lnTo>
                  <a:pt x="104232" y="906630"/>
                </a:lnTo>
                <a:lnTo>
                  <a:pt x="62395" y="884994"/>
                </a:lnTo>
                <a:lnTo>
                  <a:pt x="29405" y="852004"/>
                </a:lnTo>
                <a:lnTo>
                  <a:pt x="7769" y="810167"/>
                </a:lnTo>
                <a:lnTo>
                  <a:pt x="0" y="761996"/>
                </a:lnTo>
                <a:lnTo>
                  <a:pt x="0" y="152403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271146" y="5184141"/>
            <a:ext cx="508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NLG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541270" y="515937"/>
            <a:ext cx="4062729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80"/>
              <a:t>Two </a:t>
            </a:r>
            <a:r>
              <a:rPr dirty="0" sz="4000" spc="-5"/>
              <a:t>Sides </a:t>
            </a:r>
            <a:r>
              <a:rPr dirty="0" sz="4000"/>
              <a:t>of</a:t>
            </a:r>
            <a:r>
              <a:rPr dirty="0" sz="4000" spc="10"/>
              <a:t> </a:t>
            </a:r>
            <a:r>
              <a:rPr dirty="0" sz="4000" spc="-5"/>
              <a:t>NLP</a:t>
            </a:r>
            <a:endParaRPr sz="4000"/>
          </a:p>
        </p:txBody>
      </p:sp>
      <p:sp>
        <p:nvSpPr>
          <p:cNvPr id="15" name="object 15"/>
          <p:cNvSpPr txBox="1"/>
          <p:nvPr/>
        </p:nvSpPr>
        <p:spPr>
          <a:xfrm>
            <a:off x="535940" y="1582421"/>
            <a:ext cx="7294245" cy="129540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540"/>
              </a:spcBef>
            </a:pPr>
            <a:r>
              <a:rPr dirty="0" sz="3000" spc="-5">
                <a:latin typeface="Arial"/>
                <a:cs typeface="Arial"/>
              </a:rPr>
              <a:t>Now </a:t>
            </a:r>
            <a:r>
              <a:rPr dirty="0" sz="3000" spc="-15">
                <a:latin typeface="Arial"/>
                <a:cs typeface="Arial"/>
              </a:rPr>
              <a:t>let’s </a:t>
            </a:r>
            <a:r>
              <a:rPr dirty="0" sz="3000" spc="-10">
                <a:latin typeface="Arial"/>
                <a:cs typeface="Arial"/>
              </a:rPr>
              <a:t>look </a:t>
            </a:r>
            <a:r>
              <a:rPr dirty="0" sz="3000" spc="-5">
                <a:latin typeface="Arial"/>
                <a:cs typeface="Arial"/>
              </a:rPr>
              <a:t>at </a:t>
            </a:r>
            <a:r>
              <a:rPr dirty="0" sz="3000" spc="-10">
                <a:latin typeface="Arial"/>
                <a:cs typeface="Arial"/>
              </a:rPr>
              <a:t>applications </a:t>
            </a:r>
            <a:r>
              <a:rPr dirty="0" sz="3000" spc="-5">
                <a:latin typeface="Arial"/>
                <a:cs typeface="Arial"/>
              </a:rPr>
              <a:t>of the second  side of </a:t>
            </a:r>
            <a:r>
              <a:rPr dirty="0" sz="3000" spc="-100">
                <a:latin typeface="Arial"/>
                <a:cs typeface="Arial"/>
              </a:rPr>
              <a:t>NLP, </a:t>
            </a:r>
            <a:r>
              <a:rPr dirty="0" sz="3000" spc="-5">
                <a:latin typeface="Arial"/>
                <a:cs typeface="Arial"/>
              </a:rPr>
              <a:t>which is</a:t>
            </a:r>
            <a:r>
              <a:rPr dirty="0" sz="3000" spc="100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NLG: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3160"/>
              </a:lnSpc>
            </a:pPr>
            <a:r>
              <a:rPr dirty="0" sz="3000" spc="-10">
                <a:latin typeface="Arial"/>
                <a:cs typeface="Arial"/>
              </a:rPr>
              <a:t>natural language</a:t>
            </a:r>
            <a:r>
              <a:rPr dirty="0" sz="3000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generation.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64622" y="3879341"/>
            <a:ext cx="967105" cy="1003935"/>
          </a:xfrm>
          <a:custGeom>
            <a:avLst/>
            <a:gdLst/>
            <a:ahLst/>
            <a:cxnLst/>
            <a:rect l="l" t="t" r="r" b="b"/>
            <a:pathLst>
              <a:path w="967104" h="1003935">
                <a:moveTo>
                  <a:pt x="27454" y="0"/>
                </a:moveTo>
                <a:lnTo>
                  <a:pt x="0" y="26415"/>
                </a:lnTo>
                <a:lnTo>
                  <a:pt x="873895" y="934651"/>
                </a:lnTo>
                <a:lnTo>
                  <a:pt x="846441" y="961068"/>
                </a:lnTo>
                <a:lnTo>
                  <a:pt x="966873" y="1003807"/>
                </a:lnTo>
                <a:lnTo>
                  <a:pt x="937049" y="908235"/>
                </a:lnTo>
                <a:lnTo>
                  <a:pt x="901350" y="908235"/>
                </a:lnTo>
                <a:lnTo>
                  <a:pt x="27454" y="0"/>
                </a:lnTo>
                <a:close/>
              </a:path>
              <a:path w="967104" h="1003935">
                <a:moveTo>
                  <a:pt x="928805" y="881818"/>
                </a:moveTo>
                <a:lnTo>
                  <a:pt x="901350" y="908235"/>
                </a:lnTo>
                <a:lnTo>
                  <a:pt x="937049" y="908235"/>
                </a:lnTo>
                <a:lnTo>
                  <a:pt x="928805" y="881818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59150" y="3877764"/>
            <a:ext cx="1231265" cy="1005840"/>
          </a:xfrm>
          <a:custGeom>
            <a:avLst/>
            <a:gdLst/>
            <a:ahLst/>
            <a:cxnLst/>
            <a:rect l="l" t="t" r="r" b="b"/>
            <a:pathLst>
              <a:path w="1231264" h="1005839">
                <a:moveTo>
                  <a:pt x="52671" y="888954"/>
                </a:moveTo>
                <a:lnTo>
                  <a:pt x="0" y="1005385"/>
                </a:lnTo>
                <a:lnTo>
                  <a:pt x="124748" y="977663"/>
                </a:lnTo>
                <a:lnTo>
                  <a:pt x="100722" y="948093"/>
                </a:lnTo>
                <a:lnTo>
                  <a:pt x="137115" y="918523"/>
                </a:lnTo>
                <a:lnTo>
                  <a:pt x="76697" y="918523"/>
                </a:lnTo>
                <a:lnTo>
                  <a:pt x="52671" y="888954"/>
                </a:lnTo>
                <a:close/>
              </a:path>
              <a:path w="1231264" h="1005839">
                <a:moveTo>
                  <a:pt x="1207187" y="0"/>
                </a:moveTo>
                <a:lnTo>
                  <a:pt x="76697" y="918523"/>
                </a:lnTo>
                <a:lnTo>
                  <a:pt x="137115" y="918523"/>
                </a:lnTo>
                <a:lnTo>
                  <a:pt x="1231212" y="29570"/>
                </a:lnTo>
                <a:lnTo>
                  <a:pt x="1207187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62200" y="4876800"/>
            <a:ext cx="1981200" cy="914400"/>
          </a:xfrm>
          <a:custGeom>
            <a:avLst/>
            <a:gdLst/>
            <a:ahLst/>
            <a:cxnLst/>
            <a:rect l="l" t="t" r="r" b="b"/>
            <a:pathLst>
              <a:path w="1981200" h="914400">
                <a:moveTo>
                  <a:pt x="1828797" y="0"/>
                </a:moveTo>
                <a:lnTo>
                  <a:pt x="152403" y="0"/>
                </a:lnTo>
                <a:lnTo>
                  <a:pt x="104232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2"/>
                </a:lnTo>
                <a:lnTo>
                  <a:pt x="0" y="152403"/>
                </a:lnTo>
                <a:lnTo>
                  <a:pt x="0" y="761996"/>
                </a:lnTo>
                <a:lnTo>
                  <a:pt x="7769" y="810167"/>
                </a:lnTo>
                <a:lnTo>
                  <a:pt x="29405" y="852003"/>
                </a:lnTo>
                <a:lnTo>
                  <a:pt x="62396" y="884994"/>
                </a:lnTo>
                <a:lnTo>
                  <a:pt x="104232" y="906630"/>
                </a:lnTo>
                <a:lnTo>
                  <a:pt x="152403" y="914400"/>
                </a:lnTo>
                <a:lnTo>
                  <a:pt x="1828797" y="914400"/>
                </a:lnTo>
                <a:lnTo>
                  <a:pt x="1876968" y="906630"/>
                </a:lnTo>
                <a:lnTo>
                  <a:pt x="1918804" y="884994"/>
                </a:lnTo>
                <a:lnTo>
                  <a:pt x="1951795" y="852003"/>
                </a:lnTo>
                <a:lnTo>
                  <a:pt x="1973430" y="810167"/>
                </a:lnTo>
                <a:lnTo>
                  <a:pt x="1981200" y="761996"/>
                </a:lnTo>
                <a:lnTo>
                  <a:pt x="1981200" y="152403"/>
                </a:lnTo>
                <a:lnTo>
                  <a:pt x="1973430" y="104232"/>
                </a:lnTo>
                <a:lnTo>
                  <a:pt x="1951795" y="62396"/>
                </a:lnTo>
                <a:lnTo>
                  <a:pt x="1918804" y="29405"/>
                </a:lnTo>
                <a:lnTo>
                  <a:pt x="1876968" y="7769"/>
                </a:lnTo>
                <a:lnTo>
                  <a:pt x="1828797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62200" y="4876800"/>
            <a:ext cx="1981200" cy="914400"/>
          </a:xfrm>
          <a:custGeom>
            <a:avLst/>
            <a:gdLst/>
            <a:ahLst/>
            <a:cxnLst/>
            <a:rect l="l" t="t" r="r" b="b"/>
            <a:pathLst>
              <a:path w="1981200" h="914400">
                <a:moveTo>
                  <a:pt x="0" y="152403"/>
                </a:moveTo>
                <a:lnTo>
                  <a:pt x="7769" y="104232"/>
                </a:lnTo>
                <a:lnTo>
                  <a:pt x="29404" y="62396"/>
                </a:lnTo>
                <a:lnTo>
                  <a:pt x="62395" y="29405"/>
                </a:lnTo>
                <a:lnTo>
                  <a:pt x="104232" y="7769"/>
                </a:lnTo>
                <a:lnTo>
                  <a:pt x="152403" y="0"/>
                </a:lnTo>
                <a:lnTo>
                  <a:pt x="1828797" y="0"/>
                </a:lnTo>
                <a:lnTo>
                  <a:pt x="1876968" y="7769"/>
                </a:lnTo>
                <a:lnTo>
                  <a:pt x="1918804" y="29405"/>
                </a:lnTo>
                <a:lnTo>
                  <a:pt x="1951795" y="62396"/>
                </a:lnTo>
                <a:lnTo>
                  <a:pt x="1973430" y="104232"/>
                </a:lnTo>
                <a:lnTo>
                  <a:pt x="1981200" y="152403"/>
                </a:lnTo>
                <a:lnTo>
                  <a:pt x="1981200" y="761996"/>
                </a:lnTo>
                <a:lnTo>
                  <a:pt x="1973430" y="810167"/>
                </a:lnTo>
                <a:lnTo>
                  <a:pt x="1951795" y="852004"/>
                </a:lnTo>
                <a:lnTo>
                  <a:pt x="1918804" y="884994"/>
                </a:lnTo>
                <a:lnTo>
                  <a:pt x="1876968" y="906630"/>
                </a:lnTo>
                <a:lnTo>
                  <a:pt x="1828797" y="914400"/>
                </a:lnTo>
                <a:lnTo>
                  <a:pt x="152403" y="914400"/>
                </a:lnTo>
                <a:lnTo>
                  <a:pt x="104232" y="906630"/>
                </a:lnTo>
                <a:lnTo>
                  <a:pt x="62395" y="884994"/>
                </a:lnTo>
                <a:lnTo>
                  <a:pt x="29404" y="852004"/>
                </a:lnTo>
                <a:lnTo>
                  <a:pt x="7769" y="810167"/>
                </a:lnTo>
                <a:lnTo>
                  <a:pt x="0" y="761996"/>
                </a:lnTo>
                <a:lnTo>
                  <a:pt x="0" y="152403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105150" y="5184141"/>
            <a:ext cx="495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NLU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8000" y="3848100"/>
            <a:ext cx="4953000" cy="2971800"/>
          </a:xfrm>
          <a:custGeom>
            <a:avLst/>
            <a:gdLst/>
            <a:ahLst/>
            <a:cxnLst/>
            <a:rect l="l" t="t" r="r" b="b"/>
            <a:pathLst>
              <a:path w="4953000" h="2971800">
                <a:moveTo>
                  <a:pt x="2366311" y="2150014"/>
                </a:moveTo>
                <a:lnTo>
                  <a:pt x="1769092" y="2150014"/>
                </a:lnTo>
                <a:lnTo>
                  <a:pt x="1945657" y="2971800"/>
                </a:lnTo>
                <a:lnTo>
                  <a:pt x="2366311" y="2150014"/>
                </a:lnTo>
                <a:close/>
              </a:path>
              <a:path w="4953000" h="2971800">
                <a:moveTo>
                  <a:pt x="3198817" y="2054807"/>
                </a:moveTo>
                <a:lnTo>
                  <a:pt x="2415045" y="2054807"/>
                </a:lnTo>
                <a:lnTo>
                  <a:pt x="3037610" y="2715482"/>
                </a:lnTo>
                <a:lnTo>
                  <a:pt x="3198817" y="2054807"/>
                </a:lnTo>
                <a:close/>
              </a:path>
              <a:path w="4953000" h="2971800">
                <a:moveTo>
                  <a:pt x="3948998" y="1989042"/>
                </a:moveTo>
                <a:lnTo>
                  <a:pt x="3214864" y="1989042"/>
                </a:lnTo>
                <a:lnTo>
                  <a:pt x="4160748" y="2489570"/>
                </a:lnTo>
                <a:lnTo>
                  <a:pt x="3948998" y="1989042"/>
                </a:lnTo>
                <a:close/>
              </a:path>
              <a:path w="4953000" h="2971800">
                <a:moveTo>
                  <a:pt x="3918731" y="1917499"/>
                </a:moveTo>
                <a:lnTo>
                  <a:pt x="1299474" y="1917499"/>
                </a:lnTo>
                <a:lnTo>
                  <a:pt x="1091953" y="2423805"/>
                </a:lnTo>
                <a:lnTo>
                  <a:pt x="1769092" y="2150014"/>
                </a:lnTo>
                <a:lnTo>
                  <a:pt x="2366311" y="2150014"/>
                </a:lnTo>
                <a:lnTo>
                  <a:pt x="2415045" y="2054807"/>
                </a:lnTo>
                <a:lnTo>
                  <a:pt x="3198817" y="2054807"/>
                </a:lnTo>
                <a:lnTo>
                  <a:pt x="3214864" y="1989042"/>
                </a:lnTo>
                <a:lnTo>
                  <a:pt x="3948998" y="1989042"/>
                </a:lnTo>
                <a:lnTo>
                  <a:pt x="3918731" y="1917499"/>
                </a:lnTo>
                <a:close/>
              </a:path>
              <a:path w="4953000" h="2971800">
                <a:moveTo>
                  <a:pt x="84843" y="315753"/>
                </a:moveTo>
                <a:lnTo>
                  <a:pt x="1060997" y="1047972"/>
                </a:lnTo>
                <a:lnTo>
                  <a:pt x="0" y="1185280"/>
                </a:lnTo>
                <a:lnTo>
                  <a:pt x="853475" y="1620043"/>
                </a:lnTo>
                <a:lnTo>
                  <a:pt x="30956" y="2006928"/>
                </a:lnTo>
                <a:lnTo>
                  <a:pt x="1299474" y="1917499"/>
                </a:lnTo>
                <a:lnTo>
                  <a:pt x="3918731" y="1917499"/>
                </a:lnTo>
                <a:lnTo>
                  <a:pt x="3860817" y="1780603"/>
                </a:lnTo>
                <a:lnTo>
                  <a:pt x="4839808" y="1780603"/>
                </a:lnTo>
                <a:lnTo>
                  <a:pt x="4037383" y="1441185"/>
                </a:lnTo>
                <a:lnTo>
                  <a:pt x="4837658" y="1119515"/>
                </a:lnTo>
                <a:lnTo>
                  <a:pt x="3829861" y="1006421"/>
                </a:lnTo>
                <a:lnTo>
                  <a:pt x="3963818" y="869527"/>
                </a:lnTo>
                <a:lnTo>
                  <a:pt x="1676681" y="869527"/>
                </a:lnTo>
                <a:lnTo>
                  <a:pt x="84843" y="315753"/>
                </a:lnTo>
                <a:close/>
              </a:path>
              <a:path w="4953000" h="2971800">
                <a:moveTo>
                  <a:pt x="4839808" y="1780603"/>
                </a:moveTo>
                <a:lnTo>
                  <a:pt x="3860817" y="1780603"/>
                </a:lnTo>
                <a:lnTo>
                  <a:pt x="4953000" y="1828482"/>
                </a:lnTo>
                <a:lnTo>
                  <a:pt x="4839808" y="1780603"/>
                </a:lnTo>
                <a:close/>
              </a:path>
              <a:path w="4953000" h="2971800">
                <a:moveTo>
                  <a:pt x="1915160" y="315753"/>
                </a:moveTo>
                <a:lnTo>
                  <a:pt x="1676681" y="869527"/>
                </a:lnTo>
                <a:lnTo>
                  <a:pt x="3963818" y="869527"/>
                </a:lnTo>
                <a:lnTo>
                  <a:pt x="4033827" y="797982"/>
                </a:lnTo>
                <a:lnTo>
                  <a:pt x="2476500" y="797982"/>
                </a:lnTo>
                <a:lnTo>
                  <a:pt x="1915160" y="315753"/>
                </a:lnTo>
                <a:close/>
              </a:path>
              <a:path w="4953000" h="2971800">
                <a:moveTo>
                  <a:pt x="3329975" y="0"/>
                </a:moveTo>
                <a:lnTo>
                  <a:pt x="2476500" y="797982"/>
                </a:lnTo>
                <a:lnTo>
                  <a:pt x="4033827" y="797982"/>
                </a:lnTo>
                <a:lnTo>
                  <a:pt x="4097776" y="732631"/>
                </a:lnTo>
                <a:lnTo>
                  <a:pt x="3245820" y="732631"/>
                </a:lnTo>
                <a:lnTo>
                  <a:pt x="3329975" y="0"/>
                </a:lnTo>
                <a:close/>
              </a:path>
              <a:path w="4953000" h="2971800">
                <a:moveTo>
                  <a:pt x="4214635" y="613209"/>
                </a:moveTo>
                <a:lnTo>
                  <a:pt x="3245820" y="732631"/>
                </a:lnTo>
                <a:lnTo>
                  <a:pt x="4097776" y="732631"/>
                </a:lnTo>
                <a:lnTo>
                  <a:pt x="4214635" y="61320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48000" y="3848100"/>
            <a:ext cx="4953000" cy="2971800"/>
          </a:xfrm>
          <a:custGeom>
            <a:avLst/>
            <a:gdLst/>
            <a:ahLst/>
            <a:cxnLst/>
            <a:rect l="l" t="t" r="r" b="b"/>
            <a:pathLst>
              <a:path w="4953000" h="2971800">
                <a:moveTo>
                  <a:pt x="2476500" y="797983"/>
                </a:moveTo>
                <a:lnTo>
                  <a:pt x="3329976" y="0"/>
                </a:lnTo>
                <a:lnTo>
                  <a:pt x="3245820" y="732631"/>
                </a:lnTo>
                <a:lnTo>
                  <a:pt x="4214636" y="613208"/>
                </a:lnTo>
                <a:lnTo>
                  <a:pt x="3829862" y="1006422"/>
                </a:lnTo>
                <a:lnTo>
                  <a:pt x="4837659" y="1119516"/>
                </a:lnTo>
                <a:lnTo>
                  <a:pt x="4037383" y="1441185"/>
                </a:lnTo>
                <a:lnTo>
                  <a:pt x="4953000" y="1828482"/>
                </a:lnTo>
                <a:lnTo>
                  <a:pt x="3860818" y="1780604"/>
                </a:lnTo>
                <a:lnTo>
                  <a:pt x="4160749" y="2489570"/>
                </a:lnTo>
                <a:lnTo>
                  <a:pt x="3214864" y="1989042"/>
                </a:lnTo>
                <a:lnTo>
                  <a:pt x="3037611" y="2715482"/>
                </a:lnTo>
                <a:lnTo>
                  <a:pt x="2415046" y="2054807"/>
                </a:lnTo>
                <a:lnTo>
                  <a:pt x="1945658" y="2971800"/>
                </a:lnTo>
                <a:lnTo>
                  <a:pt x="1769092" y="2150015"/>
                </a:lnTo>
                <a:lnTo>
                  <a:pt x="1091953" y="2423806"/>
                </a:lnTo>
                <a:lnTo>
                  <a:pt x="1299474" y="1917499"/>
                </a:lnTo>
                <a:lnTo>
                  <a:pt x="30956" y="2006928"/>
                </a:lnTo>
                <a:lnTo>
                  <a:pt x="853475" y="1620044"/>
                </a:lnTo>
                <a:lnTo>
                  <a:pt x="0" y="1185280"/>
                </a:lnTo>
                <a:lnTo>
                  <a:pt x="1060997" y="1047972"/>
                </a:lnTo>
                <a:lnTo>
                  <a:pt x="84843" y="315753"/>
                </a:lnTo>
                <a:lnTo>
                  <a:pt x="1676682" y="869526"/>
                </a:lnTo>
                <a:lnTo>
                  <a:pt x="1915160" y="315753"/>
                </a:lnTo>
                <a:lnTo>
                  <a:pt x="2476500" y="797983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81400" y="2971800"/>
            <a:ext cx="1981200" cy="914400"/>
          </a:xfrm>
          <a:custGeom>
            <a:avLst/>
            <a:gdLst/>
            <a:ahLst/>
            <a:cxnLst/>
            <a:rect l="l" t="t" r="r" b="b"/>
            <a:pathLst>
              <a:path w="1981200" h="914400">
                <a:moveTo>
                  <a:pt x="1828797" y="0"/>
                </a:moveTo>
                <a:lnTo>
                  <a:pt x="152403" y="0"/>
                </a:lnTo>
                <a:lnTo>
                  <a:pt x="104232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2"/>
                </a:lnTo>
                <a:lnTo>
                  <a:pt x="0" y="152403"/>
                </a:lnTo>
                <a:lnTo>
                  <a:pt x="0" y="761996"/>
                </a:lnTo>
                <a:lnTo>
                  <a:pt x="7769" y="810167"/>
                </a:lnTo>
                <a:lnTo>
                  <a:pt x="29405" y="852003"/>
                </a:lnTo>
                <a:lnTo>
                  <a:pt x="62396" y="884994"/>
                </a:lnTo>
                <a:lnTo>
                  <a:pt x="104232" y="906630"/>
                </a:lnTo>
                <a:lnTo>
                  <a:pt x="152403" y="914400"/>
                </a:lnTo>
                <a:lnTo>
                  <a:pt x="1828797" y="914400"/>
                </a:lnTo>
                <a:lnTo>
                  <a:pt x="1876968" y="906630"/>
                </a:lnTo>
                <a:lnTo>
                  <a:pt x="1918804" y="884994"/>
                </a:lnTo>
                <a:lnTo>
                  <a:pt x="1951795" y="852003"/>
                </a:lnTo>
                <a:lnTo>
                  <a:pt x="1973430" y="810167"/>
                </a:lnTo>
                <a:lnTo>
                  <a:pt x="1981200" y="761996"/>
                </a:lnTo>
                <a:lnTo>
                  <a:pt x="1981200" y="152403"/>
                </a:lnTo>
                <a:lnTo>
                  <a:pt x="1973430" y="104232"/>
                </a:lnTo>
                <a:lnTo>
                  <a:pt x="1951795" y="62396"/>
                </a:lnTo>
                <a:lnTo>
                  <a:pt x="1918804" y="29405"/>
                </a:lnTo>
                <a:lnTo>
                  <a:pt x="1876968" y="7769"/>
                </a:lnTo>
                <a:lnTo>
                  <a:pt x="1828797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81400" y="2971800"/>
            <a:ext cx="1981200" cy="914400"/>
          </a:xfrm>
          <a:custGeom>
            <a:avLst/>
            <a:gdLst/>
            <a:ahLst/>
            <a:cxnLst/>
            <a:rect l="l" t="t" r="r" b="b"/>
            <a:pathLst>
              <a:path w="1981200" h="914400">
                <a:moveTo>
                  <a:pt x="0" y="152403"/>
                </a:moveTo>
                <a:lnTo>
                  <a:pt x="7769" y="104232"/>
                </a:lnTo>
                <a:lnTo>
                  <a:pt x="29405" y="62395"/>
                </a:lnTo>
                <a:lnTo>
                  <a:pt x="62395" y="29405"/>
                </a:lnTo>
                <a:lnTo>
                  <a:pt x="104232" y="7769"/>
                </a:lnTo>
                <a:lnTo>
                  <a:pt x="152403" y="0"/>
                </a:lnTo>
                <a:lnTo>
                  <a:pt x="1828797" y="0"/>
                </a:lnTo>
                <a:lnTo>
                  <a:pt x="1876968" y="7769"/>
                </a:lnTo>
                <a:lnTo>
                  <a:pt x="1918804" y="29405"/>
                </a:lnTo>
                <a:lnTo>
                  <a:pt x="1951795" y="62395"/>
                </a:lnTo>
                <a:lnTo>
                  <a:pt x="1973430" y="104232"/>
                </a:lnTo>
                <a:lnTo>
                  <a:pt x="1981200" y="152403"/>
                </a:lnTo>
                <a:lnTo>
                  <a:pt x="1981200" y="761996"/>
                </a:lnTo>
                <a:lnTo>
                  <a:pt x="1973430" y="810167"/>
                </a:lnTo>
                <a:lnTo>
                  <a:pt x="1951795" y="852003"/>
                </a:lnTo>
                <a:lnTo>
                  <a:pt x="1918804" y="884994"/>
                </a:lnTo>
                <a:lnTo>
                  <a:pt x="1876968" y="906630"/>
                </a:lnTo>
                <a:lnTo>
                  <a:pt x="1828797" y="914400"/>
                </a:lnTo>
                <a:lnTo>
                  <a:pt x="152403" y="914400"/>
                </a:lnTo>
                <a:lnTo>
                  <a:pt x="104232" y="906630"/>
                </a:lnTo>
                <a:lnTo>
                  <a:pt x="62395" y="884994"/>
                </a:lnTo>
                <a:lnTo>
                  <a:pt x="29405" y="852003"/>
                </a:lnTo>
                <a:lnTo>
                  <a:pt x="7769" y="810167"/>
                </a:lnTo>
                <a:lnTo>
                  <a:pt x="0" y="761996"/>
                </a:lnTo>
                <a:lnTo>
                  <a:pt x="0" y="152403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330700" y="3279141"/>
            <a:ext cx="4832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NLP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33900" y="4876800"/>
            <a:ext cx="1981200" cy="914400"/>
          </a:xfrm>
          <a:custGeom>
            <a:avLst/>
            <a:gdLst/>
            <a:ahLst/>
            <a:cxnLst/>
            <a:rect l="l" t="t" r="r" b="b"/>
            <a:pathLst>
              <a:path w="1981200" h="914400">
                <a:moveTo>
                  <a:pt x="1828797" y="0"/>
                </a:moveTo>
                <a:lnTo>
                  <a:pt x="152403" y="0"/>
                </a:lnTo>
                <a:lnTo>
                  <a:pt x="104232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2"/>
                </a:lnTo>
                <a:lnTo>
                  <a:pt x="0" y="152403"/>
                </a:lnTo>
                <a:lnTo>
                  <a:pt x="0" y="761996"/>
                </a:lnTo>
                <a:lnTo>
                  <a:pt x="7769" y="810167"/>
                </a:lnTo>
                <a:lnTo>
                  <a:pt x="29405" y="852003"/>
                </a:lnTo>
                <a:lnTo>
                  <a:pt x="62396" y="884994"/>
                </a:lnTo>
                <a:lnTo>
                  <a:pt x="104232" y="906630"/>
                </a:lnTo>
                <a:lnTo>
                  <a:pt x="152403" y="914400"/>
                </a:lnTo>
                <a:lnTo>
                  <a:pt x="1828797" y="914400"/>
                </a:lnTo>
                <a:lnTo>
                  <a:pt x="1876968" y="906630"/>
                </a:lnTo>
                <a:lnTo>
                  <a:pt x="1918804" y="884994"/>
                </a:lnTo>
                <a:lnTo>
                  <a:pt x="1951795" y="852003"/>
                </a:lnTo>
                <a:lnTo>
                  <a:pt x="1973430" y="810167"/>
                </a:lnTo>
                <a:lnTo>
                  <a:pt x="1981200" y="761996"/>
                </a:lnTo>
                <a:lnTo>
                  <a:pt x="1981200" y="152403"/>
                </a:lnTo>
                <a:lnTo>
                  <a:pt x="1973430" y="104232"/>
                </a:lnTo>
                <a:lnTo>
                  <a:pt x="1951795" y="62396"/>
                </a:lnTo>
                <a:lnTo>
                  <a:pt x="1918804" y="29405"/>
                </a:lnTo>
                <a:lnTo>
                  <a:pt x="1876968" y="7769"/>
                </a:lnTo>
                <a:lnTo>
                  <a:pt x="1828797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33900" y="4876800"/>
            <a:ext cx="1981200" cy="914400"/>
          </a:xfrm>
          <a:custGeom>
            <a:avLst/>
            <a:gdLst/>
            <a:ahLst/>
            <a:cxnLst/>
            <a:rect l="l" t="t" r="r" b="b"/>
            <a:pathLst>
              <a:path w="1981200" h="914400">
                <a:moveTo>
                  <a:pt x="0" y="152403"/>
                </a:moveTo>
                <a:lnTo>
                  <a:pt x="7769" y="104232"/>
                </a:lnTo>
                <a:lnTo>
                  <a:pt x="29405" y="62396"/>
                </a:lnTo>
                <a:lnTo>
                  <a:pt x="62395" y="29405"/>
                </a:lnTo>
                <a:lnTo>
                  <a:pt x="104232" y="7769"/>
                </a:lnTo>
                <a:lnTo>
                  <a:pt x="152403" y="0"/>
                </a:lnTo>
                <a:lnTo>
                  <a:pt x="1828797" y="0"/>
                </a:lnTo>
                <a:lnTo>
                  <a:pt x="1876968" y="7769"/>
                </a:lnTo>
                <a:lnTo>
                  <a:pt x="1918804" y="29405"/>
                </a:lnTo>
                <a:lnTo>
                  <a:pt x="1951795" y="62396"/>
                </a:lnTo>
                <a:lnTo>
                  <a:pt x="1973430" y="104232"/>
                </a:lnTo>
                <a:lnTo>
                  <a:pt x="1981200" y="152403"/>
                </a:lnTo>
                <a:lnTo>
                  <a:pt x="1981200" y="761996"/>
                </a:lnTo>
                <a:lnTo>
                  <a:pt x="1973430" y="810167"/>
                </a:lnTo>
                <a:lnTo>
                  <a:pt x="1951795" y="852004"/>
                </a:lnTo>
                <a:lnTo>
                  <a:pt x="1918804" y="884994"/>
                </a:lnTo>
                <a:lnTo>
                  <a:pt x="1876968" y="906630"/>
                </a:lnTo>
                <a:lnTo>
                  <a:pt x="1828797" y="914400"/>
                </a:lnTo>
                <a:lnTo>
                  <a:pt x="152403" y="914400"/>
                </a:lnTo>
                <a:lnTo>
                  <a:pt x="104232" y="906630"/>
                </a:lnTo>
                <a:lnTo>
                  <a:pt x="62395" y="884994"/>
                </a:lnTo>
                <a:lnTo>
                  <a:pt x="29405" y="852004"/>
                </a:lnTo>
                <a:lnTo>
                  <a:pt x="7769" y="810167"/>
                </a:lnTo>
                <a:lnTo>
                  <a:pt x="0" y="761996"/>
                </a:lnTo>
                <a:lnTo>
                  <a:pt x="0" y="152403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271146" y="5184141"/>
            <a:ext cx="508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NLG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Two </a:t>
            </a:r>
            <a:r>
              <a:rPr dirty="0" spc="-5"/>
              <a:t>Sides </a:t>
            </a:r>
            <a:r>
              <a:rPr dirty="0"/>
              <a:t>of</a:t>
            </a:r>
            <a:r>
              <a:rPr dirty="0" spc="35"/>
              <a:t> </a:t>
            </a:r>
            <a:r>
              <a:rPr dirty="0" spc="-5"/>
              <a:t>NLP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5940" y="1582421"/>
            <a:ext cx="7294245" cy="129540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540"/>
              </a:spcBef>
            </a:pPr>
            <a:r>
              <a:rPr dirty="0" sz="3000" spc="-5">
                <a:latin typeface="Arial"/>
                <a:cs typeface="Arial"/>
              </a:rPr>
              <a:t>Now </a:t>
            </a:r>
            <a:r>
              <a:rPr dirty="0" sz="3000" spc="-15">
                <a:latin typeface="Arial"/>
                <a:cs typeface="Arial"/>
              </a:rPr>
              <a:t>let’s </a:t>
            </a:r>
            <a:r>
              <a:rPr dirty="0" sz="3000" spc="-10">
                <a:latin typeface="Arial"/>
                <a:cs typeface="Arial"/>
              </a:rPr>
              <a:t>look </a:t>
            </a:r>
            <a:r>
              <a:rPr dirty="0" sz="3000" spc="-5">
                <a:latin typeface="Arial"/>
                <a:cs typeface="Arial"/>
              </a:rPr>
              <a:t>at </a:t>
            </a:r>
            <a:r>
              <a:rPr dirty="0" sz="3000" spc="-10">
                <a:latin typeface="Arial"/>
                <a:cs typeface="Arial"/>
              </a:rPr>
              <a:t>applications </a:t>
            </a:r>
            <a:r>
              <a:rPr dirty="0" sz="3000" spc="-5">
                <a:latin typeface="Arial"/>
                <a:cs typeface="Arial"/>
              </a:rPr>
              <a:t>of the second  side of </a:t>
            </a:r>
            <a:r>
              <a:rPr dirty="0" sz="3000" spc="-100">
                <a:latin typeface="Arial"/>
                <a:cs typeface="Arial"/>
              </a:rPr>
              <a:t>NLP, </a:t>
            </a:r>
            <a:r>
              <a:rPr dirty="0" sz="3000" spc="-5">
                <a:latin typeface="Arial"/>
                <a:cs typeface="Arial"/>
              </a:rPr>
              <a:t>which is</a:t>
            </a:r>
            <a:r>
              <a:rPr dirty="0" sz="3000" spc="100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NLG: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3160"/>
              </a:lnSpc>
            </a:pPr>
            <a:r>
              <a:rPr dirty="0" sz="3000" spc="-10">
                <a:latin typeface="Arial"/>
                <a:cs typeface="Arial"/>
              </a:rPr>
              <a:t>natural language</a:t>
            </a:r>
            <a:r>
              <a:rPr dirty="0" sz="3000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generation.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8356" y="485457"/>
            <a:ext cx="49669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Applications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 spc="-5"/>
              <a:t>NLG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525693"/>
            <a:ext cx="5070475" cy="142621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2800" spc="-80">
                <a:latin typeface="Arial"/>
                <a:cs typeface="Arial"/>
              </a:rPr>
              <a:t>Text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annotation</a:t>
            </a:r>
            <a:endParaRPr sz="28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640"/>
              </a:spcBef>
              <a:buChar char="•"/>
              <a:tabLst>
                <a:tab pos="698500" algn="l"/>
              </a:tabLst>
            </a:pPr>
            <a:r>
              <a:rPr dirty="0" sz="2400">
                <a:latin typeface="Arial"/>
                <a:cs typeface="Arial"/>
              </a:rPr>
              <a:t>Document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summarization</a:t>
            </a:r>
            <a:endParaRPr sz="24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698500" algn="l"/>
              </a:tabLst>
            </a:pPr>
            <a:r>
              <a:rPr dirty="0" sz="2400" spc="-5">
                <a:latin typeface="Arial"/>
                <a:cs typeface="Arial"/>
              </a:rPr>
              <a:t>Generation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callouts/headlines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99540" y="3299103"/>
            <a:ext cx="4552618" cy="3154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8356" y="485457"/>
            <a:ext cx="49669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Applications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 spc="-5"/>
              <a:t>NLG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525693"/>
            <a:ext cx="6104255" cy="179451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2800">
                <a:latin typeface="Arial"/>
                <a:cs typeface="Arial"/>
              </a:rPr>
              <a:t>Corpus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analytics</a:t>
            </a:r>
            <a:endParaRPr sz="28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640"/>
              </a:spcBef>
              <a:buChar char="•"/>
              <a:tabLst>
                <a:tab pos="698500" algn="l"/>
              </a:tabLst>
            </a:pPr>
            <a:r>
              <a:rPr dirty="0" sz="2400">
                <a:latin typeface="Arial"/>
                <a:cs typeface="Arial"/>
              </a:rPr>
              <a:t>Labelling of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clusters</a:t>
            </a:r>
            <a:endParaRPr sz="2400">
              <a:latin typeface="Arial"/>
              <a:cs typeface="Arial"/>
            </a:endParaRPr>
          </a:p>
          <a:p>
            <a:pPr marL="697865" marR="5080" indent="-228600">
              <a:lnSpc>
                <a:spcPct val="100699"/>
              </a:lnSpc>
              <a:spcBef>
                <a:spcPts val="500"/>
              </a:spcBef>
              <a:buChar char="•"/>
              <a:tabLst>
                <a:tab pos="698500" algn="l"/>
              </a:tabLst>
            </a:pPr>
            <a:r>
              <a:rPr dirty="0" sz="2400" spc="-5">
                <a:latin typeface="Arial"/>
                <a:cs typeface="Arial"/>
              </a:rPr>
              <a:t>Synopsizing </a:t>
            </a:r>
            <a:r>
              <a:rPr dirty="0" sz="2400">
                <a:latin typeface="Arial"/>
                <a:cs typeface="Arial"/>
              </a:rPr>
              <a:t>of </a:t>
            </a:r>
            <a:r>
              <a:rPr dirty="0" sz="2400" spc="-5">
                <a:latin typeface="Arial"/>
                <a:cs typeface="Arial"/>
              </a:rPr>
              <a:t>corpus-wide topic and/or  sentiment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trends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45000" y="3581400"/>
            <a:ext cx="3568700" cy="280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378200" y="5715000"/>
            <a:ext cx="1371600" cy="927100"/>
          </a:xfrm>
          <a:prstGeom prst="rect">
            <a:avLst/>
          </a:prstGeom>
          <a:ln w="25400">
            <a:solidFill>
              <a:srgbClr val="F79646"/>
            </a:solidFill>
          </a:ln>
        </p:spPr>
        <p:txBody>
          <a:bodyPr wrap="square" lIns="0" tIns="51435" rIns="0" bIns="0" rtlCol="0" vert="horz">
            <a:spAutoFit/>
          </a:bodyPr>
          <a:lstStyle/>
          <a:p>
            <a:pPr marL="88265" marR="106680">
              <a:lnSpc>
                <a:spcPct val="99500"/>
              </a:lnSpc>
              <a:spcBef>
                <a:spcPts val="405"/>
              </a:spcBef>
            </a:pPr>
            <a:r>
              <a:rPr dirty="0" sz="1800" spc="-5">
                <a:latin typeface="Arial"/>
                <a:cs typeface="Arial"/>
              </a:rPr>
              <a:t>Label:  </a:t>
            </a:r>
            <a:r>
              <a:rPr dirty="0" sz="1800">
                <a:latin typeface="Arial"/>
                <a:cs typeface="Arial"/>
              </a:rPr>
              <a:t>“CH</a:t>
            </a:r>
            <a:r>
              <a:rPr dirty="0" sz="1800" spc="-5">
                <a:latin typeface="Arial"/>
                <a:cs typeface="Arial"/>
              </a:rPr>
              <a:t>EESE</a:t>
            </a:r>
            <a:r>
              <a:rPr dirty="0" sz="1800">
                <a:latin typeface="Arial"/>
                <a:cs typeface="Arial"/>
              </a:rPr>
              <a:t>Y  </a:t>
            </a:r>
            <a:r>
              <a:rPr dirty="0" sz="1800" spc="-5">
                <a:latin typeface="Arial"/>
                <a:cs typeface="Arial"/>
              </a:rPr>
              <a:t>RECIPES”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27900" y="3098800"/>
            <a:ext cx="1371600" cy="914400"/>
          </a:xfrm>
          <a:prstGeom prst="rect">
            <a:avLst/>
          </a:prstGeom>
          <a:ln w="25400">
            <a:solidFill>
              <a:srgbClr val="F79646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1440" marR="193040">
              <a:lnSpc>
                <a:spcPct val="99500"/>
              </a:lnSpc>
              <a:spcBef>
                <a:spcPts val="340"/>
              </a:spcBef>
            </a:pPr>
            <a:r>
              <a:rPr dirty="0" sz="1800" spc="-5">
                <a:latin typeface="Arial"/>
                <a:cs typeface="Arial"/>
              </a:rPr>
              <a:t>Label:  “SPICY  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CI</a:t>
            </a:r>
            <a:r>
              <a:rPr dirty="0" sz="1800" spc="-5">
                <a:latin typeface="Arial"/>
                <a:cs typeface="Arial"/>
              </a:rPr>
              <a:t>PES</a:t>
            </a:r>
            <a:r>
              <a:rPr dirty="0" sz="180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8356" y="485457"/>
            <a:ext cx="49669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Applications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 spc="-5"/>
              <a:t>NLG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314" rIns="0" bIns="0" rtlCol="0" vert="horz">
            <a:spAutoFit/>
          </a:bodyPr>
          <a:lstStyle/>
          <a:p>
            <a:pPr marL="369570">
              <a:lnSpc>
                <a:spcPct val="100000"/>
              </a:lnSpc>
              <a:spcBef>
                <a:spcPts val="844"/>
              </a:spcBef>
            </a:pPr>
            <a:r>
              <a:rPr dirty="0"/>
              <a:t>Search</a:t>
            </a:r>
            <a:r>
              <a:rPr dirty="0" spc="-5"/>
              <a:t> </a:t>
            </a:r>
            <a:r>
              <a:rPr dirty="0"/>
              <a:t>applications</a:t>
            </a:r>
          </a:p>
          <a:p>
            <a:pPr marL="1055370" indent="-228600">
              <a:lnSpc>
                <a:spcPct val="100000"/>
              </a:lnSpc>
              <a:spcBef>
                <a:spcPts val="640"/>
              </a:spcBef>
              <a:buChar char="•"/>
              <a:tabLst>
                <a:tab pos="1056005" algn="l"/>
              </a:tabLst>
            </a:pPr>
            <a:r>
              <a:rPr dirty="0" sz="2400" spc="-5"/>
              <a:t>Advanced </a:t>
            </a:r>
            <a:r>
              <a:rPr dirty="0" sz="2400"/>
              <a:t>capsule</a:t>
            </a:r>
            <a:r>
              <a:rPr dirty="0" sz="2400" spc="-10"/>
              <a:t> </a:t>
            </a:r>
            <a:r>
              <a:rPr dirty="0" sz="2400" spc="-5"/>
              <a:t>generation</a:t>
            </a:r>
            <a:endParaRPr sz="2400"/>
          </a:p>
          <a:p>
            <a:pPr marL="1054735">
              <a:lnSpc>
                <a:spcPct val="100000"/>
              </a:lnSpc>
              <a:spcBef>
                <a:spcPts val="20"/>
              </a:spcBef>
            </a:pPr>
            <a:r>
              <a:rPr dirty="0" sz="2000" spc="-5"/>
              <a:t>(summarization modified to fit the</a:t>
            </a:r>
            <a:r>
              <a:rPr dirty="0" sz="2000" spc="-35"/>
              <a:t> </a:t>
            </a:r>
            <a:r>
              <a:rPr dirty="0" sz="2000" spc="-5"/>
              <a:t>query)</a:t>
            </a:r>
            <a:endParaRPr sz="2000"/>
          </a:p>
          <a:p>
            <a:pPr marL="1055370" indent="-228600">
              <a:lnSpc>
                <a:spcPct val="100000"/>
              </a:lnSpc>
              <a:spcBef>
                <a:spcPts val="500"/>
              </a:spcBef>
              <a:buChar char="•"/>
              <a:tabLst>
                <a:tab pos="1056005" algn="l"/>
              </a:tabLst>
            </a:pPr>
            <a:r>
              <a:rPr dirty="0" sz="2400" spc="-5"/>
              <a:t>Advanced </a:t>
            </a:r>
            <a:r>
              <a:rPr dirty="0" sz="2400"/>
              <a:t>query</a:t>
            </a:r>
            <a:r>
              <a:rPr dirty="0" sz="2400" spc="-10"/>
              <a:t> </a:t>
            </a:r>
            <a:r>
              <a:rPr dirty="0" sz="2400" spc="-5"/>
              <a:t>refinement</a:t>
            </a:r>
            <a:endParaRPr sz="2400"/>
          </a:p>
          <a:p>
            <a:pPr marL="1054735" marR="236854">
              <a:lnSpc>
                <a:spcPct val="100000"/>
              </a:lnSpc>
              <a:spcBef>
                <a:spcPts val="20"/>
              </a:spcBef>
            </a:pPr>
            <a:r>
              <a:rPr dirty="0" sz="2000" spc="-5"/>
              <a:t>(next-gen </a:t>
            </a:r>
            <a:r>
              <a:rPr dirty="0" sz="2000"/>
              <a:t>version of “did you </a:t>
            </a:r>
            <a:r>
              <a:rPr dirty="0" sz="2000" spc="-5"/>
              <a:t>mean?” for </a:t>
            </a:r>
            <a:r>
              <a:rPr dirty="0" sz="2000"/>
              <a:t>disambiguation</a:t>
            </a:r>
            <a:r>
              <a:rPr dirty="0" sz="2000" spc="-114"/>
              <a:t> </a:t>
            </a:r>
            <a:r>
              <a:rPr dirty="0" sz="2000"/>
              <a:t>of  </a:t>
            </a:r>
            <a:r>
              <a:rPr dirty="0" sz="2000" spc="-5"/>
              <a:t>query’s</a:t>
            </a:r>
            <a:r>
              <a:rPr dirty="0" sz="2000" spc="-15"/>
              <a:t> </a:t>
            </a:r>
            <a:r>
              <a:rPr dirty="0" sz="2000"/>
              <a:t>meaning)</a:t>
            </a:r>
            <a:endParaRPr sz="2000"/>
          </a:p>
          <a:p>
            <a:pPr marL="356870">
              <a:lnSpc>
                <a:spcPct val="100000"/>
              </a:lnSpc>
            </a:pPr>
            <a:endParaRPr sz="2200"/>
          </a:p>
          <a:p>
            <a:pPr marL="356870">
              <a:lnSpc>
                <a:spcPct val="100000"/>
              </a:lnSpc>
            </a:pPr>
            <a:endParaRPr sz="2200"/>
          </a:p>
          <a:p>
            <a:pPr marL="979169">
              <a:lnSpc>
                <a:spcPct val="100000"/>
              </a:lnSpc>
              <a:spcBef>
                <a:spcPts val="1440"/>
              </a:spcBef>
            </a:pPr>
            <a:r>
              <a:rPr dirty="0" sz="2400" spc="-45" b="1">
                <a:solidFill>
                  <a:srgbClr val="0070C0"/>
                </a:solidFill>
                <a:latin typeface="Arial"/>
                <a:cs typeface="Arial"/>
              </a:rPr>
              <a:t>QUERY: </a:t>
            </a:r>
            <a:r>
              <a:rPr dirty="0" sz="2400">
                <a:solidFill>
                  <a:srgbClr val="0070C0"/>
                </a:solidFill>
              </a:rPr>
              <a:t>“review of </a:t>
            </a:r>
            <a:r>
              <a:rPr dirty="0" sz="2400" spc="-5">
                <a:solidFill>
                  <a:srgbClr val="0070C0"/>
                </a:solidFill>
              </a:rPr>
              <a:t>the</a:t>
            </a:r>
            <a:r>
              <a:rPr dirty="0" sz="2400" spc="10">
                <a:solidFill>
                  <a:srgbClr val="0070C0"/>
                </a:solidFill>
              </a:rPr>
              <a:t> </a:t>
            </a:r>
            <a:r>
              <a:rPr dirty="0" sz="2400" spc="-5">
                <a:solidFill>
                  <a:srgbClr val="0070C0"/>
                </a:solidFill>
              </a:rPr>
              <a:t>hobbit”</a:t>
            </a:r>
            <a:endParaRPr sz="2400">
              <a:latin typeface="Arial"/>
              <a:cs typeface="Arial"/>
            </a:endParaRPr>
          </a:p>
          <a:p>
            <a:pPr marL="979169">
              <a:lnSpc>
                <a:spcPct val="100000"/>
              </a:lnSpc>
              <a:spcBef>
                <a:spcPts val="20"/>
              </a:spcBef>
            </a:pPr>
            <a:r>
              <a:rPr dirty="0" sz="2400" spc="-5" b="1">
                <a:solidFill>
                  <a:srgbClr val="0070C0"/>
                </a:solidFill>
                <a:latin typeface="Arial"/>
                <a:cs typeface="Arial"/>
              </a:rPr>
              <a:t>RESPONSE: </a:t>
            </a:r>
            <a:r>
              <a:rPr dirty="0" sz="2400" i="1">
                <a:solidFill>
                  <a:srgbClr val="0070C0"/>
                </a:solidFill>
                <a:latin typeface="Arial"/>
                <a:cs typeface="Arial"/>
              </a:rPr>
              <a:t>Do you mean </a:t>
            </a:r>
            <a:r>
              <a:rPr dirty="0" sz="2400" spc="-5" i="1">
                <a:solidFill>
                  <a:srgbClr val="0070C0"/>
                </a:solidFill>
                <a:latin typeface="Arial"/>
                <a:cs typeface="Arial"/>
              </a:rPr>
              <a:t>the </a:t>
            </a:r>
            <a:r>
              <a:rPr dirty="0" sz="2400" i="1">
                <a:solidFill>
                  <a:srgbClr val="0070C0"/>
                </a:solidFill>
                <a:latin typeface="Arial"/>
                <a:cs typeface="Arial"/>
              </a:rPr>
              <a:t>movie or </a:t>
            </a:r>
            <a:r>
              <a:rPr dirty="0" sz="2400" spc="-5" i="1">
                <a:solidFill>
                  <a:srgbClr val="0070C0"/>
                </a:solidFill>
                <a:latin typeface="Arial"/>
                <a:cs typeface="Arial"/>
              </a:rPr>
              <a:t>the</a:t>
            </a:r>
            <a:r>
              <a:rPr dirty="0" sz="2400" spc="-85" i="1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070C0"/>
                </a:solidFill>
                <a:latin typeface="Arial"/>
                <a:cs typeface="Arial"/>
              </a:rPr>
              <a:t>book?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143000"/>
            <a:ext cx="6096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8356" y="485457"/>
            <a:ext cx="49669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Applications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 spc="-5"/>
              <a:t>NLG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540395"/>
            <a:ext cx="4184015" cy="273240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2600">
                <a:latin typeface="Arial"/>
                <a:cs typeface="Arial"/>
              </a:rPr>
              <a:t>Advanced</a:t>
            </a:r>
            <a:r>
              <a:rPr dirty="0" sz="2600" spc="-5">
                <a:latin typeface="Arial"/>
                <a:cs typeface="Arial"/>
              </a:rPr>
              <a:t> applications</a:t>
            </a:r>
            <a:endParaRPr sz="2600">
              <a:latin typeface="Arial"/>
              <a:cs typeface="Arial"/>
            </a:endParaRPr>
          </a:p>
          <a:p>
            <a:pPr marL="698500" indent="-228600">
              <a:lnSpc>
                <a:spcPts val="2520"/>
              </a:lnSpc>
              <a:spcBef>
                <a:spcPts val="280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2200" spc="-5">
                <a:latin typeface="Arial"/>
                <a:cs typeface="Arial"/>
              </a:rPr>
              <a:t>Machine translation</a:t>
            </a:r>
            <a:endParaRPr sz="2200">
              <a:latin typeface="Arial"/>
              <a:cs typeface="Arial"/>
            </a:endParaRPr>
          </a:p>
          <a:p>
            <a:pPr marL="697865">
              <a:lnSpc>
                <a:spcPts val="2160"/>
              </a:lnSpc>
            </a:pPr>
            <a:r>
              <a:rPr dirty="0" sz="1900">
                <a:latin typeface="Arial"/>
                <a:cs typeface="Arial"/>
              </a:rPr>
              <a:t>(construction in target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language)</a:t>
            </a:r>
            <a:endParaRPr sz="1900">
              <a:latin typeface="Arial"/>
              <a:cs typeface="Arial"/>
            </a:endParaRPr>
          </a:p>
          <a:p>
            <a:pPr marL="698500" indent="-228600">
              <a:lnSpc>
                <a:spcPts val="2520"/>
              </a:lnSpc>
              <a:spcBef>
                <a:spcPts val="320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2200" spc="-5">
                <a:latin typeface="Arial"/>
                <a:cs typeface="Arial"/>
              </a:rPr>
              <a:t>Knowledge discovery</a:t>
            </a:r>
            <a:endParaRPr sz="2200">
              <a:latin typeface="Arial"/>
              <a:cs typeface="Arial"/>
            </a:endParaRPr>
          </a:p>
          <a:p>
            <a:pPr marL="697865">
              <a:lnSpc>
                <a:spcPts val="2160"/>
              </a:lnSpc>
            </a:pPr>
            <a:r>
              <a:rPr dirty="0" sz="1900">
                <a:latin typeface="Arial"/>
                <a:cs typeface="Arial"/>
              </a:rPr>
              <a:t>(human-friendly</a:t>
            </a:r>
            <a:r>
              <a:rPr dirty="0" sz="1900" spc="-1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presentation)</a:t>
            </a:r>
            <a:endParaRPr sz="19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2200" spc="-5">
                <a:latin typeface="Arial"/>
                <a:cs typeface="Arial"/>
              </a:rPr>
              <a:t>Question handling</a:t>
            </a:r>
            <a:endParaRPr sz="2200">
              <a:latin typeface="Arial"/>
              <a:cs typeface="Arial"/>
            </a:endParaRPr>
          </a:p>
          <a:p>
            <a:pPr lvl="1" marL="1155700" indent="-229235">
              <a:lnSpc>
                <a:spcPct val="100000"/>
              </a:lnSpc>
              <a:spcBef>
                <a:spcPts val="26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1900">
                <a:latin typeface="Arial"/>
                <a:cs typeface="Arial"/>
              </a:rPr>
              <a:t>Question</a:t>
            </a:r>
            <a:r>
              <a:rPr dirty="0" sz="1900" spc="-1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refinement</a:t>
            </a:r>
            <a:endParaRPr sz="1900">
              <a:latin typeface="Arial"/>
              <a:cs typeface="Arial"/>
            </a:endParaRPr>
          </a:p>
          <a:p>
            <a:pPr lvl="1" marL="1155700" indent="-229235">
              <a:lnSpc>
                <a:spcPct val="100000"/>
              </a:lnSpc>
              <a:spcBef>
                <a:spcPts val="22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1900">
                <a:latin typeface="Arial"/>
                <a:cs typeface="Arial"/>
              </a:rPr>
              <a:t>Question</a:t>
            </a:r>
            <a:r>
              <a:rPr dirty="0" sz="1900" spc="-1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answering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10646" y="4343403"/>
            <a:ext cx="3695065" cy="1861185"/>
          </a:xfrm>
          <a:custGeom>
            <a:avLst/>
            <a:gdLst/>
            <a:ahLst/>
            <a:cxnLst/>
            <a:rect l="l" t="t" r="r" b="b"/>
            <a:pathLst>
              <a:path w="3695065" h="1861185">
                <a:moveTo>
                  <a:pt x="2024185" y="0"/>
                </a:moveTo>
                <a:lnTo>
                  <a:pt x="1971652" y="257"/>
                </a:lnTo>
                <a:lnTo>
                  <a:pt x="1919149" y="1185"/>
                </a:lnTo>
                <a:lnTo>
                  <a:pt x="1866719" y="2782"/>
                </a:lnTo>
                <a:lnTo>
                  <a:pt x="1814403" y="5050"/>
                </a:lnTo>
                <a:lnTo>
                  <a:pt x="1762242" y="7989"/>
                </a:lnTo>
                <a:lnTo>
                  <a:pt x="1710278" y="11598"/>
                </a:lnTo>
                <a:lnTo>
                  <a:pt x="1658553" y="15878"/>
                </a:lnTo>
                <a:lnTo>
                  <a:pt x="1607107" y="20831"/>
                </a:lnTo>
                <a:lnTo>
                  <a:pt x="1555982" y="26455"/>
                </a:lnTo>
                <a:lnTo>
                  <a:pt x="1505220" y="32751"/>
                </a:lnTo>
                <a:lnTo>
                  <a:pt x="1454863" y="39720"/>
                </a:lnTo>
                <a:lnTo>
                  <a:pt x="1404951" y="47362"/>
                </a:lnTo>
                <a:lnTo>
                  <a:pt x="1355526" y="55677"/>
                </a:lnTo>
                <a:lnTo>
                  <a:pt x="1306630" y="64665"/>
                </a:lnTo>
                <a:lnTo>
                  <a:pt x="1258304" y="74328"/>
                </a:lnTo>
                <a:lnTo>
                  <a:pt x="1210590" y="84664"/>
                </a:lnTo>
                <a:lnTo>
                  <a:pt x="1163529" y="95675"/>
                </a:lnTo>
                <a:lnTo>
                  <a:pt x="1117162" y="107361"/>
                </a:lnTo>
                <a:lnTo>
                  <a:pt x="1071532" y="119722"/>
                </a:lnTo>
                <a:lnTo>
                  <a:pt x="1026679" y="132759"/>
                </a:lnTo>
                <a:lnTo>
                  <a:pt x="982645" y="146471"/>
                </a:lnTo>
                <a:lnTo>
                  <a:pt x="939472" y="160859"/>
                </a:lnTo>
                <a:lnTo>
                  <a:pt x="897201" y="175924"/>
                </a:lnTo>
                <a:lnTo>
                  <a:pt x="855873" y="191666"/>
                </a:lnTo>
                <a:lnTo>
                  <a:pt x="801780" y="213943"/>
                </a:lnTo>
                <a:lnTo>
                  <a:pt x="750683" y="236971"/>
                </a:lnTo>
                <a:lnTo>
                  <a:pt x="702584" y="260708"/>
                </a:lnTo>
                <a:lnTo>
                  <a:pt x="657486" y="285110"/>
                </a:lnTo>
                <a:lnTo>
                  <a:pt x="615389" y="310135"/>
                </a:lnTo>
                <a:lnTo>
                  <a:pt x="576298" y="335740"/>
                </a:lnTo>
                <a:lnTo>
                  <a:pt x="540212" y="361883"/>
                </a:lnTo>
                <a:lnTo>
                  <a:pt x="507135" y="388519"/>
                </a:lnTo>
                <a:lnTo>
                  <a:pt x="477068" y="415608"/>
                </a:lnTo>
                <a:lnTo>
                  <a:pt x="450014" y="443105"/>
                </a:lnTo>
                <a:lnTo>
                  <a:pt x="404950" y="499155"/>
                </a:lnTo>
                <a:lnTo>
                  <a:pt x="371959" y="556326"/>
                </a:lnTo>
                <a:lnTo>
                  <a:pt x="351058" y="614278"/>
                </a:lnTo>
                <a:lnTo>
                  <a:pt x="342262" y="672666"/>
                </a:lnTo>
                <a:lnTo>
                  <a:pt x="342409" y="701918"/>
                </a:lnTo>
                <a:lnTo>
                  <a:pt x="351801" y="760320"/>
                </a:lnTo>
                <a:lnTo>
                  <a:pt x="373338" y="818304"/>
                </a:lnTo>
                <a:lnTo>
                  <a:pt x="407037" y="875528"/>
                </a:lnTo>
                <a:lnTo>
                  <a:pt x="452914" y="931648"/>
                </a:lnTo>
                <a:lnTo>
                  <a:pt x="480424" y="959187"/>
                </a:lnTo>
                <a:lnTo>
                  <a:pt x="510984" y="986322"/>
                </a:lnTo>
                <a:lnTo>
                  <a:pt x="544597" y="1013010"/>
                </a:lnTo>
                <a:lnTo>
                  <a:pt x="581264" y="1039209"/>
                </a:lnTo>
                <a:lnTo>
                  <a:pt x="620987" y="1064875"/>
                </a:lnTo>
                <a:lnTo>
                  <a:pt x="663769" y="1089965"/>
                </a:lnTo>
                <a:lnTo>
                  <a:pt x="709611" y="1114438"/>
                </a:lnTo>
                <a:lnTo>
                  <a:pt x="758515" y="1138249"/>
                </a:lnTo>
                <a:lnTo>
                  <a:pt x="810484" y="1161357"/>
                </a:lnTo>
                <a:lnTo>
                  <a:pt x="0" y="1860764"/>
                </a:lnTo>
                <a:lnTo>
                  <a:pt x="1333910" y="1311832"/>
                </a:lnTo>
                <a:lnTo>
                  <a:pt x="2702525" y="1311832"/>
                </a:lnTo>
                <a:lnTo>
                  <a:pt x="2736195" y="1305576"/>
                </a:lnTo>
                <a:lnTo>
                  <a:pt x="2784195" y="1295888"/>
                </a:lnTo>
                <a:lnTo>
                  <a:pt x="2831518" y="1285553"/>
                </a:lnTo>
                <a:lnTo>
                  <a:pt x="2878123" y="1274574"/>
                </a:lnTo>
                <a:lnTo>
                  <a:pt x="2923970" y="1262953"/>
                </a:lnTo>
                <a:lnTo>
                  <a:pt x="2969018" y="1250694"/>
                </a:lnTo>
                <a:lnTo>
                  <a:pt x="3013225" y="1237800"/>
                </a:lnTo>
                <a:lnTo>
                  <a:pt x="3056552" y="1224273"/>
                </a:lnTo>
                <a:lnTo>
                  <a:pt x="3098957" y="1210116"/>
                </a:lnTo>
                <a:lnTo>
                  <a:pt x="3140398" y="1195333"/>
                </a:lnTo>
                <a:lnTo>
                  <a:pt x="3180836" y="1179926"/>
                </a:lnTo>
                <a:lnTo>
                  <a:pt x="3234930" y="1157649"/>
                </a:lnTo>
                <a:lnTo>
                  <a:pt x="3286027" y="1134620"/>
                </a:lnTo>
                <a:lnTo>
                  <a:pt x="3334125" y="1110884"/>
                </a:lnTo>
                <a:lnTo>
                  <a:pt x="3379224" y="1086482"/>
                </a:lnTo>
                <a:lnTo>
                  <a:pt x="3421320" y="1061457"/>
                </a:lnTo>
                <a:lnTo>
                  <a:pt x="3460412" y="1035852"/>
                </a:lnTo>
                <a:lnTo>
                  <a:pt x="3496497" y="1009710"/>
                </a:lnTo>
                <a:lnTo>
                  <a:pt x="3529574" y="983073"/>
                </a:lnTo>
                <a:lnTo>
                  <a:pt x="3559641" y="955985"/>
                </a:lnTo>
                <a:lnTo>
                  <a:pt x="3586695" y="928487"/>
                </a:lnTo>
                <a:lnTo>
                  <a:pt x="3631759" y="872438"/>
                </a:lnTo>
                <a:lnTo>
                  <a:pt x="3664750" y="815266"/>
                </a:lnTo>
                <a:lnTo>
                  <a:pt x="3685651" y="757315"/>
                </a:lnTo>
                <a:lnTo>
                  <a:pt x="3694447" y="698926"/>
                </a:lnTo>
                <a:lnTo>
                  <a:pt x="3694301" y="669675"/>
                </a:lnTo>
                <a:lnTo>
                  <a:pt x="3684909" y="611272"/>
                </a:lnTo>
                <a:lnTo>
                  <a:pt x="3663371" y="553288"/>
                </a:lnTo>
                <a:lnTo>
                  <a:pt x="3629672" y="496064"/>
                </a:lnTo>
                <a:lnTo>
                  <a:pt x="3583796" y="439944"/>
                </a:lnTo>
                <a:lnTo>
                  <a:pt x="3556286" y="412405"/>
                </a:lnTo>
                <a:lnTo>
                  <a:pt x="3525726" y="385270"/>
                </a:lnTo>
                <a:lnTo>
                  <a:pt x="3492113" y="358582"/>
                </a:lnTo>
                <a:lnTo>
                  <a:pt x="3455447" y="332383"/>
                </a:lnTo>
                <a:lnTo>
                  <a:pt x="3415723" y="306717"/>
                </a:lnTo>
                <a:lnTo>
                  <a:pt x="3372942" y="281627"/>
                </a:lnTo>
                <a:lnTo>
                  <a:pt x="3327100" y="257154"/>
                </a:lnTo>
                <a:lnTo>
                  <a:pt x="3278195" y="233343"/>
                </a:lnTo>
                <a:lnTo>
                  <a:pt x="3226226" y="210235"/>
                </a:lnTo>
                <a:lnTo>
                  <a:pt x="3186402" y="193857"/>
                </a:lnTo>
                <a:lnTo>
                  <a:pt x="3145572" y="178141"/>
                </a:lnTo>
                <a:lnTo>
                  <a:pt x="3103776" y="163087"/>
                </a:lnTo>
                <a:lnTo>
                  <a:pt x="3061058" y="148695"/>
                </a:lnTo>
                <a:lnTo>
                  <a:pt x="3017458" y="134966"/>
                </a:lnTo>
                <a:lnTo>
                  <a:pt x="2973018" y="121899"/>
                </a:lnTo>
                <a:lnTo>
                  <a:pt x="2927779" y="109495"/>
                </a:lnTo>
                <a:lnTo>
                  <a:pt x="2881783" y="97755"/>
                </a:lnTo>
                <a:lnTo>
                  <a:pt x="2835071" y="86679"/>
                </a:lnTo>
                <a:lnTo>
                  <a:pt x="2787685" y="76267"/>
                </a:lnTo>
                <a:lnTo>
                  <a:pt x="2739666" y="66519"/>
                </a:lnTo>
                <a:lnTo>
                  <a:pt x="2691056" y="57436"/>
                </a:lnTo>
                <a:lnTo>
                  <a:pt x="2641895" y="49018"/>
                </a:lnTo>
                <a:lnTo>
                  <a:pt x="2592227" y="41266"/>
                </a:lnTo>
                <a:lnTo>
                  <a:pt x="2542091" y="34179"/>
                </a:lnTo>
                <a:lnTo>
                  <a:pt x="2491531" y="27759"/>
                </a:lnTo>
                <a:lnTo>
                  <a:pt x="2440586" y="22004"/>
                </a:lnTo>
                <a:lnTo>
                  <a:pt x="2389299" y="16917"/>
                </a:lnTo>
                <a:lnTo>
                  <a:pt x="2337711" y="12496"/>
                </a:lnTo>
                <a:lnTo>
                  <a:pt x="2285863" y="8743"/>
                </a:lnTo>
                <a:lnTo>
                  <a:pt x="2233798" y="5658"/>
                </a:lnTo>
                <a:lnTo>
                  <a:pt x="2181555" y="3240"/>
                </a:lnTo>
                <a:lnTo>
                  <a:pt x="2129178" y="1491"/>
                </a:lnTo>
                <a:lnTo>
                  <a:pt x="2076708" y="411"/>
                </a:lnTo>
                <a:lnTo>
                  <a:pt x="2024185" y="0"/>
                </a:lnTo>
                <a:close/>
              </a:path>
              <a:path w="3695065" h="1861185">
                <a:moveTo>
                  <a:pt x="2702525" y="1311832"/>
                </a:moveTo>
                <a:lnTo>
                  <a:pt x="1333910" y="1311832"/>
                </a:lnTo>
                <a:lnTo>
                  <a:pt x="1384717" y="1320723"/>
                </a:lnTo>
                <a:lnTo>
                  <a:pt x="1435952" y="1328887"/>
                </a:lnTo>
                <a:lnTo>
                  <a:pt x="1487574" y="1336329"/>
                </a:lnTo>
                <a:lnTo>
                  <a:pt x="1539541" y="1343050"/>
                </a:lnTo>
                <a:lnTo>
                  <a:pt x="1591814" y="1349054"/>
                </a:lnTo>
                <a:lnTo>
                  <a:pt x="1644351" y="1354343"/>
                </a:lnTo>
                <a:lnTo>
                  <a:pt x="1697111" y="1358921"/>
                </a:lnTo>
                <a:lnTo>
                  <a:pt x="1750053" y="1362791"/>
                </a:lnTo>
                <a:lnTo>
                  <a:pt x="1803136" y="1365955"/>
                </a:lnTo>
                <a:lnTo>
                  <a:pt x="1856320" y="1368416"/>
                </a:lnTo>
                <a:lnTo>
                  <a:pt x="1909564" y="1370177"/>
                </a:lnTo>
                <a:lnTo>
                  <a:pt x="1962826" y="1371242"/>
                </a:lnTo>
                <a:lnTo>
                  <a:pt x="2016067" y="1371613"/>
                </a:lnTo>
                <a:lnTo>
                  <a:pt x="2069244" y="1371292"/>
                </a:lnTo>
                <a:lnTo>
                  <a:pt x="2122317" y="1370284"/>
                </a:lnTo>
                <a:lnTo>
                  <a:pt x="2175245" y="1368590"/>
                </a:lnTo>
                <a:lnTo>
                  <a:pt x="2227987" y="1366215"/>
                </a:lnTo>
                <a:lnTo>
                  <a:pt x="2280503" y="1363159"/>
                </a:lnTo>
                <a:lnTo>
                  <a:pt x="2332751" y="1359428"/>
                </a:lnTo>
                <a:lnTo>
                  <a:pt x="2384691" y="1355023"/>
                </a:lnTo>
                <a:lnTo>
                  <a:pt x="2436281" y="1349947"/>
                </a:lnTo>
                <a:lnTo>
                  <a:pt x="2487481" y="1344204"/>
                </a:lnTo>
                <a:lnTo>
                  <a:pt x="2538250" y="1337796"/>
                </a:lnTo>
                <a:lnTo>
                  <a:pt x="2588546" y="1330726"/>
                </a:lnTo>
                <a:lnTo>
                  <a:pt x="2638330" y="1322998"/>
                </a:lnTo>
                <a:lnTo>
                  <a:pt x="2687560" y="1314613"/>
                </a:lnTo>
                <a:lnTo>
                  <a:pt x="2702525" y="131183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0646" y="4343403"/>
            <a:ext cx="3695065" cy="1861185"/>
          </a:xfrm>
          <a:custGeom>
            <a:avLst/>
            <a:gdLst/>
            <a:ahLst/>
            <a:cxnLst/>
            <a:rect l="l" t="t" r="r" b="b"/>
            <a:pathLst>
              <a:path w="3695065" h="1861185">
                <a:moveTo>
                  <a:pt x="0" y="1860763"/>
                </a:moveTo>
                <a:lnTo>
                  <a:pt x="810483" y="1161356"/>
                </a:lnTo>
                <a:lnTo>
                  <a:pt x="758514" y="1138249"/>
                </a:lnTo>
                <a:lnTo>
                  <a:pt x="709610" y="1114437"/>
                </a:lnTo>
                <a:lnTo>
                  <a:pt x="663768" y="1089965"/>
                </a:lnTo>
                <a:lnTo>
                  <a:pt x="620986" y="1064874"/>
                </a:lnTo>
                <a:lnTo>
                  <a:pt x="581263" y="1039208"/>
                </a:lnTo>
                <a:lnTo>
                  <a:pt x="544596" y="1013010"/>
                </a:lnTo>
                <a:lnTo>
                  <a:pt x="510983" y="986322"/>
                </a:lnTo>
                <a:lnTo>
                  <a:pt x="480423" y="959187"/>
                </a:lnTo>
                <a:lnTo>
                  <a:pt x="452913" y="931647"/>
                </a:lnTo>
                <a:lnTo>
                  <a:pt x="407037" y="875527"/>
                </a:lnTo>
                <a:lnTo>
                  <a:pt x="373338" y="818304"/>
                </a:lnTo>
                <a:lnTo>
                  <a:pt x="351800" y="760320"/>
                </a:lnTo>
                <a:lnTo>
                  <a:pt x="342408" y="701917"/>
                </a:lnTo>
                <a:lnTo>
                  <a:pt x="342262" y="672666"/>
                </a:lnTo>
                <a:lnTo>
                  <a:pt x="345146" y="643438"/>
                </a:lnTo>
                <a:lnTo>
                  <a:pt x="359996" y="585226"/>
                </a:lnTo>
                <a:lnTo>
                  <a:pt x="386944" y="527621"/>
                </a:lnTo>
                <a:lnTo>
                  <a:pt x="425974" y="470968"/>
                </a:lnTo>
                <a:lnTo>
                  <a:pt x="477068" y="415608"/>
                </a:lnTo>
                <a:lnTo>
                  <a:pt x="507135" y="388519"/>
                </a:lnTo>
                <a:lnTo>
                  <a:pt x="540212" y="361883"/>
                </a:lnTo>
                <a:lnTo>
                  <a:pt x="576298" y="335740"/>
                </a:lnTo>
                <a:lnTo>
                  <a:pt x="615389" y="310135"/>
                </a:lnTo>
                <a:lnTo>
                  <a:pt x="657486" y="285110"/>
                </a:lnTo>
                <a:lnTo>
                  <a:pt x="702584" y="260708"/>
                </a:lnTo>
                <a:lnTo>
                  <a:pt x="750683" y="236972"/>
                </a:lnTo>
                <a:lnTo>
                  <a:pt x="801780" y="213944"/>
                </a:lnTo>
                <a:lnTo>
                  <a:pt x="855873" y="191667"/>
                </a:lnTo>
                <a:lnTo>
                  <a:pt x="897201" y="175925"/>
                </a:lnTo>
                <a:lnTo>
                  <a:pt x="939472" y="160860"/>
                </a:lnTo>
                <a:lnTo>
                  <a:pt x="982645" y="146471"/>
                </a:lnTo>
                <a:lnTo>
                  <a:pt x="1026679" y="132759"/>
                </a:lnTo>
                <a:lnTo>
                  <a:pt x="1071532" y="119722"/>
                </a:lnTo>
                <a:lnTo>
                  <a:pt x="1117162" y="107361"/>
                </a:lnTo>
                <a:lnTo>
                  <a:pt x="1163529" y="95675"/>
                </a:lnTo>
                <a:lnTo>
                  <a:pt x="1210590" y="84664"/>
                </a:lnTo>
                <a:lnTo>
                  <a:pt x="1258304" y="74328"/>
                </a:lnTo>
                <a:lnTo>
                  <a:pt x="1306630" y="64665"/>
                </a:lnTo>
                <a:lnTo>
                  <a:pt x="1355526" y="55677"/>
                </a:lnTo>
                <a:lnTo>
                  <a:pt x="1404951" y="47362"/>
                </a:lnTo>
                <a:lnTo>
                  <a:pt x="1454862" y="39720"/>
                </a:lnTo>
                <a:lnTo>
                  <a:pt x="1505220" y="32751"/>
                </a:lnTo>
                <a:lnTo>
                  <a:pt x="1555982" y="26455"/>
                </a:lnTo>
                <a:lnTo>
                  <a:pt x="1607106" y="20831"/>
                </a:lnTo>
                <a:lnTo>
                  <a:pt x="1658552" y="15878"/>
                </a:lnTo>
                <a:lnTo>
                  <a:pt x="1710278" y="11598"/>
                </a:lnTo>
                <a:lnTo>
                  <a:pt x="1762242" y="7989"/>
                </a:lnTo>
                <a:lnTo>
                  <a:pt x="1814403" y="5050"/>
                </a:lnTo>
                <a:lnTo>
                  <a:pt x="1866719" y="2782"/>
                </a:lnTo>
                <a:lnTo>
                  <a:pt x="1919149" y="1185"/>
                </a:lnTo>
                <a:lnTo>
                  <a:pt x="1971651" y="257"/>
                </a:lnTo>
                <a:lnTo>
                  <a:pt x="2024185" y="0"/>
                </a:lnTo>
                <a:lnTo>
                  <a:pt x="2076707" y="411"/>
                </a:lnTo>
                <a:lnTo>
                  <a:pt x="2129178" y="1491"/>
                </a:lnTo>
                <a:lnTo>
                  <a:pt x="2181555" y="3240"/>
                </a:lnTo>
                <a:lnTo>
                  <a:pt x="2233797" y="5658"/>
                </a:lnTo>
                <a:lnTo>
                  <a:pt x="2285863" y="8743"/>
                </a:lnTo>
                <a:lnTo>
                  <a:pt x="2337710" y="12497"/>
                </a:lnTo>
                <a:lnTo>
                  <a:pt x="2389298" y="16917"/>
                </a:lnTo>
                <a:lnTo>
                  <a:pt x="2440585" y="22005"/>
                </a:lnTo>
                <a:lnTo>
                  <a:pt x="2491530" y="27759"/>
                </a:lnTo>
                <a:lnTo>
                  <a:pt x="2542091" y="34179"/>
                </a:lnTo>
                <a:lnTo>
                  <a:pt x="2592226" y="41266"/>
                </a:lnTo>
                <a:lnTo>
                  <a:pt x="2641895" y="49019"/>
                </a:lnTo>
                <a:lnTo>
                  <a:pt x="2691055" y="57437"/>
                </a:lnTo>
                <a:lnTo>
                  <a:pt x="2739665" y="66520"/>
                </a:lnTo>
                <a:lnTo>
                  <a:pt x="2787684" y="76267"/>
                </a:lnTo>
                <a:lnTo>
                  <a:pt x="2835071" y="86679"/>
                </a:lnTo>
                <a:lnTo>
                  <a:pt x="2881783" y="97756"/>
                </a:lnTo>
                <a:lnTo>
                  <a:pt x="2927779" y="109496"/>
                </a:lnTo>
                <a:lnTo>
                  <a:pt x="2973018" y="121899"/>
                </a:lnTo>
                <a:lnTo>
                  <a:pt x="3017458" y="134966"/>
                </a:lnTo>
                <a:lnTo>
                  <a:pt x="3061058" y="148696"/>
                </a:lnTo>
                <a:lnTo>
                  <a:pt x="3103776" y="163088"/>
                </a:lnTo>
                <a:lnTo>
                  <a:pt x="3145571" y="178142"/>
                </a:lnTo>
                <a:lnTo>
                  <a:pt x="3186402" y="193858"/>
                </a:lnTo>
                <a:lnTo>
                  <a:pt x="3226226" y="210235"/>
                </a:lnTo>
                <a:lnTo>
                  <a:pt x="3278195" y="233343"/>
                </a:lnTo>
                <a:lnTo>
                  <a:pt x="3327099" y="257155"/>
                </a:lnTo>
                <a:lnTo>
                  <a:pt x="3372941" y="281627"/>
                </a:lnTo>
                <a:lnTo>
                  <a:pt x="3415723" y="306717"/>
                </a:lnTo>
                <a:lnTo>
                  <a:pt x="3455446" y="332383"/>
                </a:lnTo>
                <a:lnTo>
                  <a:pt x="3492113" y="358582"/>
                </a:lnTo>
                <a:lnTo>
                  <a:pt x="3525726" y="385270"/>
                </a:lnTo>
                <a:lnTo>
                  <a:pt x="3556286" y="412405"/>
                </a:lnTo>
                <a:lnTo>
                  <a:pt x="3583796" y="439944"/>
                </a:lnTo>
                <a:lnTo>
                  <a:pt x="3629672" y="496065"/>
                </a:lnTo>
                <a:lnTo>
                  <a:pt x="3663371" y="553288"/>
                </a:lnTo>
                <a:lnTo>
                  <a:pt x="3684909" y="611272"/>
                </a:lnTo>
                <a:lnTo>
                  <a:pt x="3694301" y="669674"/>
                </a:lnTo>
                <a:lnTo>
                  <a:pt x="3694447" y="698926"/>
                </a:lnTo>
                <a:lnTo>
                  <a:pt x="3691563" y="728153"/>
                </a:lnTo>
                <a:lnTo>
                  <a:pt x="3676713" y="786366"/>
                </a:lnTo>
                <a:lnTo>
                  <a:pt x="3649765" y="843970"/>
                </a:lnTo>
                <a:lnTo>
                  <a:pt x="3610735" y="900624"/>
                </a:lnTo>
                <a:lnTo>
                  <a:pt x="3559641" y="955984"/>
                </a:lnTo>
                <a:lnTo>
                  <a:pt x="3529574" y="983073"/>
                </a:lnTo>
                <a:lnTo>
                  <a:pt x="3496497" y="1009709"/>
                </a:lnTo>
                <a:lnTo>
                  <a:pt x="3460412" y="1035852"/>
                </a:lnTo>
                <a:lnTo>
                  <a:pt x="3421320" y="1061457"/>
                </a:lnTo>
                <a:lnTo>
                  <a:pt x="3379224" y="1086482"/>
                </a:lnTo>
                <a:lnTo>
                  <a:pt x="3334126" y="1110884"/>
                </a:lnTo>
                <a:lnTo>
                  <a:pt x="3286027" y="1134620"/>
                </a:lnTo>
                <a:lnTo>
                  <a:pt x="3234930" y="1157648"/>
                </a:lnTo>
                <a:lnTo>
                  <a:pt x="3180837" y="1179925"/>
                </a:lnTo>
                <a:lnTo>
                  <a:pt x="3140399" y="1195333"/>
                </a:lnTo>
                <a:lnTo>
                  <a:pt x="3098957" y="1210116"/>
                </a:lnTo>
                <a:lnTo>
                  <a:pt x="3056552" y="1224273"/>
                </a:lnTo>
                <a:lnTo>
                  <a:pt x="3013226" y="1237800"/>
                </a:lnTo>
                <a:lnTo>
                  <a:pt x="2969018" y="1250694"/>
                </a:lnTo>
                <a:lnTo>
                  <a:pt x="2923970" y="1262953"/>
                </a:lnTo>
                <a:lnTo>
                  <a:pt x="2878123" y="1274574"/>
                </a:lnTo>
                <a:lnTo>
                  <a:pt x="2831518" y="1285553"/>
                </a:lnTo>
                <a:lnTo>
                  <a:pt x="2784195" y="1295888"/>
                </a:lnTo>
                <a:lnTo>
                  <a:pt x="2736195" y="1305576"/>
                </a:lnTo>
                <a:lnTo>
                  <a:pt x="2687560" y="1314613"/>
                </a:lnTo>
                <a:lnTo>
                  <a:pt x="2638330" y="1322998"/>
                </a:lnTo>
                <a:lnTo>
                  <a:pt x="2588547" y="1330726"/>
                </a:lnTo>
                <a:lnTo>
                  <a:pt x="2538250" y="1337796"/>
                </a:lnTo>
                <a:lnTo>
                  <a:pt x="2487481" y="1344204"/>
                </a:lnTo>
                <a:lnTo>
                  <a:pt x="2436281" y="1349947"/>
                </a:lnTo>
                <a:lnTo>
                  <a:pt x="2384691" y="1355023"/>
                </a:lnTo>
                <a:lnTo>
                  <a:pt x="2332751" y="1359428"/>
                </a:lnTo>
                <a:lnTo>
                  <a:pt x="2280503" y="1363160"/>
                </a:lnTo>
                <a:lnTo>
                  <a:pt x="2227987" y="1366215"/>
                </a:lnTo>
                <a:lnTo>
                  <a:pt x="2175245" y="1368591"/>
                </a:lnTo>
                <a:lnTo>
                  <a:pt x="2122316" y="1370284"/>
                </a:lnTo>
                <a:lnTo>
                  <a:pt x="2069243" y="1371293"/>
                </a:lnTo>
                <a:lnTo>
                  <a:pt x="2016066" y="1371613"/>
                </a:lnTo>
                <a:lnTo>
                  <a:pt x="1962826" y="1371242"/>
                </a:lnTo>
                <a:lnTo>
                  <a:pt x="1909564" y="1370178"/>
                </a:lnTo>
                <a:lnTo>
                  <a:pt x="1856320" y="1368416"/>
                </a:lnTo>
                <a:lnTo>
                  <a:pt x="1803136" y="1365955"/>
                </a:lnTo>
                <a:lnTo>
                  <a:pt x="1750052" y="1362791"/>
                </a:lnTo>
                <a:lnTo>
                  <a:pt x="1697110" y="1358922"/>
                </a:lnTo>
                <a:lnTo>
                  <a:pt x="1644350" y="1354343"/>
                </a:lnTo>
                <a:lnTo>
                  <a:pt x="1591813" y="1349054"/>
                </a:lnTo>
                <a:lnTo>
                  <a:pt x="1539541" y="1343050"/>
                </a:lnTo>
                <a:lnTo>
                  <a:pt x="1487573" y="1336329"/>
                </a:lnTo>
                <a:lnTo>
                  <a:pt x="1435951" y="1328888"/>
                </a:lnTo>
                <a:lnTo>
                  <a:pt x="1384716" y="1320723"/>
                </a:lnTo>
                <a:lnTo>
                  <a:pt x="1333909" y="1311832"/>
                </a:lnTo>
                <a:lnTo>
                  <a:pt x="0" y="1860763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425700" y="4467859"/>
            <a:ext cx="2007235" cy="11125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2065" marR="5080" indent="-635">
              <a:lnSpc>
                <a:spcPct val="98800"/>
              </a:lnSpc>
              <a:spcBef>
                <a:spcPts val="125"/>
              </a:spcBef>
            </a:pP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Where’s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good  place with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dirty="0" sz="18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the Golden Gate 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Bridge?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67575" y="4871789"/>
            <a:ext cx="3658870" cy="1808480"/>
          </a:xfrm>
          <a:custGeom>
            <a:avLst/>
            <a:gdLst/>
            <a:ahLst/>
            <a:cxnLst/>
            <a:rect l="l" t="t" r="r" b="b"/>
            <a:pathLst>
              <a:path w="3658870" h="1808479">
                <a:moveTo>
                  <a:pt x="1741625" y="386006"/>
                </a:moveTo>
                <a:lnTo>
                  <a:pt x="1688903" y="386462"/>
                </a:lnTo>
                <a:lnTo>
                  <a:pt x="1636284" y="387560"/>
                </a:lnTo>
                <a:lnTo>
                  <a:pt x="1583807" y="389297"/>
                </a:lnTo>
                <a:lnTo>
                  <a:pt x="1531507" y="391670"/>
                </a:lnTo>
                <a:lnTo>
                  <a:pt x="1479420" y="394678"/>
                </a:lnTo>
                <a:lnTo>
                  <a:pt x="1427585" y="398317"/>
                </a:lnTo>
                <a:lnTo>
                  <a:pt x="1376036" y="402584"/>
                </a:lnTo>
                <a:lnTo>
                  <a:pt x="1324810" y="407479"/>
                </a:lnTo>
                <a:lnTo>
                  <a:pt x="1273944" y="412997"/>
                </a:lnTo>
                <a:lnTo>
                  <a:pt x="1223475" y="419136"/>
                </a:lnTo>
                <a:lnTo>
                  <a:pt x="1173439" y="425893"/>
                </a:lnTo>
                <a:lnTo>
                  <a:pt x="1123872" y="433267"/>
                </a:lnTo>
                <a:lnTo>
                  <a:pt x="1074812" y="441254"/>
                </a:lnTo>
                <a:lnTo>
                  <a:pt x="1026294" y="449852"/>
                </a:lnTo>
                <a:lnTo>
                  <a:pt x="978355" y="459059"/>
                </a:lnTo>
                <a:lnTo>
                  <a:pt x="931031" y="468871"/>
                </a:lnTo>
                <a:lnTo>
                  <a:pt x="884360" y="479287"/>
                </a:lnTo>
                <a:lnTo>
                  <a:pt x="838377" y="490303"/>
                </a:lnTo>
                <a:lnTo>
                  <a:pt x="793119" y="501918"/>
                </a:lnTo>
                <a:lnTo>
                  <a:pt x="748623" y="514127"/>
                </a:lnTo>
                <a:lnTo>
                  <a:pt x="704926" y="526930"/>
                </a:lnTo>
                <a:lnTo>
                  <a:pt x="662063" y="540324"/>
                </a:lnTo>
                <a:lnTo>
                  <a:pt x="620071" y="554305"/>
                </a:lnTo>
                <a:lnTo>
                  <a:pt x="578987" y="568871"/>
                </a:lnTo>
                <a:lnTo>
                  <a:pt x="538847" y="584020"/>
                </a:lnTo>
                <a:lnTo>
                  <a:pt x="485111" y="605853"/>
                </a:lnTo>
                <a:lnTo>
                  <a:pt x="434183" y="628389"/>
                </a:lnTo>
                <a:lnTo>
                  <a:pt x="386066" y="651590"/>
                </a:lnTo>
                <a:lnTo>
                  <a:pt x="340761" y="675419"/>
                </a:lnTo>
                <a:lnTo>
                  <a:pt x="298270" y="699837"/>
                </a:lnTo>
                <a:lnTo>
                  <a:pt x="258596" y="724808"/>
                </a:lnTo>
                <a:lnTo>
                  <a:pt x="221741" y="750293"/>
                </a:lnTo>
                <a:lnTo>
                  <a:pt x="187679" y="776276"/>
                </a:lnTo>
                <a:lnTo>
                  <a:pt x="156492" y="802655"/>
                </a:lnTo>
                <a:lnTo>
                  <a:pt x="128103" y="829457"/>
                </a:lnTo>
                <a:lnTo>
                  <a:pt x="79804" y="884113"/>
                </a:lnTo>
                <a:lnTo>
                  <a:pt x="42825" y="939920"/>
                </a:lnTo>
                <a:lnTo>
                  <a:pt x="17180" y="996578"/>
                </a:lnTo>
                <a:lnTo>
                  <a:pt x="2886" y="1053785"/>
                </a:lnTo>
                <a:lnTo>
                  <a:pt x="0" y="1082499"/>
                </a:lnTo>
                <a:lnTo>
                  <a:pt x="23" y="1111920"/>
                </a:lnTo>
                <a:lnTo>
                  <a:pt x="8408" y="1168634"/>
                </a:lnTo>
                <a:lnTo>
                  <a:pt x="28257" y="1225674"/>
                </a:lnTo>
                <a:lnTo>
                  <a:pt x="59516" y="1282055"/>
                </a:lnTo>
                <a:lnTo>
                  <a:pt x="102203" y="1337475"/>
                </a:lnTo>
                <a:lnTo>
                  <a:pt x="156332" y="1391632"/>
                </a:lnTo>
                <a:lnTo>
                  <a:pt x="187722" y="1418164"/>
                </a:lnTo>
                <a:lnTo>
                  <a:pt x="221919" y="1444224"/>
                </a:lnTo>
                <a:lnTo>
                  <a:pt x="259014" y="1469839"/>
                </a:lnTo>
                <a:lnTo>
                  <a:pt x="298979" y="1494950"/>
                </a:lnTo>
                <a:lnTo>
                  <a:pt x="341817" y="1519518"/>
                </a:lnTo>
                <a:lnTo>
                  <a:pt x="387528" y="1543507"/>
                </a:lnTo>
                <a:lnTo>
                  <a:pt x="436116" y="1566878"/>
                </a:lnTo>
                <a:lnTo>
                  <a:pt x="487581" y="1589594"/>
                </a:lnTo>
                <a:lnTo>
                  <a:pt x="527501" y="1605950"/>
                </a:lnTo>
                <a:lnTo>
                  <a:pt x="568395" y="1621673"/>
                </a:lnTo>
                <a:lnTo>
                  <a:pt x="610227" y="1636764"/>
                </a:lnTo>
                <a:lnTo>
                  <a:pt x="652956" y="1651221"/>
                </a:lnTo>
                <a:lnTo>
                  <a:pt x="696544" y="1665044"/>
                </a:lnTo>
                <a:lnTo>
                  <a:pt x="740954" y="1678234"/>
                </a:lnTo>
                <a:lnTo>
                  <a:pt x="786147" y="1690789"/>
                </a:lnTo>
                <a:lnTo>
                  <a:pt x="832084" y="1702709"/>
                </a:lnTo>
                <a:lnTo>
                  <a:pt x="878726" y="1713995"/>
                </a:lnTo>
                <a:lnTo>
                  <a:pt x="926036" y="1724646"/>
                </a:lnTo>
                <a:lnTo>
                  <a:pt x="973974" y="1734661"/>
                </a:lnTo>
                <a:lnTo>
                  <a:pt x="1022503" y="1744040"/>
                </a:lnTo>
                <a:lnTo>
                  <a:pt x="1071584" y="1752782"/>
                </a:lnTo>
                <a:lnTo>
                  <a:pt x="1121178" y="1760889"/>
                </a:lnTo>
                <a:lnTo>
                  <a:pt x="1171247" y="1768358"/>
                </a:lnTo>
                <a:lnTo>
                  <a:pt x="1221753" y="1775191"/>
                </a:lnTo>
                <a:lnTo>
                  <a:pt x="1272657" y="1781385"/>
                </a:lnTo>
                <a:lnTo>
                  <a:pt x="1323920" y="1786942"/>
                </a:lnTo>
                <a:lnTo>
                  <a:pt x="1375504" y="1791861"/>
                </a:lnTo>
                <a:lnTo>
                  <a:pt x="1427371" y="1796142"/>
                </a:lnTo>
                <a:lnTo>
                  <a:pt x="1479482" y="1799783"/>
                </a:lnTo>
                <a:lnTo>
                  <a:pt x="1531799" y="1802786"/>
                </a:lnTo>
                <a:lnTo>
                  <a:pt x="1584284" y="1805149"/>
                </a:lnTo>
                <a:lnTo>
                  <a:pt x="1636897" y="1806872"/>
                </a:lnTo>
                <a:lnTo>
                  <a:pt x="1689600" y="1807956"/>
                </a:lnTo>
                <a:lnTo>
                  <a:pt x="1742355" y="1808399"/>
                </a:lnTo>
                <a:lnTo>
                  <a:pt x="1795124" y="1808201"/>
                </a:lnTo>
                <a:lnTo>
                  <a:pt x="1847868" y="1807362"/>
                </a:lnTo>
                <a:lnTo>
                  <a:pt x="1900548" y="1805882"/>
                </a:lnTo>
                <a:lnTo>
                  <a:pt x="1953126" y="1803760"/>
                </a:lnTo>
                <a:lnTo>
                  <a:pt x="2005564" y="1800996"/>
                </a:lnTo>
                <a:lnTo>
                  <a:pt x="2057823" y="1797590"/>
                </a:lnTo>
                <a:lnTo>
                  <a:pt x="2109864" y="1793541"/>
                </a:lnTo>
                <a:lnTo>
                  <a:pt x="2161650" y="1788849"/>
                </a:lnTo>
                <a:lnTo>
                  <a:pt x="2213142" y="1783514"/>
                </a:lnTo>
                <a:lnTo>
                  <a:pt x="2264300" y="1777535"/>
                </a:lnTo>
                <a:lnTo>
                  <a:pt x="2315088" y="1770912"/>
                </a:lnTo>
                <a:lnTo>
                  <a:pt x="2365466" y="1763645"/>
                </a:lnTo>
                <a:lnTo>
                  <a:pt x="2415396" y="1755733"/>
                </a:lnTo>
                <a:lnTo>
                  <a:pt x="2464839" y="1747177"/>
                </a:lnTo>
                <a:lnTo>
                  <a:pt x="2513757" y="1737975"/>
                </a:lnTo>
                <a:lnTo>
                  <a:pt x="2562112" y="1728128"/>
                </a:lnTo>
                <a:lnTo>
                  <a:pt x="2609865" y="1717635"/>
                </a:lnTo>
                <a:lnTo>
                  <a:pt x="2656977" y="1706495"/>
                </a:lnTo>
                <a:lnTo>
                  <a:pt x="2703411" y="1694709"/>
                </a:lnTo>
                <a:lnTo>
                  <a:pt x="2749127" y="1682276"/>
                </a:lnTo>
                <a:lnTo>
                  <a:pt x="2794087" y="1669196"/>
                </a:lnTo>
                <a:lnTo>
                  <a:pt x="2838253" y="1655469"/>
                </a:lnTo>
                <a:lnTo>
                  <a:pt x="2881587" y="1641093"/>
                </a:lnTo>
                <a:lnTo>
                  <a:pt x="2924049" y="1626070"/>
                </a:lnTo>
                <a:lnTo>
                  <a:pt x="2965601" y="1610398"/>
                </a:lnTo>
                <a:lnTo>
                  <a:pt x="3019338" y="1588565"/>
                </a:lnTo>
                <a:lnTo>
                  <a:pt x="3070266" y="1566030"/>
                </a:lnTo>
                <a:lnTo>
                  <a:pt x="3118383" y="1542828"/>
                </a:lnTo>
                <a:lnTo>
                  <a:pt x="3163688" y="1519000"/>
                </a:lnTo>
                <a:lnTo>
                  <a:pt x="3206178" y="1494581"/>
                </a:lnTo>
                <a:lnTo>
                  <a:pt x="3245852" y="1469611"/>
                </a:lnTo>
                <a:lnTo>
                  <a:pt x="3282708" y="1444126"/>
                </a:lnTo>
                <a:lnTo>
                  <a:pt x="3316769" y="1418142"/>
                </a:lnTo>
                <a:lnTo>
                  <a:pt x="3347957" y="1391764"/>
                </a:lnTo>
                <a:lnTo>
                  <a:pt x="3376346" y="1364962"/>
                </a:lnTo>
                <a:lnTo>
                  <a:pt x="3424645" y="1310306"/>
                </a:lnTo>
                <a:lnTo>
                  <a:pt x="3461624" y="1254498"/>
                </a:lnTo>
                <a:lnTo>
                  <a:pt x="3487269" y="1197840"/>
                </a:lnTo>
                <a:lnTo>
                  <a:pt x="3501563" y="1140634"/>
                </a:lnTo>
                <a:lnTo>
                  <a:pt x="3504449" y="1111920"/>
                </a:lnTo>
                <a:lnTo>
                  <a:pt x="3504426" y="1082499"/>
                </a:lnTo>
                <a:lnTo>
                  <a:pt x="3496041" y="1025784"/>
                </a:lnTo>
                <a:lnTo>
                  <a:pt x="3476192" y="968745"/>
                </a:lnTo>
                <a:lnTo>
                  <a:pt x="3444933" y="912364"/>
                </a:lnTo>
                <a:lnTo>
                  <a:pt x="3402246" y="856944"/>
                </a:lnTo>
                <a:lnTo>
                  <a:pt x="3348117" y="802787"/>
                </a:lnTo>
                <a:lnTo>
                  <a:pt x="3316727" y="776254"/>
                </a:lnTo>
                <a:lnTo>
                  <a:pt x="3282530" y="750195"/>
                </a:lnTo>
                <a:lnTo>
                  <a:pt x="3245435" y="724580"/>
                </a:lnTo>
                <a:lnTo>
                  <a:pt x="3205469" y="699469"/>
                </a:lnTo>
                <a:lnTo>
                  <a:pt x="3162632" y="674900"/>
                </a:lnTo>
                <a:lnTo>
                  <a:pt x="3116920" y="650912"/>
                </a:lnTo>
                <a:lnTo>
                  <a:pt x="3068333" y="627540"/>
                </a:lnTo>
                <a:lnTo>
                  <a:pt x="3016867" y="604824"/>
                </a:lnTo>
                <a:lnTo>
                  <a:pt x="3182782" y="448434"/>
                </a:lnTo>
                <a:lnTo>
                  <a:pt x="2470242" y="448434"/>
                </a:lnTo>
                <a:lnTo>
                  <a:pt x="2419893" y="439637"/>
                </a:lnTo>
                <a:lnTo>
                  <a:pt x="2369138" y="431518"/>
                </a:lnTo>
                <a:lnTo>
                  <a:pt x="2318013" y="424074"/>
                </a:lnTo>
                <a:lnTo>
                  <a:pt x="2266553" y="417302"/>
                </a:lnTo>
                <a:lnTo>
                  <a:pt x="2214796" y="411200"/>
                </a:lnTo>
                <a:lnTo>
                  <a:pt x="2162778" y="405766"/>
                </a:lnTo>
                <a:lnTo>
                  <a:pt x="2110536" y="400996"/>
                </a:lnTo>
                <a:lnTo>
                  <a:pt x="2058106" y="396888"/>
                </a:lnTo>
                <a:lnTo>
                  <a:pt x="2005525" y="393440"/>
                </a:lnTo>
                <a:lnTo>
                  <a:pt x="1952828" y="390650"/>
                </a:lnTo>
                <a:lnTo>
                  <a:pt x="1900054" y="388513"/>
                </a:lnTo>
                <a:lnTo>
                  <a:pt x="1847237" y="387029"/>
                </a:lnTo>
                <a:lnTo>
                  <a:pt x="1794416" y="386194"/>
                </a:lnTo>
                <a:lnTo>
                  <a:pt x="1741625" y="386006"/>
                </a:lnTo>
                <a:close/>
              </a:path>
              <a:path w="3658870" h="1808479">
                <a:moveTo>
                  <a:pt x="3658526" y="0"/>
                </a:moveTo>
                <a:lnTo>
                  <a:pt x="2470242" y="448434"/>
                </a:lnTo>
                <a:lnTo>
                  <a:pt x="3182782" y="448434"/>
                </a:lnTo>
                <a:lnTo>
                  <a:pt x="3658526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67532" y="4871789"/>
            <a:ext cx="3658870" cy="1808480"/>
          </a:xfrm>
          <a:custGeom>
            <a:avLst/>
            <a:gdLst/>
            <a:ahLst/>
            <a:cxnLst/>
            <a:rect l="l" t="t" r="r" b="b"/>
            <a:pathLst>
              <a:path w="3658870" h="1808479">
                <a:moveTo>
                  <a:pt x="3658569" y="0"/>
                </a:moveTo>
                <a:lnTo>
                  <a:pt x="3016911" y="604824"/>
                </a:lnTo>
                <a:lnTo>
                  <a:pt x="3068377" y="627540"/>
                </a:lnTo>
                <a:lnTo>
                  <a:pt x="3116964" y="650912"/>
                </a:lnTo>
                <a:lnTo>
                  <a:pt x="3162676" y="674900"/>
                </a:lnTo>
                <a:lnTo>
                  <a:pt x="3205513" y="699469"/>
                </a:lnTo>
                <a:lnTo>
                  <a:pt x="3245478" y="724580"/>
                </a:lnTo>
                <a:lnTo>
                  <a:pt x="3282573" y="750195"/>
                </a:lnTo>
                <a:lnTo>
                  <a:pt x="3316800" y="776276"/>
                </a:lnTo>
                <a:lnTo>
                  <a:pt x="3348160" y="802787"/>
                </a:lnTo>
                <a:lnTo>
                  <a:pt x="3376656" y="829689"/>
                </a:lnTo>
                <a:lnTo>
                  <a:pt x="3425062" y="884515"/>
                </a:lnTo>
                <a:lnTo>
                  <a:pt x="3462034" y="940453"/>
                </a:lnTo>
                <a:lnTo>
                  <a:pt x="3487585" y="997201"/>
                </a:lnTo>
                <a:lnTo>
                  <a:pt x="3501733" y="1054457"/>
                </a:lnTo>
                <a:lnTo>
                  <a:pt x="3504536" y="1083181"/>
                </a:lnTo>
                <a:lnTo>
                  <a:pt x="3504493" y="1111920"/>
                </a:lnTo>
                <a:lnTo>
                  <a:pt x="3495879" y="1169287"/>
                </a:lnTo>
                <a:lnTo>
                  <a:pt x="3475907" y="1226257"/>
                </a:lnTo>
                <a:lnTo>
                  <a:pt x="3444593" y="1282527"/>
                </a:lnTo>
                <a:lnTo>
                  <a:pt x="3401952" y="1337797"/>
                </a:lnTo>
                <a:lnTo>
                  <a:pt x="3348000" y="1391763"/>
                </a:lnTo>
                <a:lnTo>
                  <a:pt x="3316786" y="1418164"/>
                </a:lnTo>
                <a:lnTo>
                  <a:pt x="3282751" y="1444125"/>
                </a:lnTo>
                <a:lnTo>
                  <a:pt x="3245895" y="1469610"/>
                </a:lnTo>
                <a:lnTo>
                  <a:pt x="3206221" y="1494581"/>
                </a:lnTo>
                <a:lnTo>
                  <a:pt x="3163731" y="1518999"/>
                </a:lnTo>
                <a:lnTo>
                  <a:pt x="3118426" y="1542828"/>
                </a:lnTo>
                <a:lnTo>
                  <a:pt x="3070309" y="1566029"/>
                </a:lnTo>
                <a:lnTo>
                  <a:pt x="3019381" y="1588565"/>
                </a:lnTo>
                <a:lnTo>
                  <a:pt x="2965644" y="1610398"/>
                </a:lnTo>
                <a:lnTo>
                  <a:pt x="2924092" y="1626069"/>
                </a:lnTo>
                <a:lnTo>
                  <a:pt x="2881630" y="1641093"/>
                </a:lnTo>
                <a:lnTo>
                  <a:pt x="2838296" y="1655468"/>
                </a:lnTo>
                <a:lnTo>
                  <a:pt x="2794130" y="1669196"/>
                </a:lnTo>
                <a:lnTo>
                  <a:pt x="2749170" y="1682276"/>
                </a:lnTo>
                <a:lnTo>
                  <a:pt x="2703454" y="1694709"/>
                </a:lnTo>
                <a:lnTo>
                  <a:pt x="2657020" y="1706495"/>
                </a:lnTo>
                <a:lnTo>
                  <a:pt x="2609908" y="1717634"/>
                </a:lnTo>
                <a:lnTo>
                  <a:pt x="2562155" y="1728127"/>
                </a:lnTo>
                <a:lnTo>
                  <a:pt x="2513800" y="1737975"/>
                </a:lnTo>
                <a:lnTo>
                  <a:pt x="2464882" y="1747177"/>
                </a:lnTo>
                <a:lnTo>
                  <a:pt x="2415439" y="1755733"/>
                </a:lnTo>
                <a:lnTo>
                  <a:pt x="2365509" y="1763645"/>
                </a:lnTo>
                <a:lnTo>
                  <a:pt x="2315131" y="1770912"/>
                </a:lnTo>
                <a:lnTo>
                  <a:pt x="2264343" y="1777535"/>
                </a:lnTo>
                <a:lnTo>
                  <a:pt x="2213185" y="1783513"/>
                </a:lnTo>
                <a:lnTo>
                  <a:pt x="2161693" y="1788849"/>
                </a:lnTo>
                <a:lnTo>
                  <a:pt x="2109907" y="1793541"/>
                </a:lnTo>
                <a:lnTo>
                  <a:pt x="2057866" y="1797589"/>
                </a:lnTo>
                <a:lnTo>
                  <a:pt x="2005607" y="1800996"/>
                </a:lnTo>
                <a:lnTo>
                  <a:pt x="1953169" y="1803760"/>
                </a:lnTo>
                <a:lnTo>
                  <a:pt x="1900591" y="1805882"/>
                </a:lnTo>
                <a:lnTo>
                  <a:pt x="1847911" y="1807362"/>
                </a:lnTo>
                <a:lnTo>
                  <a:pt x="1795167" y="1808201"/>
                </a:lnTo>
                <a:lnTo>
                  <a:pt x="1742398" y="1808399"/>
                </a:lnTo>
                <a:lnTo>
                  <a:pt x="1689643" y="1807956"/>
                </a:lnTo>
                <a:lnTo>
                  <a:pt x="1636940" y="1806872"/>
                </a:lnTo>
                <a:lnTo>
                  <a:pt x="1584327" y="1805149"/>
                </a:lnTo>
                <a:lnTo>
                  <a:pt x="1531842" y="1802786"/>
                </a:lnTo>
                <a:lnTo>
                  <a:pt x="1479525" y="1799783"/>
                </a:lnTo>
                <a:lnTo>
                  <a:pt x="1427414" y="1796142"/>
                </a:lnTo>
                <a:lnTo>
                  <a:pt x="1375547" y="1791861"/>
                </a:lnTo>
                <a:lnTo>
                  <a:pt x="1323963" y="1786942"/>
                </a:lnTo>
                <a:lnTo>
                  <a:pt x="1272699" y="1781385"/>
                </a:lnTo>
                <a:lnTo>
                  <a:pt x="1221796" y="1775191"/>
                </a:lnTo>
                <a:lnTo>
                  <a:pt x="1171290" y="1768358"/>
                </a:lnTo>
                <a:lnTo>
                  <a:pt x="1121221" y="1760889"/>
                </a:lnTo>
                <a:lnTo>
                  <a:pt x="1071627" y="1752783"/>
                </a:lnTo>
                <a:lnTo>
                  <a:pt x="1022546" y="1744040"/>
                </a:lnTo>
                <a:lnTo>
                  <a:pt x="974017" y="1734661"/>
                </a:lnTo>
                <a:lnTo>
                  <a:pt x="926079" y="1724646"/>
                </a:lnTo>
                <a:lnTo>
                  <a:pt x="878769" y="1713995"/>
                </a:lnTo>
                <a:lnTo>
                  <a:pt x="832127" y="1702710"/>
                </a:lnTo>
                <a:lnTo>
                  <a:pt x="786190" y="1690789"/>
                </a:lnTo>
                <a:lnTo>
                  <a:pt x="740997" y="1678234"/>
                </a:lnTo>
                <a:lnTo>
                  <a:pt x="696587" y="1665044"/>
                </a:lnTo>
                <a:lnTo>
                  <a:pt x="652999" y="1651221"/>
                </a:lnTo>
                <a:lnTo>
                  <a:pt x="610269" y="1636764"/>
                </a:lnTo>
                <a:lnTo>
                  <a:pt x="568438" y="1621674"/>
                </a:lnTo>
                <a:lnTo>
                  <a:pt x="527544" y="1605950"/>
                </a:lnTo>
                <a:lnTo>
                  <a:pt x="487624" y="1589595"/>
                </a:lnTo>
                <a:lnTo>
                  <a:pt x="436159" y="1566879"/>
                </a:lnTo>
                <a:lnTo>
                  <a:pt x="387571" y="1543507"/>
                </a:lnTo>
                <a:lnTo>
                  <a:pt x="341860" y="1519518"/>
                </a:lnTo>
                <a:lnTo>
                  <a:pt x="299022" y="1494950"/>
                </a:lnTo>
                <a:lnTo>
                  <a:pt x="259057" y="1469839"/>
                </a:lnTo>
                <a:lnTo>
                  <a:pt x="221962" y="1444224"/>
                </a:lnTo>
                <a:lnTo>
                  <a:pt x="187735" y="1418142"/>
                </a:lnTo>
                <a:lnTo>
                  <a:pt x="156375" y="1391632"/>
                </a:lnTo>
                <a:lnTo>
                  <a:pt x="127879" y="1364730"/>
                </a:lnTo>
                <a:lnTo>
                  <a:pt x="79473" y="1309904"/>
                </a:lnTo>
                <a:lnTo>
                  <a:pt x="42502" y="1253966"/>
                </a:lnTo>
                <a:lnTo>
                  <a:pt x="16950" y="1197218"/>
                </a:lnTo>
                <a:lnTo>
                  <a:pt x="2802" y="1139962"/>
                </a:lnTo>
                <a:lnTo>
                  <a:pt x="0" y="1111237"/>
                </a:lnTo>
                <a:lnTo>
                  <a:pt x="42" y="1082499"/>
                </a:lnTo>
                <a:lnTo>
                  <a:pt x="8656" y="1025132"/>
                </a:lnTo>
                <a:lnTo>
                  <a:pt x="28628" y="968162"/>
                </a:lnTo>
                <a:lnTo>
                  <a:pt x="59942" y="911891"/>
                </a:lnTo>
                <a:lnTo>
                  <a:pt x="102582" y="856622"/>
                </a:lnTo>
                <a:lnTo>
                  <a:pt x="156535" y="802655"/>
                </a:lnTo>
                <a:lnTo>
                  <a:pt x="187748" y="776255"/>
                </a:lnTo>
                <a:lnTo>
                  <a:pt x="221784" y="750293"/>
                </a:lnTo>
                <a:lnTo>
                  <a:pt x="258639" y="724808"/>
                </a:lnTo>
                <a:lnTo>
                  <a:pt x="298313" y="699837"/>
                </a:lnTo>
                <a:lnTo>
                  <a:pt x="340804" y="675419"/>
                </a:lnTo>
                <a:lnTo>
                  <a:pt x="386109" y="651590"/>
                </a:lnTo>
                <a:lnTo>
                  <a:pt x="434226" y="628389"/>
                </a:lnTo>
                <a:lnTo>
                  <a:pt x="485154" y="605853"/>
                </a:lnTo>
                <a:lnTo>
                  <a:pt x="538890" y="584021"/>
                </a:lnTo>
                <a:lnTo>
                  <a:pt x="579030" y="568872"/>
                </a:lnTo>
                <a:lnTo>
                  <a:pt x="620114" y="554305"/>
                </a:lnTo>
                <a:lnTo>
                  <a:pt x="662106" y="540324"/>
                </a:lnTo>
                <a:lnTo>
                  <a:pt x="704969" y="526931"/>
                </a:lnTo>
                <a:lnTo>
                  <a:pt x="748666" y="514128"/>
                </a:lnTo>
                <a:lnTo>
                  <a:pt x="793162" y="501918"/>
                </a:lnTo>
                <a:lnTo>
                  <a:pt x="838420" y="490303"/>
                </a:lnTo>
                <a:lnTo>
                  <a:pt x="884402" y="479287"/>
                </a:lnTo>
                <a:lnTo>
                  <a:pt x="931074" y="468871"/>
                </a:lnTo>
                <a:lnTo>
                  <a:pt x="978397" y="459059"/>
                </a:lnTo>
                <a:lnTo>
                  <a:pt x="1026336" y="449853"/>
                </a:lnTo>
                <a:lnTo>
                  <a:pt x="1074854" y="441254"/>
                </a:lnTo>
                <a:lnTo>
                  <a:pt x="1123915" y="433267"/>
                </a:lnTo>
                <a:lnTo>
                  <a:pt x="1173482" y="425893"/>
                </a:lnTo>
                <a:lnTo>
                  <a:pt x="1223518" y="419136"/>
                </a:lnTo>
                <a:lnTo>
                  <a:pt x="1273987" y="412997"/>
                </a:lnTo>
                <a:lnTo>
                  <a:pt x="1324853" y="407479"/>
                </a:lnTo>
                <a:lnTo>
                  <a:pt x="1376078" y="402585"/>
                </a:lnTo>
                <a:lnTo>
                  <a:pt x="1427627" y="398317"/>
                </a:lnTo>
                <a:lnTo>
                  <a:pt x="1479463" y="394678"/>
                </a:lnTo>
                <a:lnTo>
                  <a:pt x="1531550" y="391670"/>
                </a:lnTo>
                <a:lnTo>
                  <a:pt x="1583850" y="389297"/>
                </a:lnTo>
                <a:lnTo>
                  <a:pt x="1636327" y="387560"/>
                </a:lnTo>
                <a:lnTo>
                  <a:pt x="1688946" y="386462"/>
                </a:lnTo>
                <a:lnTo>
                  <a:pt x="1741668" y="386006"/>
                </a:lnTo>
                <a:lnTo>
                  <a:pt x="1794459" y="386194"/>
                </a:lnTo>
                <a:lnTo>
                  <a:pt x="1847280" y="387029"/>
                </a:lnTo>
                <a:lnTo>
                  <a:pt x="1900097" y="388513"/>
                </a:lnTo>
                <a:lnTo>
                  <a:pt x="1952871" y="390650"/>
                </a:lnTo>
                <a:lnTo>
                  <a:pt x="2005568" y="393440"/>
                </a:lnTo>
                <a:lnTo>
                  <a:pt x="2058149" y="396888"/>
                </a:lnTo>
                <a:lnTo>
                  <a:pt x="2110579" y="400996"/>
                </a:lnTo>
                <a:lnTo>
                  <a:pt x="2162822" y="405766"/>
                </a:lnTo>
                <a:lnTo>
                  <a:pt x="2214840" y="411200"/>
                </a:lnTo>
                <a:lnTo>
                  <a:pt x="2266597" y="417302"/>
                </a:lnTo>
                <a:lnTo>
                  <a:pt x="2318056" y="424074"/>
                </a:lnTo>
                <a:lnTo>
                  <a:pt x="2369182" y="431518"/>
                </a:lnTo>
                <a:lnTo>
                  <a:pt x="2419937" y="439637"/>
                </a:lnTo>
                <a:lnTo>
                  <a:pt x="2470285" y="448434"/>
                </a:lnTo>
                <a:lnTo>
                  <a:pt x="3658569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889500" y="5405278"/>
            <a:ext cx="2261235" cy="11125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2700" marR="5080" indent="-635">
              <a:lnSpc>
                <a:spcPct val="98800"/>
              </a:lnSpc>
              <a:spcBef>
                <a:spcPts val="125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you want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vista  point,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hotel, or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restaurant with such</a:t>
            </a:r>
            <a:r>
              <a:rPr dirty="0" sz="18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view?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140" y="6129020"/>
            <a:ext cx="660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U</a:t>
            </a:r>
            <a:r>
              <a:rPr dirty="0" sz="1800" spc="-5" b="1">
                <a:latin typeface="Arial"/>
                <a:cs typeface="Arial"/>
              </a:rPr>
              <a:t>SE</a:t>
            </a:r>
            <a:r>
              <a:rPr dirty="0" sz="1800" b="1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74940" y="4502387"/>
            <a:ext cx="965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81300"/>
            <a:ext cx="6502398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2162" y="485457"/>
            <a:ext cx="24803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Examples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69720"/>
            <a:ext cx="8009890" cy="271018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 marR="5080">
              <a:lnSpc>
                <a:spcPct val="90300"/>
              </a:lnSpc>
              <a:spcBef>
                <a:spcPts val="470"/>
              </a:spcBef>
            </a:pPr>
            <a:r>
              <a:rPr dirty="0" sz="3200" spc="-5">
                <a:latin typeface="Arial"/>
                <a:cs typeface="Arial"/>
              </a:rPr>
              <a:t>Every person </a:t>
            </a:r>
            <a:r>
              <a:rPr dirty="0" sz="3200">
                <a:latin typeface="Arial"/>
                <a:cs typeface="Arial"/>
              </a:rPr>
              <a:t>in </a:t>
            </a:r>
            <a:r>
              <a:rPr dirty="0" sz="3200" spc="-5">
                <a:latin typeface="Arial"/>
                <a:cs typeface="Arial"/>
              </a:rPr>
              <a:t>this class </a:t>
            </a:r>
            <a:r>
              <a:rPr dirty="0" sz="3200">
                <a:latin typeface="Arial"/>
                <a:cs typeface="Arial"/>
              </a:rPr>
              <a:t>is </a:t>
            </a:r>
            <a:r>
              <a:rPr dirty="0" sz="3200" spc="-5">
                <a:latin typeface="Arial"/>
                <a:cs typeface="Arial"/>
              </a:rPr>
              <a:t>competent </a:t>
            </a:r>
            <a:r>
              <a:rPr dirty="0" sz="3200">
                <a:latin typeface="Arial"/>
                <a:cs typeface="Arial"/>
              </a:rPr>
              <a:t>in </a:t>
            </a:r>
            <a:r>
              <a:rPr dirty="0" sz="3200" spc="-5">
                <a:latin typeface="Arial"/>
                <a:cs typeface="Arial"/>
              </a:rPr>
              <a:t>at  least one natural language and at least one  artificial language—the same two  languages, shared by everyone </a:t>
            </a:r>
            <a:r>
              <a:rPr dirty="0" sz="3200">
                <a:latin typeface="Arial"/>
                <a:cs typeface="Arial"/>
              </a:rPr>
              <a:t>in </a:t>
            </a:r>
            <a:r>
              <a:rPr dirty="0" sz="3200" spc="-5">
                <a:latin typeface="Arial"/>
                <a:cs typeface="Arial"/>
              </a:rPr>
              <a:t>this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class.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dirty="0" sz="3200" spc="-5">
                <a:latin typeface="Arial"/>
                <a:cs typeface="Arial"/>
              </a:rPr>
              <a:t>Can you name</a:t>
            </a:r>
            <a:r>
              <a:rPr dirty="0" sz="3200" spc="-3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them?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744720"/>
            <a:ext cx="24809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Arial"/>
                <a:cs typeface="Arial"/>
              </a:rPr>
              <a:t>That’s</a:t>
            </a:r>
            <a:r>
              <a:rPr dirty="0" sz="3200" spc="-8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right: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2798" y="4744720"/>
            <a:ext cx="70231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Arial"/>
                <a:cs typeface="Arial"/>
              </a:rPr>
              <a:t>an</a:t>
            </a:r>
            <a:r>
              <a:rPr dirty="0" sz="3200">
                <a:latin typeface="Arial"/>
                <a:cs typeface="Arial"/>
              </a:rPr>
              <a:t>d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48400" y="3962400"/>
            <a:ext cx="2273300" cy="153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57896" y="4701376"/>
            <a:ext cx="2248002" cy="6308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0231" y="485457"/>
            <a:ext cx="79838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1920" algn="l"/>
              </a:tabLst>
            </a:pPr>
            <a:r>
              <a:rPr dirty="0"/>
              <a:t>Exa</a:t>
            </a:r>
            <a:r>
              <a:rPr dirty="0" spc="-5"/>
              <a:t>m</a:t>
            </a:r>
            <a:r>
              <a:rPr dirty="0"/>
              <a:t>p</a:t>
            </a:r>
            <a:r>
              <a:rPr dirty="0" spc="-5"/>
              <a:t>l</a:t>
            </a:r>
            <a:r>
              <a:rPr dirty="0"/>
              <a:t>es of</a:t>
            </a:r>
            <a:r>
              <a:rPr dirty="0" spc="5"/>
              <a:t> </a:t>
            </a:r>
            <a:r>
              <a:rPr dirty="0" spc="-5"/>
              <a:t>N</a:t>
            </a:r>
            <a:r>
              <a:rPr dirty="0"/>
              <a:t>atu</a:t>
            </a:r>
            <a:r>
              <a:rPr dirty="0" spc="-5"/>
              <a:t>r</a:t>
            </a:r>
            <a:r>
              <a:rPr dirty="0"/>
              <a:t>al	Languages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69720"/>
            <a:ext cx="1470660" cy="398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English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Chinese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German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Japanese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Latin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Hebrew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Greek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Russian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Sanskrit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Arabic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French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Italian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Spanish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888" y="515937"/>
            <a:ext cx="736917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40605" algn="l"/>
              </a:tabLst>
            </a:pPr>
            <a:r>
              <a:rPr dirty="0" sz="4000" spc="-10"/>
              <a:t>E</a:t>
            </a:r>
            <a:r>
              <a:rPr dirty="0" sz="4000"/>
              <a:t>xa</a:t>
            </a:r>
            <a:r>
              <a:rPr dirty="0" sz="4000" spc="5"/>
              <a:t>m</a:t>
            </a:r>
            <a:r>
              <a:rPr dirty="0" sz="4000"/>
              <a:t>p</a:t>
            </a:r>
            <a:r>
              <a:rPr dirty="0" sz="4000" spc="-5"/>
              <a:t>l</a:t>
            </a:r>
            <a:r>
              <a:rPr dirty="0" sz="4000"/>
              <a:t>es of</a:t>
            </a:r>
            <a:r>
              <a:rPr dirty="0" sz="4000" spc="-220"/>
              <a:t> </a:t>
            </a:r>
            <a:r>
              <a:rPr dirty="0" sz="4000" spc="-10"/>
              <a:t>A</a:t>
            </a:r>
            <a:r>
              <a:rPr dirty="0" sz="4000" spc="5"/>
              <a:t>r</a:t>
            </a:r>
            <a:r>
              <a:rPr dirty="0" sz="4000"/>
              <a:t>t</a:t>
            </a:r>
            <a:r>
              <a:rPr dirty="0" sz="4000" spc="-5"/>
              <a:t>i</a:t>
            </a:r>
            <a:r>
              <a:rPr dirty="0" sz="4000"/>
              <a:t>f</a:t>
            </a:r>
            <a:r>
              <a:rPr dirty="0" sz="4000" spc="-5"/>
              <a:t>i</a:t>
            </a:r>
            <a:r>
              <a:rPr dirty="0" sz="4000"/>
              <a:t>c</a:t>
            </a:r>
            <a:r>
              <a:rPr dirty="0" sz="4000" spc="-5"/>
              <a:t>i</a:t>
            </a:r>
            <a:r>
              <a:rPr dirty="0" sz="4000"/>
              <a:t>al	Languages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35940" y="1544320"/>
            <a:ext cx="1911985" cy="41325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322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LISP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ts val="322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Prolog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ts val="322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C/C++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ts val="32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Java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ts val="322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Javascript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ts val="322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Scala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ts val="322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Python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ts val="322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Perl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ts val="32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Pascal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ts val="322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Ruby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017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888" y="515937"/>
            <a:ext cx="736917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40605" algn="l"/>
              </a:tabLst>
            </a:pPr>
            <a:r>
              <a:rPr dirty="0" sz="4000" spc="-10"/>
              <a:t>E</a:t>
            </a:r>
            <a:r>
              <a:rPr dirty="0" sz="4000"/>
              <a:t>xa</a:t>
            </a:r>
            <a:r>
              <a:rPr dirty="0" sz="4000" spc="5"/>
              <a:t>m</a:t>
            </a:r>
            <a:r>
              <a:rPr dirty="0" sz="4000"/>
              <a:t>p</a:t>
            </a:r>
            <a:r>
              <a:rPr dirty="0" sz="4000" spc="-5"/>
              <a:t>l</a:t>
            </a:r>
            <a:r>
              <a:rPr dirty="0" sz="4000"/>
              <a:t>es of</a:t>
            </a:r>
            <a:r>
              <a:rPr dirty="0" sz="4000" spc="-220"/>
              <a:t> </a:t>
            </a:r>
            <a:r>
              <a:rPr dirty="0" sz="4000" spc="-10"/>
              <a:t>A</a:t>
            </a:r>
            <a:r>
              <a:rPr dirty="0" sz="4000" spc="5"/>
              <a:t>r</a:t>
            </a:r>
            <a:r>
              <a:rPr dirty="0" sz="4000"/>
              <a:t>t</a:t>
            </a:r>
            <a:r>
              <a:rPr dirty="0" sz="4000" spc="-5"/>
              <a:t>i</a:t>
            </a:r>
            <a:r>
              <a:rPr dirty="0" sz="4000"/>
              <a:t>f</a:t>
            </a:r>
            <a:r>
              <a:rPr dirty="0" sz="4000" spc="-5"/>
              <a:t>i</a:t>
            </a:r>
            <a:r>
              <a:rPr dirty="0" sz="4000"/>
              <a:t>c</a:t>
            </a:r>
            <a:r>
              <a:rPr dirty="0" sz="4000" spc="-5"/>
              <a:t>i</a:t>
            </a:r>
            <a:r>
              <a:rPr dirty="0" sz="4000"/>
              <a:t>al	Languages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35940" y="1544320"/>
            <a:ext cx="7385050" cy="37592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3000" spc="-5">
                <a:latin typeface="Arial"/>
                <a:cs typeface="Arial"/>
              </a:rPr>
              <a:t>But</a:t>
            </a:r>
            <a:r>
              <a:rPr dirty="0" sz="3000" spc="5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wait!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3000" spc="-5">
                <a:latin typeface="Arial"/>
                <a:cs typeface="Arial"/>
              </a:rPr>
              <a:t>Those are all programming</a:t>
            </a:r>
            <a:r>
              <a:rPr dirty="0" sz="3000" spc="-20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languages.</a:t>
            </a:r>
            <a:endParaRPr sz="3000">
              <a:latin typeface="Arial"/>
              <a:cs typeface="Arial"/>
            </a:endParaRPr>
          </a:p>
          <a:p>
            <a:pPr marL="12700" marR="1402080">
              <a:lnSpc>
                <a:spcPts val="3200"/>
              </a:lnSpc>
              <a:spcBef>
                <a:spcPts val="840"/>
              </a:spcBef>
            </a:pPr>
            <a:r>
              <a:rPr dirty="0" sz="3000" spc="-10">
                <a:latin typeface="Arial"/>
                <a:cs typeface="Arial"/>
              </a:rPr>
              <a:t>Does </a:t>
            </a:r>
            <a:r>
              <a:rPr dirty="0" sz="3000" spc="-5">
                <a:latin typeface="Arial"/>
                <a:cs typeface="Arial"/>
              </a:rPr>
              <a:t>“artificial </a:t>
            </a:r>
            <a:r>
              <a:rPr dirty="0" sz="3000" spc="-10">
                <a:latin typeface="Arial"/>
                <a:cs typeface="Arial"/>
              </a:rPr>
              <a:t>language” </a:t>
            </a:r>
            <a:r>
              <a:rPr dirty="0" sz="3000" spc="-5">
                <a:latin typeface="Arial"/>
                <a:cs typeface="Arial"/>
              </a:rPr>
              <a:t>just mean  “programming</a:t>
            </a:r>
            <a:r>
              <a:rPr dirty="0" sz="3000" spc="-10">
                <a:latin typeface="Arial"/>
                <a:cs typeface="Arial"/>
              </a:rPr>
              <a:t> language”?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0">
              <a:latin typeface="Arial"/>
              <a:cs typeface="Arial"/>
            </a:endParaRPr>
          </a:p>
          <a:p>
            <a:pPr marL="12700" marR="5080">
              <a:lnSpc>
                <a:spcPct val="90300"/>
              </a:lnSpc>
              <a:spcBef>
                <a:spcPts val="5"/>
              </a:spcBef>
            </a:pPr>
            <a:r>
              <a:rPr dirty="0" sz="3000" spc="-5">
                <a:latin typeface="Arial"/>
                <a:cs typeface="Arial"/>
              </a:rPr>
              <a:t>No. There are </a:t>
            </a:r>
            <a:r>
              <a:rPr dirty="0" sz="3000" spc="-10">
                <a:latin typeface="Arial"/>
                <a:cs typeface="Arial"/>
              </a:rPr>
              <a:t>other </a:t>
            </a:r>
            <a:r>
              <a:rPr dirty="0" sz="3000" spc="-5">
                <a:latin typeface="Arial"/>
                <a:cs typeface="Arial"/>
              </a:rPr>
              <a:t>types of </a:t>
            </a:r>
            <a:r>
              <a:rPr dirty="0" sz="3000" spc="-5" i="1">
                <a:latin typeface="Arial"/>
                <a:cs typeface="Arial"/>
              </a:rPr>
              <a:t>very famous  </a:t>
            </a:r>
            <a:r>
              <a:rPr dirty="0" sz="3000" spc="-5">
                <a:latin typeface="Arial"/>
                <a:cs typeface="Arial"/>
              </a:rPr>
              <a:t>artificial </a:t>
            </a:r>
            <a:r>
              <a:rPr dirty="0" sz="3000" spc="-10">
                <a:latin typeface="Arial"/>
                <a:cs typeface="Arial"/>
              </a:rPr>
              <a:t>languages. </a:t>
            </a:r>
            <a:r>
              <a:rPr dirty="0" sz="3000" spc="-5">
                <a:latin typeface="Arial"/>
                <a:cs typeface="Arial"/>
              </a:rPr>
              <a:t>Can you think of some?  </a:t>
            </a:r>
            <a:r>
              <a:rPr dirty="0" sz="3000" spc="-15">
                <a:latin typeface="Arial"/>
                <a:cs typeface="Arial"/>
              </a:rPr>
              <a:t>We’ll </a:t>
            </a:r>
            <a:r>
              <a:rPr dirty="0" sz="3000" spc="-5">
                <a:latin typeface="Arial"/>
                <a:cs typeface="Arial"/>
              </a:rPr>
              <a:t>go over that in the next</a:t>
            </a:r>
            <a:r>
              <a:rPr dirty="0" sz="3000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segment.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2020-12-29T17:06:50Z</dcterms:created>
  <dcterms:modified xsi:type="dcterms:W3CDTF">2020-12-29T17:06:50Z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2019-04-15T00:00:00Z</vt:filetime>
  </property>
  <property fmtid="{D5CDD505-2E9C-101B-9397-08002B2CF9AE}" pid="3" name="Creator">
    <vt:lpwstr>PowerPoint</vt:lpwstr>
  </property>
  <property fmtid="{D5CDD505-2E9C-101B-9397-08002B2CF9AE}" pid="4" name="LastSaved">
    <vt:filetime>2020-12-29T00:00:00Z</vt:filetime>
  </property>
</Properties>
</file>