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8" r:id="rId2"/>
    <p:sldId id="447" r:id="rId3"/>
    <p:sldId id="445" r:id="rId4"/>
    <p:sldId id="448" r:id="rId5"/>
    <p:sldId id="446" r:id="rId6"/>
  </p:sldIdLst>
  <p:sldSz cx="12192000" cy="6858000"/>
  <p:notesSz cx="7315200" cy="123444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72" autoAdjust="0"/>
    <p:restoredTop sz="94717" autoAdjust="0"/>
  </p:normalViewPr>
  <p:slideViewPr>
    <p:cSldViewPr>
      <p:cViewPr varScale="1">
        <p:scale>
          <a:sx n="59" d="100"/>
          <a:sy n="59" d="100"/>
        </p:scale>
        <p:origin x="1004" y="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7220"/>
          </a:xfrm>
          <a:prstGeom prst="rect">
            <a:avLst/>
          </a:prstGeom>
        </p:spPr>
        <p:txBody>
          <a:bodyPr vert="horz" lIns="109902" tIns="54951" rIns="109902" bIns="54951" rtlCol="0"/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7220"/>
          </a:xfrm>
          <a:prstGeom prst="rect">
            <a:avLst/>
          </a:prstGeom>
        </p:spPr>
        <p:txBody>
          <a:bodyPr vert="horz" lIns="109902" tIns="54951" rIns="109902" bIns="54951" rtlCol="0"/>
          <a:lstStyle>
            <a:lvl1pPr algn="r">
              <a:defRPr sz="1400"/>
            </a:lvl1pPr>
          </a:lstStyle>
          <a:p>
            <a:fld id="{E3285739-3008-4D6B-A2A3-A6B09B6CA9DC}" type="datetimeFigureOut">
              <a:rPr lang="es-ES" smtClean="0"/>
              <a:pPr/>
              <a:t>10/09/2025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-458788" y="923925"/>
            <a:ext cx="8232776" cy="4632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9902" tIns="54951" rIns="109902" bIns="54951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31521" y="5863590"/>
            <a:ext cx="5852160" cy="5554980"/>
          </a:xfrm>
          <a:prstGeom prst="rect">
            <a:avLst/>
          </a:prstGeom>
        </p:spPr>
        <p:txBody>
          <a:bodyPr vert="horz" lIns="109902" tIns="54951" rIns="109902" bIns="54951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7220"/>
          </a:xfrm>
          <a:prstGeom prst="rect">
            <a:avLst/>
          </a:prstGeom>
        </p:spPr>
        <p:txBody>
          <a:bodyPr vert="horz" lIns="109902" tIns="54951" rIns="109902" bIns="54951" rtlCol="0" anchor="b"/>
          <a:lstStyle>
            <a:lvl1pPr algn="l">
              <a:defRPr sz="14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7220"/>
          </a:xfrm>
          <a:prstGeom prst="rect">
            <a:avLst/>
          </a:prstGeom>
        </p:spPr>
        <p:txBody>
          <a:bodyPr vert="horz" lIns="109902" tIns="54951" rIns="109902" bIns="54951" rtlCol="0" anchor="b"/>
          <a:lstStyle>
            <a:lvl1pPr algn="r">
              <a:defRPr sz="1400"/>
            </a:lvl1pPr>
          </a:lstStyle>
          <a:p>
            <a:fld id="{901A7F70-E99D-4877-A9E5-AA6032C23938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458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1423915" y="6492876"/>
            <a:ext cx="768085" cy="3651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BA23-CF3E-42B0-A691-8952F77F6DBF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nanogrowbiotech.com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4" name="3 CuadroTexto"/>
          <p:cNvSpPr txBox="1">
            <a:spLocks noChangeArrowheads="1"/>
          </p:cNvSpPr>
          <p:nvPr/>
        </p:nvSpPr>
        <p:spPr bwMode="auto">
          <a:xfrm>
            <a:off x="5447928" y="4516378"/>
            <a:ext cx="600074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742950" indent="-742950" algn="r">
              <a:defRPr/>
            </a:pPr>
            <a:r>
              <a:rPr lang="es-ES" sz="4800" b="1" dirty="0">
                <a:latin typeface="Calibri" pitchFamily="34" charset="0"/>
                <a:ea typeface="ＭＳ Ｐゴシック" pitchFamily="-100" charset="-128"/>
              </a:rPr>
              <a:t>Ejercicio 2</a:t>
            </a:r>
          </a:p>
          <a:p>
            <a:pPr marL="742950" indent="-742950" algn="r">
              <a:defRPr/>
            </a:pPr>
            <a:r>
              <a:rPr lang="es-ES" sz="4800" b="1" dirty="0">
                <a:solidFill>
                  <a:srgbClr val="990000"/>
                </a:solidFill>
                <a:latin typeface="Calibri" pitchFamily="34" charset="0"/>
                <a:ea typeface="ＭＳ Ｐゴシック" pitchFamily="-100" charset="-128"/>
              </a:rPr>
              <a:t>Mercados High </a:t>
            </a:r>
            <a:r>
              <a:rPr lang="es-ES" sz="4800" b="1" dirty="0" err="1">
                <a:solidFill>
                  <a:srgbClr val="990000"/>
                </a:solidFill>
                <a:latin typeface="Calibri" pitchFamily="34" charset="0"/>
                <a:ea typeface="ＭＳ Ｐゴシック" pitchFamily="-100" charset="-128"/>
              </a:rPr>
              <a:t>Tech</a:t>
            </a:r>
            <a:endParaRPr lang="es-ES" sz="4800" b="1" dirty="0">
              <a:solidFill>
                <a:srgbClr val="990000"/>
              </a:solidFill>
              <a:latin typeface="Calibri" pitchFamily="34" charset="0"/>
              <a:ea typeface="ＭＳ Ｐゴシック" pitchFamily="-100" charset="-128"/>
            </a:endParaRPr>
          </a:p>
        </p:txBody>
      </p:sp>
      <p:cxnSp>
        <p:nvCxnSpPr>
          <p:cNvPr id="5" name="4 Conector recto"/>
          <p:cNvCxnSpPr>
            <a:stCxn id="4" idx="3"/>
            <a:endCxn id="4" idx="1"/>
          </p:cNvCxnSpPr>
          <p:nvPr/>
        </p:nvCxnSpPr>
        <p:spPr>
          <a:xfrm flipH="1">
            <a:off x="5447928" y="5301208"/>
            <a:ext cx="60007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260648"/>
            <a:ext cx="132820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3" name="1 Marcador de número de diapositiva"/>
          <p:cNvSpPr txBox="1">
            <a:spLocks/>
          </p:cNvSpPr>
          <p:nvPr/>
        </p:nvSpPr>
        <p:spPr>
          <a:xfrm>
            <a:off x="11423915" y="6492876"/>
            <a:ext cx="7680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E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E8BA23-CF3E-42B0-A691-8952F77F6DBF}" type="slidenum">
              <a:rPr lang="es-ES" smtClean="0"/>
              <a:pPr/>
              <a:t>2</a:t>
            </a:fld>
            <a:endParaRPr lang="es-ES"/>
          </a:p>
        </p:txBody>
      </p:sp>
      <p:sp>
        <p:nvSpPr>
          <p:cNvPr id="4" name="Rectángulo 34"/>
          <p:cNvSpPr/>
          <p:nvPr/>
        </p:nvSpPr>
        <p:spPr>
          <a:xfrm>
            <a:off x="0" y="404664"/>
            <a:ext cx="551384" cy="57606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17 CuadroTexto"/>
          <p:cNvSpPr txBox="1">
            <a:spLocks noChangeArrowheads="1"/>
          </p:cNvSpPr>
          <p:nvPr/>
        </p:nvSpPr>
        <p:spPr bwMode="auto">
          <a:xfrm>
            <a:off x="581918" y="464340"/>
            <a:ext cx="3785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" sz="2400" b="1" dirty="0">
                <a:latin typeface="Calibri" pitchFamily="34" charset="0"/>
              </a:rPr>
              <a:t>Ejercicio práctico High </a:t>
            </a:r>
            <a:r>
              <a:rPr lang="es-ES" sz="2400" b="1" dirty="0" err="1">
                <a:latin typeface="Calibri" pitchFamily="34" charset="0"/>
              </a:rPr>
              <a:t>Tech</a:t>
            </a:r>
            <a:endParaRPr lang="es-ES" sz="2400" b="1" dirty="0">
              <a:latin typeface="Calibri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4007768" y="1612538"/>
            <a:ext cx="76169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1- </a:t>
            </a:r>
            <a:r>
              <a:rPr lang="es-UY" sz="2800" dirty="0"/>
              <a:t>Buscar 2 ejemplos de productos tecnológicos que hayan caído en el “abismo”</a:t>
            </a:r>
          </a:p>
          <a:p>
            <a:endParaRPr lang="es-ES" sz="2800" dirty="0"/>
          </a:p>
          <a:p>
            <a:r>
              <a:rPr lang="es-ES" sz="2800" dirty="0"/>
              <a:t>2 - Describir un tipo de innovación disruptiva. Argumentar </a:t>
            </a:r>
          </a:p>
          <a:p>
            <a:endParaRPr lang="es-ES" sz="2800" dirty="0"/>
          </a:p>
          <a:p>
            <a:r>
              <a:rPr lang="es-ES" sz="2800" dirty="0"/>
              <a:t>3 - Brindar un ejemplo de innovación incremental. Argumentar </a:t>
            </a:r>
          </a:p>
          <a:p>
            <a:endParaRPr lang="es-ES" sz="2800" dirty="0"/>
          </a:p>
        </p:txBody>
      </p:sp>
      <p:sp>
        <p:nvSpPr>
          <p:cNvPr id="7" name="6 CuadroTexto"/>
          <p:cNvSpPr txBox="1"/>
          <p:nvPr/>
        </p:nvSpPr>
        <p:spPr>
          <a:xfrm>
            <a:off x="623392" y="1552436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200" b="1" dirty="0"/>
              <a:t>PARTE 1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260648"/>
            <a:ext cx="132820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94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3</a:t>
            </a:fld>
            <a:endParaRPr lang="es-ES"/>
          </a:p>
        </p:txBody>
      </p:sp>
      <p:sp>
        <p:nvSpPr>
          <p:cNvPr id="3" name="Rectángulo 34"/>
          <p:cNvSpPr/>
          <p:nvPr/>
        </p:nvSpPr>
        <p:spPr>
          <a:xfrm>
            <a:off x="0" y="404664"/>
            <a:ext cx="551384" cy="57606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CuadroTexto 5"/>
          <p:cNvSpPr txBox="1"/>
          <p:nvPr/>
        </p:nvSpPr>
        <p:spPr>
          <a:xfrm>
            <a:off x="3807010" y="1551558"/>
            <a:ext cx="790561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4 - Buscar información sobre una startup uruguaya que cumpla con las características de empresa High </a:t>
            </a:r>
            <a:r>
              <a:rPr lang="es-ES" sz="2800" dirty="0" err="1"/>
              <a:t>Tech</a:t>
            </a:r>
            <a:r>
              <a:rPr lang="es-ES" sz="2800" dirty="0"/>
              <a:t>. Ejemplo “</a:t>
            </a:r>
            <a:r>
              <a:rPr lang="es-UY" sz="2800" dirty="0" err="1"/>
              <a:t>Nanogrow</a:t>
            </a:r>
            <a:r>
              <a:rPr lang="es-ES" sz="2800" dirty="0"/>
              <a:t>”. </a:t>
            </a:r>
            <a:r>
              <a:rPr lang="es-ES" sz="2400" dirty="0">
                <a:hlinkClick r:id="rId2"/>
              </a:rPr>
              <a:t>https://nanogrowbiotech.com/</a:t>
            </a:r>
            <a:endParaRPr lang="es-ES" sz="2400" dirty="0"/>
          </a:p>
          <a:p>
            <a:endParaRPr lang="es-ES" sz="2800" dirty="0"/>
          </a:p>
          <a:p>
            <a:pPr marL="711200" indent="-347663">
              <a:buAutoNum type="alphaLcParenR"/>
            </a:pPr>
            <a:r>
              <a:rPr lang="es-ES" sz="2800" dirty="0"/>
              <a:t>¿Considera que su producto/servicio/actividad principal es una innovación? ¿Por qué? </a:t>
            </a:r>
          </a:p>
          <a:p>
            <a:pPr marL="711200" indent="-347663">
              <a:buAutoNum type="alphaLcParenR"/>
            </a:pPr>
            <a:r>
              <a:rPr lang="es-ES" sz="2800" dirty="0"/>
              <a:t>En caso de considerar que sí, ¿qué tipo? </a:t>
            </a:r>
          </a:p>
          <a:p>
            <a:pPr marL="711200" indent="-347663">
              <a:buAutoNum type="alphaLcParenR"/>
            </a:pPr>
            <a:r>
              <a:rPr lang="es-ES" sz="2800" dirty="0"/>
              <a:t>¿en caso que no lo tuviere, cuál podría ser una innovación incremental para los que propone la </a:t>
            </a:r>
            <a:r>
              <a:rPr lang="es-ES" sz="2800" dirty="0" err="1"/>
              <a:t>startup</a:t>
            </a:r>
            <a:r>
              <a:rPr lang="es-ES" sz="2800" dirty="0"/>
              <a:t>? Desarrollar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623392" y="1552436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200" b="1" dirty="0"/>
              <a:t>PARTE 2</a:t>
            </a:r>
          </a:p>
        </p:txBody>
      </p:sp>
      <p:sp>
        <p:nvSpPr>
          <p:cNvPr id="8" name="17 CuadroTexto"/>
          <p:cNvSpPr txBox="1">
            <a:spLocks noChangeArrowheads="1"/>
          </p:cNvSpPr>
          <p:nvPr/>
        </p:nvSpPr>
        <p:spPr bwMode="auto">
          <a:xfrm>
            <a:off x="581918" y="464340"/>
            <a:ext cx="3785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" sz="2400" b="1" dirty="0">
                <a:latin typeface="Calibri" pitchFamily="34" charset="0"/>
              </a:rPr>
              <a:t>Ejercicio práctico High </a:t>
            </a:r>
            <a:r>
              <a:rPr lang="es-ES" sz="2400" b="1" dirty="0" err="1">
                <a:latin typeface="Calibri" pitchFamily="34" charset="0"/>
              </a:rPr>
              <a:t>Tech</a:t>
            </a:r>
            <a:endParaRPr lang="es-ES" sz="2400" b="1" dirty="0">
              <a:latin typeface="Calibri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260648"/>
            <a:ext cx="132820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702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4</a:t>
            </a:fld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23392" y="1552436"/>
            <a:ext cx="15554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sz="3200" b="1" dirty="0"/>
              <a:t>PARTE 3</a:t>
            </a:r>
          </a:p>
        </p:txBody>
      </p:sp>
      <p:sp>
        <p:nvSpPr>
          <p:cNvPr id="4" name="Rectángulo 34"/>
          <p:cNvSpPr/>
          <p:nvPr/>
        </p:nvSpPr>
        <p:spPr>
          <a:xfrm>
            <a:off x="0" y="404664"/>
            <a:ext cx="551384" cy="57606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17 CuadroTexto"/>
          <p:cNvSpPr txBox="1">
            <a:spLocks noChangeArrowheads="1"/>
          </p:cNvSpPr>
          <p:nvPr/>
        </p:nvSpPr>
        <p:spPr bwMode="auto">
          <a:xfrm>
            <a:off x="581918" y="464340"/>
            <a:ext cx="3785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" sz="2400" b="1" dirty="0">
                <a:latin typeface="Calibri" pitchFamily="34" charset="0"/>
              </a:rPr>
              <a:t>Ejercicio práctico High </a:t>
            </a:r>
            <a:r>
              <a:rPr lang="es-ES" sz="2400" b="1" dirty="0" err="1">
                <a:latin typeface="Calibri" pitchFamily="34" charset="0"/>
              </a:rPr>
              <a:t>Tech</a:t>
            </a:r>
            <a:endParaRPr lang="es-ES" sz="2400" b="1" dirty="0">
              <a:latin typeface="Calibri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3807010" y="1556792"/>
            <a:ext cx="790561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5 - Pensar en una innovación disruptiva rubro:</a:t>
            </a:r>
          </a:p>
          <a:p>
            <a:endParaRPr lang="es-ES" sz="2800" dirty="0"/>
          </a:p>
          <a:p>
            <a:pPr algn="ctr"/>
            <a:r>
              <a:rPr lang="es-ES" sz="3200" b="1" dirty="0"/>
              <a:t> Entretenimiento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6320" y="3717032"/>
            <a:ext cx="2571029" cy="2571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260648"/>
            <a:ext cx="132820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54967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BA23-CF3E-42B0-A691-8952F77F6DBF}" type="slidenum">
              <a:rPr lang="es-ES" smtClean="0"/>
              <a:pPr/>
              <a:t>5</a:t>
            </a:fld>
            <a:endParaRPr lang="es-ES"/>
          </a:p>
        </p:txBody>
      </p:sp>
      <p:sp>
        <p:nvSpPr>
          <p:cNvPr id="3" name="Rectángulo 34"/>
          <p:cNvSpPr/>
          <p:nvPr/>
        </p:nvSpPr>
        <p:spPr>
          <a:xfrm>
            <a:off x="0" y="404664"/>
            <a:ext cx="551384" cy="57606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17 CuadroTexto"/>
          <p:cNvSpPr txBox="1">
            <a:spLocks noChangeArrowheads="1"/>
          </p:cNvSpPr>
          <p:nvPr/>
        </p:nvSpPr>
        <p:spPr bwMode="auto">
          <a:xfrm>
            <a:off x="581918" y="464340"/>
            <a:ext cx="6450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s-ES" sz="2400" b="1" dirty="0">
                <a:latin typeface="Calibri" pitchFamily="34" charset="0"/>
              </a:rPr>
              <a:t>Ejercicio: consideraciones</a:t>
            </a:r>
          </a:p>
        </p:txBody>
      </p:sp>
      <p:sp>
        <p:nvSpPr>
          <p:cNvPr id="5" name="4 CuadroTexto"/>
          <p:cNvSpPr txBox="1"/>
          <p:nvPr/>
        </p:nvSpPr>
        <p:spPr>
          <a:xfrm>
            <a:off x="1343472" y="1772816"/>
            <a:ext cx="101531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2800" dirty="0"/>
              <a:t>1- Realizar presentación en </a:t>
            </a:r>
            <a:r>
              <a:rPr lang="es-UY" sz="2800" dirty="0" err="1"/>
              <a:t>slides</a:t>
            </a:r>
            <a:r>
              <a:rPr lang="es-UY" sz="2800" dirty="0"/>
              <a:t> para proyectar en clases por equipo. Total: 8 </a:t>
            </a:r>
            <a:r>
              <a:rPr lang="es-UY" sz="2800" dirty="0" err="1"/>
              <a:t>slides</a:t>
            </a:r>
            <a:endParaRPr lang="es-UY" sz="2800" dirty="0"/>
          </a:p>
          <a:p>
            <a:endParaRPr lang="es-UY" sz="2800" dirty="0"/>
          </a:p>
          <a:p>
            <a:r>
              <a:rPr lang="es-UY" sz="2800" dirty="0"/>
              <a:t>2- No se podrán repetir las marcas/empresas o casos analizados entre los grupos (ver planilla Excel compartida)</a:t>
            </a:r>
          </a:p>
          <a:p>
            <a:endParaRPr lang="es-UY" sz="2800" dirty="0"/>
          </a:p>
          <a:p>
            <a:r>
              <a:rPr lang="es-UY" sz="2800" dirty="0"/>
              <a:t>3- Realice una búsqueda activa, no se limite al uso del </a:t>
            </a:r>
            <a:r>
              <a:rPr lang="es-UY" sz="2800" dirty="0" err="1"/>
              <a:t>ChatGPT</a:t>
            </a:r>
            <a:endParaRPr lang="es-UY" sz="2800" dirty="0"/>
          </a:p>
          <a:p>
            <a:endParaRPr lang="es-UY" sz="2800" dirty="0"/>
          </a:p>
          <a:p>
            <a:r>
              <a:rPr lang="es-UY" sz="2800" dirty="0"/>
              <a:t>4- Fecha Tarea: 30/09 | Fecha Presentación: 01/10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2464" y="260648"/>
            <a:ext cx="1328207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9874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9009</TotalTime>
  <Words>217</Words>
  <Application>Microsoft Office PowerPoint</Application>
  <PresentationFormat>Panorámica</PresentationFormat>
  <Paragraphs>35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usuario</dc:creator>
  <cp:lastModifiedBy>salfioff01</cp:lastModifiedBy>
  <cp:revision>355</cp:revision>
  <cp:lastPrinted>2020-04-14T09:05:06Z</cp:lastPrinted>
  <dcterms:created xsi:type="dcterms:W3CDTF">2013-08-19T13:56:22Z</dcterms:created>
  <dcterms:modified xsi:type="dcterms:W3CDTF">2025-09-10T13:01:27Z</dcterms:modified>
</cp:coreProperties>
</file>