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354C-E3A7-1D93-68D0-61139CFE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33132-39FD-A316-3BB0-CFC95B48A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4DA5-9087-F5EE-67F7-F1D3B2FD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BC06-5669-2910-9370-7CB760C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1DB2-0895-9EEE-AB5F-7696E14C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928-979B-74CC-3275-240C4C59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2299-A2D7-3CF9-C05E-1F841AC5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E6C4-37E9-79C9-8FDA-C6F70BF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AD2A-979C-0CB8-97DF-EA030A3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BBD3-94B9-3456-28A9-170DC9A8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2330C-BC25-97F2-1B01-F7ED5656A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40CC-DF11-9A24-2613-0F767E625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A55F-7A46-EDCB-2998-3B064D98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E409-7477-C4CE-18E7-7F625CD7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0F9B-F275-AF7C-AB38-96B90E9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7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FECC-14D3-81F3-77B4-28C9140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27CD-74E9-2211-4975-05E10B8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A65A-99FC-1568-E0CD-76D9FF80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C64C-607C-1A2E-CE8A-7F820F48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5513-00C8-74D5-FF70-AB1561C7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FA3-0567-0665-6C31-1DA7C398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079D-21DF-38A6-FA46-37B0CD84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11218-3476-8F11-9B50-A7395C5A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4B07-CF9D-61D6-1CFC-5B0A08C3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B24C-0A1E-7FB4-5E32-ACA4CDD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B25-FAE9-C525-BB99-70976803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C362-889C-4FD7-0485-CBD2FCE9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7767-2949-8137-3A6A-3AA48D086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05A0-A5FE-A92A-0FAB-D5B1EFB3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D259-8DB8-D0F0-5E8A-82CD8B7C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09C9-C9C1-A96D-071E-2B8AD351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FF9E-0A5E-91D7-63B1-021BE8A5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F87D-7134-2622-56E6-B66CD20C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6CF61-2425-1F93-2A6C-9804AC76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48D9B-95F1-2208-B673-524DF086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501EA-E15B-BB95-185E-879D13CDF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10EEF-ED9C-868C-150D-F70EF8EE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F8BB1-B985-E856-B96D-972768DE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901C7-D75F-A5A8-6E0A-C67B0025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58EF-B612-15A3-6F61-7C34022D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A9948-7E4C-6B33-40AC-BDBFA6B9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68384-6CAE-A39D-1442-5430C19A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DE33E-C17A-1E26-E553-24F5F21A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0FC08-F42B-747D-D402-CA520F28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3B28B-3617-E166-A83F-FCB9DB34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02AB1-7782-D7F5-3765-3C611D8A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252F-D6C5-2DCD-5CFC-C716F57C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AEB7-623E-A1FC-0A88-212E3E6F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3E29-F49F-6E56-51C1-BFFD32BB5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C9F6-166C-FF0B-0D6C-9AA54DB9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9E4D-1BAD-0C25-6569-20AFE78B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9DD8C-507C-4966-B1B1-2C1272FE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6638-EC4E-65AD-EE08-6B66E903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03992-C64C-292A-B596-EABA3893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E4DF0-F8EB-3FC7-D985-C640D0B9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9D2DD-11E3-53A7-E550-68BCBEDB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E9B5E-8619-3D65-A606-72B78039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9C44-2D2B-2D10-4787-8FCEA855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7A72D-C8D6-3138-07B9-57E659A0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4AE56-0EFE-5739-EF1A-2E39E5D1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43E1-07AC-6B33-3EC7-D412A852E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99AC4-D88A-4A69-A9E7-BFB0FA913C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673D-9FF2-4AB9-8209-84391CAA2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C2EC-7FA9-0988-34EE-3B6C540EC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69541-4C56-4BA0-A370-4BE94ECC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10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boratory glassware containing solution">
            <a:extLst>
              <a:ext uri="{FF2B5EF4-FFF2-40B4-BE49-F238E27FC236}">
                <a16:creationId xmlns:a16="http://schemas.microsoft.com/office/drawing/2014/main" id="{875BED21-4718-2A62-D6C4-26A10818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6FF66-A3BD-42B6-DAE6-13FD6A439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AI/ML at TU Spring ML Workshop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881B8-A03C-B2BA-42BB-640E281F1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Reinforcement Learning Day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5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5F8F-6C22-7787-8F49-4B53F018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RL?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5D815-7B62-4630-0277-534709360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our behavior be called a policy ‘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’ so that our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4000" dirty="0"/>
                  <a:t>GOAL: Find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4000" dirty="0"/>
                  <a:t>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4000" dirty="0"/>
              </a:p>
              <a:p>
                <a:r>
                  <a:rPr lang="en-US" dirty="0"/>
                  <a:t>Hey, what’s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5D815-7B62-4630-0277-534709360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3364" t="-3501" r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robot&#10;&#10;AI-generated content may be incorrect.">
            <a:extLst>
              <a:ext uri="{FF2B5EF4-FFF2-40B4-BE49-F238E27FC236}">
                <a16:creationId xmlns:a16="http://schemas.microsoft.com/office/drawing/2014/main" id="{DF00895B-F3A9-95DC-40E0-6E599323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44" y="988973"/>
            <a:ext cx="5777642" cy="51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EB7B2-90B1-5105-3185-C6846FBB6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00AA-1D2F-541D-2B41-4ADD90AF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RL?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F9E-5799-1525-F9BE-F7B56461A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Our Policy which produces an action ‘a’ given some state ‘s’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: Reward distribution for taking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is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the discounted sum of rewards from timestep ‘t’ onward</a:t>
                </a:r>
              </a:p>
              <a:p>
                <a:r>
                  <a:rPr lang="en-US" sz="4000" dirty="0"/>
                  <a:t>GOAL: Find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4000" dirty="0"/>
                  <a:t>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4000" dirty="0"/>
              </a:p>
              <a:p>
                <a:r>
                  <a:rPr lang="en-US" dirty="0"/>
                  <a:t>Hey, what’s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F9E-5799-1525-F9BE-F7B56461A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3364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robot&#10;&#10;AI-generated content may be incorrect.">
            <a:extLst>
              <a:ext uri="{FF2B5EF4-FFF2-40B4-BE49-F238E27FC236}">
                <a16:creationId xmlns:a16="http://schemas.microsoft.com/office/drawing/2014/main" id="{C71C6D76-AA95-A8CA-C092-DC4784CF8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44" y="988973"/>
            <a:ext cx="5777642" cy="51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B7CD-8915-3468-1CB3-70DFB20F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Example Time: Frozen Lake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BFE5D7-4CAD-7192-1B66-852129B2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818" y="2184914"/>
                <a:ext cx="4936182" cy="44845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Elf starts top left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1: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,2: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3: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Elf moves in desired direction 1/3 or left 1/3 right 1/3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=[0: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     1: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𝑏𝑜𝑡𝑡𝑜𝑚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𝑏𝑜𝑡𝑡𝑜𝑚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r>
                  <a:rPr lang="en-US" sz="2400" b="0" dirty="0"/>
                  <a:t> </a:t>
                </a:r>
                <a:r>
                  <a:rPr lang="en-US" sz="2400" b="0" dirty="0">
                    <a:solidFill>
                      <a:srgbClr val="0070C0"/>
                    </a:solidFill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D2A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==2</m:t>
                    </m:r>
                  </m:oMath>
                </a14:m>
                <a:r>
                  <a:rPr lang="en-US" sz="2400" dirty="0"/>
                  <a:t>, the game ends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BFE5D7-4CAD-7192-1B66-852129B2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818" y="2184914"/>
                <a:ext cx="4936182" cy="4484540"/>
              </a:xfrm>
              <a:blipFill>
                <a:blip r:embed="rId2"/>
                <a:stretch>
                  <a:fillRect l="-1605" t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50D27-9BD4-D61A-07AA-E9FA9BA4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7" r="1027"/>
          <a:stretch/>
        </p:blipFill>
        <p:spPr>
          <a:xfrm>
            <a:off x="6674483" y="2184914"/>
            <a:ext cx="3749040" cy="375591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F6F94-833D-44BD-7813-8C67502D4FCA}"/>
              </a:ext>
            </a:extLst>
          </p:cNvPr>
          <p:cNvSpPr txBox="1"/>
          <p:nvPr/>
        </p:nvSpPr>
        <p:spPr>
          <a:xfrm>
            <a:off x="6827554" y="2257647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A182E-5102-3245-40E8-7EC3A4B8AE49}"/>
              </a:ext>
            </a:extLst>
          </p:cNvPr>
          <p:cNvSpPr txBox="1"/>
          <p:nvPr/>
        </p:nvSpPr>
        <p:spPr>
          <a:xfrm>
            <a:off x="8715736" y="2288032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76369-F5E2-4F92-92F4-0EA6E7D24FE4}"/>
              </a:ext>
            </a:extLst>
          </p:cNvPr>
          <p:cNvSpPr txBox="1"/>
          <p:nvPr/>
        </p:nvSpPr>
        <p:spPr>
          <a:xfrm>
            <a:off x="6674483" y="4062871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1666B-DA5E-67BD-834F-AB21649D1637}"/>
              </a:ext>
            </a:extLst>
          </p:cNvPr>
          <p:cNvSpPr txBox="1"/>
          <p:nvPr/>
        </p:nvSpPr>
        <p:spPr>
          <a:xfrm>
            <a:off x="8653754" y="4142187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129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1F8A1-17F1-1213-1953-1AF957E2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81F915-E37C-C16B-C084-B45681706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2A84DC-AF8B-69B4-BAE0-84AFD90F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20E98-4A06-1A3B-BDF0-A6B325F5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Example Time: Frozen Lake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0669314-63FD-3FBF-B29F-A0FD5C22F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818" y="2184914"/>
                <a:ext cx="4936182" cy="44845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What is the value of each state given a random player rolling a 4 sided die?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for all states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value of each action at a given state?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Let’s look at calculating these together for Frozen Lake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0669314-63FD-3FBF-B29F-A0FD5C22F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818" y="2184914"/>
                <a:ext cx="4936182" cy="4484540"/>
              </a:xfrm>
              <a:blipFill>
                <a:blip r:embed="rId2"/>
                <a:stretch>
                  <a:fillRect l="-1235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2D4AE62-9F57-D044-E2DB-0F789721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EDE309B-BFC1-0BFF-AD71-7721F764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7" r="1027"/>
          <a:stretch/>
        </p:blipFill>
        <p:spPr>
          <a:xfrm>
            <a:off x="6674483" y="2184914"/>
            <a:ext cx="3749040" cy="3755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07FEB-1DD5-24E1-B07F-26999A901E0E}"/>
              </a:ext>
            </a:extLst>
          </p:cNvPr>
          <p:cNvSpPr txBox="1"/>
          <p:nvPr/>
        </p:nvSpPr>
        <p:spPr>
          <a:xfrm>
            <a:off x="6827554" y="2257647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40BE2-B2AB-32B3-3988-39DFEA50F17C}"/>
              </a:ext>
            </a:extLst>
          </p:cNvPr>
          <p:cNvSpPr txBox="1"/>
          <p:nvPr/>
        </p:nvSpPr>
        <p:spPr>
          <a:xfrm>
            <a:off x="8715736" y="2288032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5ECB5-8D44-9FE3-31FE-D70EBF3F2CBC}"/>
              </a:ext>
            </a:extLst>
          </p:cNvPr>
          <p:cNvSpPr txBox="1"/>
          <p:nvPr/>
        </p:nvSpPr>
        <p:spPr>
          <a:xfrm>
            <a:off x="6674483" y="4062871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9EE99-D2CD-8554-03AE-40E5378B8C61}"/>
              </a:ext>
            </a:extLst>
          </p:cNvPr>
          <p:cNvSpPr txBox="1"/>
          <p:nvPr/>
        </p:nvSpPr>
        <p:spPr>
          <a:xfrm>
            <a:off x="8653754" y="4142187"/>
            <a:ext cx="85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2A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197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2A5B3-CB0C-F09E-B8D5-3AFD85FF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0B9DD2-57AB-7928-C039-0ED242C3F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C1C7BD-D773-E044-C8F0-4A830F7C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04EB8-3C3E-665E-7A50-66B74168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Example Time: Frozen Lake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D19CA74-5B6C-1948-BCFB-2B3A721D0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389" y="2184914"/>
                <a:ext cx="6304093" cy="4852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for all states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D19CA74-5B6C-1948-BCFB-2B3A721D0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389" y="2184914"/>
                <a:ext cx="6304093" cy="48524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CB72AD-9479-6709-60B9-F01FA534A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C8EE361-BAAE-0DD4-0C0E-7570FCA47A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7" r="1027"/>
          <a:stretch/>
        </p:blipFill>
        <p:spPr>
          <a:xfrm>
            <a:off x="6674483" y="2184914"/>
            <a:ext cx="3749040" cy="3755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7C18FB-6768-79EE-5FB2-7B62E33B7AB1}"/>
                  </a:ext>
                </a:extLst>
              </p:cNvPr>
              <p:cNvSpPr txBox="1"/>
              <p:nvPr/>
            </p:nvSpPr>
            <p:spPr>
              <a:xfrm>
                <a:off x="8549003" y="4062870"/>
                <a:ext cx="1254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7C18FB-6768-79EE-5FB2-7B62E33B7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03" y="4062870"/>
                <a:ext cx="125417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F2E0B6-5F9D-F7C7-EA48-51494DFD7F83}"/>
                  </a:ext>
                </a:extLst>
              </p:cNvPr>
              <p:cNvSpPr txBox="1"/>
              <p:nvPr/>
            </p:nvSpPr>
            <p:spPr>
              <a:xfrm>
                <a:off x="6972318" y="4837436"/>
                <a:ext cx="1254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F2E0B6-5F9D-F7C7-EA48-51494DFD7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18" y="4837436"/>
                <a:ext cx="125417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69E498-7F37-E2EE-D2F4-EB6E2CA560C4}"/>
                  </a:ext>
                </a:extLst>
              </p:cNvPr>
              <p:cNvSpPr txBox="1"/>
              <p:nvPr/>
            </p:nvSpPr>
            <p:spPr>
              <a:xfrm>
                <a:off x="8751501" y="2123652"/>
                <a:ext cx="1625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69E498-7F37-E2EE-D2F4-EB6E2CA5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501" y="2123652"/>
                <a:ext cx="162514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8A4237-827A-6798-BAE2-AC4326DE55FC}"/>
                  </a:ext>
                </a:extLst>
              </p:cNvPr>
              <p:cNvSpPr txBox="1"/>
              <p:nvPr/>
            </p:nvSpPr>
            <p:spPr>
              <a:xfrm>
                <a:off x="6786833" y="2187768"/>
                <a:ext cx="1625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8A4237-827A-6798-BAE2-AC4326DE5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33" y="2187768"/>
                <a:ext cx="16251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3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A642C-C63D-92B1-1DA0-858F233A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BB1C92-37A6-9F96-9A94-79CCDD248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9FD62E-56F0-479D-7443-8E86B0BD4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842A7-9DB2-47BD-4578-208E5817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Example Time: Frozen Lake (Gotta be another way)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2B3D347-63C5-8045-4B79-FA584EDEB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389" y="2184914"/>
                <a:ext cx="6304093" cy="4852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for all states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2B3D347-63C5-8045-4B79-FA584EDEB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389" y="2184914"/>
                <a:ext cx="6304093" cy="48524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FF6CC8-0DA8-16E7-081E-42E4B2403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755EA69-CCF4-2649-F9C3-E28C38C9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7" r="1027"/>
          <a:stretch/>
        </p:blipFill>
        <p:spPr>
          <a:xfrm>
            <a:off x="6674483" y="2184914"/>
            <a:ext cx="3749040" cy="3755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FB07D-A159-EED3-7EAC-48F6A9D0BAE5}"/>
                  </a:ext>
                </a:extLst>
              </p:cNvPr>
              <p:cNvSpPr txBox="1"/>
              <p:nvPr/>
            </p:nvSpPr>
            <p:spPr>
              <a:xfrm>
                <a:off x="8549003" y="4062870"/>
                <a:ext cx="1254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FB07D-A159-EED3-7EAC-48F6A9D0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03" y="4062870"/>
                <a:ext cx="125417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B1D43-CCCE-78D7-86DC-C540E8142D50}"/>
                  </a:ext>
                </a:extLst>
              </p:cNvPr>
              <p:cNvSpPr txBox="1"/>
              <p:nvPr/>
            </p:nvSpPr>
            <p:spPr>
              <a:xfrm>
                <a:off x="6972318" y="4837436"/>
                <a:ext cx="1254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B1D43-CCCE-78D7-86DC-C540E8142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18" y="4837436"/>
                <a:ext cx="125417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6AD8AB-5FD5-44A1-8179-8741F599B791}"/>
                  </a:ext>
                </a:extLst>
              </p:cNvPr>
              <p:cNvSpPr txBox="1"/>
              <p:nvPr/>
            </p:nvSpPr>
            <p:spPr>
              <a:xfrm>
                <a:off x="8751501" y="2123652"/>
                <a:ext cx="1625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6AD8AB-5FD5-44A1-8179-8741F599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501" y="2123652"/>
                <a:ext cx="162514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5CC550-1171-3F2F-FEE9-1C7D9CC8E778}"/>
                  </a:ext>
                </a:extLst>
              </p:cNvPr>
              <p:cNvSpPr txBox="1"/>
              <p:nvPr/>
            </p:nvSpPr>
            <p:spPr>
              <a:xfrm>
                <a:off x="6786833" y="2187768"/>
                <a:ext cx="1625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5CC550-1171-3F2F-FEE9-1C7D9CC8E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33" y="2187768"/>
                <a:ext cx="16251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05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3A18C-83CC-21AB-5E7A-C586D0C9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F63EFC-CBB6-0E87-2C53-4C42AF29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D87433-14CA-87BE-1C1C-C9760291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4872D-3FF3-C466-9530-9C3F39B2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Back to Gambling!! Monte-Carlo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91FB14-C12B-FCE5-441F-A46402766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389" y="2184914"/>
                <a:ext cx="6304093" cy="4852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for all states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about we play 1,000 episodes of frozen lake and just see what the reward was from each state?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Say we observe: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𝑑𝑜𝑤𝑛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With rewards: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are left with returns: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can we do with that?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91FB14-C12B-FCE5-441F-A46402766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389" y="2184914"/>
                <a:ext cx="6304093" cy="4852494"/>
              </a:xfr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694196-3F74-F471-B583-35DBC4DF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493BCCB-10DD-47EF-D21A-235E4FF4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7" r="1027"/>
          <a:stretch/>
        </p:blipFill>
        <p:spPr>
          <a:xfrm>
            <a:off x="6674483" y="2184914"/>
            <a:ext cx="3749040" cy="3755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0CD290-171E-787B-7763-EFC512751C0A}"/>
                  </a:ext>
                </a:extLst>
              </p:cNvPr>
              <p:cNvSpPr txBox="1"/>
              <p:nvPr/>
            </p:nvSpPr>
            <p:spPr>
              <a:xfrm>
                <a:off x="8549003" y="4062870"/>
                <a:ext cx="1254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0CD290-171E-787B-7763-EFC51275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03" y="4062870"/>
                <a:ext cx="125417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DAD26-ACA8-C2F1-6941-8F38D5AFE6AA}"/>
                  </a:ext>
                </a:extLst>
              </p:cNvPr>
              <p:cNvSpPr txBox="1"/>
              <p:nvPr/>
            </p:nvSpPr>
            <p:spPr>
              <a:xfrm>
                <a:off x="6972318" y="4837436"/>
                <a:ext cx="12541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DAD26-ACA8-C2F1-6941-8F38D5AFE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18" y="4837436"/>
                <a:ext cx="125417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ACE661-BD28-C065-2B37-8A3D671435D4}"/>
                  </a:ext>
                </a:extLst>
              </p:cNvPr>
              <p:cNvSpPr txBox="1"/>
              <p:nvPr/>
            </p:nvSpPr>
            <p:spPr>
              <a:xfrm>
                <a:off x="8751501" y="2123652"/>
                <a:ext cx="1625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ACE661-BD28-C065-2B37-8A3D6714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501" y="2123652"/>
                <a:ext cx="162514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F2903A-8E78-8BCF-9DCF-DC7752EA3D4E}"/>
                  </a:ext>
                </a:extLst>
              </p:cNvPr>
              <p:cNvSpPr txBox="1"/>
              <p:nvPr/>
            </p:nvSpPr>
            <p:spPr>
              <a:xfrm>
                <a:off x="6786833" y="2187768"/>
                <a:ext cx="16251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solidFill>
                            <a:srgbClr val="D2A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sz="3200" dirty="0">
                  <a:solidFill>
                    <a:srgbClr val="D2A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F2903A-8E78-8BCF-9DCF-DC7752EA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33" y="2187768"/>
                <a:ext cx="162514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06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B7D2B6-3F5A-F34D-0407-AFE39A507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6ABA1F-712B-4CB1-3B04-AE1634D2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9EC170-953F-CD77-B832-1E48BFD0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1F5BF-C1D7-8155-E7AC-241548ED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Back to Gambling!! Monte-Carlo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C6147F-0450-FBEA-39A7-B2C01CBF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9" y="2184914"/>
            <a:ext cx="6304093" cy="485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Lets run it 10k times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989C55-0DDE-3808-7B1F-9A06ECA68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FC5BED8-7682-FEBE-F4E6-7327D84E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7" r="1027"/>
          <a:stretch/>
        </p:blipFill>
        <p:spPr>
          <a:xfrm>
            <a:off x="6674483" y="2184914"/>
            <a:ext cx="3749040" cy="3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geon standing in a box&#10;&#10;AI-generated content may be incorrect.">
            <a:extLst>
              <a:ext uri="{FF2B5EF4-FFF2-40B4-BE49-F238E27FC236}">
                <a16:creationId xmlns:a16="http://schemas.microsoft.com/office/drawing/2014/main" id="{0161B17F-751F-4D6D-02EB-95ABFA6F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4" r="21215" b="1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FED54-0F92-6DF9-3684-DE4DE69E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Reinforcement Learning Really?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3CEF-E779-8C01-5D11-121A22D3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Simpler Problem</a:t>
            </a:r>
          </a:p>
        </p:txBody>
      </p:sp>
      <p:pic>
        <p:nvPicPr>
          <p:cNvPr id="5" name="Content Placeholder 4" descr="A diagram of a machine&#10;&#10;AI-generated content may be incorrect.">
            <a:extLst>
              <a:ext uri="{FF2B5EF4-FFF2-40B4-BE49-F238E27FC236}">
                <a16:creationId xmlns:a16="http://schemas.microsoft.com/office/drawing/2014/main" id="{F3FEB173-E276-F8C2-BA0B-F4E94C757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48" y="1690688"/>
            <a:ext cx="6793415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342975-8534-5AA7-D3DB-289E45F0E6B9}"/>
                  </a:ext>
                </a:extLst>
              </p:cNvPr>
              <p:cNvSpPr txBox="1"/>
              <p:nvPr/>
            </p:nvSpPr>
            <p:spPr>
              <a:xfrm>
                <a:off x="532563" y="2019719"/>
                <a:ext cx="42002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Multi-Armed Bandit</a:t>
                </a:r>
              </a:p>
              <a:p>
                <a:endParaRPr lang="en-US" dirty="0"/>
              </a:p>
              <a:p>
                <a:r>
                  <a:rPr lang="en-US" dirty="0"/>
                  <a:t>Consists of a slot machine with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refer to arms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∈{1,2,3}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a corresponding reward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and some kind of range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secret from you, only the casino knows it, so you must try out the arms</a:t>
                </a:r>
              </a:p>
              <a:p>
                <a:endParaRPr lang="en-US" dirty="0"/>
              </a:p>
              <a:p>
                <a:r>
                  <a:rPr lang="en-US" dirty="0"/>
                  <a:t>Router Traffic, ETF trading, Communication, Ad Selection, Drug A/B Testing…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342975-8534-5AA7-D3DB-289E45F0E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3" y="2019719"/>
                <a:ext cx="4200211" cy="4524315"/>
              </a:xfrm>
              <a:prstGeom prst="rect">
                <a:avLst/>
              </a:prstGeom>
              <a:blipFill>
                <a:blip r:embed="rId3"/>
                <a:stretch>
                  <a:fillRect l="-1161" t="-539" r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71773E3-D52D-88B0-2B35-057C7FD38D75}"/>
              </a:ext>
            </a:extLst>
          </p:cNvPr>
          <p:cNvSpPr txBox="1"/>
          <p:nvPr/>
        </p:nvSpPr>
        <p:spPr>
          <a:xfrm>
            <a:off x="5287427" y="6092765"/>
            <a:ext cx="642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Gao, Chongming &amp; Lei, </a:t>
            </a:r>
            <a:r>
              <a:rPr lang="en-US" sz="1000" dirty="0" err="1"/>
              <a:t>Wenqiang</a:t>
            </a:r>
            <a:r>
              <a:rPr lang="en-US" sz="1000" dirty="0"/>
              <a:t> &amp; He, </a:t>
            </a:r>
            <a:r>
              <a:rPr lang="en-US" sz="1000" dirty="0" err="1"/>
              <a:t>Xiangnan</a:t>
            </a:r>
            <a:r>
              <a:rPr lang="en-US" sz="1000" dirty="0"/>
              <a:t> &amp; </a:t>
            </a:r>
            <a:r>
              <a:rPr lang="en-US" sz="1000" dirty="0" err="1"/>
              <a:t>Rijke</a:t>
            </a:r>
            <a:r>
              <a:rPr lang="en-US" sz="1000" dirty="0"/>
              <a:t>, Maarten &amp; Chua, Tat-Seng. (2021). Advances and Challenges in Conversational Recommender Systems: A Survey. 10.48550/arXiv.2101.09459. </a:t>
            </a:r>
          </a:p>
        </p:txBody>
      </p:sp>
    </p:spTree>
    <p:extLst>
      <p:ext uri="{BB962C8B-B14F-4D97-AF65-F5344CB8AC3E}">
        <p14:creationId xmlns:p14="http://schemas.microsoft.com/office/powerpoint/2010/main" val="276265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0AC3-D0BB-673D-A5FE-700269A4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Challenge?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18FB-43BD-6F4B-456A-BE097480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Exploration vs Exploitation (Similar to BV tradeoff)</a:t>
            </a:r>
          </a:p>
          <a:p>
            <a:r>
              <a:rPr lang="en-US" dirty="0"/>
              <a:t>Red or Green?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E55DC-60A9-67C5-2904-548CCEA3834E}"/>
              </a:ext>
            </a:extLst>
          </p:cNvPr>
          <p:cNvSpPr txBox="1"/>
          <p:nvPr/>
        </p:nvSpPr>
        <p:spPr>
          <a:xfrm>
            <a:off x="6955277" y="1896894"/>
            <a:ext cx="40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Play a Game</a:t>
            </a:r>
          </a:p>
        </p:txBody>
      </p:sp>
      <p:pic>
        <p:nvPicPr>
          <p:cNvPr id="7" name="Picture 6" descr="A person in a suit and gloves&#10;&#10;AI-generated content may be incorrect.">
            <a:extLst>
              <a:ext uri="{FF2B5EF4-FFF2-40B4-BE49-F238E27FC236}">
                <a16:creationId xmlns:a16="http://schemas.microsoft.com/office/drawing/2014/main" id="{9407FFD6-6863-A16F-C047-C6F1BC30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7" y="2420114"/>
            <a:ext cx="1979789" cy="4285258"/>
          </a:xfrm>
          <a:prstGeom prst="rect">
            <a:avLst/>
          </a:prstGeom>
        </p:spPr>
      </p:pic>
      <p:pic>
        <p:nvPicPr>
          <p:cNvPr id="9" name="Picture 8" descr="A slot machine with a red ball&#10;&#10;AI-generated content may be incorrect.">
            <a:extLst>
              <a:ext uri="{FF2B5EF4-FFF2-40B4-BE49-F238E27FC236}">
                <a16:creationId xmlns:a16="http://schemas.microsoft.com/office/drawing/2014/main" id="{2D905A9A-9677-21BA-5974-BC55B96FE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8" r="23530"/>
          <a:stretch/>
        </p:blipFill>
        <p:spPr>
          <a:xfrm>
            <a:off x="8964038" y="2345275"/>
            <a:ext cx="2468880" cy="46172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7424055-6231-06E5-C11E-0EFB16BCA021}"/>
              </a:ext>
            </a:extLst>
          </p:cNvPr>
          <p:cNvSpPr/>
          <p:nvPr/>
        </p:nvSpPr>
        <p:spPr>
          <a:xfrm>
            <a:off x="1023730" y="3578087"/>
            <a:ext cx="1818861" cy="1858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E5839-1E72-2872-A7E9-CA973847B53B}"/>
              </a:ext>
            </a:extLst>
          </p:cNvPr>
          <p:cNvSpPr/>
          <p:nvPr/>
        </p:nvSpPr>
        <p:spPr>
          <a:xfrm>
            <a:off x="3559865" y="3578087"/>
            <a:ext cx="1818861" cy="18586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0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A635-4C22-0438-95E5-17B20920C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78AF-5BBF-EB99-6F03-4A2ABF76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Challenge?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8513-CED2-7F06-AF27-C74213DA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Exploration vs Exploitation (Similar to BV tradeoff)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26355-6E00-2E5E-38C8-5D7EA88F6F75}"/>
              </a:ext>
            </a:extLst>
          </p:cNvPr>
          <p:cNvSpPr txBox="1"/>
          <p:nvPr/>
        </p:nvSpPr>
        <p:spPr>
          <a:xfrm>
            <a:off x="6955277" y="1896894"/>
            <a:ext cx="40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Play a Game</a:t>
            </a:r>
          </a:p>
        </p:txBody>
      </p:sp>
      <p:pic>
        <p:nvPicPr>
          <p:cNvPr id="7" name="Picture 6" descr="A person in a suit and gloves&#10;&#10;AI-generated content may be incorrect.">
            <a:extLst>
              <a:ext uri="{FF2B5EF4-FFF2-40B4-BE49-F238E27FC236}">
                <a16:creationId xmlns:a16="http://schemas.microsoft.com/office/drawing/2014/main" id="{7E14134C-F1CD-4583-866E-F3DDA082A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7" y="2420114"/>
            <a:ext cx="1979789" cy="4285258"/>
          </a:xfrm>
          <a:prstGeom prst="rect">
            <a:avLst/>
          </a:prstGeom>
        </p:spPr>
      </p:pic>
      <p:pic>
        <p:nvPicPr>
          <p:cNvPr id="9" name="Picture 8" descr="A slot machine with a red ball&#10;&#10;AI-generated content may be incorrect.">
            <a:extLst>
              <a:ext uri="{FF2B5EF4-FFF2-40B4-BE49-F238E27FC236}">
                <a16:creationId xmlns:a16="http://schemas.microsoft.com/office/drawing/2014/main" id="{2F833F9B-EE76-71D8-6CCD-20B0848A5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8" r="23530"/>
          <a:stretch/>
        </p:blipFill>
        <p:spPr>
          <a:xfrm>
            <a:off x="8964038" y="2345275"/>
            <a:ext cx="2468880" cy="46172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9D1B246-834B-57DB-890A-878A86F990A4}"/>
              </a:ext>
            </a:extLst>
          </p:cNvPr>
          <p:cNvSpPr/>
          <p:nvPr/>
        </p:nvSpPr>
        <p:spPr>
          <a:xfrm>
            <a:off x="1023730" y="3578087"/>
            <a:ext cx="1818861" cy="1858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10%  chance of $100.00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018A29-1E57-B3B2-9AA1-20170459E957}"/>
              </a:ext>
            </a:extLst>
          </p:cNvPr>
          <p:cNvSpPr/>
          <p:nvPr/>
        </p:nvSpPr>
        <p:spPr>
          <a:xfrm>
            <a:off x="3559865" y="3578087"/>
            <a:ext cx="1818861" cy="18586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 chance of $1.00</a:t>
            </a:r>
          </a:p>
        </p:txBody>
      </p:sp>
    </p:spTree>
    <p:extLst>
      <p:ext uri="{BB962C8B-B14F-4D97-AF65-F5344CB8AC3E}">
        <p14:creationId xmlns:p14="http://schemas.microsoft.com/office/powerpoint/2010/main" val="363393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D9F5-F97E-BBC6-8166-FE39F794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we have information?</a:t>
            </a:r>
            <a:br>
              <a:rPr lang="en-US" dirty="0"/>
            </a:br>
            <a:r>
              <a:rPr lang="en-US" dirty="0"/>
              <a:t>(Contextual Bandit)</a:t>
            </a:r>
          </a:p>
        </p:txBody>
      </p:sp>
      <p:pic>
        <p:nvPicPr>
          <p:cNvPr id="5" name="Content Placeholder 4" descr="Umbrella outline">
            <a:extLst>
              <a:ext uri="{FF2B5EF4-FFF2-40B4-BE49-F238E27FC236}">
                <a16:creationId xmlns:a16="http://schemas.microsoft.com/office/drawing/2014/main" id="{FF90E194-B3F4-D18F-658E-8455330EC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387" y="3922986"/>
            <a:ext cx="1431515" cy="1431515"/>
          </a:xfrm>
        </p:spPr>
      </p:pic>
      <p:pic>
        <p:nvPicPr>
          <p:cNvPr id="7" name="Graphic 6" descr="Rain outline">
            <a:extLst>
              <a:ext uri="{FF2B5EF4-FFF2-40B4-BE49-F238E27FC236}">
                <a16:creationId xmlns:a16="http://schemas.microsoft.com/office/drawing/2014/main" id="{00AB702A-B014-9471-053D-22EFA7A09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7999" y="2184674"/>
            <a:ext cx="1697421" cy="1697421"/>
          </a:xfrm>
          <a:prstGeom prst="rect">
            <a:avLst/>
          </a:prstGeom>
        </p:spPr>
      </p:pic>
      <p:pic>
        <p:nvPicPr>
          <p:cNvPr id="11" name="Graphic 10" descr="Partial sun outline">
            <a:extLst>
              <a:ext uri="{FF2B5EF4-FFF2-40B4-BE49-F238E27FC236}">
                <a16:creationId xmlns:a16="http://schemas.microsoft.com/office/drawing/2014/main" id="{ED73A6F6-031A-6995-0AE9-96D3D1872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739" y="2036921"/>
            <a:ext cx="1697420" cy="1697420"/>
          </a:xfrm>
          <a:prstGeom prst="rect">
            <a:avLst/>
          </a:prstGeom>
        </p:spPr>
      </p:pic>
      <p:pic>
        <p:nvPicPr>
          <p:cNvPr id="13" name="Graphic 12" descr="Dim (Medium Sun) outline">
            <a:extLst>
              <a:ext uri="{FF2B5EF4-FFF2-40B4-BE49-F238E27FC236}">
                <a16:creationId xmlns:a16="http://schemas.microsoft.com/office/drawing/2014/main" id="{CE08D2E9-6842-1C95-E603-BDA854A3B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192" y="2036921"/>
            <a:ext cx="1697420" cy="1697420"/>
          </a:xfrm>
          <a:prstGeom prst="rect">
            <a:avLst/>
          </a:prstGeom>
        </p:spPr>
      </p:pic>
      <p:pic>
        <p:nvPicPr>
          <p:cNvPr id="15" name="Graphic 14" descr="No sign outline">
            <a:extLst>
              <a:ext uri="{FF2B5EF4-FFF2-40B4-BE49-F238E27FC236}">
                <a16:creationId xmlns:a16="http://schemas.microsoft.com/office/drawing/2014/main" id="{55CFE0B6-A140-1A7C-5397-1D8F2BF1A4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4761" y="3602160"/>
            <a:ext cx="2073165" cy="2073165"/>
          </a:xfrm>
          <a:prstGeom prst="rect">
            <a:avLst/>
          </a:prstGeom>
        </p:spPr>
      </p:pic>
      <p:pic>
        <p:nvPicPr>
          <p:cNvPr id="16" name="Content Placeholder 4" descr="Umbrella outline">
            <a:extLst>
              <a:ext uri="{FF2B5EF4-FFF2-40B4-BE49-F238E27FC236}">
                <a16:creationId xmlns:a16="http://schemas.microsoft.com/office/drawing/2014/main" id="{2C704AAE-DC1A-7C5A-D60C-B0D63D24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587" y="3922986"/>
            <a:ext cx="1431515" cy="1431515"/>
          </a:xfrm>
          <a:prstGeom prst="rect">
            <a:avLst/>
          </a:prstGeom>
        </p:spPr>
      </p:pic>
      <p:pic>
        <p:nvPicPr>
          <p:cNvPr id="17" name="Content Placeholder 4" descr="Umbrella outline">
            <a:extLst>
              <a:ext uri="{FF2B5EF4-FFF2-40B4-BE49-F238E27FC236}">
                <a16:creationId xmlns:a16="http://schemas.microsoft.com/office/drawing/2014/main" id="{B6B094E2-8603-9F24-6741-EBC749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291" y="4034287"/>
            <a:ext cx="1431515" cy="1431515"/>
          </a:xfrm>
          <a:prstGeom prst="rect">
            <a:avLst/>
          </a:prstGeom>
        </p:spPr>
      </p:pic>
      <p:pic>
        <p:nvPicPr>
          <p:cNvPr id="18" name="Graphic 17" descr="No sign outline">
            <a:extLst>
              <a:ext uri="{FF2B5EF4-FFF2-40B4-BE49-F238E27FC236}">
                <a16:creationId xmlns:a16="http://schemas.microsoft.com/office/drawing/2014/main" id="{EBAF79DC-4E52-9B33-D51C-E3C702642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4665" y="3713461"/>
            <a:ext cx="2073165" cy="2073165"/>
          </a:xfrm>
          <a:prstGeom prst="rect">
            <a:avLst/>
          </a:prstGeom>
        </p:spPr>
      </p:pic>
      <p:pic>
        <p:nvPicPr>
          <p:cNvPr id="19" name="Content Placeholder 4" descr="Umbrella outline">
            <a:extLst>
              <a:ext uri="{FF2B5EF4-FFF2-40B4-BE49-F238E27FC236}">
                <a16:creationId xmlns:a16="http://schemas.microsoft.com/office/drawing/2014/main" id="{D7AADBAE-0A95-0D3F-99D9-5270EE183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5491" y="4034287"/>
            <a:ext cx="1431515" cy="1431515"/>
          </a:xfrm>
          <a:prstGeom prst="rect">
            <a:avLst/>
          </a:prstGeom>
        </p:spPr>
      </p:pic>
      <p:pic>
        <p:nvPicPr>
          <p:cNvPr id="20" name="Content Placeholder 4" descr="Umbrella outline">
            <a:extLst>
              <a:ext uri="{FF2B5EF4-FFF2-40B4-BE49-F238E27FC236}">
                <a16:creationId xmlns:a16="http://schemas.microsoft.com/office/drawing/2014/main" id="{F13C2525-B77D-41CC-5916-BE01A009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195" y="4048107"/>
            <a:ext cx="1431515" cy="1431515"/>
          </a:xfrm>
          <a:prstGeom prst="rect">
            <a:avLst/>
          </a:prstGeom>
        </p:spPr>
      </p:pic>
      <p:pic>
        <p:nvPicPr>
          <p:cNvPr id="21" name="Graphic 20" descr="No sign outline">
            <a:extLst>
              <a:ext uri="{FF2B5EF4-FFF2-40B4-BE49-F238E27FC236}">
                <a16:creationId xmlns:a16="http://schemas.microsoft.com/office/drawing/2014/main" id="{CAE09F08-2F29-4EB8-A045-0CEC131B2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4569" y="3727281"/>
            <a:ext cx="2073165" cy="2073165"/>
          </a:xfrm>
          <a:prstGeom prst="rect">
            <a:avLst/>
          </a:prstGeom>
        </p:spPr>
      </p:pic>
      <p:pic>
        <p:nvPicPr>
          <p:cNvPr id="22" name="Content Placeholder 4" descr="Umbrella outline">
            <a:extLst>
              <a:ext uri="{FF2B5EF4-FFF2-40B4-BE49-F238E27FC236}">
                <a16:creationId xmlns:a16="http://schemas.microsoft.com/office/drawing/2014/main" id="{4EA0CBDA-A79F-40B2-F156-0D72FA63D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5395" y="4048107"/>
            <a:ext cx="1431515" cy="14315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CE8CBF-364A-3484-E19D-63AAA477812F}"/>
              </a:ext>
            </a:extLst>
          </p:cNvPr>
          <p:cNvSpPr txBox="1"/>
          <p:nvPr/>
        </p:nvSpPr>
        <p:spPr>
          <a:xfrm>
            <a:off x="396043" y="5675324"/>
            <a:ext cx="115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7/10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C122E-CD6A-4D13-59CA-BE8A63A00092}"/>
              </a:ext>
            </a:extLst>
          </p:cNvPr>
          <p:cNvSpPr txBox="1"/>
          <p:nvPr/>
        </p:nvSpPr>
        <p:spPr>
          <a:xfrm>
            <a:off x="1938769" y="5675324"/>
            <a:ext cx="128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20382-BE03-C5FC-0648-421C17861912}"/>
              </a:ext>
            </a:extLst>
          </p:cNvPr>
          <p:cNvSpPr txBox="1"/>
          <p:nvPr/>
        </p:nvSpPr>
        <p:spPr>
          <a:xfrm>
            <a:off x="4654511" y="5654651"/>
            <a:ext cx="115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5/10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ED4B3-9DF1-E400-C43F-7C45E2892177}"/>
              </a:ext>
            </a:extLst>
          </p:cNvPr>
          <p:cNvSpPr txBox="1"/>
          <p:nvPr/>
        </p:nvSpPr>
        <p:spPr>
          <a:xfrm>
            <a:off x="6192188" y="5654651"/>
            <a:ext cx="128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8/10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ABBE3-25AF-1AFB-3A0A-EC27CBB572D5}"/>
              </a:ext>
            </a:extLst>
          </p:cNvPr>
          <p:cNvSpPr txBox="1"/>
          <p:nvPr/>
        </p:nvSpPr>
        <p:spPr>
          <a:xfrm>
            <a:off x="8843013" y="5675324"/>
            <a:ext cx="115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5/10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289BA5-D447-113F-1CFD-2FBD343A8B12}"/>
              </a:ext>
            </a:extLst>
          </p:cNvPr>
          <p:cNvSpPr txBox="1"/>
          <p:nvPr/>
        </p:nvSpPr>
        <p:spPr>
          <a:xfrm>
            <a:off x="10385738" y="5675324"/>
            <a:ext cx="128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64028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B609-BAD8-4473-6F66-128C29C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1E166-8BFB-1935-07BF-DD28555AB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Given some Tuple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D2A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Set of all states of an environment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The set of all actions an agent can take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: The Reward Distribution given action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D2A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: The Transition Probability to go from one state to another given some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1E166-8BFB-1935-07BF-DD28555AB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  <a:blipFill>
                <a:blip r:embed="rId2"/>
                <a:stretch>
                  <a:fillRect l="-2503" t="-3641" r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Rain outline">
            <a:extLst>
              <a:ext uri="{FF2B5EF4-FFF2-40B4-BE49-F238E27FC236}">
                <a16:creationId xmlns:a16="http://schemas.microsoft.com/office/drawing/2014/main" id="{932AD35D-AE79-30A1-F097-FD52F595C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1198" y="2275368"/>
            <a:ext cx="686464" cy="686464"/>
          </a:xfrm>
          <a:prstGeom prst="rect">
            <a:avLst/>
          </a:prstGeom>
        </p:spPr>
      </p:pic>
      <p:pic>
        <p:nvPicPr>
          <p:cNvPr id="5" name="Graphic 4" descr="Partial sun outline">
            <a:extLst>
              <a:ext uri="{FF2B5EF4-FFF2-40B4-BE49-F238E27FC236}">
                <a16:creationId xmlns:a16="http://schemas.microsoft.com/office/drawing/2014/main" id="{EA5C5FEA-8275-5403-F8BB-ACB0F7AB2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7384" y="2275368"/>
            <a:ext cx="686463" cy="686463"/>
          </a:xfrm>
          <a:prstGeom prst="rect">
            <a:avLst/>
          </a:prstGeom>
        </p:spPr>
      </p:pic>
      <p:pic>
        <p:nvPicPr>
          <p:cNvPr id="6" name="Graphic 5" descr="Dim (Medium Sun) outline">
            <a:extLst>
              <a:ext uri="{FF2B5EF4-FFF2-40B4-BE49-F238E27FC236}">
                <a16:creationId xmlns:a16="http://schemas.microsoft.com/office/drawing/2014/main" id="{4D0FAF9F-5790-5F00-8562-C01C53C9C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570" y="2275368"/>
            <a:ext cx="686463" cy="686463"/>
          </a:xfrm>
          <a:prstGeom prst="rect">
            <a:avLst/>
          </a:prstGeom>
        </p:spPr>
      </p:pic>
      <p:pic>
        <p:nvPicPr>
          <p:cNvPr id="7" name="Content Placeholder 4" descr="Umbrella outline">
            <a:extLst>
              <a:ext uri="{FF2B5EF4-FFF2-40B4-BE49-F238E27FC236}">
                <a16:creationId xmlns:a16="http://schemas.microsoft.com/office/drawing/2014/main" id="{F709F8A8-B05B-9C58-85C1-85C7BF4746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89339" y="3113572"/>
            <a:ext cx="593315" cy="593315"/>
          </a:xfrm>
          <a:prstGeom prst="rect">
            <a:avLst/>
          </a:prstGeom>
        </p:spPr>
      </p:pic>
      <p:pic>
        <p:nvPicPr>
          <p:cNvPr id="8" name="Graphic 7" descr="No sign outline">
            <a:extLst>
              <a:ext uri="{FF2B5EF4-FFF2-40B4-BE49-F238E27FC236}">
                <a16:creationId xmlns:a16="http://schemas.microsoft.com/office/drawing/2014/main" id="{D6634F6B-1BD8-0034-EEEE-1B12AE4AB8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82654" y="2999370"/>
            <a:ext cx="859257" cy="859257"/>
          </a:xfrm>
          <a:prstGeom prst="rect">
            <a:avLst/>
          </a:prstGeom>
        </p:spPr>
      </p:pic>
      <p:pic>
        <p:nvPicPr>
          <p:cNvPr id="9" name="Content Placeholder 4" descr="Umbrella outline">
            <a:extLst>
              <a:ext uri="{FF2B5EF4-FFF2-40B4-BE49-F238E27FC236}">
                <a16:creationId xmlns:a16="http://schemas.microsoft.com/office/drawing/2014/main" id="{75D2D2AE-DA90-FCF8-2DED-38DB176EC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5626" y="3132342"/>
            <a:ext cx="593315" cy="593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72EAD-CD57-8A35-F330-16A76B001CF8}"/>
              </a:ext>
            </a:extLst>
          </p:cNvPr>
          <p:cNvSpPr txBox="1"/>
          <p:nvPr/>
        </p:nvSpPr>
        <p:spPr>
          <a:xfrm>
            <a:off x="7935890" y="3858627"/>
            <a:ext cx="115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F152-0260-7E31-C963-EA689272DA85}"/>
              </a:ext>
            </a:extLst>
          </p:cNvPr>
          <p:cNvSpPr txBox="1"/>
          <p:nvPr/>
        </p:nvSpPr>
        <p:spPr>
          <a:xfrm>
            <a:off x="9099337" y="3858627"/>
            <a:ext cx="128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10/10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6E00B-FB0A-F0AD-1950-3EA004260C7C}"/>
              </a:ext>
            </a:extLst>
          </p:cNvPr>
          <p:cNvSpPr txBox="1"/>
          <p:nvPr/>
        </p:nvSpPr>
        <p:spPr>
          <a:xfrm>
            <a:off x="7584564" y="4463164"/>
            <a:ext cx="3903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bringing and umbrella change the weather?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26A148-DA19-6A12-A126-E909C2B020E6}"/>
              </a:ext>
            </a:extLst>
          </p:cNvPr>
          <p:cNvCxnSpPr/>
          <p:nvPr/>
        </p:nvCxnSpPr>
        <p:spPr>
          <a:xfrm>
            <a:off x="5575852" y="2643809"/>
            <a:ext cx="22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AE4C2-B4FF-011F-EC80-708B96C64005}"/>
              </a:ext>
            </a:extLst>
          </p:cNvPr>
          <p:cNvCxnSpPr>
            <a:cxnSpLocks/>
          </p:cNvCxnSpPr>
          <p:nvPr/>
        </p:nvCxnSpPr>
        <p:spPr>
          <a:xfrm>
            <a:off x="5857461" y="3412435"/>
            <a:ext cx="1944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BB7D27-B4B0-8DAE-601C-07827F24B7A7}"/>
              </a:ext>
            </a:extLst>
          </p:cNvPr>
          <p:cNvCxnSpPr/>
          <p:nvPr/>
        </p:nvCxnSpPr>
        <p:spPr>
          <a:xfrm>
            <a:off x="5575852" y="4118114"/>
            <a:ext cx="22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501536-CD63-082A-E358-85662DD0FF59}"/>
              </a:ext>
            </a:extLst>
          </p:cNvPr>
          <p:cNvCxnSpPr>
            <a:cxnSpLocks/>
          </p:cNvCxnSpPr>
          <p:nvPr/>
        </p:nvCxnSpPr>
        <p:spPr>
          <a:xfrm>
            <a:off x="6284843" y="5082208"/>
            <a:ext cx="1199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BA85-11CD-DE99-26B9-1039143E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MDP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70CB-FFAD-05CC-F6DA-A85A455F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White is to move,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R</a:t>
            </a:r>
            <a:r>
              <a:rPr lang="en-US" sz="2400" dirty="0"/>
              <a:t> = Piece Value Captured</a:t>
            </a:r>
          </a:p>
          <a:p>
            <a:pPr marL="0" indent="0">
              <a:buNone/>
            </a:pPr>
            <a:r>
              <a:rPr lang="en-US" sz="2400" dirty="0"/>
              <a:t>     P=1, K=3, B=3, R=5, Q=9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a contextual bandit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best move?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9D88A-BA35-6CF2-83D0-20962C53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7FEF5-E329-C4B3-2535-34776881D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A54-B0C3-35AB-A4A2-AF27D1DA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RL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C76F-AFD5-7809-CD3F-89806DF2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White is to move,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R</a:t>
            </a:r>
            <a:r>
              <a:rPr lang="en-US" sz="2400" dirty="0"/>
              <a:t> = Piece Value Captured</a:t>
            </a:r>
          </a:p>
          <a:p>
            <a:pPr marL="0" indent="0">
              <a:buNone/>
            </a:pPr>
            <a:r>
              <a:rPr lang="en-US" sz="2400" dirty="0"/>
              <a:t>     P=1, K=3, B=3, R=5, Q=9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a contextual bandit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best move?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2D668-3A69-D9AE-17CD-B75C2161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08F1F-0432-511C-58EC-D2216A89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44" y="0"/>
            <a:ext cx="6848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7118</TotalTime>
  <Words>1048</Words>
  <Application>Microsoft Office PowerPoint</Application>
  <PresentationFormat>Widescreen</PresentationFormat>
  <Paragraphs>137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Office Theme</vt:lpstr>
      <vt:lpstr>AI/ML at TU Spring ML Workshop 2025</vt:lpstr>
      <vt:lpstr>What is Reinforcement Learning Really?</vt:lpstr>
      <vt:lpstr>First, a Simpler Problem</vt:lpstr>
      <vt:lpstr>What is The Challenge?</vt:lpstr>
      <vt:lpstr>What is The Challenge?</vt:lpstr>
      <vt:lpstr>What if we have information? (Contextual Bandit)</vt:lpstr>
      <vt:lpstr>The Markov Decision Process</vt:lpstr>
      <vt:lpstr>What is MDP Then?</vt:lpstr>
      <vt:lpstr>What is RL Then?</vt:lpstr>
      <vt:lpstr>What is The Goal of RL?</vt:lpstr>
      <vt:lpstr>What is The Goal of RL?</vt:lpstr>
      <vt:lpstr>Example Time: Frozen Lake</vt:lpstr>
      <vt:lpstr>Example Time: Frozen Lake</vt:lpstr>
      <vt:lpstr>Example Time: Frozen Lake</vt:lpstr>
      <vt:lpstr>Example Time: Frozen Lake (Gotta be another way)</vt:lpstr>
      <vt:lpstr>Back to Gambling!! Monte-Carlo</vt:lpstr>
      <vt:lpstr>Back to Gambling!! Monte-Carlo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Flavin, Timmy</dc:creator>
  <cp:lastModifiedBy>Flavin, Timmy</cp:lastModifiedBy>
  <cp:revision>7</cp:revision>
  <dcterms:created xsi:type="dcterms:W3CDTF">2025-02-17T20:29:23Z</dcterms:created>
  <dcterms:modified xsi:type="dcterms:W3CDTF">2025-02-22T19:07:57Z</dcterms:modified>
</cp:coreProperties>
</file>