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
      <p:font typeface="Lobster"/>
      <p:regular r:id="rId27"/>
    </p:embeddedFont>
    <p:embeddedFont>
      <p:font typeface="Permanent Marker"/>
      <p:regular r:id="rId28"/>
    </p:embeddedFont>
    <p:embeddedFont>
      <p:font typeface="EB Garamond"/>
      <p:regular r:id="rId29"/>
      <p:bold r:id="rId30"/>
      <p:italic r:id="rId31"/>
      <p:boldItalic r:id="rId32"/>
    </p:embeddedFont>
    <p:embeddedFont>
      <p:font typeface="Spectral"/>
      <p:regular r:id="rId33"/>
      <p:bold r:id="rId34"/>
      <p:italic r:id="rId35"/>
      <p:boldItalic r:id="rId36"/>
    </p:embeddedFont>
    <p:embeddedFont>
      <p:font typeface="Spectral SemiBold"/>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SpectralSemiBold-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PermanentMarker-regular.fntdata"/><Relationship Id="rId27" Type="http://schemas.openxmlformats.org/officeDocument/2006/relationships/font" Target="fonts/Lobster-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EBGaramond-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EBGaramond-italic.fntdata"/><Relationship Id="rId30" Type="http://schemas.openxmlformats.org/officeDocument/2006/relationships/font" Target="fonts/EBGaramond-bold.fntdata"/><Relationship Id="rId11" Type="http://schemas.openxmlformats.org/officeDocument/2006/relationships/slide" Target="slides/slide6.xml"/><Relationship Id="rId33" Type="http://schemas.openxmlformats.org/officeDocument/2006/relationships/font" Target="fonts/Spectral-regular.fntdata"/><Relationship Id="rId10" Type="http://schemas.openxmlformats.org/officeDocument/2006/relationships/slide" Target="slides/slide5.xml"/><Relationship Id="rId32" Type="http://schemas.openxmlformats.org/officeDocument/2006/relationships/font" Target="fonts/EBGaramond-boldItalic.fntdata"/><Relationship Id="rId13" Type="http://schemas.openxmlformats.org/officeDocument/2006/relationships/slide" Target="slides/slide8.xml"/><Relationship Id="rId35" Type="http://schemas.openxmlformats.org/officeDocument/2006/relationships/font" Target="fonts/Spectral-italic.fntdata"/><Relationship Id="rId12" Type="http://schemas.openxmlformats.org/officeDocument/2006/relationships/slide" Target="slides/slide7.xml"/><Relationship Id="rId34" Type="http://schemas.openxmlformats.org/officeDocument/2006/relationships/font" Target="fonts/Spectral-bold.fntdata"/><Relationship Id="rId15" Type="http://schemas.openxmlformats.org/officeDocument/2006/relationships/slide" Target="slides/slide10.xml"/><Relationship Id="rId37" Type="http://schemas.openxmlformats.org/officeDocument/2006/relationships/font" Target="fonts/SpectralSemiBold-regular.fntdata"/><Relationship Id="rId14" Type="http://schemas.openxmlformats.org/officeDocument/2006/relationships/slide" Target="slides/slide9.xml"/><Relationship Id="rId36" Type="http://schemas.openxmlformats.org/officeDocument/2006/relationships/font" Target="fonts/Spectral-boldItalic.fntdata"/><Relationship Id="rId17" Type="http://schemas.openxmlformats.org/officeDocument/2006/relationships/slide" Target="slides/slide12.xml"/><Relationship Id="rId39" Type="http://schemas.openxmlformats.org/officeDocument/2006/relationships/font" Target="fonts/SpectralSemiBold-italic.fntdata"/><Relationship Id="rId16" Type="http://schemas.openxmlformats.org/officeDocument/2006/relationships/slide" Target="slides/slide11.xml"/><Relationship Id="rId38" Type="http://schemas.openxmlformats.org/officeDocument/2006/relationships/font" Target="fonts/SpectralSemiBold-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f27e19f1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f27e19f1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17b16e7af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17b16e7af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17b16e7af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17b16e7af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17b16e7af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17b16e7af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17b16e7af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17b16e7af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17b16e7af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17b16e7af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17b16e7af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17b16e7af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532f63fb63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532f63fb63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17b16e7af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17b16e7af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8ef0372644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8ef0372644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de65cdba3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de65cdba3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17b16e7a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17b16e7a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17b16e7af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17b16e7af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17b16e7af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17b16e7af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17b16e7af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17b16e7af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17b16e7af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17b16e7af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17b16e7af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17b16e7af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5200"/>
              <a:t>Head First Design Patterns</a:t>
            </a:r>
            <a:endParaRPr b="1" sz="5200"/>
          </a:p>
        </p:txBody>
      </p:sp>
      <p:sp>
        <p:nvSpPr>
          <p:cNvPr id="86" name="Google Shape;86;p13"/>
          <p:cNvSpPr txBox="1"/>
          <p:nvPr>
            <p:ph idx="1" type="subTitle"/>
          </p:nvPr>
        </p:nvSpPr>
        <p:spPr>
          <a:xfrm>
            <a:off x="724063" y="2494763"/>
            <a:ext cx="8222100" cy="43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Building Extensible &amp; Maintainable Object-Oriented Software</a:t>
            </a:r>
            <a:endParaRPr b="1"/>
          </a:p>
          <a:p>
            <a:pPr indent="0" lvl="0" marL="0" rtl="0" algn="l">
              <a:spcBef>
                <a:spcPts val="0"/>
              </a:spcBef>
              <a:spcAft>
                <a:spcPts val="0"/>
              </a:spcAft>
              <a:buNone/>
            </a:pPr>
            <a:r>
              <a:t/>
            </a:r>
            <a:endParaRPr/>
          </a:p>
        </p:txBody>
      </p:sp>
      <p:sp>
        <p:nvSpPr>
          <p:cNvPr id="87" name="Google Shape;87;p13"/>
          <p:cNvSpPr txBox="1"/>
          <p:nvPr>
            <p:ph idx="1" type="subTitle"/>
          </p:nvPr>
        </p:nvSpPr>
        <p:spPr>
          <a:xfrm>
            <a:off x="598088" y="2997738"/>
            <a:ext cx="8222100" cy="43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600">
                <a:latin typeface="Permanent Marker"/>
                <a:ea typeface="Permanent Marker"/>
                <a:cs typeface="Permanent Marker"/>
                <a:sym typeface="Permanent Marker"/>
              </a:rPr>
              <a:t>Tech Book Book Club Discussion</a:t>
            </a:r>
            <a:endParaRPr sz="2600">
              <a:latin typeface="Permanent Marker"/>
              <a:ea typeface="Permanent Marker"/>
              <a:cs typeface="Permanent Marker"/>
              <a:sym typeface="Permanent Marker"/>
            </a:endParaRPr>
          </a:p>
          <a:p>
            <a:pPr indent="0" lvl="0" marL="0" rtl="0" algn="ctr">
              <a:spcBef>
                <a:spcPts val="0"/>
              </a:spcBef>
              <a:spcAft>
                <a:spcPts val="0"/>
              </a:spcAft>
              <a:buNone/>
            </a:pPr>
            <a:r>
              <a:rPr lang="en">
                <a:latin typeface="Permanent Marker"/>
                <a:ea typeface="Permanent Marker"/>
                <a:cs typeface="Permanent Marker"/>
                <a:sym typeface="Permanent Marker"/>
              </a:rPr>
              <a:t>Chapter 2 - The Observer Pattern</a:t>
            </a:r>
            <a:endParaRPr>
              <a:latin typeface="Permanent Marker"/>
              <a:ea typeface="Permanent Marker"/>
              <a:cs typeface="Permanent Marker"/>
              <a:sym typeface="Permanent Marker"/>
            </a:endParaRPr>
          </a:p>
          <a:p>
            <a:pPr indent="0" lvl="0" marL="0" rtl="0" algn="ctr">
              <a:spcBef>
                <a:spcPts val="0"/>
              </a:spcBef>
              <a:spcAft>
                <a:spcPts val="0"/>
              </a:spcAft>
              <a:buNone/>
            </a:pPr>
            <a:r>
              <a:rPr lang="en" sz="1800">
                <a:latin typeface="Permanent Marker"/>
                <a:ea typeface="Permanent Marker"/>
                <a:cs typeface="Permanent Marker"/>
                <a:sym typeface="Permanent Marker"/>
              </a:rPr>
              <a:t>Keeping your Objects in the Know</a:t>
            </a:r>
            <a:endParaRPr sz="1800">
              <a:latin typeface="Permanent Marker"/>
              <a:ea typeface="Permanent Marker"/>
              <a:cs typeface="Permanent Marker"/>
              <a:sym typeface="Permanent Marker"/>
            </a:endParaRPr>
          </a:p>
        </p:txBody>
      </p:sp>
      <p:sp>
        <p:nvSpPr>
          <p:cNvPr id="88" name="Google Shape;88;p13"/>
          <p:cNvSpPr txBox="1"/>
          <p:nvPr/>
        </p:nvSpPr>
        <p:spPr>
          <a:xfrm>
            <a:off x="598100" y="4458550"/>
            <a:ext cx="82221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900"/>
              </a:spcBef>
              <a:spcAft>
                <a:spcPts val="0"/>
              </a:spcAft>
              <a:buNone/>
            </a:pPr>
            <a:r>
              <a:t/>
            </a:r>
            <a:endParaRPr sz="1500">
              <a:solidFill>
                <a:schemeClr val="lt1"/>
              </a:solidFill>
              <a:latin typeface="EB Garamond"/>
              <a:ea typeface="EB Garamond"/>
              <a:cs typeface="EB Garamond"/>
              <a:sym typeface="EB Garamond"/>
            </a:endParaRPr>
          </a:p>
        </p:txBody>
      </p:sp>
      <p:sp>
        <p:nvSpPr>
          <p:cNvPr id="89" name="Google Shape;89;p13"/>
          <p:cNvSpPr txBox="1"/>
          <p:nvPr/>
        </p:nvSpPr>
        <p:spPr>
          <a:xfrm>
            <a:off x="7276350" y="4869350"/>
            <a:ext cx="2029200" cy="3000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600"/>
              </a:spcBef>
              <a:spcAft>
                <a:spcPts val="100"/>
              </a:spcAft>
              <a:buNone/>
            </a:pPr>
            <a:r>
              <a:rPr lang="en" sz="750">
                <a:solidFill>
                  <a:schemeClr val="lt1"/>
                </a:solidFill>
                <a:latin typeface="Lobster"/>
                <a:ea typeface="Lobster"/>
                <a:cs typeface="Lobster"/>
                <a:sym typeface="Lobster"/>
              </a:rPr>
              <a:t>Slides made by Jacob Bankston</a:t>
            </a:r>
            <a:endParaRPr sz="750">
              <a:solidFill>
                <a:schemeClr val="lt1"/>
              </a:solidFill>
              <a:latin typeface="Lobster"/>
              <a:ea typeface="Lobster"/>
              <a:cs typeface="Lobster"/>
              <a:sym typeface="Lobste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0" st="0"/>
                                            </p:txEl>
                                          </p:spTgt>
                                        </p:tgtEl>
                                        <p:attrNameLst>
                                          <p:attrName>style.visibility</p:attrName>
                                        </p:attrNameLst>
                                      </p:cBhvr>
                                      <p:to>
                                        <p:strVal val="visible"/>
                                      </p:to>
                                    </p:set>
                                    <p:animEffect filter="fade" transition="in">
                                      <p:cBhvr>
                                        <p:cTn dur="1000"/>
                                        <p:tgtEl>
                                          <p:spTgt spid="8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1" st="1"/>
                                            </p:txEl>
                                          </p:spTgt>
                                        </p:tgtEl>
                                        <p:attrNameLst>
                                          <p:attrName>style.visibility</p:attrName>
                                        </p:attrNameLst>
                                      </p:cBhvr>
                                      <p:to>
                                        <p:strVal val="visible"/>
                                      </p:to>
                                    </p:set>
                                    <p:animEffect filter="fade" transition="in">
                                      <p:cBhvr>
                                        <p:cTn dur="1000"/>
                                        <p:tgtEl>
                                          <p:spTgt spid="86">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Guided Discussion</a:t>
            </a:r>
            <a:endParaRPr/>
          </a:p>
        </p:txBody>
      </p:sp>
      <p:sp>
        <p:nvSpPr>
          <p:cNvPr id="151" name="Google Shape;151;p22"/>
          <p:cNvSpPr txBox="1"/>
          <p:nvPr>
            <p:ph idx="1" type="body"/>
          </p:nvPr>
        </p:nvSpPr>
        <p:spPr>
          <a:xfrm>
            <a:off x="311700" y="1124050"/>
            <a:ext cx="8520600" cy="3339000"/>
          </a:xfrm>
          <a:prstGeom prst="rect">
            <a:avLst/>
          </a:prstGeom>
          <a:effectLst>
            <a:outerShdw blurRad="71438" rotWithShape="0" algn="bl">
              <a:srgbClr val="FFFFFF"/>
            </a:outerShdw>
          </a:effectLst>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b="1" lang="en">
                <a:solidFill>
                  <a:srgbClr val="000000"/>
                </a:solidFill>
                <a:highlight>
                  <a:srgbClr val="EFEFEF"/>
                </a:highlight>
              </a:rPr>
              <a:t>Design Principle</a:t>
            </a:r>
            <a:r>
              <a:rPr lang="en">
                <a:solidFill>
                  <a:srgbClr val="000000"/>
                </a:solidFill>
                <a:highlight>
                  <a:srgbClr val="EFEFEF"/>
                </a:highlight>
              </a:rPr>
              <a:t>: Strive for loosely coupled designs between objects that interact.</a:t>
            </a:r>
            <a:endParaRPr>
              <a:solidFill>
                <a:srgbClr val="000000"/>
              </a:solidFill>
              <a:highlight>
                <a:srgbClr val="EFEFEF"/>
              </a:highlight>
            </a:endParaRPr>
          </a:p>
          <a:p>
            <a:pPr indent="-317500" lvl="1" marL="914400" rtl="0" algn="l">
              <a:spcBef>
                <a:spcPts val="0"/>
              </a:spcBef>
              <a:spcAft>
                <a:spcPts val="0"/>
              </a:spcAft>
              <a:buClr>
                <a:srgbClr val="000000"/>
              </a:buClr>
              <a:buSzPts val="1400"/>
              <a:buChar char="○"/>
            </a:pPr>
            <a:r>
              <a:rPr lang="en">
                <a:solidFill>
                  <a:srgbClr val="000000"/>
                </a:solidFill>
                <a:highlight>
                  <a:srgbClr val="EFEFEF"/>
                </a:highlight>
              </a:rPr>
              <a:t>Loosely coupled designs allow us to build flexible OO systems that can handle change because they minimize the interdependency between objects.</a:t>
            </a:r>
            <a:endParaRPr>
              <a:solidFill>
                <a:srgbClr val="000000"/>
              </a:solidFill>
              <a:highlight>
                <a:srgbClr val="EFEFEF"/>
              </a:highlight>
            </a:endParaRPr>
          </a:p>
          <a:p>
            <a:pPr indent="0" lvl="0" marL="0" rtl="0" algn="r">
              <a:spcBef>
                <a:spcPts val="1600"/>
              </a:spcBef>
              <a:spcAft>
                <a:spcPts val="0"/>
              </a:spcAft>
              <a:buNone/>
            </a:pPr>
            <a:r>
              <a:rPr lang="en" sz="1200">
                <a:solidFill>
                  <a:srgbClr val="000000"/>
                </a:solidFill>
                <a:latin typeface="Times New Roman"/>
                <a:ea typeface="Times New Roman"/>
                <a:cs typeface="Times New Roman"/>
                <a:sym typeface="Times New Roman"/>
              </a:rPr>
              <a:t>(Freeman &amp; Robson, 2020, 54)</a:t>
            </a:r>
            <a:endParaRPr>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rPr lang="en"/>
              <a:t>Do you like this design principle? Do you utilize this design principle? Do you wish others would think about this design principle more?</a:t>
            </a:r>
            <a:endParaRPr/>
          </a:p>
        </p:txBody>
      </p:sp>
      <p:sp>
        <p:nvSpPr>
          <p:cNvPr id="152" name="Google Shape;152;p22"/>
          <p:cNvSpPr txBox="1"/>
          <p:nvPr/>
        </p:nvSpPr>
        <p:spPr>
          <a:xfrm>
            <a:off x="7276350" y="4869350"/>
            <a:ext cx="2029200" cy="3000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600"/>
              </a:spcBef>
              <a:spcAft>
                <a:spcPts val="100"/>
              </a:spcAft>
              <a:buNone/>
            </a:pPr>
            <a:r>
              <a:rPr lang="en" sz="750">
                <a:solidFill>
                  <a:schemeClr val="lt1"/>
                </a:solidFill>
                <a:latin typeface="Lobster"/>
                <a:ea typeface="Lobster"/>
                <a:cs typeface="Lobster"/>
                <a:sym typeface="Lobster"/>
              </a:rPr>
              <a:t>Slides made by Jacob Bankston</a:t>
            </a:r>
            <a:endParaRPr sz="750">
              <a:solidFill>
                <a:schemeClr val="lt1"/>
              </a:solidFill>
              <a:latin typeface="Lobster"/>
              <a:ea typeface="Lobster"/>
              <a:cs typeface="Lobster"/>
              <a:sym typeface="Lobste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0" st="0"/>
                                            </p:txEl>
                                          </p:spTgt>
                                        </p:tgtEl>
                                        <p:attrNameLst>
                                          <p:attrName>style.visibility</p:attrName>
                                        </p:attrNameLst>
                                      </p:cBhvr>
                                      <p:to>
                                        <p:strVal val="visible"/>
                                      </p:to>
                                    </p:set>
                                    <p:animEffect filter="fade" transition="in">
                                      <p:cBhvr>
                                        <p:cTn dur="1000"/>
                                        <p:tgtEl>
                                          <p:spTgt spid="15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1" st="1"/>
                                            </p:txEl>
                                          </p:spTgt>
                                        </p:tgtEl>
                                        <p:attrNameLst>
                                          <p:attrName>style.visibility</p:attrName>
                                        </p:attrNameLst>
                                      </p:cBhvr>
                                      <p:to>
                                        <p:strVal val="visible"/>
                                      </p:to>
                                    </p:set>
                                    <p:animEffect filter="fade" transition="in">
                                      <p:cBhvr>
                                        <p:cTn dur="1000"/>
                                        <p:tgtEl>
                                          <p:spTgt spid="15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2" st="2"/>
                                            </p:txEl>
                                          </p:spTgt>
                                        </p:tgtEl>
                                        <p:attrNameLst>
                                          <p:attrName>style.visibility</p:attrName>
                                        </p:attrNameLst>
                                      </p:cBhvr>
                                      <p:to>
                                        <p:strVal val="visible"/>
                                      </p:to>
                                    </p:set>
                                    <p:animEffect filter="fade" transition="in">
                                      <p:cBhvr>
                                        <p:cTn dur="1000"/>
                                        <p:tgtEl>
                                          <p:spTgt spid="15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3" st="3"/>
                                            </p:txEl>
                                          </p:spTgt>
                                        </p:tgtEl>
                                        <p:attrNameLst>
                                          <p:attrName>style.visibility</p:attrName>
                                        </p:attrNameLst>
                                      </p:cBhvr>
                                      <p:to>
                                        <p:strVal val="visible"/>
                                      </p:to>
                                    </p:set>
                                    <p:animEffect filter="fade" transition="in">
                                      <p:cBhvr>
                                        <p:cTn dur="1000"/>
                                        <p:tgtEl>
                                          <p:spTgt spid="15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Guided Discussion</a:t>
            </a:r>
            <a:endParaRPr/>
          </a:p>
        </p:txBody>
      </p:sp>
      <p:sp>
        <p:nvSpPr>
          <p:cNvPr id="158" name="Google Shape;158;p23"/>
          <p:cNvSpPr txBox="1"/>
          <p:nvPr>
            <p:ph idx="1" type="body"/>
          </p:nvPr>
        </p:nvSpPr>
        <p:spPr>
          <a:xfrm>
            <a:off x="311700" y="1124050"/>
            <a:ext cx="8520600" cy="3339000"/>
          </a:xfrm>
          <a:prstGeom prst="rect">
            <a:avLst/>
          </a:prstGeom>
          <a:effectLst>
            <a:outerShdw blurRad="71438" rotWithShape="0" algn="bl">
              <a:srgbClr val="FFFFFF"/>
            </a:outerShdw>
          </a:effectLst>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highlight>
                  <a:srgbClr val="EFEFEF"/>
                </a:highlight>
              </a:rPr>
              <a:t>One of the advantages of knowing design patterns is recognizing and quickly understanding the design motivation in your favorite libraries.</a:t>
            </a:r>
            <a:endParaRPr>
              <a:solidFill>
                <a:srgbClr val="000000"/>
              </a:solidFill>
              <a:highlight>
                <a:srgbClr val="EFEFEF"/>
              </a:highlight>
            </a:endParaRPr>
          </a:p>
          <a:p>
            <a:pPr indent="0" lvl="0" marL="0" rtl="0" algn="r">
              <a:spcBef>
                <a:spcPts val="1600"/>
              </a:spcBef>
              <a:spcAft>
                <a:spcPts val="0"/>
              </a:spcAft>
              <a:buNone/>
            </a:pPr>
            <a:r>
              <a:rPr lang="en" sz="1200">
                <a:solidFill>
                  <a:srgbClr val="000000"/>
                </a:solidFill>
                <a:latin typeface="Times New Roman"/>
                <a:ea typeface="Times New Roman"/>
                <a:cs typeface="Times New Roman"/>
                <a:sym typeface="Times New Roman"/>
              </a:rPr>
              <a:t>(Freeman &amp; Robson, 2020, 65)</a:t>
            </a:r>
            <a:endParaRPr>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rPr lang="en"/>
              <a:t>What aspects of design patterns are you excited about learning from this book? (Understanding more design motivations as mentioned above, familiarizing yourself with more technical terminology, general growth as a developer?)</a:t>
            </a:r>
            <a:endParaRPr/>
          </a:p>
        </p:txBody>
      </p:sp>
      <p:sp>
        <p:nvSpPr>
          <p:cNvPr id="159" name="Google Shape;159;p23"/>
          <p:cNvSpPr txBox="1"/>
          <p:nvPr/>
        </p:nvSpPr>
        <p:spPr>
          <a:xfrm>
            <a:off x="7276350" y="4869350"/>
            <a:ext cx="2029200" cy="3000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600"/>
              </a:spcBef>
              <a:spcAft>
                <a:spcPts val="100"/>
              </a:spcAft>
              <a:buNone/>
            </a:pPr>
            <a:r>
              <a:rPr lang="en" sz="750">
                <a:solidFill>
                  <a:schemeClr val="lt1"/>
                </a:solidFill>
                <a:latin typeface="Lobster"/>
                <a:ea typeface="Lobster"/>
                <a:cs typeface="Lobster"/>
                <a:sym typeface="Lobster"/>
              </a:rPr>
              <a:t>Slides made by Jacob Bankston</a:t>
            </a:r>
            <a:endParaRPr sz="750">
              <a:solidFill>
                <a:schemeClr val="lt1"/>
              </a:solidFill>
              <a:latin typeface="Lobster"/>
              <a:ea typeface="Lobster"/>
              <a:cs typeface="Lobster"/>
              <a:sym typeface="Lobste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0" st="0"/>
                                            </p:txEl>
                                          </p:spTgt>
                                        </p:tgtEl>
                                        <p:attrNameLst>
                                          <p:attrName>style.visibility</p:attrName>
                                        </p:attrNameLst>
                                      </p:cBhvr>
                                      <p:to>
                                        <p:strVal val="visible"/>
                                      </p:to>
                                    </p:set>
                                    <p:animEffect filter="fade" transition="in">
                                      <p:cBhvr>
                                        <p:cTn dur="1000"/>
                                        <p:tgtEl>
                                          <p:spTgt spid="15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1" st="1"/>
                                            </p:txEl>
                                          </p:spTgt>
                                        </p:tgtEl>
                                        <p:attrNameLst>
                                          <p:attrName>style.visibility</p:attrName>
                                        </p:attrNameLst>
                                      </p:cBhvr>
                                      <p:to>
                                        <p:strVal val="visible"/>
                                      </p:to>
                                    </p:set>
                                    <p:animEffect filter="fade" transition="in">
                                      <p:cBhvr>
                                        <p:cTn dur="1000"/>
                                        <p:tgtEl>
                                          <p:spTgt spid="15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2" st="2"/>
                                            </p:txEl>
                                          </p:spTgt>
                                        </p:tgtEl>
                                        <p:attrNameLst>
                                          <p:attrName>style.visibility</p:attrName>
                                        </p:attrNameLst>
                                      </p:cBhvr>
                                      <p:to>
                                        <p:strVal val="visible"/>
                                      </p:to>
                                    </p:set>
                                    <p:animEffect filter="fade" transition="in">
                                      <p:cBhvr>
                                        <p:cTn dur="1000"/>
                                        <p:tgtEl>
                                          <p:spTgt spid="158">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Guided Discussion</a:t>
            </a:r>
            <a:endParaRPr/>
          </a:p>
        </p:txBody>
      </p:sp>
      <p:sp>
        <p:nvSpPr>
          <p:cNvPr id="165" name="Google Shape;165;p24"/>
          <p:cNvSpPr txBox="1"/>
          <p:nvPr>
            <p:ph idx="1" type="body"/>
          </p:nvPr>
        </p:nvSpPr>
        <p:spPr>
          <a:xfrm>
            <a:off x="311700" y="1124050"/>
            <a:ext cx="8520600" cy="3339000"/>
          </a:xfrm>
          <a:prstGeom prst="rect">
            <a:avLst/>
          </a:prstGeom>
          <a:effectLst>
            <a:outerShdw blurRad="71438" rotWithShape="0" algn="bl">
              <a:srgbClr val="FFFFFF"/>
            </a:outerShdw>
          </a:effectLst>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highlight>
                  <a:srgbClr val="EFEFEF"/>
                </a:highlight>
              </a:rPr>
              <a:t>By using a lambda expression rather than an inner class, you can skip the step of creating an ActionListener object. With a lambda expression, we create a function object instead, and </a:t>
            </a:r>
            <a:r>
              <a:rPr i="1" lang="en">
                <a:solidFill>
                  <a:srgbClr val="000000"/>
                </a:solidFill>
                <a:highlight>
                  <a:srgbClr val="EFEFEF"/>
                </a:highlight>
              </a:rPr>
              <a:t>the </a:t>
            </a:r>
            <a:r>
              <a:rPr i="1" lang="en">
                <a:solidFill>
                  <a:srgbClr val="000000"/>
                </a:solidFill>
                <a:highlight>
                  <a:srgbClr val="EFEFEF"/>
                </a:highlight>
              </a:rPr>
              <a:t>function</a:t>
            </a:r>
            <a:r>
              <a:rPr i="1" lang="en">
                <a:solidFill>
                  <a:srgbClr val="000000"/>
                </a:solidFill>
                <a:highlight>
                  <a:srgbClr val="EFEFEF"/>
                </a:highlight>
              </a:rPr>
              <a:t> object is the observer</a:t>
            </a:r>
            <a:r>
              <a:rPr lang="en">
                <a:solidFill>
                  <a:srgbClr val="000000"/>
                </a:solidFill>
                <a:highlight>
                  <a:srgbClr val="EFEFEF"/>
                </a:highlight>
              </a:rPr>
              <a:t>. And, when you pass that function object to addActionListener(), Java ensures its signature matches actionPerformed(), the one method in the ActionListener interface.</a:t>
            </a:r>
            <a:endParaRPr>
              <a:solidFill>
                <a:srgbClr val="000000"/>
              </a:solidFill>
              <a:highlight>
                <a:srgbClr val="EFEFEF"/>
              </a:highlight>
            </a:endParaRPr>
          </a:p>
          <a:p>
            <a:pPr indent="0" lvl="0" marL="0" rtl="0" algn="r">
              <a:spcBef>
                <a:spcPts val="1600"/>
              </a:spcBef>
              <a:spcAft>
                <a:spcPts val="0"/>
              </a:spcAft>
              <a:buNone/>
            </a:pPr>
            <a:r>
              <a:rPr lang="en" sz="1200">
                <a:solidFill>
                  <a:srgbClr val="000000"/>
                </a:solidFill>
                <a:latin typeface="Times New Roman"/>
                <a:ea typeface="Times New Roman"/>
                <a:cs typeface="Times New Roman"/>
                <a:sym typeface="Times New Roman"/>
              </a:rPr>
              <a:t>(Freeman &amp; Robson, 2020, 67)</a:t>
            </a:r>
            <a:endParaRPr>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rPr lang="en"/>
              <a:t>Do you prefer to use lambda expressions in your code, or the full declaration syntax, and why do you prefer that style of code composition?</a:t>
            </a:r>
            <a:endParaRPr/>
          </a:p>
        </p:txBody>
      </p:sp>
      <p:sp>
        <p:nvSpPr>
          <p:cNvPr id="166" name="Google Shape;166;p24"/>
          <p:cNvSpPr txBox="1"/>
          <p:nvPr/>
        </p:nvSpPr>
        <p:spPr>
          <a:xfrm>
            <a:off x="7276350" y="4869350"/>
            <a:ext cx="2029200" cy="3000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600"/>
              </a:spcBef>
              <a:spcAft>
                <a:spcPts val="100"/>
              </a:spcAft>
              <a:buNone/>
            </a:pPr>
            <a:r>
              <a:rPr lang="en" sz="750">
                <a:solidFill>
                  <a:schemeClr val="lt1"/>
                </a:solidFill>
                <a:latin typeface="Lobster"/>
                <a:ea typeface="Lobster"/>
                <a:cs typeface="Lobster"/>
                <a:sym typeface="Lobster"/>
              </a:rPr>
              <a:t>Slides made by Jacob Bankston</a:t>
            </a:r>
            <a:endParaRPr sz="750">
              <a:solidFill>
                <a:schemeClr val="lt1"/>
              </a:solidFill>
              <a:latin typeface="Lobster"/>
              <a:ea typeface="Lobster"/>
              <a:cs typeface="Lobster"/>
              <a:sym typeface="Lobste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0" st="0"/>
                                            </p:txEl>
                                          </p:spTgt>
                                        </p:tgtEl>
                                        <p:attrNameLst>
                                          <p:attrName>style.visibility</p:attrName>
                                        </p:attrNameLst>
                                      </p:cBhvr>
                                      <p:to>
                                        <p:strVal val="visible"/>
                                      </p:to>
                                    </p:set>
                                    <p:animEffect filter="fade" transition="in">
                                      <p:cBhvr>
                                        <p:cTn dur="1000"/>
                                        <p:tgtEl>
                                          <p:spTgt spid="16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1" st="1"/>
                                            </p:txEl>
                                          </p:spTgt>
                                        </p:tgtEl>
                                        <p:attrNameLst>
                                          <p:attrName>style.visibility</p:attrName>
                                        </p:attrNameLst>
                                      </p:cBhvr>
                                      <p:to>
                                        <p:strVal val="visible"/>
                                      </p:to>
                                    </p:set>
                                    <p:animEffect filter="fade" transition="in">
                                      <p:cBhvr>
                                        <p:cTn dur="1000"/>
                                        <p:tgtEl>
                                          <p:spTgt spid="16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2" st="2"/>
                                            </p:txEl>
                                          </p:spTgt>
                                        </p:tgtEl>
                                        <p:attrNameLst>
                                          <p:attrName>style.visibility</p:attrName>
                                        </p:attrNameLst>
                                      </p:cBhvr>
                                      <p:to>
                                        <p:strVal val="visible"/>
                                      </p:to>
                                    </p:set>
                                    <p:animEffect filter="fade" transition="in">
                                      <p:cBhvr>
                                        <p:cTn dur="1000"/>
                                        <p:tgtEl>
                                          <p:spTgt spid="16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Guided Discussion</a:t>
            </a:r>
            <a:endParaRPr/>
          </a:p>
        </p:txBody>
      </p:sp>
      <p:sp>
        <p:nvSpPr>
          <p:cNvPr id="172" name="Google Shape;172;p25"/>
          <p:cNvSpPr txBox="1"/>
          <p:nvPr>
            <p:ph idx="1" type="body"/>
          </p:nvPr>
        </p:nvSpPr>
        <p:spPr>
          <a:xfrm>
            <a:off x="311700" y="1124050"/>
            <a:ext cx="8520600" cy="3339000"/>
          </a:xfrm>
          <a:prstGeom prst="rect">
            <a:avLst/>
          </a:prstGeom>
          <a:effectLst>
            <a:outerShdw blurRad="71438" rotWithShape="0" algn="bl">
              <a:srgbClr val="FFFFFF"/>
            </a:outerShdw>
          </a:effectLst>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highlight>
                  <a:srgbClr val="EFEFEF"/>
                </a:highlight>
              </a:rPr>
              <a:t>Now, whether we pull or push the data to the Observer is an implementation detail, but in a lot of cases it makes sense to let Observers retrieve the data they need rather than passing more and more data to them through the update() method.</a:t>
            </a:r>
            <a:endParaRPr>
              <a:solidFill>
                <a:srgbClr val="000000"/>
              </a:solidFill>
              <a:highlight>
                <a:srgbClr val="EFEFEF"/>
              </a:highlight>
            </a:endParaRPr>
          </a:p>
          <a:p>
            <a:pPr indent="0" lvl="0" marL="0" rtl="0" algn="r">
              <a:spcBef>
                <a:spcPts val="1600"/>
              </a:spcBef>
              <a:spcAft>
                <a:spcPts val="0"/>
              </a:spcAft>
              <a:buNone/>
            </a:pPr>
            <a:r>
              <a:rPr lang="en" sz="1200">
                <a:solidFill>
                  <a:srgbClr val="000000"/>
                </a:solidFill>
                <a:latin typeface="Times New Roman"/>
                <a:ea typeface="Times New Roman"/>
                <a:cs typeface="Times New Roman"/>
                <a:sym typeface="Times New Roman"/>
              </a:rPr>
              <a:t>(Freeman &amp; Robson, 2020, 68)</a:t>
            </a:r>
            <a:endParaRPr>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rPr lang="en"/>
              <a:t>We discussed the newspaper analogy and other analogies earlier. Do those analogies still fit into the Observer pattern where the observers retrieve only portions of the data instead? If they do not, what are some examples of ones that do?</a:t>
            </a:r>
            <a:endParaRPr/>
          </a:p>
        </p:txBody>
      </p:sp>
      <p:sp>
        <p:nvSpPr>
          <p:cNvPr id="173" name="Google Shape;173;p25"/>
          <p:cNvSpPr txBox="1"/>
          <p:nvPr/>
        </p:nvSpPr>
        <p:spPr>
          <a:xfrm>
            <a:off x="7276350" y="4869350"/>
            <a:ext cx="2029200" cy="3000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600"/>
              </a:spcBef>
              <a:spcAft>
                <a:spcPts val="100"/>
              </a:spcAft>
              <a:buNone/>
            </a:pPr>
            <a:r>
              <a:rPr lang="en" sz="750">
                <a:solidFill>
                  <a:schemeClr val="lt1"/>
                </a:solidFill>
                <a:latin typeface="Lobster"/>
                <a:ea typeface="Lobster"/>
                <a:cs typeface="Lobster"/>
                <a:sym typeface="Lobster"/>
              </a:rPr>
              <a:t>Slides made by Jacob Bankston</a:t>
            </a:r>
            <a:endParaRPr sz="750">
              <a:solidFill>
                <a:schemeClr val="lt1"/>
              </a:solidFill>
              <a:latin typeface="Lobster"/>
              <a:ea typeface="Lobster"/>
              <a:cs typeface="Lobster"/>
              <a:sym typeface="Lobste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0" st="0"/>
                                            </p:txEl>
                                          </p:spTgt>
                                        </p:tgtEl>
                                        <p:attrNameLst>
                                          <p:attrName>style.visibility</p:attrName>
                                        </p:attrNameLst>
                                      </p:cBhvr>
                                      <p:to>
                                        <p:strVal val="visible"/>
                                      </p:to>
                                    </p:set>
                                    <p:animEffect filter="fade" transition="in">
                                      <p:cBhvr>
                                        <p:cTn dur="1000"/>
                                        <p:tgtEl>
                                          <p:spTgt spid="17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1" st="1"/>
                                            </p:txEl>
                                          </p:spTgt>
                                        </p:tgtEl>
                                        <p:attrNameLst>
                                          <p:attrName>style.visibility</p:attrName>
                                        </p:attrNameLst>
                                      </p:cBhvr>
                                      <p:to>
                                        <p:strVal val="visible"/>
                                      </p:to>
                                    </p:set>
                                    <p:animEffect filter="fade" transition="in">
                                      <p:cBhvr>
                                        <p:cTn dur="1000"/>
                                        <p:tgtEl>
                                          <p:spTgt spid="17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2" st="2"/>
                                            </p:txEl>
                                          </p:spTgt>
                                        </p:tgtEl>
                                        <p:attrNameLst>
                                          <p:attrName>style.visibility</p:attrName>
                                        </p:attrNameLst>
                                      </p:cBhvr>
                                      <p:to>
                                        <p:strVal val="visible"/>
                                      </p:to>
                                    </p:set>
                                    <p:animEffect filter="fade" transition="in">
                                      <p:cBhvr>
                                        <p:cTn dur="1000"/>
                                        <p:tgtEl>
                                          <p:spTgt spid="172">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Guided Discussion</a:t>
            </a:r>
            <a:endParaRPr/>
          </a:p>
        </p:txBody>
      </p:sp>
      <p:sp>
        <p:nvSpPr>
          <p:cNvPr id="179" name="Google Shape;179;p26"/>
          <p:cNvSpPr txBox="1"/>
          <p:nvPr>
            <p:ph idx="1" type="body"/>
          </p:nvPr>
        </p:nvSpPr>
        <p:spPr>
          <a:xfrm>
            <a:off x="311700" y="1124050"/>
            <a:ext cx="8520600" cy="3339000"/>
          </a:xfrm>
          <a:prstGeom prst="rect">
            <a:avLst/>
          </a:prstGeom>
          <a:effectLst>
            <a:outerShdw blurRad="71438" rotWithShape="0" algn="bl">
              <a:srgbClr val="FFFFFF"/>
            </a:outerShdw>
          </a:effectLst>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b="1" lang="en">
                <a:solidFill>
                  <a:srgbClr val="000000"/>
                </a:solidFill>
                <a:highlight>
                  <a:srgbClr val="EFEFEF"/>
                </a:highlight>
              </a:rPr>
              <a:t>Design Principle Challenge: </a:t>
            </a:r>
            <a:r>
              <a:rPr lang="en">
                <a:solidFill>
                  <a:srgbClr val="000000"/>
                </a:solidFill>
                <a:highlight>
                  <a:srgbClr val="EFEFEF"/>
                </a:highlight>
              </a:rPr>
              <a:t>For each design principle, describe how the Observer Pattern makes use of the principle.</a:t>
            </a:r>
            <a:endParaRPr>
              <a:solidFill>
                <a:srgbClr val="000000"/>
              </a:solidFill>
              <a:highlight>
                <a:srgbClr val="EFEFEF"/>
              </a:highlight>
            </a:endParaRPr>
          </a:p>
          <a:p>
            <a:pPr indent="-317500" lvl="1" marL="914400" rtl="0" algn="l">
              <a:spcBef>
                <a:spcPts val="0"/>
              </a:spcBef>
              <a:spcAft>
                <a:spcPts val="0"/>
              </a:spcAft>
              <a:buClr>
                <a:srgbClr val="000000"/>
              </a:buClr>
              <a:buSzPts val="1400"/>
              <a:buChar char="○"/>
            </a:pPr>
            <a:r>
              <a:rPr b="1" lang="en">
                <a:solidFill>
                  <a:srgbClr val="000000"/>
                </a:solidFill>
                <a:highlight>
                  <a:srgbClr val="EFEFEF"/>
                </a:highlight>
              </a:rPr>
              <a:t>Design Principle: </a:t>
            </a:r>
            <a:r>
              <a:rPr i="1" lang="en">
                <a:solidFill>
                  <a:srgbClr val="000000"/>
                </a:solidFill>
                <a:highlight>
                  <a:srgbClr val="EFEFEF"/>
                </a:highlight>
              </a:rPr>
              <a:t>Identify the aspects of your application that vary and separate them from what stays the same.</a:t>
            </a:r>
            <a:endParaRPr i="1">
              <a:solidFill>
                <a:srgbClr val="000000"/>
              </a:solidFill>
              <a:highlight>
                <a:srgbClr val="EFEFEF"/>
              </a:highlight>
            </a:endParaRPr>
          </a:p>
          <a:p>
            <a:pPr indent="-317500" lvl="1" marL="914400" rtl="0" algn="l">
              <a:spcBef>
                <a:spcPts val="0"/>
              </a:spcBef>
              <a:spcAft>
                <a:spcPts val="0"/>
              </a:spcAft>
              <a:buClr>
                <a:srgbClr val="000000"/>
              </a:buClr>
              <a:buSzPts val="1400"/>
              <a:buChar char="○"/>
            </a:pPr>
            <a:r>
              <a:rPr b="1" lang="en">
                <a:solidFill>
                  <a:srgbClr val="000000"/>
                </a:solidFill>
                <a:highlight>
                  <a:srgbClr val="EFEFEF"/>
                </a:highlight>
              </a:rPr>
              <a:t>Design Principle: </a:t>
            </a:r>
            <a:r>
              <a:rPr i="1" lang="en">
                <a:solidFill>
                  <a:srgbClr val="000000"/>
                </a:solidFill>
                <a:highlight>
                  <a:srgbClr val="EFEFEF"/>
                </a:highlight>
              </a:rPr>
              <a:t>Program to an interface, not an implementation.</a:t>
            </a:r>
            <a:endParaRPr i="1">
              <a:solidFill>
                <a:srgbClr val="000000"/>
              </a:solidFill>
              <a:highlight>
                <a:srgbClr val="EFEFEF"/>
              </a:highlight>
            </a:endParaRPr>
          </a:p>
          <a:p>
            <a:pPr indent="-317500" lvl="1" marL="914400" rtl="0" algn="l">
              <a:spcBef>
                <a:spcPts val="0"/>
              </a:spcBef>
              <a:spcAft>
                <a:spcPts val="0"/>
              </a:spcAft>
              <a:buClr>
                <a:srgbClr val="000000"/>
              </a:buClr>
              <a:buSzPts val="1400"/>
              <a:buChar char="○"/>
            </a:pPr>
            <a:r>
              <a:rPr b="1" lang="en">
                <a:solidFill>
                  <a:srgbClr val="000000"/>
                </a:solidFill>
                <a:highlight>
                  <a:srgbClr val="EFEFEF"/>
                </a:highlight>
              </a:rPr>
              <a:t>Design Principle: </a:t>
            </a:r>
            <a:r>
              <a:rPr i="1" lang="en">
                <a:solidFill>
                  <a:srgbClr val="000000"/>
                </a:solidFill>
                <a:highlight>
                  <a:srgbClr val="EFEFEF"/>
                </a:highlight>
              </a:rPr>
              <a:t>Favor composition over inheritance.</a:t>
            </a:r>
            <a:endParaRPr i="1">
              <a:solidFill>
                <a:srgbClr val="000000"/>
              </a:solidFill>
              <a:highlight>
                <a:srgbClr val="EFEFEF"/>
              </a:highlight>
            </a:endParaRPr>
          </a:p>
          <a:p>
            <a:pPr indent="-317500" lvl="2" marL="1371600" rtl="0" algn="l">
              <a:spcBef>
                <a:spcPts val="0"/>
              </a:spcBef>
              <a:spcAft>
                <a:spcPts val="0"/>
              </a:spcAft>
              <a:buClr>
                <a:srgbClr val="000000"/>
              </a:buClr>
              <a:buSzPts val="1400"/>
              <a:buChar char="■"/>
            </a:pPr>
            <a:r>
              <a:rPr lang="en">
                <a:solidFill>
                  <a:srgbClr val="000000"/>
                </a:solidFill>
                <a:highlight>
                  <a:srgbClr val="EFEFEF"/>
                </a:highlight>
              </a:rPr>
              <a:t>This is a hard one. Hint: think about how observers and subjects work together.</a:t>
            </a:r>
            <a:endParaRPr>
              <a:solidFill>
                <a:srgbClr val="000000"/>
              </a:solidFill>
              <a:highlight>
                <a:srgbClr val="EFEFEF"/>
              </a:highlight>
            </a:endParaRPr>
          </a:p>
          <a:p>
            <a:pPr indent="0" lvl="0" marL="0" rtl="0" algn="r">
              <a:spcBef>
                <a:spcPts val="1600"/>
              </a:spcBef>
              <a:spcAft>
                <a:spcPts val="0"/>
              </a:spcAft>
              <a:buNone/>
            </a:pPr>
            <a:r>
              <a:rPr lang="en" sz="1200">
                <a:solidFill>
                  <a:srgbClr val="000000"/>
                </a:solidFill>
                <a:latin typeface="Times New Roman"/>
                <a:ea typeface="Times New Roman"/>
                <a:cs typeface="Times New Roman"/>
                <a:sym typeface="Times New Roman"/>
              </a:rPr>
              <a:t>(Freeman &amp; Robson, 2020, 73)</a:t>
            </a:r>
            <a:endParaRPr>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rPr lang="en"/>
              <a:t>Let’s do this challenge together!</a:t>
            </a:r>
            <a:endParaRPr/>
          </a:p>
        </p:txBody>
      </p:sp>
      <p:sp>
        <p:nvSpPr>
          <p:cNvPr id="180" name="Google Shape;180;p26"/>
          <p:cNvSpPr txBox="1"/>
          <p:nvPr/>
        </p:nvSpPr>
        <p:spPr>
          <a:xfrm>
            <a:off x="7276350" y="4869350"/>
            <a:ext cx="2029200" cy="3000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600"/>
              </a:spcBef>
              <a:spcAft>
                <a:spcPts val="100"/>
              </a:spcAft>
              <a:buNone/>
            </a:pPr>
            <a:r>
              <a:rPr lang="en" sz="750">
                <a:solidFill>
                  <a:schemeClr val="lt1"/>
                </a:solidFill>
                <a:latin typeface="Lobster"/>
                <a:ea typeface="Lobster"/>
                <a:cs typeface="Lobster"/>
                <a:sym typeface="Lobster"/>
              </a:rPr>
              <a:t>Slides made by Jacob Bankston</a:t>
            </a:r>
            <a:endParaRPr sz="750">
              <a:solidFill>
                <a:schemeClr val="lt1"/>
              </a:solidFill>
              <a:latin typeface="Lobster"/>
              <a:ea typeface="Lobster"/>
              <a:cs typeface="Lobster"/>
              <a:sym typeface="Lobste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0" st="0"/>
                                            </p:txEl>
                                          </p:spTgt>
                                        </p:tgtEl>
                                        <p:attrNameLst>
                                          <p:attrName>style.visibility</p:attrName>
                                        </p:attrNameLst>
                                      </p:cBhvr>
                                      <p:to>
                                        <p:strVal val="visible"/>
                                      </p:to>
                                    </p:set>
                                    <p:animEffect filter="fade" transition="in">
                                      <p:cBhvr>
                                        <p:cTn dur="1000"/>
                                        <p:tgtEl>
                                          <p:spTgt spid="17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1" st="1"/>
                                            </p:txEl>
                                          </p:spTgt>
                                        </p:tgtEl>
                                        <p:attrNameLst>
                                          <p:attrName>style.visibility</p:attrName>
                                        </p:attrNameLst>
                                      </p:cBhvr>
                                      <p:to>
                                        <p:strVal val="visible"/>
                                      </p:to>
                                    </p:set>
                                    <p:animEffect filter="fade" transition="in">
                                      <p:cBhvr>
                                        <p:cTn dur="1000"/>
                                        <p:tgtEl>
                                          <p:spTgt spid="17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2" st="2"/>
                                            </p:txEl>
                                          </p:spTgt>
                                        </p:tgtEl>
                                        <p:attrNameLst>
                                          <p:attrName>style.visibility</p:attrName>
                                        </p:attrNameLst>
                                      </p:cBhvr>
                                      <p:to>
                                        <p:strVal val="visible"/>
                                      </p:to>
                                    </p:set>
                                    <p:animEffect filter="fade" transition="in">
                                      <p:cBhvr>
                                        <p:cTn dur="1000"/>
                                        <p:tgtEl>
                                          <p:spTgt spid="17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3" st="3"/>
                                            </p:txEl>
                                          </p:spTgt>
                                        </p:tgtEl>
                                        <p:attrNameLst>
                                          <p:attrName>style.visibility</p:attrName>
                                        </p:attrNameLst>
                                      </p:cBhvr>
                                      <p:to>
                                        <p:strVal val="visible"/>
                                      </p:to>
                                    </p:set>
                                    <p:animEffect filter="fade" transition="in">
                                      <p:cBhvr>
                                        <p:cTn dur="1000"/>
                                        <p:tgtEl>
                                          <p:spTgt spid="17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4" st="4"/>
                                            </p:txEl>
                                          </p:spTgt>
                                        </p:tgtEl>
                                        <p:attrNameLst>
                                          <p:attrName>style.visibility</p:attrName>
                                        </p:attrNameLst>
                                      </p:cBhvr>
                                      <p:to>
                                        <p:strVal val="visible"/>
                                      </p:to>
                                    </p:set>
                                    <p:animEffect filter="fade" transition="in">
                                      <p:cBhvr>
                                        <p:cTn dur="1000"/>
                                        <p:tgtEl>
                                          <p:spTgt spid="17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5" st="5"/>
                                            </p:txEl>
                                          </p:spTgt>
                                        </p:tgtEl>
                                        <p:attrNameLst>
                                          <p:attrName>style.visibility</p:attrName>
                                        </p:attrNameLst>
                                      </p:cBhvr>
                                      <p:to>
                                        <p:strVal val="visible"/>
                                      </p:to>
                                    </p:set>
                                    <p:animEffect filter="fade" transition="in">
                                      <p:cBhvr>
                                        <p:cTn dur="1000"/>
                                        <p:tgtEl>
                                          <p:spTgt spid="17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6" st="6"/>
                                            </p:txEl>
                                          </p:spTgt>
                                        </p:tgtEl>
                                        <p:attrNameLst>
                                          <p:attrName>style.visibility</p:attrName>
                                        </p:attrNameLst>
                                      </p:cBhvr>
                                      <p:to>
                                        <p:strVal val="visible"/>
                                      </p:to>
                                    </p:set>
                                    <p:animEffect filter="fade" transition="in">
                                      <p:cBhvr>
                                        <p:cTn dur="1000"/>
                                        <p:tgtEl>
                                          <p:spTgt spid="179">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Guided Discussion</a:t>
            </a:r>
            <a:endParaRPr/>
          </a:p>
        </p:txBody>
      </p:sp>
      <p:sp>
        <p:nvSpPr>
          <p:cNvPr id="186" name="Google Shape;186;p27"/>
          <p:cNvSpPr txBox="1"/>
          <p:nvPr>
            <p:ph idx="1" type="body"/>
          </p:nvPr>
        </p:nvSpPr>
        <p:spPr>
          <a:xfrm>
            <a:off x="311700" y="1017800"/>
            <a:ext cx="8520600" cy="3339000"/>
          </a:xfrm>
          <a:prstGeom prst="rect">
            <a:avLst/>
          </a:prstGeom>
          <a:effectLst>
            <a:outerShdw blurRad="71438" rotWithShape="0" algn="bl">
              <a:srgbClr val="FFFFFF"/>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highlight>
                  <a:srgbClr val="EFEFEF"/>
                </a:highlight>
              </a:rPr>
              <a:t>BULLET POINTS</a:t>
            </a:r>
            <a:endParaRPr b="1">
              <a:solidFill>
                <a:srgbClr val="000000"/>
              </a:solidFill>
              <a:highlight>
                <a:srgbClr val="EFEFEF"/>
              </a:highlight>
            </a:endParaRPr>
          </a:p>
          <a:p>
            <a:pPr indent="-298450" lvl="0" marL="457200" rtl="0" algn="l">
              <a:spcBef>
                <a:spcPts val="1600"/>
              </a:spcBef>
              <a:spcAft>
                <a:spcPts val="0"/>
              </a:spcAft>
              <a:buClr>
                <a:srgbClr val="000000"/>
              </a:buClr>
              <a:buSzPts val="1100"/>
              <a:buAutoNum type="arabicPeriod"/>
            </a:pPr>
            <a:r>
              <a:rPr lang="en" sz="1100">
                <a:solidFill>
                  <a:srgbClr val="000000"/>
                </a:solidFill>
                <a:highlight>
                  <a:srgbClr val="D9D9D9"/>
                </a:highlight>
              </a:rPr>
              <a:t>The Observer Pattern defines a one-to-many relationship between objects.</a:t>
            </a:r>
            <a:endParaRPr sz="1100">
              <a:solidFill>
                <a:srgbClr val="000000"/>
              </a:solidFill>
              <a:highlight>
                <a:srgbClr val="D9D9D9"/>
              </a:highlight>
            </a:endParaRPr>
          </a:p>
          <a:p>
            <a:pPr indent="-298450" lvl="0" marL="457200" rtl="0" algn="l">
              <a:spcBef>
                <a:spcPts val="0"/>
              </a:spcBef>
              <a:spcAft>
                <a:spcPts val="0"/>
              </a:spcAft>
              <a:buClr>
                <a:srgbClr val="000000"/>
              </a:buClr>
              <a:buSzPts val="1100"/>
              <a:buAutoNum type="arabicPeriod"/>
            </a:pPr>
            <a:r>
              <a:rPr lang="en" sz="1100">
                <a:solidFill>
                  <a:srgbClr val="000000"/>
                </a:solidFill>
                <a:highlight>
                  <a:srgbClr val="EFEFEF"/>
                </a:highlight>
              </a:rPr>
              <a:t>Subjects update Observers using a common interface.</a:t>
            </a:r>
            <a:endParaRPr sz="1100">
              <a:solidFill>
                <a:srgbClr val="000000"/>
              </a:solidFill>
              <a:highlight>
                <a:srgbClr val="EFEFEF"/>
              </a:highlight>
            </a:endParaRPr>
          </a:p>
          <a:p>
            <a:pPr indent="-298450" lvl="0" marL="457200" rtl="0" algn="l">
              <a:spcBef>
                <a:spcPts val="0"/>
              </a:spcBef>
              <a:spcAft>
                <a:spcPts val="0"/>
              </a:spcAft>
              <a:buClr>
                <a:srgbClr val="000000"/>
              </a:buClr>
              <a:buSzPts val="1100"/>
              <a:buAutoNum type="arabicPeriod"/>
            </a:pPr>
            <a:r>
              <a:rPr lang="en" sz="1100">
                <a:solidFill>
                  <a:srgbClr val="000000"/>
                </a:solidFill>
                <a:highlight>
                  <a:srgbClr val="D9D9D9"/>
                </a:highlight>
              </a:rPr>
              <a:t>Observers of any concrete type can participate in the pattern as long as they implement the Observer interface.</a:t>
            </a:r>
            <a:endParaRPr sz="1100">
              <a:solidFill>
                <a:srgbClr val="000000"/>
              </a:solidFill>
              <a:highlight>
                <a:srgbClr val="D9D9D9"/>
              </a:highlight>
            </a:endParaRPr>
          </a:p>
          <a:p>
            <a:pPr indent="-298450" lvl="0" marL="457200" rtl="0" algn="l">
              <a:spcBef>
                <a:spcPts val="0"/>
              </a:spcBef>
              <a:spcAft>
                <a:spcPts val="0"/>
              </a:spcAft>
              <a:buClr>
                <a:srgbClr val="000000"/>
              </a:buClr>
              <a:buSzPts val="1100"/>
              <a:buAutoNum type="arabicPeriod"/>
            </a:pPr>
            <a:r>
              <a:rPr lang="en" sz="1100">
                <a:solidFill>
                  <a:srgbClr val="000000"/>
                </a:solidFill>
                <a:highlight>
                  <a:srgbClr val="EFEFEF"/>
                </a:highlight>
              </a:rPr>
              <a:t>Observers are loosely </a:t>
            </a:r>
            <a:r>
              <a:rPr lang="en" sz="1100">
                <a:solidFill>
                  <a:srgbClr val="000000"/>
                </a:solidFill>
                <a:highlight>
                  <a:srgbClr val="EFEFEF"/>
                </a:highlight>
              </a:rPr>
              <a:t>coupled</a:t>
            </a:r>
            <a:r>
              <a:rPr lang="en" sz="1100">
                <a:solidFill>
                  <a:srgbClr val="000000"/>
                </a:solidFill>
                <a:highlight>
                  <a:srgbClr val="EFEFEF"/>
                </a:highlight>
              </a:rPr>
              <a:t> in that the Subject knows nothing about them, other than that they implement the Observer interface.</a:t>
            </a:r>
            <a:endParaRPr sz="1100">
              <a:solidFill>
                <a:srgbClr val="000000"/>
              </a:solidFill>
              <a:highlight>
                <a:srgbClr val="EFEFEF"/>
              </a:highlight>
            </a:endParaRPr>
          </a:p>
          <a:p>
            <a:pPr indent="-298450" lvl="0" marL="457200" rtl="0" algn="l">
              <a:spcBef>
                <a:spcPts val="0"/>
              </a:spcBef>
              <a:spcAft>
                <a:spcPts val="0"/>
              </a:spcAft>
              <a:buClr>
                <a:srgbClr val="000000"/>
              </a:buClr>
              <a:buSzPts val="1100"/>
              <a:buAutoNum type="arabicPeriod"/>
            </a:pPr>
            <a:r>
              <a:rPr lang="en" sz="1100">
                <a:solidFill>
                  <a:srgbClr val="000000"/>
                </a:solidFill>
                <a:highlight>
                  <a:srgbClr val="D9D9D9"/>
                </a:highlight>
              </a:rPr>
              <a:t>You can push or pull data from the Subject when using the pattern (pull is considered more “correct”).</a:t>
            </a:r>
            <a:endParaRPr sz="1100">
              <a:solidFill>
                <a:srgbClr val="000000"/>
              </a:solidFill>
              <a:highlight>
                <a:srgbClr val="D9D9D9"/>
              </a:highlight>
            </a:endParaRPr>
          </a:p>
          <a:p>
            <a:pPr indent="-298450" lvl="0" marL="457200" rtl="0" algn="l">
              <a:spcBef>
                <a:spcPts val="0"/>
              </a:spcBef>
              <a:spcAft>
                <a:spcPts val="0"/>
              </a:spcAft>
              <a:buClr>
                <a:srgbClr val="000000"/>
              </a:buClr>
              <a:buSzPts val="1100"/>
              <a:buAutoNum type="arabicPeriod"/>
            </a:pPr>
            <a:r>
              <a:rPr lang="en" sz="1100">
                <a:solidFill>
                  <a:srgbClr val="000000"/>
                </a:solidFill>
                <a:highlight>
                  <a:srgbClr val="EFEFEF"/>
                </a:highlight>
              </a:rPr>
              <a:t>Swing makes heavy use of the Observer Pattern, as do many GUI frameworks.</a:t>
            </a:r>
            <a:endParaRPr sz="1100">
              <a:solidFill>
                <a:srgbClr val="000000"/>
              </a:solidFill>
              <a:highlight>
                <a:srgbClr val="EFEFEF"/>
              </a:highlight>
            </a:endParaRPr>
          </a:p>
          <a:p>
            <a:pPr indent="-298450" lvl="0" marL="457200" rtl="0" algn="l">
              <a:spcBef>
                <a:spcPts val="0"/>
              </a:spcBef>
              <a:spcAft>
                <a:spcPts val="0"/>
              </a:spcAft>
              <a:buClr>
                <a:srgbClr val="000000"/>
              </a:buClr>
              <a:buSzPts val="1100"/>
              <a:buAutoNum type="arabicPeriod"/>
            </a:pPr>
            <a:r>
              <a:rPr lang="en" sz="1100">
                <a:solidFill>
                  <a:srgbClr val="000000"/>
                </a:solidFill>
                <a:highlight>
                  <a:srgbClr val="D9D9D9"/>
                </a:highlight>
              </a:rPr>
              <a:t>You’ll also find the pattern in many other places, including RxJava, JavaBeans, and RMI, as well as in other language frameworks, like Cocoa, Swift and JavaScript events.</a:t>
            </a:r>
            <a:endParaRPr sz="1100">
              <a:solidFill>
                <a:srgbClr val="000000"/>
              </a:solidFill>
              <a:highlight>
                <a:srgbClr val="D9D9D9"/>
              </a:highlight>
            </a:endParaRPr>
          </a:p>
          <a:p>
            <a:pPr indent="-298450" lvl="0" marL="457200" rtl="0" algn="l">
              <a:spcBef>
                <a:spcPts val="0"/>
              </a:spcBef>
              <a:spcAft>
                <a:spcPts val="0"/>
              </a:spcAft>
              <a:buClr>
                <a:srgbClr val="000000"/>
              </a:buClr>
              <a:buSzPts val="1100"/>
              <a:buAutoNum type="arabicPeriod"/>
            </a:pPr>
            <a:r>
              <a:rPr lang="en" sz="1100">
                <a:solidFill>
                  <a:srgbClr val="000000"/>
                </a:solidFill>
                <a:highlight>
                  <a:srgbClr val="EFEFEF"/>
                </a:highlight>
              </a:rPr>
              <a:t>The Observer Pattern is related to the Publish/Subscribe Pattern, which is for more complex situations with multiple Subjects and/or multiple message types.</a:t>
            </a:r>
            <a:endParaRPr sz="1100">
              <a:solidFill>
                <a:srgbClr val="000000"/>
              </a:solidFill>
              <a:highlight>
                <a:srgbClr val="EFEFEF"/>
              </a:highlight>
            </a:endParaRPr>
          </a:p>
          <a:p>
            <a:pPr indent="-298450" lvl="0" marL="457200" rtl="0" algn="l">
              <a:spcBef>
                <a:spcPts val="0"/>
              </a:spcBef>
              <a:spcAft>
                <a:spcPts val="0"/>
              </a:spcAft>
              <a:buClr>
                <a:srgbClr val="000000"/>
              </a:buClr>
              <a:buSzPts val="1100"/>
              <a:buAutoNum type="arabicPeriod"/>
            </a:pPr>
            <a:r>
              <a:rPr lang="en" sz="1100">
                <a:solidFill>
                  <a:srgbClr val="000000"/>
                </a:solidFill>
                <a:highlight>
                  <a:srgbClr val="D9D9D9"/>
                </a:highlight>
              </a:rPr>
              <a:t>The Observer Pattern is a commonly used pattern, and we’ll see it again when we learn about Model-View-Controller.</a:t>
            </a:r>
            <a:endParaRPr sz="1100">
              <a:solidFill>
                <a:srgbClr val="000000"/>
              </a:solidFill>
              <a:highlight>
                <a:srgbClr val="D9D9D9"/>
              </a:highlight>
            </a:endParaRPr>
          </a:p>
          <a:p>
            <a:pPr indent="0" lvl="0" marL="0" rtl="0" algn="r">
              <a:spcBef>
                <a:spcPts val="1600"/>
              </a:spcBef>
              <a:spcAft>
                <a:spcPts val="0"/>
              </a:spcAft>
              <a:buNone/>
            </a:pPr>
            <a:r>
              <a:rPr lang="en" sz="900">
                <a:solidFill>
                  <a:srgbClr val="000000"/>
                </a:solidFill>
                <a:latin typeface="Times New Roman"/>
                <a:ea typeface="Times New Roman"/>
                <a:cs typeface="Times New Roman"/>
                <a:sym typeface="Times New Roman"/>
              </a:rPr>
              <a:t>(Freeman &amp; Robson, 2020, 72)</a:t>
            </a:r>
            <a:endParaRPr sz="9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rPr lang="en"/>
              <a:t>Which is the most important bullet point on this list and why?</a:t>
            </a:r>
            <a:endParaRPr/>
          </a:p>
        </p:txBody>
      </p:sp>
      <p:sp>
        <p:nvSpPr>
          <p:cNvPr id="187" name="Google Shape;187;p27"/>
          <p:cNvSpPr txBox="1"/>
          <p:nvPr/>
        </p:nvSpPr>
        <p:spPr>
          <a:xfrm>
            <a:off x="7276350" y="4869350"/>
            <a:ext cx="2029200" cy="3000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600"/>
              </a:spcBef>
              <a:spcAft>
                <a:spcPts val="100"/>
              </a:spcAft>
              <a:buNone/>
            </a:pPr>
            <a:r>
              <a:rPr lang="en" sz="750">
                <a:solidFill>
                  <a:schemeClr val="lt1"/>
                </a:solidFill>
                <a:latin typeface="Lobster"/>
                <a:ea typeface="Lobster"/>
                <a:cs typeface="Lobster"/>
                <a:sym typeface="Lobster"/>
              </a:rPr>
              <a:t>Slides made by Jacob Bankston</a:t>
            </a:r>
            <a:endParaRPr sz="750">
              <a:solidFill>
                <a:schemeClr val="lt1"/>
              </a:solidFill>
              <a:latin typeface="Lobster"/>
              <a:ea typeface="Lobster"/>
              <a:cs typeface="Lobster"/>
              <a:sym typeface="Lobste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0" st="0"/>
                                            </p:txEl>
                                          </p:spTgt>
                                        </p:tgtEl>
                                        <p:attrNameLst>
                                          <p:attrName>style.visibility</p:attrName>
                                        </p:attrNameLst>
                                      </p:cBhvr>
                                      <p:to>
                                        <p:strVal val="visible"/>
                                      </p:to>
                                    </p:set>
                                    <p:animEffect filter="fade" transition="in">
                                      <p:cBhvr>
                                        <p:cTn dur="1000"/>
                                        <p:tgtEl>
                                          <p:spTgt spid="18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1" st="1"/>
                                            </p:txEl>
                                          </p:spTgt>
                                        </p:tgtEl>
                                        <p:attrNameLst>
                                          <p:attrName>style.visibility</p:attrName>
                                        </p:attrNameLst>
                                      </p:cBhvr>
                                      <p:to>
                                        <p:strVal val="visible"/>
                                      </p:to>
                                    </p:set>
                                    <p:animEffect filter="fade" transition="in">
                                      <p:cBhvr>
                                        <p:cTn dur="1000"/>
                                        <p:tgtEl>
                                          <p:spTgt spid="18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2" st="2"/>
                                            </p:txEl>
                                          </p:spTgt>
                                        </p:tgtEl>
                                        <p:attrNameLst>
                                          <p:attrName>style.visibility</p:attrName>
                                        </p:attrNameLst>
                                      </p:cBhvr>
                                      <p:to>
                                        <p:strVal val="visible"/>
                                      </p:to>
                                    </p:set>
                                    <p:animEffect filter="fade" transition="in">
                                      <p:cBhvr>
                                        <p:cTn dur="1000"/>
                                        <p:tgtEl>
                                          <p:spTgt spid="18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3" st="3"/>
                                            </p:txEl>
                                          </p:spTgt>
                                        </p:tgtEl>
                                        <p:attrNameLst>
                                          <p:attrName>style.visibility</p:attrName>
                                        </p:attrNameLst>
                                      </p:cBhvr>
                                      <p:to>
                                        <p:strVal val="visible"/>
                                      </p:to>
                                    </p:set>
                                    <p:animEffect filter="fade" transition="in">
                                      <p:cBhvr>
                                        <p:cTn dur="1000"/>
                                        <p:tgtEl>
                                          <p:spTgt spid="18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4" st="4"/>
                                            </p:txEl>
                                          </p:spTgt>
                                        </p:tgtEl>
                                        <p:attrNameLst>
                                          <p:attrName>style.visibility</p:attrName>
                                        </p:attrNameLst>
                                      </p:cBhvr>
                                      <p:to>
                                        <p:strVal val="visible"/>
                                      </p:to>
                                    </p:set>
                                    <p:animEffect filter="fade" transition="in">
                                      <p:cBhvr>
                                        <p:cTn dur="1000"/>
                                        <p:tgtEl>
                                          <p:spTgt spid="18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5" st="5"/>
                                            </p:txEl>
                                          </p:spTgt>
                                        </p:tgtEl>
                                        <p:attrNameLst>
                                          <p:attrName>style.visibility</p:attrName>
                                        </p:attrNameLst>
                                      </p:cBhvr>
                                      <p:to>
                                        <p:strVal val="visible"/>
                                      </p:to>
                                    </p:set>
                                    <p:animEffect filter="fade" transition="in">
                                      <p:cBhvr>
                                        <p:cTn dur="1000"/>
                                        <p:tgtEl>
                                          <p:spTgt spid="18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6" st="6"/>
                                            </p:txEl>
                                          </p:spTgt>
                                        </p:tgtEl>
                                        <p:attrNameLst>
                                          <p:attrName>style.visibility</p:attrName>
                                        </p:attrNameLst>
                                      </p:cBhvr>
                                      <p:to>
                                        <p:strVal val="visible"/>
                                      </p:to>
                                    </p:set>
                                    <p:animEffect filter="fade" transition="in">
                                      <p:cBhvr>
                                        <p:cTn dur="1000"/>
                                        <p:tgtEl>
                                          <p:spTgt spid="18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7" st="7"/>
                                            </p:txEl>
                                          </p:spTgt>
                                        </p:tgtEl>
                                        <p:attrNameLst>
                                          <p:attrName>style.visibility</p:attrName>
                                        </p:attrNameLst>
                                      </p:cBhvr>
                                      <p:to>
                                        <p:strVal val="visible"/>
                                      </p:to>
                                    </p:set>
                                    <p:animEffect filter="fade" transition="in">
                                      <p:cBhvr>
                                        <p:cTn dur="1000"/>
                                        <p:tgtEl>
                                          <p:spTgt spid="18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8" st="8"/>
                                            </p:txEl>
                                          </p:spTgt>
                                        </p:tgtEl>
                                        <p:attrNameLst>
                                          <p:attrName>style.visibility</p:attrName>
                                        </p:attrNameLst>
                                      </p:cBhvr>
                                      <p:to>
                                        <p:strVal val="visible"/>
                                      </p:to>
                                    </p:set>
                                    <p:animEffect filter="fade" transition="in">
                                      <p:cBhvr>
                                        <p:cTn dur="1000"/>
                                        <p:tgtEl>
                                          <p:spTgt spid="18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9" st="9"/>
                                            </p:txEl>
                                          </p:spTgt>
                                        </p:tgtEl>
                                        <p:attrNameLst>
                                          <p:attrName>style.visibility</p:attrName>
                                        </p:attrNameLst>
                                      </p:cBhvr>
                                      <p:to>
                                        <p:strVal val="visible"/>
                                      </p:to>
                                    </p:set>
                                    <p:animEffect filter="fade" transition="in">
                                      <p:cBhvr>
                                        <p:cTn dur="1000"/>
                                        <p:tgtEl>
                                          <p:spTgt spid="186">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10" st="10"/>
                                            </p:txEl>
                                          </p:spTgt>
                                        </p:tgtEl>
                                        <p:attrNameLst>
                                          <p:attrName>style.visibility</p:attrName>
                                        </p:attrNameLst>
                                      </p:cBhvr>
                                      <p:to>
                                        <p:strVal val="visible"/>
                                      </p:to>
                                    </p:set>
                                    <p:animEffect filter="fade" transition="in">
                                      <p:cBhvr>
                                        <p:cTn dur="1000"/>
                                        <p:tgtEl>
                                          <p:spTgt spid="186">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11" st="11"/>
                                            </p:txEl>
                                          </p:spTgt>
                                        </p:tgtEl>
                                        <p:attrNameLst>
                                          <p:attrName>style.visibility</p:attrName>
                                        </p:attrNameLst>
                                      </p:cBhvr>
                                      <p:to>
                                        <p:strVal val="visible"/>
                                      </p:to>
                                    </p:set>
                                    <p:animEffect filter="fade" transition="in">
                                      <p:cBhvr>
                                        <p:cTn dur="1000"/>
                                        <p:tgtEl>
                                          <p:spTgt spid="186">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Final Thoughts</a:t>
            </a:r>
            <a:endParaRPr sz="3500"/>
          </a:p>
        </p:txBody>
      </p:sp>
      <p:sp>
        <p:nvSpPr>
          <p:cNvPr id="193" name="Google Shape;193;p28"/>
          <p:cNvSpPr txBox="1"/>
          <p:nvPr>
            <p:ph idx="1" type="body"/>
          </p:nvPr>
        </p:nvSpPr>
        <p:spPr>
          <a:xfrm>
            <a:off x="311700" y="1017800"/>
            <a:ext cx="8520600" cy="3651000"/>
          </a:xfrm>
          <a:prstGeom prst="rect">
            <a:avLst/>
          </a:prstGeom>
          <a:ln cap="flat" cmpd="sng" w="9525">
            <a:solidFill>
              <a:schemeClr val="lt1"/>
            </a:solidFill>
            <a:prstDash val="solid"/>
            <a:round/>
            <a:headEnd len="sm" w="sm" type="none"/>
            <a:tailEnd len="sm" w="sm" type="none"/>
          </a:ln>
          <a:effectLst>
            <a:outerShdw blurRad="57150" rotWithShape="0" algn="bl" dist="19050">
              <a:srgbClr val="FFFFFF"/>
            </a:outerShdw>
          </a:effectLst>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rgbClr val="000000"/>
                </a:solidFill>
                <a:highlight>
                  <a:srgbClr val="EFEFEF"/>
                </a:highlight>
              </a:rPr>
              <a:t>What was your favorite part of this chapter?</a:t>
            </a:r>
            <a:endParaRPr b="1">
              <a:solidFill>
                <a:srgbClr val="000000"/>
              </a:solidFill>
              <a:highlight>
                <a:srgbClr val="EFEFEF"/>
              </a:highlight>
            </a:endParaRPr>
          </a:p>
          <a:p>
            <a:pPr indent="0" lvl="0" marL="0" rtl="0" algn="l">
              <a:lnSpc>
                <a:spcPct val="100000"/>
              </a:lnSpc>
              <a:spcBef>
                <a:spcPts val="0"/>
              </a:spcBef>
              <a:spcAft>
                <a:spcPts val="0"/>
              </a:spcAft>
              <a:buNone/>
            </a:pPr>
            <a:r>
              <a:rPr b="1" lang="en">
                <a:solidFill>
                  <a:srgbClr val="434343"/>
                </a:solidFill>
              </a:rPr>
              <a:t>What was something in this chapter that you can immediately implement?</a:t>
            </a:r>
            <a:endParaRPr b="1">
              <a:solidFill>
                <a:srgbClr val="434343"/>
              </a:solidFill>
            </a:endParaRPr>
          </a:p>
          <a:p>
            <a:pPr indent="0" lvl="0" marL="0" rtl="0" algn="l">
              <a:lnSpc>
                <a:spcPct val="100000"/>
              </a:lnSpc>
              <a:spcBef>
                <a:spcPts val="0"/>
              </a:spcBef>
              <a:spcAft>
                <a:spcPts val="0"/>
              </a:spcAft>
              <a:buNone/>
            </a:pPr>
            <a:r>
              <a:rPr b="1" lang="en">
                <a:solidFill>
                  <a:srgbClr val="000000"/>
                </a:solidFill>
                <a:highlight>
                  <a:srgbClr val="EFEFEF"/>
                </a:highlight>
              </a:rPr>
              <a:t>What was your favorite part of this discussion?</a:t>
            </a:r>
            <a:endParaRPr b="1">
              <a:solidFill>
                <a:srgbClr val="000000"/>
              </a:solidFill>
              <a:highlight>
                <a:srgbClr val="EFEFEF"/>
              </a:highlight>
            </a:endParaRPr>
          </a:p>
          <a:p>
            <a:pPr indent="0" lvl="0" marL="0" rtl="0" algn="l">
              <a:lnSpc>
                <a:spcPct val="100000"/>
              </a:lnSpc>
              <a:spcBef>
                <a:spcPts val="0"/>
              </a:spcBef>
              <a:spcAft>
                <a:spcPts val="0"/>
              </a:spcAft>
              <a:buNone/>
            </a:pPr>
            <a:r>
              <a:t/>
            </a:r>
            <a:endParaRPr b="1">
              <a:solidFill>
                <a:srgbClr val="000000"/>
              </a:solidFill>
              <a:highlight>
                <a:srgbClr val="EFEFEF"/>
              </a:highlight>
            </a:endParaRPr>
          </a:p>
          <a:p>
            <a:pPr indent="0" lvl="0" marL="0" rtl="0" algn="l">
              <a:lnSpc>
                <a:spcPct val="100000"/>
              </a:lnSpc>
              <a:spcBef>
                <a:spcPts val="0"/>
              </a:spcBef>
              <a:spcAft>
                <a:spcPts val="0"/>
              </a:spcAft>
              <a:buNone/>
            </a:pPr>
            <a:r>
              <a:t/>
            </a:r>
            <a:endParaRPr b="1">
              <a:solidFill>
                <a:srgbClr val="000000"/>
              </a:solidFill>
              <a:highlight>
                <a:srgbClr val="EFEFEF"/>
              </a:highlight>
            </a:endParaRPr>
          </a:p>
          <a:p>
            <a:pPr indent="0" lvl="0" marL="0" rtl="0" algn="l">
              <a:lnSpc>
                <a:spcPct val="100000"/>
              </a:lnSpc>
              <a:spcBef>
                <a:spcPts val="0"/>
              </a:spcBef>
              <a:spcAft>
                <a:spcPts val="0"/>
              </a:spcAft>
              <a:buNone/>
            </a:pPr>
            <a:r>
              <a:t/>
            </a:r>
            <a:endParaRPr b="1">
              <a:solidFill>
                <a:srgbClr val="000000"/>
              </a:solidFill>
              <a:highlight>
                <a:srgbClr val="EFEFEF"/>
              </a:highlight>
            </a:endParaRPr>
          </a:p>
          <a:p>
            <a:pPr indent="0" lvl="0" marL="0" rtl="0" algn="ctr">
              <a:spcBef>
                <a:spcPts val="0"/>
              </a:spcBef>
              <a:spcAft>
                <a:spcPts val="0"/>
              </a:spcAft>
              <a:buNone/>
            </a:pPr>
            <a:r>
              <a:rPr b="1" lang="en" sz="2000">
                <a:solidFill>
                  <a:srgbClr val="000000"/>
                </a:solidFill>
                <a:latin typeface="EB Garamond"/>
                <a:ea typeface="EB Garamond"/>
                <a:cs typeface="EB Garamond"/>
                <a:sym typeface="EB Garamond"/>
              </a:rPr>
              <a:t>“One of the advantages of knowing design patterns is recognizing and quickly understanding the design motivation in your favorite libraries.”</a:t>
            </a:r>
            <a:endParaRPr b="1" sz="2000">
              <a:solidFill>
                <a:srgbClr val="000000"/>
              </a:solidFill>
              <a:latin typeface="EB Garamond"/>
              <a:ea typeface="EB Garamond"/>
              <a:cs typeface="EB Garamond"/>
              <a:sym typeface="EB Garamond"/>
            </a:endParaRPr>
          </a:p>
          <a:p>
            <a:pPr indent="0" lvl="0" marL="0" rtl="0" algn="r">
              <a:spcBef>
                <a:spcPts val="1600"/>
              </a:spcBef>
              <a:spcAft>
                <a:spcPts val="0"/>
              </a:spcAft>
              <a:buNone/>
            </a:pPr>
            <a:r>
              <a:rPr lang="en" sz="1400">
                <a:solidFill>
                  <a:srgbClr val="000000"/>
                </a:solidFill>
                <a:latin typeface="Times New Roman"/>
                <a:ea typeface="Times New Roman"/>
                <a:cs typeface="Times New Roman"/>
                <a:sym typeface="Times New Roman"/>
              </a:rPr>
              <a:t>(Freeman &amp; Robson, 2020, 65)</a:t>
            </a:r>
            <a:endParaRPr sz="1400">
              <a:solidFill>
                <a:srgbClr val="000000"/>
              </a:solidFill>
              <a:latin typeface="Times New Roman"/>
              <a:ea typeface="Times New Roman"/>
              <a:cs typeface="Times New Roman"/>
              <a:sym typeface="Times New Roman"/>
            </a:endParaRPr>
          </a:p>
          <a:p>
            <a:pPr indent="0" lvl="0" marL="0" rtl="0" algn="ctr">
              <a:spcBef>
                <a:spcPts val="1600"/>
              </a:spcBef>
              <a:spcAft>
                <a:spcPts val="1600"/>
              </a:spcAft>
              <a:buNone/>
            </a:pPr>
            <a:r>
              <a:t/>
            </a:r>
            <a:endParaRPr b="1" sz="2100">
              <a:solidFill>
                <a:srgbClr val="000000"/>
              </a:solidFill>
              <a:latin typeface="EB Garamond"/>
              <a:ea typeface="EB Garamond"/>
              <a:cs typeface="EB Garamond"/>
              <a:sym typeface="EB Garamond"/>
            </a:endParaRPr>
          </a:p>
        </p:txBody>
      </p:sp>
      <p:sp>
        <p:nvSpPr>
          <p:cNvPr id="194" name="Google Shape;194;p28"/>
          <p:cNvSpPr txBox="1"/>
          <p:nvPr>
            <p:ph type="title"/>
          </p:nvPr>
        </p:nvSpPr>
        <p:spPr>
          <a:xfrm>
            <a:off x="311700" y="20045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Poster Quote of the Week</a:t>
            </a:r>
            <a:endParaRPr sz="3500"/>
          </a:p>
          <a:p>
            <a:pPr indent="0" lvl="0" marL="0" rtl="0" algn="l">
              <a:spcBef>
                <a:spcPts val="0"/>
              </a:spcBef>
              <a:spcAft>
                <a:spcPts val="0"/>
              </a:spcAft>
              <a:buNone/>
            </a:pPr>
            <a:r>
              <a:t/>
            </a:r>
            <a:endParaRPr sz="3500"/>
          </a:p>
        </p:txBody>
      </p:sp>
      <p:pic>
        <p:nvPicPr>
          <p:cNvPr id="195" name="Google Shape;195;p28"/>
          <p:cNvPicPr preferRelativeResize="0"/>
          <p:nvPr/>
        </p:nvPicPr>
        <p:blipFill>
          <a:blip r:embed="rId3">
            <a:alphaModFix/>
          </a:blip>
          <a:stretch>
            <a:fillRect/>
          </a:stretch>
        </p:blipFill>
        <p:spPr>
          <a:xfrm>
            <a:off x="311700" y="3469074"/>
            <a:ext cx="1103550" cy="1360350"/>
          </a:xfrm>
          <a:prstGeom prst="rect">
            <a:avLst/>
          </a:prstGeom>
          <a:noFill/>
          <a:ln>
            <a:noFill/>
          </a:ln>
        </p:spPr>
      </p:pic>
      <p:sp>
        <p:nvSpPr>
          <p:cNvPr id="196" name="Google Shape;196;p28"/>
          <p:cNvSpPr txBox="1"/>
          <p:nvPr/>
        </p:nvSpPr>
        <p:spPr>
          <a:xfrm>
            <a:off x="7276350" y="4869350"/>
            <a:ext cx="2029200" cy="3000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600"/>
              </a:spcBef>
              <a:spcAft>
                <a:spcPts val="100"/>
              </a:spcAft>
              <a:buNone/>
            </a:pPr>
            <a:r>
              <a:rPr lang="en" sz="750">
                <a:solidFill>
                  <a:schemeClr val="lt1"/>
                </a:solidFill>
                <a:latin typeface="Lobster"/>
                <a:ea typeface="Lobster"/>
                <a:cs typeface="Lobster"/>
                <a:sym typeface="Lobster"/>
              </a:rPr>
              <a:t>Slides made by Jacob Bankston</a:t>
            </a:r>
            <a:endParaRPr sz="750">
              <a:solidFill>
                <a:schemeClr val="lt1"/>
              </a:solidFill>
              <a:latin typeface="Lobster"/>
              <a:ea typeface="Lobster"/>
              <a:cs typeface="Lobster"/>
              <a:sym typeface="Lobste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xEl>
                                              <p:pRg end="0" st="0"/>
                                            </p:txEl>
                                          </p:spTgt>
                                        </p:tgtEl>
                                        <p:attrNameLst>
                                          <p:attrName>style.visibility</p:attrName>
                                        </p:attrNameLst>
                                      </p:cBhvr>
                                      <p:to>
                                        <p:strVal val="visible"/>
                                      </p:to>
                                    </p:set>
                                    <p:animEffect filter="fade" transition="in">
                                      <p:cBhvr>
                                        <p:cTn dur="1000"/>
                                        <p:tgtEl>
                                          <p:spTgt spid="19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xEl>
                                              <p:pRg end="1" st="1"/>
                                            </p:txEl>
                                          </p:spTgt>
                                        </p:tgtEl>
                                        <p:attrNameLst>
                                          <p:attrName>style.visibility</p:attrName>
                                        </p:attrNameLst>
                                      </p:cBhvr>
                                      <p:to>
                                        <p:strVal val="visible"/>
                                      </p:to>
                                    </p:set>
                                    <p:animEffect filter="fade" transition="in">
                                      <p:cBhvr>
                                        <p:cTn dur="1000"/>
                                        <p:tgtEl>
                                          <p:spTgt spid="19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xEl>
                                              <p:pRg end="2" st="2"/>
                                            </p:txEl>
                                          </p:spTgt>
                                        </p:tgtEl>
                                        <p:attrNameLst>
                                          <p:attrName>style.visibility</p:attrName>
                                        </p:attrNameLst>
                                      </p:cBhvr>
                                      <p:to>
                                        <p:strVal val="visible"/>
                                      </p:to>
                                    </p:set>
                                    <p:animEffect filter="fade" transition="in">
                                      <p:cBhvr>
                                        <p:cTn dur="1000"/>
                                        <p:tgtEl>
                                          <p:spTgt spid="19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xEl>
                                              <p:pRg end="3" st="3"/>
                                            </p:txEl>
                                          </p:spTgt>
                                        </p:tgtEl>
                                        <p:attrNameLst>
                                          <p:attrName>style.visibility</p:attrName>
                                        </p:attrNameLst>
                                      </p:cBhvr>
                                      <p:to>
                                        <p:strVal val="visible"/>
                                      </p:to>
                                    </p:set>
                                    <p:animEffect filter="fade" transition="in">
                                      <p:cBhvr>
                                        <p:cTn dur="1000"/>
                                        <p:tgtEl>
                                          <p:spTgt spid="19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xEl>
                                              <p:pRg end="4" st="4"/>
                                            </p:txEl>
                                          </p:spTgt>
                                        </p:tgtEl>
                                        <p:attrNameLst>
                                          <p:attrName>style.visibility</p:attrName>
                                        </p:attrNameLst>
                                      </p:cBhvr>
                                      <p:to>
                                        <p:strVal val="visible"/>
                                      </p:to>
                                    </p:set>
                                    <p:animEffect filter="fade" transition="in">
                                      <p:cBhvr>
                                        <p:cTn dur="1000"/>
                                        <p:tgtEl>
                                          <p:spTgt spid="19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xEl>
                                              <p:pRg end="5" st="5"/>
                                            </p:txEl>
                                          </p:spTgt>
                                        </p:tgtEl>
                                        <p:attrNameLst>
                                          <p:attrName>style.visibility</p:attrName>
                                        </p:attrNameLst>
                                      </p:cBhvr>
                                      <p:to>
                                        <p:strVal val="visible"/>
                                      </p:to>
                                    </p:set>
                                    <p:animEffect filter="fade" transition="in">
                                      <p:cBhvr>
                                        <p:cTn dur="1000"/>
                                        <p:tgtEl>
                                          <p:spTgt spid="19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xEl>
                                              <p:pRg end="6" st="6"/>
                                            </p:txEl>
                                          </p:spTgt>
                                        </p:tgtEl>
                                        <p:attrNameLst>
                                          <p:attrName>style.visibility</p:attrName>
                                        </p:attrNameLst>
                                      </p:cBhvr>
                                      <p:to>
                                        <p:strVal val="visible"/>
                                      </p:to>
                                    </p:set>
                                    <p:animEffect filter="fade" transition="in">
                                      <p:cBhvr>
                                        <p:cTn dur="1000"/>
                                        <p:tgtEl>
                                          <p:spTgt spid="19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xEl>
                                              <p:pRg end="7" st="7"/>
                                            </p:txEl>
                                          </p:spTgt>
                                        </p:tgtEl>
                                        <p:attrNameLst>
                                          <p:attrName>style.visibility</p:attrName>
                                        </p:attrNameLst>
                                      </p:cBhvr>
                                      <p:to>
                                        <p:strVal val="visible"/>
                                      </p:to>
                                    </p:set>
                                    <p:animEffect filter="fade" transition="in">
                                      <p:cBhvr>
                                        <p:cTn dur="1000"/>
                                        <p:tgtEl>
                                          <p:spTgt spid="19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xEl>
                                              <p:pRg end="8" st="8"/>
                                            </p:txEl>
                                          </p:spTgt>
                                        </p:tgtEl>
                                        <p:attrNameLst>
                                          <p:attrName>style.visibility</p:attrName>
                                        </p:attrNameLst>
                                      </p:cBhvr>
                                      <p:to>
                                        <p:strVal val="visible"/>
                                      </p:to>
                                    </p:set>
                                    <p:animEffect filter="fade" transition="in">
                                      <p:cBhvr>
                                        <p:cTn dur="1000"/>
                                        <p:tgtEl>
                                          <p:spTgt spid="193">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References</a:t>
            </a:r>
            <a:endParaRPr sz="3500"/>
          </a:p>
        </p:txBody>
      </p:sp>
      <p:sp>
        <p:nvSpPr>
          <p:cNvPr id="202" name="Google Shape;202;p29"/>
          <p:cNvSpPr txBox="1"/>
          <p:nvPr>
            <p:ph idx="1" type="body"/>
          </p:nvPr>
        </p:nvSpPr>
        <p:spPr>
          <a:xfrm>
            <a:off x="311700" y="1017800"/>
            <a:ext cx="8520600" cy="3651000"/>
          </a:xfrm>
          <a:prstGeom prst="rect">
            <a:avLst/>
          </a:prstGeom>
          <a:ln cap="flat" cmpd="sng" w="9525">
            <a:solidFill>
              <a:schemeClr val="lt1"/>
            </a:solidFill>
            <a:prstDash val="solid"/>
            <a:round/>
            <a:headEnd len="sm" w="sm" type="none"/>
            <a:tailEnd len="sm" w="sm" type="none"/>
          </a:ln>
          <a:effectLst>
            <a:outerShdw blurRad="57150" rotWithShape="0" algn="bl" dist="19050">
              <a:srgbClr val="FFFFFF"/>
            </a:outerShdw>
          </a:effectLst>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t/>
            </a:r>
            <a:endParaRPr>
              <a:solidFill>
                <a:srgbClr val="000000"/>
              </a:solidFill>
              <a:latin typeface="Spectral"/>
              <a:ea typeface="Spectral"/>
              <a:cs typeface="Spectral"/>
              <a:sym typeface="Spectral"/>
            </a:endParaRPr>
          </a:p>
          <a:p>
            <a:pPr indent="0" lvl="0" marL="0" rtl="0" algn="l">
              <a:lnSpc>
                <a:spcPct val="200000"/>
              </a:lnSpc>
              <a:spcBef>
                <a:spcPts val="0"/>
              </a:spcBef>
              <a:spcAft>
                <a:spcPts val="0"/>
              </a:spcAft>
              <a:buNone/>
            </a:pPr>
            <a:r>
              <a:rPr lang="en">
                <a:solidFill>
                  <a:srgbClr val="000000"/>
                </a:solidFill>
                <a:latin typeface="Spectral"/>
                <a:ea typeface="Spectral"/>
                <a:cs typeface="Spectral"/>
                <a:sym typeface="Spectral"/>
              </a:rPr>
              <a:t>Freeman, E., &amp; Robson, E. (2020). </a:t>
            </a:r>
            <a:r>
              <a:rPr i="1" lang="en">
                <a:solidFill>
                  <a:srgbClr val="000000"/>
                </a:solidFill>
                <a:latin typeface="Spectral"/>
                <a:ea typeface="Spectral"/>
                <a:cs typeface="Spectral"/>
                <a:sym typeface="Spectral"/>
              </a:rPr>
              <a:t>Head first design patterns: Building extensible and</a:t>
            </a:r>
            <a:endParaRPr i="1">
              <a:solidFill>
                <a:srgbClr val="000000"/>
              </a:solidFill>
              <a:latin typeface="Spectral"/>
              <a:ea typeface="Spectral"/>
              <a:cs typeface="Spectral"/>
              <a:sym typeface="Spectral"/>
            </a:endParaRPr>
          </a:p>
          <a:p>
            <a:pPr indent="457200" lvl="0" marL="0" rtl="0" algn="l">
              <a:lnSpc>
                <a:spcPct val="200000"/>
              </a:lnSpc>
              <a:spcBef>
                <a:spcPts val="0"/>
              </a:spcBef>
              <a:spcAft>
                <a:spcPts val="0"/>
              </a:spcAft>
              <a:buNone/>
            </a:pPr>
            <a:r>
              <a:rPr i="1" lang="en">
                <a:solidFill>
                  <a:srgbClr val="000000"/>
                </a:solidFill>
                <a:latin typeface="Spectral"/>
                <a:ea typeface="Spectral"/>
                <a:cs typeface="Spectral"/>
                <a:sym typeface="Spectral"/>
              </a:rPr>
              <a:t>maintainable Object-Oriented software</a:t>
            </a:r>
            <a:r>
              <a:rPr lang="en">
                <a:solidFill>
                  <a:srgbClr val="000000"/>
                </a:solidFill>
                <a:latin typeface="Spectral"/>
                <a:ea typeface="Spectral"/>
                <a:cs typeface="Spectral"/>
                <a:sym typeface="Spectral"/>
              </a:rPr>
              <a:t> (2nd ed.). O’Reilly Media.</a:t>
            </a:r>
            <a:endParaRPr>
              <a:solidFill>
                <a:srgbClr val="000000"/>
              </a:solidFill>
              <a:latin typeface="Spectral"/>
              <a:ea typeface="Spectral"/>
              <a:cs typeface="Spectral"/>
              <a:sym typeface="Spectral"/>
            </a:endParaRPr>
          </a:p>
          <a:p>
            <a:pPr indent="0" lvl="0" marL="0" rtl="0" algn="ctr">
              <a:spcBef>
                <a:spcPts val="0"/>
              </a:spcBef>
              <a:spcAft>
                <a:spcPts val="0"/>
              </a:spcAft>
              <a:buNone/>
            </a:pPr>
            <a:r>
              <a:t/>
            </a:r>
            <a:endParaRPr b="1">
              <a:solidFill>
                <a:srgbClr val="000000"/>
              </a:solidFill>
              <a:highlight>
                <a:srgbClr val="EFEFEF"/>
              </a:highlight>
            </a:endParaRPr>
          </a:p>
          <a:p>
            <a:pPr indent="0" lvl="0" marL="0" rtl="0" algn="ctr">
              <a:spcBef>
                <a:spcPts val="1600"/>
              </a:spcBef>
              <a:spcAft>
                <a:spcPts val="1600"/>
              </a:spcAft>
              <a:buNone/>
            </a:pPr>
            <a:r>
              <a:t/>
            </a:r>
            <a:endParaRPr b="1" sz="2100">
              <a:solidFill>
                <a:srgbClr val="000000"/>
              </a:solidFill>
              <a:latin typeface="EB Garamond"/>
              <a:ea typeface="EB Garamond"/>
              <a:cs typeface="EB Garamond"/>
              <a:sym typeface="EB Garamond"/>
            </a:endParaRPr>
          </a:p>
        </p:txBody>
      </p:sp>
      <p:sp>
        <p:nvSpPr>
          <p:cNvPr id="203" name="Google Shape;203;p29"/>
          <p:cNvSpPr txBox="1"/>
          <p:nvPr/>
        </p:nvSpPr>
        <p:spPr>
          <a:xfrm>
            <a:off x="7276350" y="4869350"/>
            <a:ext cx="2029200" cy="3000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600"/>
              </a:spcBef>
              <a:spcAft>
                <a:spcPts val="100"/>
              </a:spcAft>
              <a:buNone/>
            </a:pPr>
            <a:r>
              <a:rPr lang="en" sz="750">
                <a:solidFill>
                  <a:schemeClr val="lt1"/>
                </a:solidFill>
                <a:latin typeface="Lobster"/>
                <a:ea typeface="Lobster"/>
                <a:cs typeface="Lobster"/>
                <a:sym typeface="Lobster"/>
              </a:rPr>
              <a:t>Slides made by Jacob Bankston</a:t>
            </a:r>
            <a:endParaRPr sz="750">
              <a:solidFill>
                <a:schemeClr val="lt1"/>
              </a:solidFill>
              <a:latin typeface="Lobster"/>
              <a:ea typeface="Lobster"/>
              <a:cs typeface="Lobster"/>
              <a:sym typeface="Lobste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0" st="0"/>
                                            </p:txEl>
                                          </p:spTgt>
                                        </p:tgtEl>
                                        <p:attrNameLst>
                                          <p:attrName>style.visibility</p:attrName>
                                        </p:attrNameLst>
                                      </p:cBhvr>
                                      <p:to>
                                        <p:strVal val="visible"/>
                                      </p:to>
                                    </p:set>
                                    <p:animEffect filter="fade" transition="in">
                                      <p:cBhvr>
                                        <p:cTn dur="1000"/>
                                        <p:tgtEl>
                                          <p:spTgt spid="20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1" st="1"/>
                                            </p:txEl>
                                          </p:spTgt>
                                        </p:tgtEl>
                                        <p:attrNameLst>
                                          <p:attrName>style.visibility</p:attrName>
                                        </p:attrNameLst>
                                      </p:cBhvr>
                                      <p:to>
                                        <p:strVal val="visible"/>
                                      </p:to>
                                    </p:set>
                                    <p:animEffect filter="fade" transition="in">
                                      <p:cBhvr>
                                        <p:cTn dur="1000"/>
                                        <p:tgtEl>
                                          <p:spTgt spid="20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2" st="2"/>
                                            </p:txEl>
                                          </p:spTgt>
                                        </p:tgtEl>
                                        <p:attrNameLst>
                                          <p:attrName>style.visibility</p:attrName>
                                        </p:attrNameLst>
                                      </p:cBhvr>
                                      <p:to>
                                        <p:strVal val="visible"/>
                                      </p:to>
                                    </p:set>
                                    <p:animEffect filter="fade" transition="in">
                                      <p:cBhvr>
                                        <p:cTn dur="1000"/>
                                        <p:tgtEl>
                                          <p:spTgt spid="20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3" st="3"/>
                                            </p:txEl>
                                          </p:spTgt>
                                        </p:tgtEl>
                                        <p:attrNameLst>
                                          <p:attrName>style.visibility</p:attrName>
                                        </p:attrNameLst>
                                      </p:cBhvr>
                                      <p:to>
                                        <p:strVal val="visible"/>
                                      </p:to>
                                    </p:set>
                                    <p:animEffect filter="fade" transition="in">
                                      <p:cBhvr>
                                        <p:cTn dur="1000"/>
                                        <p:tgtEl>
                                          <p:spTgt spid="20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4" st="4"/>
                                            </p:txEl>
                                          </p:spTgt>
                                        </p:tgtEl>
                                        <p:attrNameLst>
                                          <p:attrName>style.visibility</p:attrName>
                                        </p:attrNameLst>
                                      </p:cBhvr>
                                      <p:to>
                                        <p:strVal val="visible"/>
                                      </p:to>
                                    </p:set>
                                    <p:animEffect filter="fade" transition="in">
                                      <p:cBhvr>
                                        <p:cTn dur="1000"/>
                                        <p:tgtEl>
                                          <p:spTgt spid="202">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Guidelines</a:t>
            </a:r>
            <a:endParaRPr/>
          </a:p>
        </p:txBody>
      </p:sp>
      <p:sp>
        <p:nvSpPr>
          <p:cNvPr id="95" name="Google Shape;95;p14"/>
          <p:cNvSpPr txBox="1"/>
          <p:nvPr>
            <p:ph idx="1" type="body"/>
          </p:nvPr>
        </p:nvSpPr>
        <p:spPr>
          <a:xfrm>
            <a:off x="311700" y="1017800"/>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b="1" lang="en"/>
              <a:t>Keep It Civil</a:t>
            </a:r>
            <a:r>
              <a:rPr lang="en"/>
              <a:t> - The purpose of this group is to support each other in growing and learning. Anything that will potentially discourage or ostracize others from participating is not acceptable.</a:t>
            </a:r>
            <a:endParaRPr/>
          </a:p>
          <a:p>
            <a:pPr indent="-342900" lvl="0" marL="457200" rtl="0" algn="l">
              <a:spcBef>
                <a:spcPts val="0"/>
              </a:spcBef>
              <a:spcAft>
                <a:spcPts val="0"/>
              </a:spcAft>
              <a:buSzPts val="1800"/>
              <a:buAutoNum type="arabicPeriod"/>
            </a:pPr>
            <a:r>
              <a:rPr b="1" lang="en"/>
              <a:t>Encourage All Voices</a:t>
            </a:r>
            <a:r>
              <a:rPr lang="en"/>
              <a:t> - There is a broad range of expertise in our community with the opportunity for insight at all levels of development. Please try to be encouraging of everyone getting a chance to chime in with their thoughts by not speaking over one another, and utilize the text channel during the discussion.</a:t>
            </a:r>
            <a:endParaRPr/>
          </a:p>
          <a:p>
            <a:pPr indent="-342900" lvl="0" marL="457200" rtl="0" algn="l">
              <a:spcBef>
                <a:spcPts val="0"/>
              </a:spcBef>
              <a:spcAft>
                <a:spcPts val="0"/>
              </a:spcAft>
              <a:buSzPts val="1800"/>
              <a:buAutoNum type="arabicPeriod"/>
            </a:pPr>
            <a:r>
              <a:rPr b="1" lang="en"/>
              <a:t>Feedback Is Welcome</a:t>
            </a:r>
            <a:r>
              <a:rPr lang="en"/>
              <a:t> - This is a new community and we want it to be amazing! Please provide feedback so we can improve and grow!</a:t>
            </a:r>
            <a:endParaRPr/>
          </a:p>
        </p:txBody>
      </p:sp>
      <p:sp>
        <p:nvSpPr>
          <p:cNvPr id="96" name="Google Shape;96;p14"/>
          <p:cNvSpPr txBox="1"/>
          <p:nvPr/>
        </p:nvSpPr>
        <p:spPr>
          <a:xfrm>
            <a:off x="7276350" y="4869350"/>
            <a:ext cx="2029200" cy="3000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600"/>
              </a:spcBef>
              <a:spcAft>
                <a:spcPts val="100"/>
              </a:spcAft>
              <a:buNone/>
            </a:pPr>
            <a:r>
              <a:rPr lang="en" sz="750">
                <a:solidFill>
                  <a:schemeClr val="lt1"/>
                </a:solidFill>
                <a:latin typeface="Lobster"/>
                <a:ea typeface="Lobster"/>
                <a:cs typeface="Lobster"/>
                <a:sym typeface="Lobster"/>
              </a:rPr>
              <a:t>Slides made by Jacob Bankston</a:t>
            </a:r>
            <a:endParaRPr sz="750">
              <a:solidFill>
                <a:schemeClr val="lt1"/>
              </a:solidFill>
              <a:latin typeface="Lobster"/>
              <a:ea typeface="Lobster"/>
              <a:cs typeface="Lobster"/>
              <a:sym typeface="Lobste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0" st="0"/>
                                            </p:txEl>
                                          </p:spTgt>
                                        </p:tgtEl>
                                        <p:attrNameLst>
                                          <p:attrName>style.visibility</p:attrName>
                                        </p:attrNameLst>
                                      </p:cBhvr>
                                      <p:to>
                                        <p:strVal val="visible"/>
                                      </p:to>
                                    </p:set>
                                    <p:animEffect filter="fade" transition="in">
                                      <p:cBhvr>
                                        <p:cTn dur="1000"/>
                                        <p:tgtEl>
                                          <p:spTgt spid="9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1" st="1"/>
                                            </p:txEl>
                                          </p:spTgt>
                                        </p:tgtEl>
                                        <p:attrNameLst>
                                          <p:attrName>style.visibility</p:attrName>
                                        </p:attrNameLst>
                                      </p:cBhvr>
                                      <p:to>
                                        <p:strVal val="visible"/>
                                      </p:to>
                                    </p:set>
                                    <p:animEffect filter="fade" transition="in">
                                      <p:cBhvr>
                                        <p:cTn dur="1000"/>
                                        <p:tgtEl>
                                          <p:spTgt spid="9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2" st="2"/>
                                            </p:txEl>
                                          </p:spTgt>
                                        </p:tgtEl>
                                        <p:attrNameLst>
                                          <p:attrName>style.visibility</p:attrName>
                                        </p:attrNameLst>
                                      </p:cBhvr>
                                      <p:to>
                                        <p:strVal val="visible"/>
                                      </p:to>
                                    </p:set>
                                    <p:animEffect filter="fade" transition="in">
                                      <p:cBhvr>
                                        <p:cTn dur="1000"/>
                                        <p:tgtEl>
                                          <p:spTgt spid="9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Guided Discussion</a:t>
            </a:r>
            <a:endParaRPr/>
          </a:p>
        </p:txBody>
      </p:sp>
      <p:sp>
        <p:nvSpPr>
          <p:cNvPr id="102" name="Google Shape;102;p15"/>
          <p:cNvSpPr txBox="1"/>
          <p:nvPr>
            <p:ph idx="1" type="body"/>
          </p:nvPr>
        </p:nvSpPr>
        <p:spPr>
          <a:xfrm>
            <a:off x="311700" y="1124050"/>
            <a:ext cx="8520600" cy="3339000"/>
          </a:xfrm>
          <a:prstGeom prst="rect">
            <a:avLst/>
          </a:prstGeom>
          <a:effectLst>
            <a:outerShdw blurRad="71438" rotWithShape="0" algn="bl">
              <a:srgbClr val="FFFFFF"/>
            </a:outerShdw>
          </a:effectLst>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highlight>
                  <a:srgbClr val="EFEFEF"/>
                </a:highlight>
              </a:rPr>
              <a:t>So, our job, if we choose to accept it, is to create an app that uses the WeatherData object to update three displays for current conditions, weather stats, and a forecast.</a:t>
            </a:r>
            <a:endParaRPr>
              <a:solidFill>
                <a:srgbClr val="000000"/>
              </a:solidFill>
              <a:highlight>
                <a:srgbClr val="EFEFEF"/>
              </a:highlight>
            </a:endParaRPr>
          </a:p>
          <a:p>
            <a:pPr indent="0" lvl="0" marL="0" rtl="0" algn="r">
              <a:spcBef>
                <a:spcPts val="1600"/>
              </a:spcBef>
              <a:spcAft>
                <a:spcPts val="0"/>
              </a:spcAft>
              <a:buNone/>
            </a:pPr>
            <a:r>
              <a:rPr lang="en" sz="1200">
                <a:solidFill>
                  <a:srgbClr val="000000"/>
                </a:solidFill>
                <a:latin typeface="Times New Roman"/>
                <a:ea typeface="Times New Roman"/>
                <a:cs typeface="Times New Roman"/>
                <a:sym typeface="Times New Roman"/>
              </a:rPr>
              <a:t>(Freeman &amp; Robson, 2020, 39)</a:t>
            </a:r>
            <a:endParaRPr i="1" sz="12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rPr lang="en"/>
              <a:t>If you were to accept this application, what would be your estimate of the time it would take to implement, test and have a viable product for the customer to distribute? (What factors would go into this decision? Would you describe the time frame in days/weeks/months?)</a:t>
            </a:r>
            <a:endParaRPr/>
          </a:p>
        </p:txBody>
      </p:sp>
      <p:sp>
        <p:nvSpPr>
          <p:cNvPr id="103" name="Google Shape;103;p15"/>
          <p:cNvSpPr txBox="1"/>
          <p:nvPr/>
        </p:nvSpPr>
        <p:spPr>
          <a:xfrm>
            <a:off x="7276350" y="4869350"/>
            <a:ext cx="2029200" cy="3000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600"/>
              </a:spcBef>
              <a:spcAft>
                <a:spcPts val="100"/>
              </a:spcAft>
              <a:buNone/>
            </a:pPr>
            <a:r>
              <a:rPr lang="en" sz="750">
                <a:solidFill>
                  <a:schemeClr val="lt1"/>
                </a:solidFill>
                <a:latin typeface="Lobster"/>
                <a:ea typeface="Lobster"/>
                <a:cs typeface="Lobster"/>
                <a:sym typeface="Lobster"/>
              </a:rPr>
              <a:t>Slides made by Jacob Bankston</a:t>
            </a:r>
            <a:endParaRPr sz="750">
              <a:solidFill>
                <a:schemeClr val="lt1"/>
              </a:solidFill>
              <a:latin typeface="Lobster"/>
              <a:ea typeface="Lobster"/>
              <a:cs typeface="Lobster"/>
              <a:sym typeface="Lobste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xEl>
                                              <p:pRg end="0" st="0"/>
                                            </p:txEl>
                                          </p:spTgt>
                                        </p:tgtEl>
                                        <p:attrNameLst>
                                          <p:attrName>style.visibility</p:attrName>
                                        </p:attrNameLst>
                                      </p:cBhvr>
                                      <p:to>
                                        <p:strVal val="visible"/>
                                      </p:to>
                                    </p:set>
                                    <p:animEffect filter="fade" transition="in">
                                      <p:cBhvr>
                                        <p:cTn dur="1000"/>
                                        <p:tgtEl>
                                          <p:spTgt spid="10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xEl>
                                              <p:pRg end="1" st="1"/>
                                            </p:txEl>
                                          </p:spTgt>
                                        </p:tgtEl>
                                        <p:attrNameLst>
                                          <p:attrName>style.visibility</p:attrName>
                                        </p:attrNameLst>
                                      </p:cBhvr>
                                      <p:to>
                                        <p:strVal val="visible"/>
                                      </p:to>
                                    </p:set>
                                    <p:animEffect filter="fade" transition="in">
                                      <p:cBhvr>
                                        <p:cTn dur="1000"/>
                                        <p:tgtEl>
                                          <p:spTgt spid="10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xEl>
                                              <p:pRg end="2" st="2"/>
                                            </p:txEl>
                                          </p:spTgt>
                                        </p:tgtEl>
                                        <p:attrNameLst>
                                          <p:attrName>style.visibility</p:attrName>
                                        </p:attrNameLst>
                                      </p:cBhvr>
                                      <p:to>
                                        <p:strVal val="visible"/>
                                      </p:to>
                                    </p:set>
                                    <p:animEffect filter="fade" transition="in">
                                      <p:cBhvr>
                                        <p:cTn dur="1000"/>
                                        <p:tgtEl>
                                          <p:spTgt spid="102">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Guided Discussion</a:t>
            </a:r>
            <a:endParaRPr/>
          </a:p>
        </p:txBody>
      </p:sp>
      <p:sp>
        <p:nvSpPr>
          <p:cNvPr id="109" name="Google Shape;109;p16"/>
          <p:cNvSpPr txBox="1"/>
          <p:nvPr>
            <p:ph idx="1" type="body"/>
          </p:nvPr>
        </p:nvSpPr>
        <p:spPr>
          <a:xfrm>
            <a:off x="311700" y="1124050"/>
            <a:ext cx="8520600" cy="3339000"/>
          </a:xfrm>
          <a:prstGeom prst="rect">
            <a:avLst/>
          </a:prstGeom>
          <a:effectLst>
            <a:outerShdw blurRad="71438" rotWithShape="0" algn="bl">
              <a:srgbClr val="FFFFFF"/>
            </a:outerShdw>
          </a:effectLst>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highlight>
                  <a:srgbClr val="EFEFEF"/>
                </a:highlight>
              </a:rPr>
              <a:t>But let’s also think about the future - remember the constant in software development? Change.</a:t>
            </a:r>
            <a:endParaRPr>
              <a:solidFill>
                <a:srgbClr val="000000"/>
              </a:solidFill>
              <a:highlight>
                <a:srgbClr val="EFEFEF"/>
              </a:highlight>
            </a:endParaRPr>
          </a:p>
          <a:p>
            <a:pPr indent="0" lvl="0" marL="0" rtl="0" algn="r">
              <a:spcBef>
                <a:spcPts val="1600"/>
              </a:spcBef>
              <a:spcAft>
                <a:spcPts val="0"/>
              </a:spcAft>
              <a:buNone/>
            </a:pPr>
            <a:r>
              <a:rPr lang="en" sz="1200">
                <a:solidFill>
                  <a:srgbClr val="000000"/>
                </a:solidFill>
                <a:latin typeface="Times New Roman"/>
                <a:ea typeface="Times New Roman"/>
                <a:cs typeface="Times New Roman"/>
                <a:sym typeface="Times New Roman"/>
              </a:rPr>
              <a:t>(Freeman &amp; Robson, 2020, 41)</a:t>
            </a:r>
            <a:endParaRPr i="1" sz="12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rPr lang="en"/>
              <a:t>How often does the idea of flexibility and designing for change come up in team meetings when integrating new features or creating new products? Is it a focus point, an afterthought, or not considered?</a:t>
            </a:r>
            <a:endParaRPr/>
          </a:p>
        </p:txBody>
      </p:sp>
      <p:sp>
        <p:nvSpPr>
          <p:cNvPr id="110" name="Google Shape;110;p16"/>
          <p:cNvSpPr txBox="1"/>
          <p:nvPr/>
        </p:nvSpPr>
        <p:spPr>
          <a:xfrm>
            <a:off x="7276350" y="4869350"/>
            <a:ext cx="2029200" cy="3000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600"/>
              </a:spcBef>
              <a:spcAft>
                <a:spcPts val="100"/>
              </a:spcAft>
              <a:buNone/>
            </a:pPr>
            <a:r>
              <a:rPr lang="en" sz="750">
                <a:solidFill>
                  <a:schemeClr val="lt1"/>
                </a:solidFill>
                <a:latin typeface="Lobster"/>
                <a:ea typeface="Lobster"/>
                <a:cs typeface="Lobster"/>
                <a:sym typeface="Lobster"/>
              </a:rPr>
              <a:t>Slides made by Jacob Bankston</a:t>
            </a:r>
            <a:endParaRPr sz="750">
              <a:solidFill>
                <a:schemeClr val="lt1"/>
              </a:solidFill>
              <a:latin typeface="Lobster"/>
              <a:ea typeface="Lobster"/>
              <a:cs typeface="Lobster"/>
              <a:sym typeface="Lobste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0" st="0"/>
                                            </p:txEl>
                                          </p:spTgt>
                                        </p:tgtEl>
                                        <p:attrNameLst>
                                          <p:attrName>style.visibility</p:attrName>
                                        </p:attrNameLst>
                                      </p:cBhvr>
                                      <p:to>
                                        <p:strVal val="visible"/>
                                      </p:to>
                                    </p:set>
                                    <p:animEffect filter="fade" transition="in">
                                      <p:cBhvr>
                                        <p:cTn dur="1000"/>
                                        <p:tgtEl>
                                          <p:spTgt spid="1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1" st="1"/>
                                            </p:txEl>
                                          </p:spTgt>
                                        </p:tgtEl>
                                        <p:attrNameLst>
                                          <p:attrName>style.visibility</p:attrName>
                                        </p:attrNameLst>
                                      </p:cBhvr>
                                      <p:to>
                                        <p:strVal val="visible"/>
                                      </p:to>
                                    </p:set>
                                    <p:animEffect filter="fade" transition="in">
                                      <p:cBhvr>
                                        <p:cTn dur="1000"/>
                                        <p:tgtEl>
                                          <p:spTgt spid="1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2" st="2"/>
                                            </p:txEl>
                                          </p:spTgt>
                                        </p:tgtEl>
                                        <p:attrNameLst>
                                          <p:attrName>style.visibility</p:attrName>
                                        </p:attrNameLst>
                                      </p:cBhvr>
                                      <p:to>
                                        <p:strVal val="visible"/>
                                      </p:to>
                                    </p:set>
                                    <p:animEffect filter="fade" transition="in">
                                      <p:cBhvr>
                                        <p:cTn dur="1000"/>
                                        <p:tgtEl>
                                          <p:spTgt spid="109">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Guided Discussion</a:t>
            </a:r>
            <a:endParaRPr/>
          </a:p>
        </p:txBody>
      </p:sp>
      <p:sp>
        <p:nvSpPr>
          <p:cNvPr id="116" name="Google Shape;116;p17"/>
          <p:cNvSpPr txBox="1"/>
          <p:nvPr>
            <p:ph idx="1" type="body"/>
          </p:nvPr>
        </p:nvSpPr>
        <p:spPr>
          <a:xfrm>
            <a:off x="311700" y="1124050"/>
            <a:ext cx="8520600" cy="3339000"/>
          </a:xfrm>
          <a:prstGeom prst="rect">
            <a:avLst/>
          </a:prstGeom>
          <a:effectLst>
            <a:outerShdw blurRad="71438" rotWithShape="0" algn="bl">
              <a:srgbClr val="FFFFFF"/>
            </a:outerShdw>
          </a:effectLst>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sz="1500">
                <a:solidFill>
                  <a:srgbClr val="000000"/>
                </a:solidFill>
                <a:highlight>
                  <a:srgbClr val="EFEFEF"/>
                </a:highlight>
              </a:rPr>
              <a:t>Looks like an area of change. We need to encapsulate this.</a:t>
            </a:r>
            <a:endParaRPr sz="900">
              <a:solidFill>
                <a:srgbClr val="000000"/>
              </a:solidFill>
              <a:highlight>
                <a:srgbClr val="EFEFEF"/>
              </a:highlight>
            </a:endParaRPr>
          </a:p>
          <a:p>
            <a:pPr indent="-342900" lvl="0" marL="457200" rtl="0" algn="l">
              <a:spcBef>
                <a:spcPts val="0"/>
              </a:spcBef>
              <a:spcAft>
                <a:spcPts val="0"/>
              </a:spcAft>
              <a:buClr>
                <a:srgbClr val="000000"/>
              </a:buClr>
              <a:buSzPts val="1800"/>
              <a:buChar char="●"/>
            </a:pPr>
            <a:r>
              <a:rPr lang="en" sz="1500">
                <a:solidFill>
                  <a:srgbClr val="000000"/>
                </a:solidFill>
                <a:highlight>
                  <a:srgbClr val="EFEFEF"/>
                </a:highlight>
              </a:rPr>
              <a:t>By coding to concrete implementations, we have no way to add or remove other display elements without making changes to the code.</a:t>
            </a:r>
            <a:endParaRPr sz="1500">
              <a:solidFill>
                <a:srgbClr val="000000"/>
              </a:solidFill>
              <a:highlight>
                <a:srgbClr val="EFEFEF"/>
              </a:highlight>
            </a:endParaRPr>
          </a:p>
          <a:p>
            <a:pPr indent="-342900" lvl="0" marL="457200" rtl="0" algn="l">
              <a:spcBef>
                <a:spcPts val="0"/>
              </a:spcBef>
              <a:spcAft>
                <a:spcPts val="0"/>
              </a:spcAft>
              <a:buClr>
                <a:srgbClr val="000000"/>
              </a:buClr>
              <a:buSzPts val="1800"/>
              <a:buChar char="●"/>
            </a:pPr>
            <a:r>
              <a:rPr lang="en" sz="1500">
                <a:solidFill>
                  <a:srgbClr val="000000"/>
                </a:solidFill>
                <a:highlight>
                  <a:srgbClr val="EFEFEF"/>
                </a:highlight>
              </a:rPr>
              <a:t>At least we seem to be using a common interface to talk to the display elements… they all have an update() method that takes the temp, humidity, and pressure values.</a:t>
            </a:r>
            <a:endParaRPr sz="1500">
              <a:solidFill>
                <a:srgbClr val="000000"/>
              </a:solidFill>
              <a:highlight>
                <a:srgbClr val="EFEFEF"/>
              </a:highlight>
            </a:endParaRPr>
          </a:p>
          <a:p>
            <a:pPr indent="0" lvl="0" marL="0" rtl="0" algn="r">
              <a:spcBef>
                <a:spcPts val="1600"/>
              </a:spcBef>
              <a:spcAft>
                <a:spcPts val="0"/>
              </a:spcAft>
              <a:buNone/>
            </a:pPr>
            <a:r>
              <a:rPr lang="en" sz="1200">
                <a:solidFill>
                  <a:srgbClr val="000000"/>
                </a:solidFill>
                <a:latin typeface="Times New Roman"/>
                <a:ea typeface="Times New Roman"/>
                <a:cs typeface="Times New Roman"/>
                <a:sym typeface="Times New Roman"/>
              </a:rPr>
              <a:t>(Freeman &amp; Robson, 2020, 43)</a:t>
            </a:r>
            <a:endParaRPr sz="12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rPr lang="en"/>
              <a:t>These small notes on the sides of code snippets frequently cite material from the previous chapter, which is a great review tactic for actually retaining the content that you are trying to learn. What other aspects of the writing style in this book are you enjoying that stick out to you as an effective strategy to help you remember the new information?</a:t>
            </a:r>
            <a:endParaRPr/>
          </a:p>
        </p:txBody>
      </p:sp>
      <p:sp>
        <p:nvSpPr>
          <p:cNvPr id="117" name="Google Shape;117;p17"/>
          <p:cNvSpPr txBox="1"/>
          <p:nvPr/>
        </p:nvSpPr>
        <p:spPr>
          <a:xfrm>
            <a:off x="7276350" y="4869350"/>
            <a:ext cx="2029200" cy="3000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600"/>
              </a:spcBef>
              <a:spcAft>
                <a:spcPts val="100"/>
              </a:spcAft>
              <a:buNone/>
            </a:pPr>
            <a:r>
              <a:rPr lang="en" sz="750">
                <a:solidFill>
                  <a:schemeClr val="lt1"/>
                </a:solidFill>
                <a:latin typeface="Lobster"/>
                <a:ea typeface="Lobster"/>
                <a:cs typeface="Lobster"/>
                <a:sym typeface="Lobster"/>
              </a:rPr>
              <a:t>Slides made by Jacob Bankston</a:t>
            </a:r>
            <a:endParaRPr sz="750">
              <a:solidFill>
                <a:schemeClr val="lt1"/>
              </a:solidFill>
              <a:latin typeface="Lobster"/>
              <a:ea typeface="Lobster"/>
              <a:cs typeface="Lobster"/>
              <a:sym typeface="Lobste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0" st="0"/>
                                            </p:txEl>
                                          </p:spTgt>
                                        </p:tgtEl>
                                        <p:attrNameLst>
                                          <p:attrName>style.visibility</p:attrName>
                                        </p:attrNameLst>
                                      </p:cBhvr>
                                      <p:to>
                                        <p:strVal val="visible"/>
                                      </p:to>
                                    </p:set>
                                    <p:animEffect filter="fade" transition="in">
                                      <p:cBhvr>
                                        <p:cTn dur="1000"/>
                                        <p:tgtEl>
                                          <p:spTgt spid="1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1" st="1"/>
                                            </p:txEl>
                                          </p:spTgt>
                                        </p:tgtEl>
                                        <p:attrNameLst>
                                          <p:attrName>style.visibility</p:attrName>
                                        </p:attrNameLst>
                                      </p:cBhvr>
                                      <p:to>
                                        <p:strVal val="visible"/>
                                      </p:to>
                                    </p:set>
                                    <p:animEffect filter="fade" transition="in">
                                      <p:cBhvr>
                                        <p:cTn dur="1000"/>
                                        <p:tgtEl>
                                          <p:spTgt spid="1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2" st="2"/>
                                            </p:txEl>
                                          </p:spTgt>
                                        </p:tgtEl>
                                        <p:attrNameLst>
                                          <p:attrName>style.visibility</p:attrName>
                                        </p:attrNameLst>
                                      </p:cBhvr>
                                      <p:to>
                                        <p:strVal val="visible"/>
                                      </p:to>
                                    </p:set>
                                    <p:animEffect filter="fade" transition="in">
                                      <p:cBhvr>
                                        <p:cTn dur="1000"/>
                                        <p:tgtEl>
                                          <p:spTgt spid="11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3" st="3"/>
                                            </p:txEl>
                                          </p:spTgt>
                                        </p:tgtEl>
                                        <p:attrNameLst>
                                          <p:attrName>style.visibility</p:attrName>
                                        </p:attrNameLst>
                                      </p:cBhvr>
                                      <p:to>
                                        <p:strVal val="visible"/>
                                      </p:to>
                                    </p:set>
                                    <p:animEffect filter="fade" transition="in">
                                      <p:cBhvr>
                                        <p:cTn dur="1000"/>
                                        <p:tgtEl>
                                          <p:spTgt spid="11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4" st="4"/>
                                            </p:txEl>
                                          </p:spTgt>
                                        </p:tgtEl>
                                        <p:attrNameLst>
                                          <p:attrName>style.visibility</p:attrName>
                                        </p:attrNameLst>
                                      </p:cBhvr>
                                      <p:to>
                                        <p:strVal val="visible"/>
                                      </p:to>
                                    </p:set>
                                    <p:animEffect filter="fade" transition="in">
                                      <p:cBhvr>
                                        <p:cTn dur="1000"/>
                                        <p:tgtEl>
                                          <p:spTgt spid="116">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Guided Discussion</a:t>
            </a:r>
            <a:endParaRPr/>
          </a:p>
        </p:txBody>
      </p:sp>
      <p:sp>
        <p:nvSpPr>
          <p:cNvPr id="123" name="Google Shape;123;p18"/>
          <p:cNvSpPr txBox="1"/>
          <p:nvPr>
            <p:ph idx="1" type="body"/>
          </p:nvPr>
        </p:nvSpPr>
        <p:spPr>
          <a:xfrm>
            <a:off x="311700" y="1124050"/>
            <a:ext cx="8520600" cy="3339000"/>
          </a:xfrm>
          <a:prstGeom prst="rect">
            <a:avLst/>
          </a:prstGeom>
          <a:effectLst>
            <a:outerShdw blurRad="71438" rotWithShape="0" algn="bl">
              <a:srgbClr val="FFFFFF"/>
            </a:outerShdw>
          </a:effectLst>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highlight>
                  <a:srgbClr val="EFEFEF"/>
                </a:highlight>
              </a:rPr>
              <a:t>Publishers + Subscribers = Observer Pattern</a:t>
            </a:r>
            <a:endParaRPr>
              <a:solidFill>
                <a:srgbClr val="000000"/>
              </a:solidFill>
              <a:highlight>
                <a:srgbClr val="EFEFEF"/>
              </a:highlight>
            </a:endParaRPr>
          </a:p>
          <a:p>
            <a:pPr indent="-317500" lvl="1" marL="914400" rtl="0" algn="l">
              <a:spcBef>
                <a:spcPts val="0"/>
              </a:spcBef>
              <a:spcAft>
                <a:spcPts val="0"/>
              </a:spcAft>
              <a:buClr>
                <a:srgbClr val="000000"/>
              </a:buClr>
              <a:buSzPts val="1400"/>
              <a:buChar char="○"/>
            </a:pPr>
            <a:r>
              <a:rPr lang="en">
                <a:solidFill>
                  <a:srgbClr val="000000"/>
                </a:solidFill>
                <a:highlight>
                  <a:srgbClr val="EFEFEF"/>
                </a:highlight>
              </a:rPr>
              <a:t>If you understand newspaper subscriptions, you pretty much understand the Observer Pattern, only we call the publisher the SUBJECT and the subscribers the OBSERVERS.</a:t>
            </a:r>
            <a:endParaRPr>
              <a:solidFill>
                <a:srgbClr val="000000"/>
              </a:solidFill>
              <a:highlight>
                <a:srgbClr val="EFEFEF"/>
              </a:highlight>
            </a:endParaRPr>
          </a:p>
          <a:p>
            <a:pPr indent="0" lvl="0" marL="0" rtl="0" algn="r">
              <a:spcBef>
                <a:spcPts val="1600"/>
              </a:spcBef>
              <a:spcAft>
                <a:spcPts val="0"/>
              </a:spcAft>
              <a:buNone/>
            </a:pPr>
            <a:r>
              <a:rPr lang="en" sz="1200">
                <a:solidFill>
                  <a:srgbClr val="000000"/>
                </a:solidFill>
                <a:latin typeface="Times New Roman"/>
                <a:ea typeface="Times New Roman"/>
                <a:cs typeface="Times New Roman"/>
                <a:sym typeface="Times New Roman"/>
              </a:rPr>
              <a:t>(Freeman &amp; Robson, 2020, 45)</a:t>
            </a:r>
            <a:endParaRPr sz="17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rPr lang="en"/>
              <a:t>What are other analogies that could describe this pattern in addition to the newspaper analogy?</a:t>
            </a:r>
            <a:endParaRPr/>
          </a:p>
        </p:txBody>
      </p:sp>
      <p:sp>
        <p:nvSpPr>
          <p:cNvPr id="124" name="Google Shape;124;p18"/>
          <p:cNvSpPr txBox="1"/>
          <p:nvPr/>
        </p:nvSpPr>
        <p:spPr>
          <a:xfrm>
            <a:off x="7276350" y="4869350"/>
            <a:ext cx="2029200" cy="3000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600"/>
              </a:spcBef>
              <a:spcAft>
                <a:spcPts val="100"/>
              </a:spcAft>
              <a:buNone/>
            </a:pPr>
            <a:r>
              <a:rPr lang="en" sz="750">
                <a:solidFill>
                  <a:schemeClr val="lt1"/>
                </a:solidFill>
                <a:latin typeface="Lobster"/>
                <a:ea typeface="Lobster"/>
                <a:cs typeface="Lobster"/>
                <a:sym typeface="Lobster"/>
              </a:rPr>
              <a:t>Slides made by Jacob Bankston</a:t>
            </a:r>
            <a:endParaRPr sz="750">
              <a:solidFill>
                <a:schemeClr val="lt1"/>
              </a:solidFill>
              <a:latin typeface="Lobster"/>
              <a:ea typeface="Lobster"/>
              <a:cs typeface="Lobster"/>
              <a:sym typeface="Lobste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0" st="0"/>
                                            </p:txEl>
                                          </p:spTgt>
                                        </p:tgtEl>
                                        <p:attrNameLst>
                                          <p:attrName>style.visibility</p:attrName>
                                        </p:attrNameLst>
                                      </p:cBhvr>
                                      <p:to>
                                        <p:strVal val="visible"/>
                                      </p:to>
                                    </p:set>
                                    <p:animEffect filter="fade" transition="in">
                                      <p:cBhvr>
                                        <p:cTn dur="1000"/>
                                        <p:tgtEl>
                                          <p:spTgt spid="1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1" st="1"/>
                                            </p:txEl>
                                          </p:spTgt>
                                        </p:tgtEl>
                                        <p:attrNameLst>
                                          <p:attrName>style.visibility</p:attrName>
                                        </p:attrNameLst>
                                      </p:cBhvr>
                                      <p:to>
                                        <p:strVal val="visible"/>
                                      </p:to>
                                    </p:set>
                                    <p:animEffect filter="fade" transition="in">
                                      <p:cBhvr>
                                        <p:cTn dur="1000"/>
                                        <p:tgtEl>
                                          <p:spTgt spid="1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2" st="2"/>
                                            </p:txEl>
                                          </p:spTgt>
                                        </p:tgtEl>
                                        <p:attrNameLst>
                                          <p:attrName>style.visibility</p:attrName>
                                        </p:attrNameLst>
                                      </p:cBhvr>
                                      <p:to>
                                        <p:strVal val="visible"/>
                                      </p:to>
                                    </p:set>
                                    <p:animEffect filter="fade" transition="in">
                                      <p:cBhvr>
                                        <p:cTn dur="1000"/>
                                        <p:tgtEl>
                                          <p:spTgt spid="1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3" st="3"/>
                                            </p:txEl>
                                          </p:spTgt>
                                        </p:tgtEl>
                                        <p:attrNameLst>
                                          <p:attrName>style.visibility</p:attrName>
                                        </p:attrNameLst>
                                      </p:cBhvr>
                                      <p:to>
                                        <p:strVal val="visible"/>
                                      </p:to>
                                    </p:set>
                                    <p:animEffect filter="fade" transition="in">
                                      <p:cBhvr>
                                        <p:cTn dur="1000"/>
                                        <p:tgtEl>
                                          <p:spTgt spid="12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Guided Discussion</a:t>
            </a:r>
            <a:endParaRPr/>
          </a:p>
        </p:txBody>
      </p:sp>
      <p:sp>
        <p:nvSpPr>
          <p:cNvPr id="130" name="Google Shape;130;p19"/>
          <p:cNvSpPr txBox="1"/>
          <p:nvPr>
            <p:ph idx="1" type="body"/>
          </p:nvPr>
        </p:nvSpPr>
        <p:spPr>
          <a:xfrm>
            <a:off x="311700" y="1124050"/>
            <a:ext cx="8520600" cy="3339000"/>
          </a:xfrm>
          <a:prstGeom prst="rect">
            <a:avLst/>
          </a:prstGeom>
          <a:effectLst>
            <a:outerShdw blurRad="71438" rotWithShape="0" algn="bl">
              <a:srgbClr val="FFFFFF"/>
            </a:outerShdw>
          </a:effectLst>
        </p:spPr>
        <p:txBody>
          <a:bodyPr anchorCtr="0" anchor="t" bIns="91425" lIns="91425" spcFirstLastPara="1" rIns="91425" wrap="square" tIns="91425">
            <a:noAutofit/>
          </a:bodyPr>
          <a:lstStyle/>
          <a:p>
            <a:pPr indent="-323850" lvl="0" marL="457200" rtl="0" algn="l">
              <a:spcBef>
                <a:spcPts val="0"/>
              </a:spcBef>
              <a:spcAft>
                <a:spcPts val="0"/>
              </a:spcAft>
              <a:buClr>
                <a:srgbClr val="000000"/>
              </a:buClr>
              <a:buSzPts val="1500"/>
              <a:buChar char="●"/>
            </a:pPr>
            <a:r>
              <a:rPr b="1" lang="en" sz="1500">
                <a:solidFill>
                  <a:srgbClr val="000000"/>
                </a:solidFill>
                <a:highlight>
                  <a:srgbClr val="EFEFEF"/>
                </a:highlight>
              </a:rPr>
              <a:t>The Observer Pattern</a:t>
            </a:r>
            <a:r>
              <a:rPr lang="en" sz="1500">
                <a:solidFill>
                  <a:srgbClr val="000000"/>
                </a:solidFill>
                <a:highlight>
                  <a:srgbClr val="EFEFEF"/>
                </a:highlight>
              </a:rPr>
              <a:t> defines a one-to-many dependency between objects so that when one object changes state, all of its dependents are notified and updated automatically.</a:t>
            </a:r>
            <a:endParaRPr sz="1500">
              <a:solidFill>
                <a:srgbClr val="000000"/>
              </a:solidFill>
              <a:highlight>
                <a:srgbClr val="EFEFEF"/>
              </a:highlight>
            </a:endParaRPr>
          </a:p>
          <a:p>
            <a:pPr indent="-323850" lvl="0" marL="457200" rtl="0" algn="l">
              <a:spcBef>
                <a:spcPts val="0"/>
              </a:spcBef>
              <a:spcAft>
                <a:spcPts val="0"/>
              </a:spcAft>
              <a:buClr>
                <a:srgbClr val="000000"/>
              </a:buClr>
              <a:buSzPts val="1500"/>
              <a:buFont typeface="Spectral SemiBold"/>
              <a:buChar char="●"/>
            </a:pPr>
            <a:r>
              <a:rPr lang="en" sz="1500">
                <a:solidFill>
                  <a:srgbClr val="000000"/>
                </a:solidFill>
                <a:highlight>
                  <a:srgbClr val="EFEFEF"/>
                </a:highlight>
                <a:latin typeface="Spectral SemiBold"/>
                <a:ea typeface="Spectral SemiBold"/>
                <a:cs typeface="Spectral SemiBold"/>
                <a:sym typeface="Spectral SemiBold"/>
              </a:rPr>
              <a:t>The Observer Pattern defines a one-to-many relationship between a set of objects. When the state of one object changes, all of its dependents are notified.</a:t>
            </a:r>
            <a:endParaRPr sz="1500">
              <a:solidFill>
                <a:srgbClr val="000000"/>
              </a:solidFill>
              <a:highlight>
                <a:srgbClr val="EFEFEF"/>
              </a:highlight>
              <a:latin typeface="Spectral SemiBold"/>
              <a:ea typeface="Spectral SemiBold"/>
              <a:cs typeface="Spectral SemiBold"/>
              <a:sym typeface="Spectral SemiBold"/>
            </a:endParaRPr>
          </a:p>
          <a:p>
            <a:pPr indent="-323850" lvl="0" marL="457200" rtl="0" algn="l">
              <a:spcBef>
                <a:spcPts val="0"/>
              </a:spcBef>
              <a:spcAft>
                <a:spcPts val="0"/>
              </a:spcAft>
              <a:buClr>
                <a:srgbClr val="000000"/>
              </a:buClr>
              <a:buSzPts val="1500"/>
              <a:buChar char="●"/>
            </a:pPr>
            <a:r>
              <a:rPr lang="en" sz="1500">
                <a:solidFill>
                  <a:srgbClr val="000000"/>
                </a:solidFill>
                <a:highlight>
                  <a:srgbClr val="EFEFEF"/>
                </a:highlight>
              </a:rPr>
              <a:t>The subject and observers define the one-to-many relationship. We have </a:t>
            </a:r>
            <a:r>
              <a:rPr i="1" lang="en" sz="1500">
                <a:solidFill>
                  <a:srgbClr val="000000"/>
                </a:solidFill>
                <a:highlight>
                  <a:srgbClr val="EFEFEF"/>
                </a:highlight>
              </a:rPr>
              <a:t>one subject</a:t>
            </a:r>
            <a:r>
              <a:rPr lang="en" sz="1500">
                <a:solidFill>
                  <a:srgbClr val="000000"/>
                </a:solidFill>
                <a:highlight>
                  <a:srgbClr val="EFEFEF"/>
                </a:highlight>
              </a:rPr>
              <a:t>, who notifies </a:t>
            </a:r>
            <a:r>
              <a:rPr i="1" lang="en" sz="1500">
                <a:solidFill>
                  <a:srgbClr val="000000"/>
                </a:solidFill>
                <a:highlight>
                  <a:srgbClr val="EFEFEF"/>
                </a:highlight>
              </a:rPr>
              <a:t>many observers</a:t>
            </a:r>
            <a:r>
              <a:rPr lang="en" sz="1500">
                <a:solidFill>
                  <a:srgbClr val="000000"/>
                </a:solidFill>
                <a:highlight>
                  <a:srgbClr val="EFEFEF"/>
                </a:highlight>
              </a:rPr>
              <a:t> when something in the subject changes. The observers </a:t>
            </a:r>
            <a:r>
              <a:rPr i="1" lang="en" sz="1500">
                <a:solidFill>
                  <a:srgbClr val="000000"/>
                </a:solidFill>
                <a:highlight>
                  <a:srgbClr val="EFEFEF"/>
                </a:highlight>
              </a:rPr>
              <a:t>are dependent</a:t>
            </a:r>
            <a:r>
              <a:rPr lang="en" sz="1500">
                <a:solidFill>
                  <a:srgbClr val="000000"/>
                </a:solidFill>
                <a:highlight>
                  <a:srgbClr val="EFEFEF"/>
                </a:highlight>
              </a:rPr>
              <a:t> on the subject - when the subject’s state changes, the observers are notified.</a:t>
            </a:r>
            <a:endParaRPr sz="1500">
              <a:solidFill>
                <a:srgbClr val="000000"/>
              </a:solidFill>
              <a:highlight>
                <a:srgbClr val="EFEFEF"/>
              </a:highlight>
            </a:endParaRPr>
          </a:p>
          <a:p>
            <a:pPr indent="0" lvl="0" marL="0" rtl="0" algn="r">
              <a:spcBef>
                <a:spcPts val="1600"/>
              </a:spcBef>
              <a:spcAft>
                <a:spcPts val="0"/>
              </a:spcAft>
              <a:buNone/>
            </a:pPr>
            <a:r>
              <a:rPr lang="en" sz="1200">
                <a:solidFill>
                  <a:srgbClr val="000000"/>
                </a:solidFill>
                <a:latin typeface="Times New Roman"/>
                <a:ea typeface="Times New Roman"/>
                <a:cs typeface="Times New Roman"/>
                <a:sym typeface="Times New Roman"/>
              </a:rPr>
              <a:t>(Freeman &amp; Robson, 2020, 51)</a:t>
            </a:r>
            <a:endParaRPr sz="15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rPr lang="en"/>
              <a:t>The three definitions for the observer pattern above all appear on the same page. Which one of these definitions do you prefer?</a:t>
            </a:r>
            <a:endParaRPr/>
          </a:p>
        </p:txBody>
      </p:sp>
      <p:sp>
        <p:nvSpPr>
          <p:cNvPr id="131" name="Google Shape;131;p19"/>
          <p:cNvSpPr txBox="1"/>
          <p:nvPr/>
        </p:nvSpPr>
        <p:spPr>
          <a:xfrm>
            <a:off x="7276350" y="4869350"/>
            <a:ext cx="2029200" cy="3000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600"/>
              </a:spcBef>
              <a:spcAft>
                <a:spcPts val="100"/>
              </a:spcAft>
              <a:buNone/>
            </a:pPr>
            <a:r>
              <a:rPr lang="en" sz="750">
                <a:solidFill>
                  <a:schemeClr val="lt1"/>
                </a:solidFill>
                <a:latin typeface="Lobster"/>
                <a:ea typeface="Lobster"/>
                <a:cs typeface="Lobster"/>
                <a:sym typeface="Lobster"/>
              </a:rPr>
              <a:t>Slides made by Jacob Bankston</a:t>
            </a:r>
            <a:endParaRPr sz="750">
              <a:solidFill>
                <a:schemeClr val="lt1"/>
              </a:solidFill>
              <a:latin typeface="Lobster"/>
              <a:ea typeface="Lobster"/>
              <a:cs typeface="Lobster"/>
              <a:sym typeface="Lobste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0" st="0"/>
                                            </p:txEl>
                                          </p:spTgt>
                                        </p:tgtEl>
                                        <p:attrNameLst>
                                          <p:attrName>style.visibility</p:attrName>
                                        </p:attrNameLst>
                                      </p:cBhvr>
                                      <p:to>
                                        <p:strVal val="visible"/>
                                      </p:to>
                                    </p:set>
                                    <p:animEffect filter="fade" transition="in">
                                      <p:cBhvr>
                                        <p:cTn dur="1000"/>
                                        <p:tgtEl>
                                          <p:spTgt spid="1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1" st="1"/>
                                            </p:txEl>
                                          </p:spTgt>
                                        </p:tgtEl>
                                        <p:attrNameLst>
                                          <p:attrName>style.visibility</p:attrName>
                                        </p:attrNameLst>
                                      </p:cBhvr>
                                      <p:to>
                                        <p:strVal val="visible"/>
                                      </p:to>
                                    </p:set>
                                    <p:animEffect filter="fade" transition="in">
                                      <p:cBhvr>
                                        <p:cTn dur="1000"/>
                                        <p:tgtEl>
                                          <p:spTgt spid="1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2" st="2"/>
                                            </p:txEl>
                                          </p:spTgt>
                                        </p:tgtEl>
                                        <p:attrNameLst>
                                          <p:attrName>style.visibility</p:attrName>
                                        </p:attrNameLst>
                                      </p:cBhvr>
                                      <p:to>
                                        <p:strVal val="visible"/>
                                      </p:to>
                                    </p:set>
                                    <p:animEffect filter="fade" transition="in">
                                      <p:cBhvr>
                                        <p:cTn dur="1000"/>
                                        <p:tgtEl>
                                          <p:spTgt spid="13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3" st="3"/>
                                            </p:txEl>
                                          </p:spTgt>
                                        </p:tgtEl>
                                        <p:attrNameLst>
                                          <p:attrName>style.visibility</p:attrName>
                                        </p:attrNameLst>
                                      </p:cBhvr>
                                      <p:to>
                                        <p:strVal val="visible"/>
                                      </p:to>
                                    </p:set>
                                    <p:animEffect filter="fade" transition="in">
                                      <p:cBhvr>
                                        <p:cTn dur="1000"/>
                                        <p:tgtEl>
                                          <p:spTgt spid="13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4" st="4"/>
                                            </p:txEl>
                                          </p:spTgt>
                                        </p:tgtEl>
                                        <p:attrNameLst>
                                          <p:attrName>style.visibility</p:attrName>
                                        </p:attrNameLst>
                                      </p:cBhvr>
                                      <p:to>
                                        <p:strVal val="visible"/>
                                      </p:to>
                                    </p:set>
                                    <p:animEffect filter="fade" transition="in">
                                      <p:cBhvr>
                                        <p:cTn dur="1000"/>
                                        <p:tgtEl>
                                          <p:spTgt spid="13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Guided Discussion</a:t>
            </a:r>
            <a:endParaRPr/>
          </a:p>
        </p:txBody>
      </p:sp>
      <p:sp>
        <p:nvSpPr>
          <p:cNvPr id="137" name="Google Shape;137;p20"/>
          <p:cNvSpPr txBox="1"/>
          <p:nvPr>
            <p:ph idx="1" type="body"/>
          </p:nvPr>
        </p:nvSpPr>
        <p:spPr>
          <a:xfrm>
            <a:off x="311700" y="1124050"/>
            <a:ext cx="8520600" cy="3339000"/>
          </a:xfrm>
          <a:prstGeom prst="rect">
            <a:avLst/>
          </a:prstGeom>
          <a:effectLst>
            <a:outerShdw blurRad="71438" rotWithShape="0" algn="bl">
              <a:srgbClr val="FFFFFF"/>
            </a:outerShdw>
          </a:effectLst>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highlight>
                  <a:srgbClr val="EFEFEF"/>
                </a:highlight>
              </a:rPr>
              <a:t>Because the subject is the sole owner of that data, the observers are dependent on the subject to update them when the data changes. This leads to a cleaner OO design than allowing many objects to control the same data.</a:t>
            </a:r>
            <a:endParaRPr>
              <a:solidFill>
                <a:srgbClr val="000000"/>
              </a:solidFill>
              <a:highlight>
                <a:srgbClr val="EFEFEF"/>
              </a:highlight>
            </a:endParaRPr>
          </a:p>
          <a:p>
            <a:pPr indent="0" lvl="0" marL="0" rtl="0" algn="r">
              <a:spcBef>
                <a:spcPts val="1600"/>
              </a:spcBef>
              <a:spcAft>
                <a:spcPts val="0"/>
              </a:spcAft>
              <a:buNone/>
            </a:pPr>
            <a:r>
              <a:rPr lang="en" sz="1200">
                <a:solidFill>
                  <a:srgbClr val="000000"/>
                </a:solidFill>
                <a:latin typeface="Times New Roman"/>
                <a:ea typeface="Times New Roman"/>
                <a:cs typeface="Times New Roman"/>
                <a:sym typeface="Times New Roman"/>
              </a:rPr>
              <a:t>(Freeman &amp; Robson, 2020, 52)</a:t>
            </a:r>
            <a:endParaRPr>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rPr lang="en"/>
              <a:t>Why would allowing many objects to control the same data be an issue? What problems could this cause?</a:t>
            </a:r>
            <a:endParaRPr/>
          </a:p>
        </p:txBody>
      </p:sp>
      <p:sp>
        <p:nvSpPr>
          <p:cNvPr id="138" name="Google Shape;138;p20"/>
          <p:cNvSpPr txBox="1"/>
          <p:nvPr/>
        </p:nvSpPr>
        <p:spPr>
          <a:xfrm>
            <a:off x="7276350" y="4869350"/>
            <a:ext cx="2029200" cy="3000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600"/>
              </a:spcBef>
              <a:spcAft>
                <a:spcPts val="100"/>
              </a:spcAft>
              <a:buNone/>
            </a:pPr>
            <a:r>
              <a:rPr lang="en" sz="750">
                <a:solidFill>
                  <a:schemeClr val="lt1"/>
                </a:solidFill>
                <a:latin typeface="Lobster"/>
                <a:ea typeface="Lobster"/>
                <a:cs typeface="Lobster"/>
                <a:sym typeface="Lobster"/>
              </a:rPr>
              <a:t>Slides made by Jacob Bankston</a:t>
            </a:r>
            <a:endParaRPr sz="750">
              <a:solidFill>
                <a:schemeClr val="lt1"/>
              </a:solidFill>
              <a:latin typeface="Lobster"/>
              <a:ea typeface="Lobster"/>
              <a:cs typeface="Lobster"/>
              <a:sym typeface="Lobste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0" st="0"/>
                                            </p:txEl>
                                          </p:spTgt>
                                        </p:tgtEl>
                                        <p:attrNameLst>
                                          <p:attrName>style.visibility</p:attrName>
                                        </p:attrNameLst>
                                      </p:cBhvr>
                                      <p:to>
                                        <p:strVal val="visible"/>
                                      </p:to>
                                    </p:set>
                                    <p:animEffect filter="fade" transition="in">
                                      <p:cBhvr>
                                        <p:cTn dur="1000"/>
                                        <p:tgtEl>
                                          <p:spTgt spid="1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1" st="1"/>
                                            </p:txEl>
                                          </p:spTgt>
                                        </p:tgtEl>
                                        <p:attrNameLst>
                                          <p:attrName>style.visibility</p:attrName>
                                        </p:attrNameLst>
                                      </p:cBhvr>
                                      <p:to>
                                        <p:strVal val="visible"/>
                                      </p:to>
                                    </p:set>
                                    <p:animEffect filter="fade" transition="in">
                                      <p:cBhvr>
                                        <p:cTn dur="1000"/>
                                        <p:tgtEl>
                                          <p:spTgt spid="13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2" st="2"/>
                                            </p:txEl>
                                          </p:spTgt>
                                        </p:tgtEl>
                                        <p:attrNameLst>
                                          <p:attrName>style.visibility</p:attrName>
                                        </p:attrNameLst>
                                      </p:cBhvr>
                                      <p:to>
                                        <p:strVal val="visible"/>
                                      </p:to>
                                    </p:set>
                                    <p:animEffect filter="fade" transition="in">
                                      <p:cBhvr>
                                        <p:cTn dur="1000"/>
                                        <p:tgtEl>
                                          <p:spTgt spid="137">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Guided Discussion</a:t>
            </a:r>
            <a:endParaRPr/>
          </a:p>
        </p:txBody>
      </p:sp>
      <p:sp>
        <p:nvSpPr>
          <p:cNvPr id="144" name="Google Shape;144;p21"/>
          <p:cNvSpPr txBox="1"/>
          <p:nvPr>
            <p:ph idx="1" type="body"/>
          </p:nvPr>
        </p:nvSpPr>
        <p:spPr>
          <a:xfrm>
            <a:off x="311700" y="1124050"/>
            <a:ext cx="8520600" cy="3339000"/>
          </a:xfrm>
          <a:prstGeom prst="rect">
            <a:avLst/>
          </a:prstGeom>
          <a:effectLst>
            <a:outerShdw blurRad="71438" rotWithShape="0" algn="bl">
              <a:srgbClr val="FFFFFF"/>
            </a:outerShdw>
          </a:effectLst>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b="1" lang="en" sz="1400">
                <a:solidFill>
                  <a:srgbClr val="000000"/>
                </a:solidFill>
                <a:highlight>
                  <a:srgbClr val="EFEFEF"/>
                </a:highlight>
              </a:rPr>
              <a:t>Guru</a:t>
            </a:r>
            <a:r>
              <a:rPr lang="en" sz="1400">
                <a:solidFill>
                  <a:srgbClr val="000000"/>
                </a:solidFill>
                <a:highlight>
                  <a:srgbClr val="EFEFEF"/>
                </a:highlight>
              </a:rPr>
              <a:t>: </a:t>
            </a:r>
            <a:r>
              <a:rPr i="1" lang="en" sz="1400">
                <a:solidFill>
                  <a:srgbClr val="000000"/>
                </a:solidFill>
                <a:highlight>
                  <a:srgbClr val="EFEFEF"/>
                </a:highlight>
              </a:rPr>
              <a:t>We say a object is tightly coupled to another object when it is too dependent on that object.</a:t>
            </a:r>
            <a:endParaRPr i="1" sz="1400">
              <a:solidFill>
                <a:srgbClr val="000000"/>
              </a:solidFill>
              <a:highlight>
                <a:srgbClr val="EFEFEF"/>
              </a:highlight>
            </a:endParaRPr>
          </a:p>
          <a:p>
            <a:pPr indent="-317500" lvl="0" marL="457200" rtl="0" algn="l">
              <a:spcBef>
                <a:spcPts val="0"/>
              </a:spcBef>
              <a:spcAft>
                <a:spcPts val="0"/>
              </a:spcAft>
              <a:buClr>
                <a:srgbClr val="000000"/>
              </a:buClr>
              <a:buSzPts val="1400"/>
              <a:buChar char="●"/>
            </a:pPr>
            <a:r>
              <a:rPr b="1" lang="en" sz="1400">
                <a:solidFill>
                  <a:srgbClr val="000000"/>
                </a:solidFill>
                <a:highlight>
                  <a:srgbClr val="EFEFEF"/>
                </a:highlight>
              </a:rPr>
              <a:t>Student</a:t>
            </a:r>
            <a:r>
              <a:rPr lang="en" sz="1400">
                <a:solidFill>
                  <a:srgbClr val="000000"/>
                </a:solidFill>
                <a:highlight>
                  <a:srgbClr val="EFEFEF"/>
                </a:highlight>
              </a:rPr>
              <a:t>: </a:t>
            </a:r>
            <a:r>
              <a:rPr i="1" lang="en" sz="1400">
                <a:solidFill>
                  <a:srgbClr val="000000"/>
                </a:solidFill>
                <a:highlight>
                  <a:srgbClr val="EFEFEF"/>
                </a:highlight>
              </a:rPr>
              <a:t>So a loosely coupled object can’t depend on another object?</a:t>
            </a:r>
            <a:endParaRPr i="1" sz="1400">
              <a:solidFill>
                <a:srgbClr val="000000"/>
              </a:solidFill>
              <a:highlight>
                <a:srgbClr val="EFEFEF"/>
              </a:highlight>
            </a:endParaRPr>
          </a:p>
          <a:p>
            <a:pPr indent="-317500" lvl="0" marL="457200" rtl="0" algn="l">
              <a:spcBef>
                <a:spcPts val="0"/>
              </a:spcBef>
              <a:spcAft>
                <a:spcPts val="0"/>
              </a:spcAft>
              <a:buClr>
                <a:srgbClr val="000000"/>
              </a:buClr>
              <a:buSzPts val="1400"/>
              <a:buChar char="●"/>
            </a:pPr>
            <a:r>
              <a:rPr b="1" lang="en" sz="1400">
                <a:solidFill>
                  <a:srgbClr val="000000"/>
                </a:solidFill>
                <a:highlight>
                  <a:srgbClr val="EFEFEF"/>
                </a:highlight>
              </a:rPr>
              <a:t>Guru</a:t>
            </a:r>
            <a:r>
              <a:rPr lang="en" sz="1400">
                <a:solidFill>
                  <a:srgbClr val="000000"/>
                </a:solidFill>
                <a:highlight>
                  <a:srgbClr val="EFEFEF"/>
                </a:highlight>
              </a:rPr>
              <a:t>: </a:t>
            </a:r>
            <a:r>
              <a:rPr i="1" lang="en" sz="1400">
                <a:solidFill>
                  <a:srgbClr val="000000"/>
                </a:solidFill>
                <a:highlight>
                  <a:srgbClr val="EFEFEF"/>
                </a:highlight>
              </a:rPr>
              <a:t>Think of nature; all living things depend on each other. Likewise, all objects depend on other objects. But a loosely coupled object doesn’t know or care too much about the details of another object.</a:t>
            </a:r>
            <a:endParaRPr i="1" sz="1400">
              <a:solidFill>
                <a:srgbClr val="000000"/>
              </a:solidFill>
              <a:highlight>
                <a:srgbClr val="EFEFEF"/>
              </a:highlight>
            </a:endParaRPr>
          </a:p>
          <a:p>
            <a:pPr indent="-317500" lvl="0" marL="457200" rtl="0" algn="l">
              <a:spcBef>
                <a:spcPts val="0"/>
              </a:spcBef>
              <a:spcAft>
                <a:spcPts val="0"/>
              </a:spcAft>
              <a:buClr>
                <a:srgbClr val="000000"/>
              </a:buClr>
              <a:buSzPts val="1400"/>
              <a:buChar char="●"/>
            </a:pPr>
            <a:r>
              <a:rPr b="1" lang="en" sz="1400">
                <a:solidFill>
                  <a:srgbClr val="000000"/>
                </a:solidFill>
                <a:highlight>
                  <a:srgbClr val="EFEFEF"/>
                </a:highlight>
              </a:rPr>
              <a:t>Student</a:t>
            </a:r>
            <a:r>
              <a:rPr lang="en" sz="1400">
                <a:solidFill>
                  <a:srgbClr val="000000"/>
                </a:solidFill>
                <a:highlight>
                  <a:srgbClr val="EFEFEF"/>
                </a:highlight>
              </a:rPr>
              <a:t>: </a:t>
            </a:r>
            <a:r>
              <a:rPr i="1" lang="en" sz="1400">
                <a:solidFill>
                  <a:srgbClr val="000000"/>
                </a:solidFill>
                <a:highlight>
                  <a:srgbClr val="EFEFEF"/>
                </a:highlight>
              </a:rPr>
              <a:t>But Guru, that doesn’t sound like a good quality. Surely not knowing is worse than knowing.</a:t>
            </a:r>
            <a:endParaRPr i="1" sz="1400">
              <a:solidFill>
                <a:srgbClr val="000000"/>
              </a:solidFill>
              <a:highlight>
                <a:srgbClr val="EFEFEF"/>
              </a:highlight>
            </a:endParaRPr>
          </a:p>
          <a:p>
            <a:pPr indent="-317500" lvl="0" marL="457200" rtl="0" algn="l">
              <a:spcBef>
                <a:spcPts val="0"/>
              </a:spcBef>
              <a:spcAft>
                <a:spcPts val="0"/>
              </a:spcAft>
              <a:buClr>
                <a:srgbClr val="000000"/>
              </a:buClr>
              <a:buSzPts val="1400"/>
              <a:buChar char="●"/>
            </a:pPr>
            <a:r>
              <a:rPr b="1" lang="en" sz="1400">
                <a:solidFill>
                  <a:srgbClr val="000000"/>
                </a:solidFill>
                <a:highlight>
                  <a:srgbClr val="EFEFEF"/>
                </a:highlight>
              </a:rPr>
              <a:t>Guru</a:t>
            </a:r>
            <a:r>
              <a:rPr lang="en" sz="1400">
                <a:solidFill>
                  <a:srgbClr val="000000"/>
                </a:solidFill>
                <a:highlight>
                  <a:srgbClr val="EFEFEF"/>
                </a:highlight>
              </a:rPr>
              <a:t>: </a:t>
            </a:r>
            <a:r>
              <a:rPr i="1" lang="en" sz="1400">
                <a:solidFill>
                  <a:srgbClr val="000000"/>
                </a:solidFill>
                <a:highlight>
                  <a:srgbClr val="EFEFEF"/>
                </a:highlight>
              </a:rPr>
              <a:t>You are doing well in your studies, but you have much to learn. By not knowing too much about other objects, we can create designs that can handle change better. Designs that have more flexibility, like the less tightly woven basket.</a:t>
            </a:r>
            <a:endParaRPr i="1" sz="1400">
              <a:solidFill>
                <a:srgbClr val="000000"/>
              </a:solidFill>
              <a:highlight>
                <a:srgbClr val="EFEFEF"/>
              </a:highlight>
            </a:endParaRPr>
          </a:p>
          <a:p>
            <a:pPr indent="0" lvl="0" marL="0" rtl="0" algn="r">
              <a:spcBef>
                <a:spcPts val="1600"/>
              </a:spcBef>
              <a:spcAft>
                <a:spcPts val="0"/>
              </a:spcAft>
              <a:buNone/>
            </a:pPr>
            <a:r>
              <a:rPr lang="en" sz="1200">
                <a:solidFill>
                  <a:srgbClr val="000000"/>
                </a:solidFill>
                <a:latin typeface="Times New Roman"/>
                <a:ea typeface="Times New Roman"/>
                <a:cs typeface="Times New Roman"/>
                <a:sym typeface="Times New Roman"/>
              </a:rPr>
              <a:t>(Freeman &amp; Robson, 2020, 53)</a:t>
            </a:r>
            <a:endParaRPr i="1" sz="14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rPr lang="en"/>
              <a:t>What are the main concepts being focused on in this conversation, and do you think that the Guru is explaining them well?</a:t>
            </a:r>
            <a:endParaRPr/>
          </a:p>
        </p:txBody>
      </p:sp>
      <p:sp>
        <p:nvSpPr>
          <p:cNvPr id="145" name="Google Shape;145;p21"/>
          <p:cNvSpPr txBox="1"/>
          <p:nvPr/>
        </p:nvSpPr>
        <p:spPr>
          <a:xfrm>
            <a:off x="7276350" y="4869350"/>
            <a:ext cx="2029200" cy="3000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600"/>
              </a:spcBef>
              <a:spcAft>
                <a:spcPts val="100"/>
              </a:spcAft>
              <a:buNone/>
            </a:pPr>
            <a:r>
              <a:rPr lang="en" sz="750">
                <a:solidFill>
                  <a:schemeClr val="lt1"/>
                </a:solidFill>
                <a:latin typeface="Lobster"/>
                <a:ea typeface="Lobster"/>
                <a:cs typeface="Lobster"/>
                <a:sym typeface="Lobster"/>
              </a:rPr>
              <a:t>Slides made by Jacob Bankston</a:t>
            </a:r>
            <a:endParaRPr sz="750">
              <a:solidFill>
                <a:schemeClr val="lt1"/>
              </a:solidFill>
              <a:latin typeface="Lobster"/>
              <a:ea typeface="Lobster"/>
              <a:cs typeface="Lobster"/>
              <a:sym typeface="Lobste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0" st="0"/>
                                            </p:txEl>
                                          </p:spTgt>
                                        </p:tgtEl>
                                        <p:attrNameLst>
                                          <p:attrName>style.visibility</p:attrName>
                                        </p:attrNameLst>
                                      </p:cBhvr>
                                      <p:to>
                                        <p:strVal val="visible"/>
                                      </p:to>
                                    </p:set>
                                    <p:animEffect filter="fade" transition="in">
                                      <p:cBhvr>
                                        <p:cTn dur="1000"/>
                                        <p:tgtEl>
                                          <p:spTgt spid="14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1" st="1"/>
                                            </p:txEl>
                                          </p:spTgt>
                                        </p:tgtEl>
                                        <p:attrNameLst>
                                          <p:attrName>style.visibility</p:attrName>
                                        </p:attrNameLst>
                                      </p:cBhvr>
                                      <p:to>
                                        <p:strVal val="visible"/>
                                      </p:to>
                                    </p:set>
                                    <p:animEffect filter="fade" transition="in">
                                      <p:cBhvr>
                                        <p:cTn dur="1000"/>
                                        <p:tgtEl>
                                          <p:spTgt spid="14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2" st="2"/>
                                            </p:txEl>
                                          </p:spTgt>
                                        </p:tgtEl>
                                        <p:attrNameLst>
                                          <p:attrName>style.visibility</p:attrName>
                                        </p:attrNameLst>
                                      </p:cBhvr>
                                      <p:to>
                                        <p:strVal val="visible"/>
                                      </p:to>
                                    </p:set>
                                    <p:animEffect filter="fade" transition="in">
                                      <p:cBhvr>
                                        <p:cTn dur="1000"/>
                                        <p:tgtEl>
                                          <p:spTgt spid="14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3" st="3"/>
                                            </p:txEl>
                                          </p:spTgt>
                                        </p:tgtEl>
                                        <p:attrNameLst>
                                          <p:attrName>style.visibility</p:attrName>
                                        </p:attrNameLst>
                                      </p:cBhvr>
                                      <p:to>
                                        <p:strVal val="visible"/>
                                      </p:to>
                                    </p:set>
                                    <p:animEffect filter="fade" transition="in">
                                      <p:cBhvr>
                                        <p:cTn dur="1000"/>
                                        <p:tgtEl>
                                          <p:spTgt spid="14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4" st="4"/>
                                            </p:txEl>
                                          </p:spTgt>
                                        </p:tgtEl>
                                        <p:attrNameLst>
                                          <p:attrName>style.visibility</p:attrName>
                                        </p:attrNameLst>
                                      </p:cBhvr>
                                      <p:to>
                                        <p:strVal val="visible"/>
                                      </p:to>
                                    </p:set>
                                    <p:animEffect filter="fade" transition="in">
                                      <p:cBhvr>
                                        <p:cTn dur="1000"/>
                                        <p:tgtEl>
                                          <p:spTgt spid="14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5" st="5"/>
                                            </p:txEl>
                                          </p:spTgt>
                                        </p:tgtEl>
                                        <p:attrNameLst>
                                          <p:attrName>style.visibility</p:attrName>
                                        </p:attrNameLst>
                                      </p:cBhvr>
                                      <p:to>
                                        <p:strVal val="visible"/>
                                      </p:to>
                                    </p:set>
                                    <p:animEffect filter="fade" transition="in">
                                      <p:cBhvr>
                                        <p:cTn dur="1000"/>
                                        <p:tgtEl>
                                          <p:spTgt spid="14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6" st="6"/>
                                            </p:txEl>
                                          </p:spTgt>
                                        </p:tgtEl>
                                        <p:attrNameLst>
                                          <p:attrName>style.visibility</p:attrName>
                                        </p:attrNameLst>
                                      </p:cBhvr>
                                      <p:to>
                                        <p:strVal val="visible"/>
                                      </p:to>
                                    </p:set>
                                    <p:animEffect filter="fade" transition="in">
                                      <p:cBhvr>
                                        <p:cTn dur="1000"/>
                                        <p:tgtEl>
                                          <p:spTgt spid="144">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