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334" r:id="rId3"/>
    <p:sldId id="320" r:id="rId4"/>
    <p:sldId id="321" r:id="rId5"/>
    <p:sldId id="322" r:id="rId6"/>
    <p:sldId id="323" r:id="rId7"/>
    <p:sldId id="324" r:id="rId8"/>
    <p:sldId id="336" r:id="rId9"/>
    <p:sldId id="332" r:id="rId10"/>
    <p:sldId id="333" r:id="rId11"/>
    <p:sldId id="318" r:id="rId12"/>
    <p:sldId id="305" r:id="rId13"/>
    <p:sldId id="306" r:id="rId14"/>
    <p:sldId id="307" r:id="rId15"/>
    <p:sldId id="308" r:id="rId16"/>
    <p:sldId id="300" r:id="rId17"/>
    <p:sldId id="313" r:id="rId18"/>
    <p:sldId id="268" r:id="rId19"/>
    <p:sldId id="293" r:id="rId20"/>
    <p:sldId id="316" r:id="rId21"/>
    <p:sldId id="33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8343" autoAdjust="0"/>
  </p:normalViewPr>
  <p:slideViewPr>
    <p:cSldViewPr>
      <p:cViewPr varScale="1">
        <p:scale>
          <a:sx n="67" d="100"/>
          <a:sy n="67" d="100"/>
        </p:scale>
        <p:origin x="-12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a:bodyPr>
          <a:lstStyle/>
          <a:p>
            <a:r>
              <a:rPr lang="en-US" dirty="0" smtClean="0"/>
              <a:t>The Reference Model </a:t>
            </a:r>
            <a:br>
              <a:rPr lang="en-US" dirty="0" smtClean="0"/>
            </a:br>
            <a:r>
              <a:rPr lang="en-US" dirty="0" smtClean="0"/>
              <a:t>for Disease Progression</a:t>
            </a:r>
            <a:endParaRPr lang="en-US" dirty="0"/>
          </a:p>
        </p:txBody>
      </p:sp>
      <p:sp>
        <p:nvSpPr>
          <p:cNvPr id="5" name="Subtitle 4"/>
          <p:cNvSpPr>
            <a:spLocks noGrp="1"/>
          </p:cNvSpPr>
          <p:nvPr>
            <p:ph type="subTitle" idx="1"/>
          </p:nvPr>
        </p:nvSpPr>
        <p:spPr>
          <a:xfrm>
            <a:off x="1371600" y="3657600"/>
            <a:ext cx="6400800" cy="2743200"/>
          </a:xfrm>
        </p:spPr>
        <p:txBody>
          <a:bodyPr>
            <a:normAutofit fontScale="92500" lnSpcReduction="20000"/>
          </a:bodyPr>
          <a:lstStyle/>
          <a:p>
            <a:r>
              <a:rPr lang="en-US" dirty="0" smtClean="0">
                <a:solidFill>
                  <a:schemeClr val="tx1"/>
                </a:solidFill>
              </a:rPr>
              <a:t>Jacob </a:t>
            </a:r>
            <a:r>
              <a:rPr lang="en-US" dirty="0" err="1" smtClean="0">
                <a:solidFill>
                  <a:schemeClr val="tx1"/>
                </a:solidFill>
              </a:rPr>
              <a:t>Barhak</a:t>
            </a:r>
            <a:endParaRPr lang="en-US" dirty="0" smtClean="0">
              <a:solidFill>
                <a:schemeClr val="tx1"/>
              </a:solidFill>
            </a:endParaRPr>
          </a:p>
          <a:p>
            <a:r>
              <a:rPr lang="en-US" dirty="0" smtClean="0">
                <a:solidFill>
                  <a:schemeClr val="tx1"/>
                </a:solidFill>
              </a:rPr>
              <a:t>Austin Machine Learning </a:t>
            </a:r>
            <a:r>
              <a:rPr lang="en-US" dirty="0" err="1" smtClean="0">
                <a:solidFill>
                  <a:schemeClr val="tx1"/>
                </a:solidFill>
              </a:rPr>
              <a:t>Meetup</a:t>
            </a:r>
            <a:r>
              <a:rPr lang="en-US" dirty="0" smtClean="0">
                <a:solidFill>
                  <a:schemeClr val="tx1"/>
                </a:solidFill>
              </a:rPr>
              <a:t> </a:t>
            </a:r>
            <a:r>
              <a:rPr lang="en-US" dirty="0" smtClean="0">
                <a:solidFill>
                  <a:schemeClr val="tx1"/>
                </a:solidFill>
              </a:rPr>
              <a:t>Group</a:t>
            </a:r>
          </a:p>
          <a:p>
            <a:endParaRPr lang="en-US" dirty="0" smtClean="0">
              <a:solidFill>
                <a:schemeClr val="tx1"/>
              </a:solidFill>
            </a:endParaRPr>
          </a:p>
          <a:p>
            <a:r>
              <a:rPr lang="en-US" dirty="0" err="1" smtClean="0">
                <a:solidFill>
                  <a:schemeClr val="tx1"/>
                </a:solidFill>
              </a:rPr>
              <a:t>BlackLocus</a:t>
            </a:r>
            <a:r>
              <a:rPr lang="en-US" dirty="0" smtClean="0">
                <a:solidFill>
                  <a:schemeClr val="tx1"/>
                </a:solidFill>
              </a:rPr>
              <a:t> </a:t>
            </a:r>
            <a:endParaRPr lang="en-US" dirty="0" smtClean="0">
              <a:solidFill>
                <a:schemeClr val="tx1"/>
              </a:solidFill>
            </a:endParaRPr>
          </a:p>
          <a:p>
            <a:r>
              <a:rPr lang="en-US" dirty="0" smtClean="0">
                <a:solidFill>
                  <a:schemeClr val="tx1"/>
                </a:solidFill>
              </a:rPr>
              <a:t>Austin, TX, USA</a:t>
            </a:r>
          </a:p>
          <a:p>
            <a:r>
              <a:rPr lang="en-US" dirty="0" smtClean="0">
                <a:solidFill>
                  <a:schemeClr val="tx1"/>
                </a:solidFill>
              </a:rPr>
              <a:t>31 July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understanding of disease progression is still limited</a:t>
            </a:r>
          </a:p>
          <a:p>
            <a:pPr lvl="1"/>
            <a:r>
              <a:rPr lang="en-US" dirty="0" smtClean="0"/>
              <a:t>Phenomenon observed in the past may not predict the future</a:t>
            </a:r>
          </a:p>
          <a:p>
            <a:pPr lvl="1"/>
            <a:r>
              <a:rPr lang="en-US" dirty="0" smtClean="0"/>
              <a:t>A lot of missing information exists</a:t>
            </a:r>
          </a:p>
          <a:p>
            <a:endParaRPr lang="en-US" dirty="0" smtClean="0"/>
          </a:p>
          <a:p>
            <a:r>
              <a:rPr lang="en-US" dirty="0" smtClean="0"/>
              <a:t>The Reference Model is one attempt to increase our understanding</a:t>
            </a:r>
          </a:p>
          <a:p>
            <a:endParaRPr lang="en-US" dirty="0" smtClean="0"/>
          </a:p>
          <a:p>
            <a:r>
              <a:rPr lang="en-US" dirty="0" smtClean="0"/>
              <a:t>This is not the best! It is the best reached so far within  limitations</a:t>
            </a:r>
          </a:p>
          <a:p>
            <a:endParaRPr lang="en-US" dirty="0" smtClean="0"/>
          </a:p>
          <a:p>
            <a:r>
              <a:rPr lang="en-US" dirty="0" smtClean="0"/>
              <a:t>Hopefully the Future will improve our capabilities</a:t>
            </a:r>
          </a:p>
          <a:p>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Basics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MIST stands for </a:t>
            </a:r>
            <a:r>
              <a:rPr lang="en-US" dirty="0" err="1" smtClean="0"/>
              <a:t>MIcro</a:t>
            </a:r>
            <a:r>
              <a:rPr lang="en-US" dirty="0" smtClean="0"/>
              <a:t>-Simulation Tool</a:t>
            </a:r>
          </a:p>
          <a:p>
            <a:endParaRPr lang="en-US" dirty="0" smtClean="0"/>
          </a:p>
          <a:p>
            <a:r>
              <a:rPr lang="en-US" dirty="0" smtClean="0"/>
              <a:t>MIST is a Python framework that supports chronic disease modeling using computing power</a:t>
            </a:r>
          </a:p>
          <a:p>
            <a:endParaRPr lang="en-US" dirty="0" smtClean="0"/>
          </a:p>
          <a:p>
            <a:r>
              <a:rPr lang="en-US" dirty="0" smtClean="0"/>
              <a:t>MIST runs over the cloud!</a:t>
            </a:r>
          </a:p>
          <a:p>
            <a:pPr lvl="1"/>
            <a:r>
              <a:rPr lang="en-US" dirty="0" smtClean="0"/>
              <a:t>And on Sun Grid Engine (SGE) clusters</a:t>
            </a:r>
          </a:p>
          <a:p>
            <a:pPr lvl="1"/>
            <a:r>
              <a:rPr lang="en-US" dirty="0" smtClean="0"/>
              <a:t>Now Faster with Larger simulations</a:t>
            </a:r>
          </a:p>
          <a:p>
            <a:endParaRPr lang="en-US" dirty="0" smtClean="0"/>
          </a:p>
          <a:p>
            <a:r>
              <a:rPr lang="en-US" dirty="0" smtClean="0"/>
              <a:t>Reproducibility and Traceability </a:t>
            </a:r>
          </a:p>
          <a:p>
            <a:pPr lvl="1"/>
            <a:r>
              <a:rPr lang="en-US" dirty="0" smtClean="0"/>
              <a:t>Simulations include extra </a:t>
            </a:r>
            <a:r>
              <a:rPr lang="en-US" dirty="0" smtClean="0">
                <a:solidFill>
                  <a:srgbClr val="7030A0"/>
                </a:solidFill>
              </a:rPr>
              <a:t>Trace Back </a:t>
            </a:r>
            <a:r>
              <a:rPr lang="en-US" dirty="0" smtClean="0"/>
              <a:t>information</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 Based User Interface</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457200" y="1371600"/>
            <a:ext cx="8305800" cy="48863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066800" y="2286000"/>
            <a:ext cx="7620000" cy="4038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86000" y="1752600"/>
            <a:ext cx="6134100" cy="46482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86000" y="1752600"/>
            <a:ext cx="6134100"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a:p>
            <a:pPr lvl="1">
              <a:buNone/>
            </a:pPr>
            <a:endParaRPr lang="en-US" dirty="0" smtClean="0"/>
          </a:p>
        </p:txBody>
      </p:sp>
      <p:sp>
        <p:nvSpPr>
          <p:cNvPr id="6" name="Cloud Callout 5"/>
          <p:cNvSpPr/>
          <p:nvPr/>
        </p:nvSpPr>
        <p:spPr>
          <a:xfrm>
            <a:off x="4876800" y="3810000"/>
            <a:ext cx="40386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958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9436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51054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3" name="Right Arrow 12"/>
          <p:cNvSpPr/>
          <p:nvPr/>
        </p:nvSpPr>
        <p:spPr>
          <a:xfrm rot="4273438">
            <a:off x="7551208" y="51705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Run</a:t>
            </a:r>
            <a:endParaRPr lang="en-US" sz="1600" dirty="0">
              <a:solidFill>
                <a:srgbClr val="00B050"/>
              </a:solidFill>
            </a:endParaRPr>
          </a:p>
        </p:txBody>
      </p:sp>
      <p:sp>
        <p:nvSpPr>
          <p:cNvPr id="7" name="Vertical Scroll 6"/>
          <p:cNvSpPr/>
          <p:nvPr/>
        </p:nvSpPr>
        <p:spPr>
          <a:xfrm>
            <a:off x="71628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72"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 more complicated than statistical functions</a:t>
            </a:r>
          </a:p>
          <a:p>
            <a:endParaRPr lang="en-US" dirty="0" smtClean="0"/>
          </a:p>
          <a:p>
            <a:r>
              <a:rPr lang="en-US" dirty="0" smtClean="0"/>
              <a:t>Example:</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800599" y="315849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419600" y="373380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pPr lvl="1"/>
            <a:endParaRPr lang="en-US" dirty="0" smtClean="0"/>
          </a:p>
          <a:p>
            <a:r>
              <a:rPr lang="en-US" dirty="0" smtClean="0"/>
              <a:t>Star Cluster creates an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&amp; Points to Remember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MIST stands for </a:t>
            </a:r>
            <a:r>
              <a:rPr lang="en-US" dirty="0" err="1" smtClean="0"/>
              <a:t>MIcro</a:t>
            </a:r>
            <a:r>
              <a:rPr lang="en-US" dirty="0" smtClean="0"/>
              <a:t> Simulation Tool</a:t>
            </a:r>
          </a:p>
          <a:p>
            <a:endParaRPr lang="en-US" dirty="0" smtClean="0"/>
          </a:p>
          <a:p>
            <a:r>
              <a:rPr lang="en-US" dirty="0" smtClean="0"/>
              <a:t>MIST runs over the cloud!</a:t>
            </a:r>
          </a:p>
          <a:p>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pPr>
              <a:buNone/>
            </a:pPr>
            <a:endParaRPr lang="en-US" dirty="0" smtClean="0">
              <a:solidFill>
                <a:srgbClr val="7030A0"/>
              </a:solidFill>
            </a:endParaRPr>
          </a:p>
          <a:p>
            <a:r>
              <a:rPr lang="en-US" dirty="0" smtClean="0"/>
              <a:t>The Reference Model for disease progression uses MIST</a:t>
            </a:r>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The very capable cluster builder &amp; sys admin: </a:t>
            </a:r>
            <a:r>
              <a:rPr lang="en-US" b="1" dirty="0" smtClean="0"/>
              <a:t>Chris </a:t>
            </a:r>
            <a:r>
              <a:rPr lang="en-US" b="1" dirty="0" err="1" smtClean="0"/>
              <a:t>Scheller</a:t>
            </a:r>
            <a:endParaRPr lang="en-US" b="1" dirty="0" smtClean="0"/>
          </a:p>
          <a:p>
            <a:r>
              <a:rPr lang="en-US" dirty="0" smtClean="0"/>
              <a:t>CAC / Cyber Infrastructure Team at U of M</a:t>
            </a:r>
          </a:p>
          <a:p>
            <a:r>
              <a:rPr lang="en-US" dirty="0" smtClean="0"/>
              <a:t>Michigan Python Users Group</a:t>
            </a:r>
          </a:p>
          <a:p>
            <a:r>
              <a:rPr lang="en-US" dirty="0" smtClean="0"/>
              <a:t>All those who developed free software used: including Python, Anaconda, Python(</a:t>
            </a:r>
            <a:r>
              <a:rPr lang="en-US" dirty="0" err="1" smtClean="0"/>
              <a:t>x,y</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r>
              <a:rPr lang="en-US" dirty="0" smtClean="0"/>
              <a:t>The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 Introduction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Describe phenomenon observed in past trials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Possible Future Directions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More Populations / More Models</a:t>
            </a:r>
          </a:p>
          <a:p>
            <a:endParaRPr lang="en-US" dirty="0" smtClean="0"/>
          </a:p>
          <a:p>
            <a:r>
              <a:rPr lang="en-US" dirty="0" smtClean="0"/>
              <a:t>Use machine learning when model space </a:t>
            </a:r>
            <a:r>
              <a:rPr lang="en-US" smtClean="0"/>
              <a:t>increases further</a:t>
            </a:r>
            <a:endParaRPr lang="en-US" dirty="0" smtClean="0"/>
          </a:p>
          <a:p>
            <a:endParaRPr lang="en-US" dirty="0" smtClean="0"/>
          </a:p>
          <a:p>
            <a:r>
              <a:rPr lang="en-US" dirty="0" smtClean="0"/>
              <a:t>Optimization</a:t>
            </a:r>
          </a:p>
          <a:p>
            <a:endParaRPr lang="en-US" dirty="0" smtClean="0"/>
          </a:p>
          <a:p>
            <a:r>
              <a:rPr lang="en-US" dirty="0" smtClean="0"/>
              <a:t>Using a database for results</a:t>
            </a:r>
          </a:p>
          <a:p>
            <a:endParaRPr lang="en-US" dirty="0" smtClean="0"/>
          </a:p>
          <a:p>
            <a:r>
              <a:rPr lang="en-US" dirty="0" smtClean="0"/>
              <a:t>Simulation language improvements</a:t>
            </a:r>
          </a:p>
          <a:p>
            <a:endParaRPr lang="en-US" dirty="0" smtClean="0"/>
          </a:p>
          <a:p>
            <a:r>
              <a:rPr lang="en-US" dirty="0" smtClean="0"/>
              <a:t>Population generation improvements</a:t>
            </a:r>
          </a:p>
          <a:p>
            <a:endParaRPr lang="en-US" dirty="0" smtClean="0"/>
          </a:p>
          <a:p>
            <a:r>
              <a:rPr lang="en-US" dirty="0" smtClean="0"/>
              <a:t>GUI extensions</a:t>
            </a:r>
          </a:p>
          <a:p>
            <a:pPr>
              <a:buNone/>
            </a:pPr>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1600211"/>
          <a:ext cx="8437946" cy="452594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r>
                        <a:rPr lang="en-US" sz="300" b="1" i="0" u="none" strike="noStrike">
                          <a:solidFill>
                            <a:srgbClr val="000000"/>
                          </a:solidFill>
                          <a:latin typeface="Calibri"/>
                        </a:rPr>
                        <a:t>RANK POPULATIONS FOR EACH MODEL</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ADD37F"/>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F9766E"/>
                    </a:solidFill>
                  </a:tcPr>
                </a:tc>
              </a:tr>
              <a:tr h="49195">
                <a:tc>
                  <a:txBody>
                    <a:bodyPr/>
                    <a:lstStyle/>
                    <a:p>
                      <a:pPr algn="l" fontAlgn="b"/>
                      <a:r>
                        <a:rPr lang="en-US" sz="300" b="1" i="0" u="none" strike="noStrike">
                          <a:solidFill>
                            <a:srgbClr val="000000"/>
                          </a:solidFill>
                          <a:latin typeface="Calibri"/>
                        </a:rPr>
                        <a:t>RANK MODELS FOR EACH POPULATION</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38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42</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54</a:t>
                      </a:r>
                    </a:p>
                  </a:txBody>
                  <a:tcPr marL="1295" marR="1295" marT="1295" marB="0" anchor="b">
                    <a:lnL>
                      <a:noFill/>
                    </a:lnL>
                    <a:lnR>
                      <a:noFill/>
                    </a:lnR>
                    <a:lnT>
                      <a:noFill/>
                    </a:lnT>
                    <a:lnB>
                      <a:noFill/>
                    </a:lnB>
                    <a:solidFill>
                      <a:srgbClr val="FA8F73"/>
                    </a:solidFill>
                  </a:tcPr>
                </a:tc>
                <a:tc>
                  <a:txBody>
                    <a:bodyPr/>
                    <a:lstStyle/>
                    <a:p>
                      <a:pPr algn="r" fontAlgn="b"/>
                      <a:r>
                        <a:rPr lang="en-US" sz="300" b="0" i="0" u="none" strike="noStrike">
                          <a:solidFill>
                            <a:srgbClr val="000000"/>
                          </a:solidFill>
                          <a:latin typeface="Calibri"/>
                        </a:rPr>
                        <a:t>9</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40</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a:t>
                      </a:r>
                    </a:p>
                  </a:txBody>
                  <a:tcPr marL="1295" marR="1295" marT="1295" marB="0" anchor="b">
                    <a:lnL>
                      <a:noFill/>
                    </a:lnL>
                    <a:lnR>
                      <a:noFill/>
                    </a:lnR>
                    <a:lnT>
                      <a:noFill/>
                    </a:lnT>
                    <a:lnB>
                      <a:noFill/>
                    </a:lnB>
                    <a:solidFill>
                      <a:srgbClr val="67BF7B"/>
                    </a:solidFill>
                  </a:tcPr>
                </a:tc>
                <a:tc>
                  <a:txBody>
                    <a:bodyPr/>
                    <a:lstStyle/>
                    <a:p>
                      <a:pPr algn="r" fontAlgn="b"/>
                      <a:r>
                        <a:rPr lang="en-US" sz="300" b="0" i="0" u="none" strike="noStrike">
                          <a:solidFill>
                            <a:srgbClr val="000000"/>
                          </a:solidFill>
                          <a:latin typeface="Calibri"/>
                        </a:rPr>
                        <a:t>36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49</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18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a:t>
                      </a:r>
                    </a:p>
                  </a:txBody>
                  <a:tcPr marL="1295" marR="1295" marT="1295"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14</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F9726D"/>
                    </a:solidFill>
                  </a:tcPr>
                </a:tc>
                <a:tc>
                  <a:txBody>
                    <a:bodyPr/>
                    <a:lstStyle/>
                    <a:p>
                      <a:pPr algn="r" fontAlgn="b"/>
                      <a:r>
                        <a:rPr lang="en-US" sz="300" b="0" i="0" u="none" strike="noStrike">
                          <a:solidFill>
                            <a:srgbClr val="000000"/>
                          </a:solidFill>
                          <a:latin typeface="Calibri"/>
                        </a:rPr>
                        <a:t>34</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63</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F96E6C"/>
                    </a:solidFill>
                  </a:tcPr>
                </a:tc>
                <a:tc>
                  <a:txBody>
                    <a:bodyPr/>
                    <a:lstStyle/>
                    <a:p>
                      <a:pPr algn="r" fontAlgn="b"/>
                      <a:r>
                        <a:rPr lang="en-US" sz="300" b="0" i="0" u="none" strike="noStrike">
                          <a:solidFill>
                            <a:srgbClr val="000000"/>
                          </a:solidFill>
                          <a:latin typeface="Calibri"/>
                        </a:rPr>
                        <a:t>33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20</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48</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17</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53</a:t>
                      </a:r>
                    </a:p>
                  </a:txBody>
                  <a:tcPr marL="1295" marR="1295" marT="1295" marB="0" anchor="b">
                    <a:lnL>
                      <a:noFill/>
                    </a:lnL>
                    <a:lnR>
                      <a:noFill/>
                    </a:lnR>
                    <a:lnT>
                      <a:noFill/>
                    </a:lnT>
                    <a:lnB>
                      <a:noFill/>
                    </a:lnB>
                    <a:solidFill>
                      <a:srgbClr val="FB9373"/>
                    </a:solidFill>
                  </a:tcPr>
                </a:tc>
                <a:tc>
                  <a:txBody>
                    <a:bodyPr/>
                    <a:lstStyle/>
                    <a:p>
                      <a:pPr algn="r" fontAlgn="b"/>
                      <a:r>
                        <a:rPr lang="en-US" sz="300" b="0" i="0" u="none" strike="noStrike">
                          <a:solidFill>
                            <a:srgbClr val="000000"/>
                          </a:solidFill>
                          <a:latin typeface="Calibri"/>
                        </a:rPr>
                        <a:t>24</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57</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21</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35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16</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11</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29</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0</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32</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13</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41</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55</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12</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19</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59</a:t>
                      </a:r>
                    </a:p>
                  </a:txBody>
                  <a:tcPr marL="1295" marR="1295" marT="1295" marB="0" anchor="b">
                    <a:lnL>
                      <a:noFill/>
                    </a:lnL>
                    <a:lnR>
                      <a:noFill/>
                    </a:lnR>
                    <a:lnT>
                      <a:noFill/>
                    </a:lnT>
                    <a:lnB>
                      <a:noFill/>
                    </a:lnB>
                    <a:solidFill>
                      <a:srgbClr val="F97A6F"/>
                    </a:solidFill>
                  </a:tcPr>
                </a:tc>
                <a:tc>
                  <a:txBody>
                    <a:bodyPr/>
                    <a:lstStyle/>
                    <a:p>
                      <a:pPr algn="r" fontAlgn="b"/>
                      <a:r>
                        <a:rPr lang="en-US" sz="300" b="0" i="0" u="none" strike="noStrike">
                          <a:solidFill>
                            <a:srgbClr val="000000"/>
                          </a:solidFill>
                          <a:latin typeface="Calibri"/>
                        </a:rPr>
                        <a:t>27</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58</a:t>
                      </a:r>
                    </a:p>
                  </a:txBody>
                  <a:tcPr marL="1295" marR="1295" marT="129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26</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22</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30</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23</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28</a:t>
                      </a:r>
                    </a:p>
                  </a:txBody>
                  <a:tcPr marL="1295" marR="1295" marT="1295" marB="0" anchor="b">
                    <a:lnL>
                      <a:noFill/>
                    </a:lnL>
                    <a:lnR>
                      <a:noFill/>
                    </a:lnR>
                    <a:lnT>
                      <a:noFill/>
                    </a:lnT>
                    <a:lnB>
                      <a:noFill/>
                    </a:lnB>
                    <a:solidFill>
                      <a:srgbClr val="EDE683"/>
                    </a:solidFill>
                  </a:tcPr>
                </a:tc>
              </a:tr>
              <a:tr h="49195">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Method_Lipids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Method_DeathCHD</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Method_DeathStroke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Method_TimeImprove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smtClean="0"/>
              <a:t>Other Results</a:t>
            </a:r>
            <a:endParaRPr lang="en-US" dirty="0"/>
          </a:p>
        </p:txBody>
      </p:sp>
      <p:sp>
        <p:nvSpPr>
          <p:cNvPr id="7" name="TextBox 6"/>
          <p:cNvSpPr txBox="1"/>
          <p:nvPr/>
        </p:nvSpPr>
        <p:spPr>
          <a:xfrm>
            <a:off x="914407" y="15240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5240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21336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0" name="Rectangle 9"/>
          <p:cNvSpPr/>
          <p:nvPr/>
        </p:nvSpPr>
        <p:spPr>
          <a:xfrm>
            <a:off x="228600" y="3276600"/>
            <a:ext cx="12192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11" name="Rectangle 10"/>
          <p:cNvSpPr/>
          <p:nvPr/>
        </p:nvSpPr>
        <p:spPr>
          <a:xfrm>
            <a:off x="228600" y="43434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12" name="Rectangle 11"/>
          <p:cNvSpPr/>
          <p:nvPr/>
        </p:nvSpPr>
        <p:spPr>
          <a:xfrm>
            <a:off x="228600" y="54864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1307068"/>
            <a:ext cx="3733800" cy="369332"/>
          </a:xfrm>
          <a:prstGeom prst="rect">
            <a:avLst/>
          </a:prstGeom>
          <a:noFill/>
        </p:spPr>
        <p:txBody>
          <a:bodyPr wrap="square" rtlCol="0">
            <a:spAutoFit/>
          </a:bodyPr>
          <a:lstStyle/>
          <a:p>
            <a:pPr algn="ctr"/>
            <a:r>
              <a:rPr lang="en-US" dirty="0" smtClean="0">
                <a:solidFill>
                  <a:srgbClr val="5A8AC6"/>
                </a:solidFill>
              </a:rPr>
              <a:t>Without Biomarker Hypothesis</a:t>
            </a:r>
            <a:endParaRPr lang="en-US" dirty="0">
              <a:solidFill>
                <a:srgbClr val="5A8AC6"/>
              </a:solidFill>
            </a:endParaRPr>
          </a:p>
        </p:txBody>
      </p:sp>
      <p:sp>
        <p:nvSpPr>
          <p:cNvPr id="17" name="TextBox 16"/>
          <p:cNvSpPr txBox="1"/>
          <p:nvPr/>
        </p:nvSpPr>
        <p:spPr>
          <a:xfrm>
            <a:off x="5181600" y="1307068"/>
            <a:ext cx="3733800" cy="369332"/>
          </a:xfrm>
          <a:prstGeom prst="rect">
            <a:avLst/>
          </a:prstGeom>
          <a:noFill/>
        </p:spPr>
        <p:txBody>
          <a:bodyPr wrap="square" rtlCol="0">
            <a:spAutoFit/>
          </a:bodyPr>
          <a:lstStyle/>
          <a:p>
            <a:pPr algn="ctr"/>
            <a:r>
              <a:rPr lang="en-US" dirty="0" smtClean="0">
                <a:solidFill>
                  <a:srgbClr val="F8696B"/>
                </a:solidFill>
              </a:rPr>
              <a:t>With Biomarker Hypothesis</a:t>
            </a:r>
            <a:endParaRPr lang="en-US" dirty="0">
              <a:solidFill>
                <a:srgbClr val="F8696B"/>
              </a:solidFill>
            </a:endParaRPr>
          </a:p>
        </p:txBody>
      </p:sp>
      <p:cxnSp>
        <p:nvCxnSpPr>
          <p:cNvPr id="23" name="Elbow Connector 22"/>
          <p:cNvCxnSpPr/>
          <p:nvPr/>
        </p:nvCxnSpPr>
        <p:spPr>
          <a:xfrm rot="5400000">
            <a:off x="12573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028700" y="15621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304800"/>
            <a:ext cx="1295400" cy="923330"/>
          </a:xfrm>
          <a:prstGeom prst="rect">
            <a:avLst/>
          </a:prstGeom>
          <a:noFill/>
        </p:spPr>
        <p:txBody>
          <a:bodyPr wrap="square" rtlCol="0">
            <a:spAutoFit/>
          </a:bodyPr>
          <a:lstStyle/>
          <a:p>
            <a:pPr algn="ctr"/>
            <a:r>
              <a:rPr lang="en-US" dirty="0" smtClean="0">
                <a:solidFill>
                  <a:srgbClr val="5A8AC6"/>
                </a:solidFill>
              </a:rPr>
              <a:t>Without Treatment Hypothesis</a:t>
            </a:r>
            <a:endParaRPr lang="en-US" dirty="0">
              <a:solidFill>
                <a:srgbClr val="5A8AC6"/>
              </a:solidFill>
            </a:endParaRPr>
          </a:p>
        </p:txBody>
      </p:sp>
      <p:sp>
        <p:nvSpPr>
          <p:cNvPr id="32" name="TextBox 31"/>
          <p:cNvSpPr txBox="1"/>
          <p:nvPr/>
        </p:nvSpPr>
        <p:spPr>
          <a:xfrm>
            <a:off x="1524000" y="304800"/>
            <a:ext cx="1295400" cy="923330"/>
          </a:xfrm>
          <a:prstGeom prst="rect">
            <a:avLst/>
          </a:prstGeom>
          <a:noFill/>
        </p:spPr>
        <p:txBody>
          <a:bodyPr wrap="square" rtlCol="0">
            <a:spAutoFit/>
          </a:bodyPr>
          <a:lstStyle/>
          <a:p>
            <a:pPr algn="ctr"/>
            <a:r>
              <a:rPr lang="en-US" dirty="0" smtClean="0">
                <a:solidFill>
                  <a:srgbClr val="F8696B"/>
                </a:solidFill>
              </a:rPr>
              <a:t>With Treatment Hypothesis</a:t>
            </a:r>
            <a:endParaRPr lang="en-US" dirty="0">
              <a:solidFill>
                <a:srgbClr val="F8696B"/>
              </a:solidFill>
            </a:endParaRPr>
          </a:p>
        </p:txBody>
      </p:sp>
      <p:cxnSp>
        <p:nvCxnSpPr>
          <p:cNvPr id="49" name="Straight Arrow Connector 48"/>
          <p:cNvCxnSpPr/>
          <p:nvPr/>
        </p:nvCxnSpPr>
        <p:spPr>
          <a:xfrm flipV="1">
            <a:off x="1524000" y="6107668"/>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6260068"/>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371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1066800"/>
            <a:ext cx="2133600" cy="369332"/>
          </a:xfrm>
          <a:prstGeom prst="rect">
            <a:avLst/>
          </a:prstGeom>
          <a:noFill/>
        </p:spPr>
        <p:txBody>
          <a:bodyPr wrap="square" rtlCol="0">
            <a:spAutoFit/>
          </a:bodyPr>
          <a:lstStyle/>
          <a:p>
            <a:pPr algn="ctr"/>
            <a:r>
              <a:rPr lang="en-US" dirty="0" smtClean="0"/>
              <a:t>Best Model Overall</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Modeling Scope</a:t>
            </a:r>
            <a:br>
              <a:rPr lang="en-US" dirty="0" smtClean="0"/>
            </a:br>
            <a:r>
              <a:rPr lang="en-US" dirty="0" smtClean="0"/>
              <a:t>Courtesy of C. Anthony Hunt - UCSF</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Work\Desktop\Fig1[5].jpg"/>
          <p:cNvPicPr>
            <a:picLocks noChangeAspect="1" noChangeArrowheads="1"/>
          </p:cNvPicPr>
          <p:nvPr/>
        </p:nvPicPr>
        <p:blipFill>
          <a:blip r:embed="rId2" cstate="print"/>
          <a:srcRect/>
          <a:stretch>
            <a:fillRect/>
          </a:stretch>
        </p:blipFill>
        <p:spPr bwMode="auto">
          <a:xfrm>
            <a:off x="2113022" y="1523999"/>
            <a:ext cx="4897378" cy="5056969"/>
          </a:xfrm>
          <a:prstGeom prst="rect">
            <a:avLst/>
          </a:prstGeom>
          <a:noFill/>
        </p:spPr>
      </p:pic>
      <p:grpSp>
        <p:nvGrpSpPr>
          <p:cNvPr id="4" name="Group 12"/>
          <p:cNvGrpSpPr/>
          <p:nvPr/>
        </p:nvGrpSpPr>
        <p:grpSpPr>
          <a:xfrm>
            <a:off x="685800" y="1524000"/>
            <a:ext cx="7543800" cy="1524000"/>
            <a:chOff x="1981200" y="1524000"/>
            <a:chExt cx="5029200" cy="1524000"/>
          </a:xfrm>
        </p:grpSpPr>
        <p:sp>
          <p:nvSpPr>
            <p:cNvPr id="9" name="Rectangle 8"/>
            <p:cNvSpPr/>
            <p:nvPr/>
          </p:nvSpPr>
          <p:spPr>
            <a:xfrm>
              <a:off x="1981200" y="1524000"/>
              <a:ext cx="5029200" cy="15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The Reference Model</a:t>
              </a:r>
            </a:p>
            <a:p>
              <a:pPr algn="ctr"/>
              <a:r>
                <a:rPr lang="en-US" dirty="0" smtClean="0">
                  <a:solidFill>
                    <a:srgbClr val="7030A0"/>
                  </a:solidFill>
                </a:rPr>
                <a:t>Attempts to reduce uncertainty by competition and knowledge accumulation</a:t>
              </a:r>
            </a:p>
            <a:p>
              <a:pPr algn="ctr"/>
              <a:endParaRPr lang="en-US" dirty="0">
                <a:solidFill>
                  <a:srgbClr val="7030A0"/>
                </a:solidFill>
              </a:endParaRPr>
            </a:p>
          </p:txBody>
        </p:sp>
        <p:sp>
          <p:nvSpPr>
            <p:cNvPr id="12" name="Notched Right Arrow 11"/>
            <p:cNvSpPr/>
            <p:nvPr/>
          </p:nvSpPr>
          <p:spPr>
            <a:xfrm>
              <a:off x="3860800" y="2438400"/>
              <a:ext cx="1676400" cy="381000"/>
            </a:xfrm>
            <a:prstGeom prst="notchedRightArrow">
              <a:avLst/>
            </a:prstGeom>
            <a:solidFill>
              <a:srgbClr val="FF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Built from literature references and hence the name: The Reference Model</a:t>
            </a:r>
          </a:p>
          <a:p>
            <a:r>
              <a:rPr lang="en-US" dirty="0" smtClean="0"/>
              <a:t>Designed to serve as a reference for new equations and populations</a:t>
            </a:r>
          </a:p>
          <a:p>
            <a:r>
              <a:rPr lang="en-US" dirty="0" smtClean="0"/>
              <a:t>A League / Consumers Report for disease models</a:t>
            </a:r>
          </a:p>
          <a:p>
            <a:pPr>
              <a:buNone/>
            </a:pPr>
            <a:endParaRPr lang="en-US" dirty="0" smtClean="0"/>
          </a:p>
        </p:txBody>
      </p:sp>
      <p:sp>
        <p:nvSpPr>
          <p:cNvPr id="4" name="Rounded Rectangle 3"/>
          <p:cNvSpPr/>
          <p:nvPr/>
        </p:nvSpPr>
        <p:spPr>
          <a:xfrm>
            <a:off x="838200" y="1676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828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828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828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362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819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971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971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971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505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9624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3434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41148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41148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343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429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2286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2286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429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3434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30480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676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819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9624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Equations from the Literature Blinded</a:t>
            </a:r>
            <a:endParaRPr lang="en-US" dirty="0"/>
          </a:p>
        </p:txBody>
      </p:sp>
      <p:graphicFrame>
        <p:nvGraphicFramePr>
          <p:cNvPr id="5" name="Content Placeholder 4"/>
          <p:cNvGraphicFramePr>
            <a:graphicFrameLocks noGrp="1"/>
          </p:cNvGraphicFramePr>
          <p:nvPr>
            <p:ph idx="1"/>
          </p:nvPr>
        </p:nvGraphicFramePr>
        <p:xfrm>
          <a:off x="1219200" y="2362200"/>
          <a:ext cx="7315200" cy="3886200"/>
        </p:xfrm>
        <a:graphic>
          <a:graphicData uri="http://schemas.openxmlformats.org/drawingml/2006/table">
            <a:tbl>
              <a:tblPr/>
              <a:tblGrid>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tblGrid>
              <a:tr h="388620">
                <a:tc>
                  <a:txBody>
                    <a:bodyPr/>
                    <a:lstStyle/>
                    <a:p>
                      <a:pPr algn="ctr" fontAlgn="b"/>
                      <a:endParaRPr lang="en-US" sz="11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24</a:t>
                      </a:r>
                    </a:p>
                  </a:txBody>
                  <a:tcPr marL="9525" marR="9525" marT="9525" marB="0" anchor="ctr">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r>
              <a:tr h="388620">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152400" y="3581400"/>
            <a:ext cx="1219200" cy="646331"/>
          </a:xfrm>
          <a:prstGeom prst="rect">
            <a:avLst/>
          </a:prstGeom>
          <a:noFill/>
        </p:spPr>
        <p:txBody>
          <a:bodyPr wrap="square" rtlCol="0">
            <a:spAutoFit/>
          </a:bodyPr>
          <a:lstStyle/>
          <a:p>
            <a:pPr algn="ctr"/>
            <a:r>
              <a:rPr lang="en-US" dirty="0" smtClean="0"/>
              <a:t>Risk Equations</a:t>
            </a:r>
            <a:endParaRPr lang="en-US" dirty="0"/>
          </a:p>
        </p:txBody>
      </p:sp>
      <p:sp>
        <p:nvSpPr>
          <p:cNvPr id="7" name="TextBox 6"/>
          <p:cNvSpPr txBox="1"/>
          <p:nvPr/>
        </p:nvSpPr>
        <p:spPr>
          <a:xfrm>
            <a:off x="2895600" y="2057400"/>
            <a:ext cx="2895600" cy="369332"/>
          </a:xfrm>
          <a:prstGeom prst="rect">
            <a:avLst/>
          </a:prstGeom>
          <a:noFill/>
        </p:spPr>
        <p:txBody>
          <a:bodyPr wrap="square" rtlCol="0">
            <a:spAutoFit/>
          </a:bodyPr>
          <a:lstStyle/>
          <a:p>
            <a:pPr algn="ctr"/>
            <a:r>
              <a:rPr lang="en-US" dirty="0" smtClean="0"/>
              <a:t>Bio-Markers / Parameters</a:t>
            </a:r>
            <a:endParaRPr lang="en-US" dirty="0"/>
          </a:p>
        </p:txBody>
      </p:sp>
      <p:grpSp>
        <p:nvGrpSpPr>
          <p:cNvPr id="3" name="Group 9"/>
          <p:cNvGrpSpPr/>
          <p:nvPr/>
        </p:nvGrpSpPr>
        <p:grpSpPr>
          <a:xfrm>
            <a:off x="3429000" y="2438400"/>
            <a:ext cx="2286000" cy="4343400"/>
            <a:chOff x="3429000" y="1905000"/>
            <a:chExt cx="2286000" cy="4495800"/>
          </a:xfrm>
        </p:grpSpPr>
        <p:sp>
          <p:nvSpPr>
            <p:cNvPr id="8" name="Rectangle 7"/>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13" name="Rounded Rectangular Callout 12"/>
          <p:cNvSpPr/>
          <p:nvPr/>
        </p:nvSpPr>
        <p:spPr>
          <a:xfrm>
            <a:off x="381000" y="1600200"/>
            <a:ext cx="8610600" cy="457200"/>
          </a:xfrm>
          <a:prstGeom prst="wedgeRoundRectCallout">
            <a:avLst>
              <a:gd name="adj1" fmla="val 17165"/>
              <a:gd name="adj2" fmla="val 111719"/>
              <a:gd name="adj3" fmla="val 16667"/>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660033"/>
                </a:solidFill>
              </a:rPr>
              <a:t>A1c, ACR, AF, Age, </a:t>
            </a:r>
            <a:r>
              <a:rPr lang="en-US" sz="1200" dirty="0" err="1" smtClean="0">
                <a:solidFill>
                  <a:srgbClr val="660033"/>
                </a:solidFill>
              </a:rPr>
              <a:t>AgeAtDiagnosisOfDiabetes</a:t>
            </a:r>
            <a:r>
              <a:rPr lang="en-US" sz="1200" dirty="0" smtClean="0">
                <a:solidFill>
                  <a:srgbClr val="660033"/>
                </a:solidFill>
              </a:rPr>
              <a:t>, BMI, DBP, DiabetesType2, </a:t>
            </a:r>
            <a:r>
              <a:rPr lang="en-US" sz="1200" dirty="0" err="1" smtClean="0">
                <a:solidFill>
                  <a:srgbClr val="660033"/>
                </a:solidFill>
              </a:rPr>
              <a:t>FamilyHistoryCHD</a:t>
            </a:r>
            <a:r>
              <a:rPr lang="en-US" sz="1200" dirty="0" smtClean="0">
                <a:solidFill>
                  <a:srgbClr val="660033"/>
                </a:solidFill>
              </a:rPr>
              <a:t>, HDL, LDL, </a:t>
            </a:r>
            <a:r>
              <a:rPr lang="en-US" sz="1200" dirty="0" err="1" smtClean="0">
                <a:solidFill>
                  <a:srgbClr val="660033"/>
                </a:solidFill>
              </a:rPr>
              <a:t>LipidRatio</a:t>
            </a:r>
            <a:r>
              <a:rPr lang="en-US" sz="1200" dirty="0" smtClean="0">
                <a:solidFill>
                  <a:srgbClr val="660033"/>
                </a:solidFill>
              </a:rPr>
              <a:t>, </a:t>
            </a:r>
            <a:r>
              <a:rPr lang="en-US" sz="1200" dirty="0" err="1" smtClean="0">
                <a:solidFill>
                  <a:srgbClr val="660033"/>
                </a:solidFill>
              </a:rPr>
              <a:t>MacroAlbuminuria</a:t>
            </a:r>
            <a:r>
              <a:rPr lang="en-US" sz="1200" dirty="0" smtClean="0">
                <a:solidFill>
                  <a:srgbClr val="660033"/>
                </a:solidFill>
              </a:rPr>
              <a:t>, Male, </a:t>
            </a:r>
            <a:r>
              <a:rPr lang="en-US" sz="1200" dirty="0" err="1" smtClean="0">
                <a:solidFill>
                  <a:srgbClr val="660033"/>
                </a:solidFill>
              </a:rPr>
              <a:t>MicroAlbuminuria</a:t>
            </a:r>
            <a:r>
              <a:rPr lang="en-US" sz="1200" dirty="0" smtClean="0">
                <a:solidFill>
                  <a:srgbClr val="660033"/>
                </a:solidFill>
              </a:rPr>
              <a:t>, Race, </a:t>
            </a:r>
            <a:r>
              <a:rPr lang="en-US" sz="1200" dirty="0" err="1" smtClean="0">
                <a:solidFill>
                  <a:srgbClr val="660033"/>
                </a:solidFill>
              </a:rPr>
              <a:t>RheumatoidArthritis</a:t>
            </a:r>
            <a:r>
              <a:rPr lang="en-US" sz="1200" dirty="0" smtClean="0">
                <a:solidFill>
                  <a:srgbClr val="660033"/>
                </a:solidFill>
              </a:rPr>
              <a:t> , SBP, Smoke, </a:t>
            </a:r>
            <a:r>
              <a:rPr lang="en-US" sz="1200" dirty="0" err="1" smtClean="0">
                <a:solidFill>
                  <a:srgbClr val="660033"/>
                </a:solidFill>
              </a:rPr>
              <a:t>Survive_MI</a:t>
            </a:r>
            <a:r>
              <a:rPr lang="en-US" sz="1200" dirty="0" smtClean="0">
                <a:solidFill>
                  <a:srgbClr val="660033"/>
                </a:solidFill>
              </a:rPr>
              <a:t>, </a:t>
            </a:r>
            <a:r>
              <a:rPr lang="en-US" sz="1200" dirty="0" err="1" smtClean="0">
                <a:solidFill>
                  <a:srgbClr val="660033"/>
                </a:solidFill>
              </a:rPr>
              <a:t>Survive_Stroke</a:t>
            </a:r>
            <a:r>
              <a:rPr lang="en-US" sz="1200" dirty="0" smtClean="0">
                <a:solidFill>
                  <a:srgbClr val="660033"/>
                </a:solidFill>
              </a:rPr>
              <a:t>, TC, Townsend, </a:t>
            </a:r>
            <a:r>
              <a:rPr lang="en-US" sz="1200" dirty="0" err="1" smtClean="0">
                <a:solidFill>
                  <a:srgbClr val="660033"/>
                </a:solidFill>
              </a:rPr>
              <a:t>TreatedHypertension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1"/>
          </p:nvPr>
        </p:nvGraphicFramePr>
        <p:xfrm>
          <a:off x="457197" y="1920153"/>
          <a:ext cx="8229607" cy="3886056"/>
        </p:xfrm>
        <a:graphic>
          <a:graphicData uri="http://schemas.openxmlformats.org/drawingml/2006/table">
            <a:tbl>
              <a:tblPr/>
              <a:tblGrid>
                <a:gridCol w="721895"/>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gridCol w="117308"/>
              </a:tblGrid>
              <a:tr h="45118">
                <a:tc>
                  <a:txBody>
                    <a:bodyPr/>
                    <a:lstStyle/>
                    <a:p>
                      <a:pPr algn="l" fontAlgn="b"/>
                      <a:r>
                        <a:rPr lang="en-US" sz="300" b="1" i="0" u="none" strike="noStrike">
                          <a:solidFill>
                            <a:srgbClr val="000000"/>
                          </a:solidFill>
                          <a:latin typeface="Calibri"/>
                        </a:rPr>
                        <a:t>MODELS</a:t>
                      </a: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r>
                        <a:rPr lang="en-US" sz="300" b="0" i="0" u="none" strike="noStrike">
                          <a:solidFill>
                            <a:srgbClr val="000000"/>
                          </a:solidFill>
                          <a:latin typeface="Calibri"/>
                        </a:rPr>
                        <a:t>A1c changes</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BMI changes</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BP changes</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Lipid change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Smoke changes</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MI Equation #</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Stroke Equation #</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CHD Death Equation #</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Stroke Death Equation #</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Treatment Improvement Correction</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1" i="0" u="none" strike="noStrike">
                          <a:solidFill>
                            <a:srgbClr val="000000"/>
                          </a:solidFill>
                          <a:latin typeface="Calibri"/>
                        </a:rPr>
                        <a:t>FITNESS: LOW SCORE = GOOD FITNESS</a:t>
                      </a: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r>
                        <a:rPr lang="en-US" sz="300" b="0" i="0" u="none" strike="noStrike">
                          <a:solidFill>
                            <a:srgbClr val="000000"/>
                          </a:solidFill>
                          <a:latin typeface="Calibri"/>
                        </a:rPr>
                        <a:t>UKPDS33 Conventional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26.0</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25.9</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24.0</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35.8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24.9</a:t>
                      </a:r>
                    </a:p>
                  </a:txBody>
                  <a:tcPr marL="2256" marR="2256" marT="2256"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32.8</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42.3</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39.5</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29.2</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38.1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35.4</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40.2</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38.3</a:t>
                      </a:r>
                    </a:p>
                  </a:txBody>
                  <a:tcPr marL="2256" marR="2256" marT="2256"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41.7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35.3</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30.2</a:t>
                      </a:r>
                    </a:p>
                  </a:txBody>
                  <a:tcPr marL="2256" marR="2256" marT="2256"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31.4</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31.7</a:t>
                      </a:r>
                    </a:p>
                  </a:txBody>
                  <a:tcPr marL="2256" marR="2256" marT="2256"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35.7</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26.2</a:t>
                      </a:r>
                    </a:p>
                  </a:txBody>
                  <a:tcPr marL="2256" marR="2256" marT="2256"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26.1</a:t>
                      </a:r>
                    </a:p>
                  </a:txBody>
                  <a:tcPr marL="2256" marR="2256" marT="2256"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29.5</a:t>
                      </a:r>
                    </a:p>
                  </a:txBody>
                  <a:tcPr marL="2256" marR="2256" marT="2256"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24.9</a:t>
                      </a:r>
                    </a:p>
                  </a:txBody>
                  <a:tcPr marL="2256" marR="2256" marT="2256"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32.0</a:t>
                      </a:r>
                    </a:p>
                  </a:txBody>
                  <a:tcPr marL="2256" marR="2256" marT="2256"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27.1</a:t>
                      </a:r>
                    </a:p>
                  </a:txBody>
                  <a:tcPr marL="2256" marR="2256" marT="2256"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31.3</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40.9</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24.6</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42.9</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28.6</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38.1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36.7</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33.9</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39.1</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40.8</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39.5</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44.4</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36.3</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24.9</a:t>
                      </a:r>
                    </a:p>
                  </a:txBody>
                  <a:tcPr marL="2256" marR="2256" marT="2256"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a:t>
                      </a:r>
                    </a:p>
                  </a:txBody>
                  <a:tcPr marL="2256" marR="2256" marT="2256"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34.3</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32.2</a:t>
                      </a:r>
                    </a:p>
                  </a:txBody>
                  <a:tcPr marL="2256" marR="2256" marT="2256"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36.2</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a:t>
                      </a:r>
                    </a:p>
                  </a:txBody>
                  <a:tcPr marL="2256" marR="2256" marT="2256" marB="0" anchor="b">
                    <a:lnL>
                      <a:noFill/>
                    </a:lnL>
                    <a:lnR>
                      <a:noFill/>
                    </a:lnR>
                    <a:lnT>
                      <a:noFill/>
                    </a:lnT>
                    <a:lnB>
                      <a:noFill/>
                    </a:lnB>
                    <a:solidFill>
                      <a:srgbClr val="F4E783"/>
                    </a:solidFill>
                  </a:tcPr>
                </a:tc>
              </a:tr>
              <a:tr h="45118">
                <a:tc>
                  <a:txBody>
                    <a:bodyPr/>
                    <a:lstStyle/>
                    <a:p>
                      <a:pPr algn="l" fontAlgn="b"/>
                      <a:r>
                        <a:rPr lang="en-US" sz="300" b="0" i="0" u="none" strike="noStrike">
                          <a:solidFill>
                            <a:srgbClr val="000000"/>
                          </a:solidFill>
                          <a:latin typeface="Calibri"/>
                        </a:rPr>
                        <a:t>UKPDS33 Intensive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24.0</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20.0</a:t>
                      </a:r>
                    </a:p>
                  </a:txBody>
                  <a:tcPr marL="2256" marR="2256" marT="2256"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21.7</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22.9</a:t>
                      </a:r>
                    </a:p>
                  </a:txBody>
                  <a:tcPr marL="2256" marR="2256" marT="2256"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31.2</a:t>
                      </a:r>
                    </a:p>
                  </a:txBody>
                  <a:tcPr marL="2256" marR="2256" marT="2256"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29.0</a:t>
                      </a:r>
                    </a:p>
                  </a:txBody>
                  <a:tcPr marL="2256" marR="2256" marT="2256"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32.9</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32.9</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31.6</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34.1</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32.4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37.9</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35.3</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29.1</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40.5</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32.0</a:t>
                      </a:r>
                    </a:p>
                  </a:txBody>
                  <a:tcPr marL="2256" marR="2256" marT="2256"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41.4</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31.6</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45.8</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31.4</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44.6</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46.5</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44.3</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26.7</a:t>
                      </a:r>
                    </a:p>
                  </a:txBody>
                  <a:tcPr marL="2256" marR="2256" marT="2256"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42.0</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27.9</a:t>
                      </a:r>
                    </a:p>
                  </a:txBody>
                  <a:tcPr marL="2256" marR="2256" marT="2256"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22.4</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23.9</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23.7</a:t>
                      </a:r>
                    </a:p>
                  </a:txBody>
                  <a:tcPr marL="2256" marR="2256" marT="2256"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30.5</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25.3</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30.6</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2256" marR="2256" marT="2256"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34.0</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31.9</a:t>
                      </a:r>
                    </a:p>
                  </a:txBody>
                  <a:tcPr marL="2256" marR="2256" marT="2256"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38.0</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33.7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31.2</a:t>
                      </a:r>
                    </a:p>
                  </a:txBody>
                  <a:tcPr marL="2256" marR="2256" marT="2256"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37.8</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34.3</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47.3</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44.6</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46.0</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47.3</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28.8</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45.5</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32.8</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45.5</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182"/>
                    </a:solidFill>
                  </a:tcPr>
                </a:tc>
              </a:tr>
              <a:tr h="45118">
                <a:tc>
                  <a:txBody>
                    <a:bodyPr/>
                    <a:lstStyle/>
                    <a:p>
                      <a:pPr algn="l" fontAlgn="b"/>
                      <a:r>
                        <a:rPr lang="en-US" sz="300" b="0" i="0" u="none" strike="noStrike">
                          <a:solidFill>
                            <a:srgbClr val="000000"/>
                          </a:solidFill>
                          <a:latin typeface="Calibri"/>
                        </a:rPr>
                        <a:t>UKPDS33 Full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25.7</a:t>
                      </a:r>
                    </a:p>
                  </a:txBody>
                  <a:tcPr marL="2256" marR="2256" marT="2256"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26.3</a:t>
                      </a:r>
                    </a:p>
                  </a:txBody>
                  <a:tcPr marL="2256" marR="2256" marT="2256"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29.9</a:t>
                      </a:r>
                    </a:p>
                  </a:txBody>
                  <a:tcPr marL="2256" marR="2256" marT="2256"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21.7</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29.3</a:t>
                      </a:r>
                    </a:p>
                  </a:txBody>
                  <a:tcPr marL="2256" marR="2256" marT="2256"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31.0</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34.2</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33.3</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34.2</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36.6</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34.1</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35.5</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37.6</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44.7</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30.6</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44.3</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21.4</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40.5</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26.7</a:t>
                      </a:r>
                    </a:p>
                  </a:txBody>
                  <a:tcPr marL="2256" marR="2256" marT="2256"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40.2</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40.8</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a:t>
                      </a:r>
                    </a:p>
                  </a:txBody>
                  <a:tcPr marL="2256" marR="2256" marT="2256"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23.2</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23.2</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25.9</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21.3</a:t>
                      </a:r>
                    </a:p>
                  </a:txBody>
                  <a:tcPr marL="2256" marR="2256" marT="2256"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30.9</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26.6</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34.4</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31.0</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36.1</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35.9</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44.0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44.5</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43.4</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22.0</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43.6</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28.2</a:t>
                      </a:r>
                    </a:p>
                  </a:txBody>
                  <a:tcPr marL="2256" marR="2256" marT="2256"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32.9</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42.1</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27.8</a:t>
                      </a:r>
                    </a:p>
                  </a:txBody>
                  <a:tcPr marL="2256" marR="2256" marT="2256" marB="0" anchor="b">
                    <a:lnL>
                      <a:noFill/>
                    </a:lnL>
                    <a:lnR>
                      <a:noFill/>
                    </a:lnR>
                    <a:lnT>
                      <a:noFill/>
                    </a:lnT>
                    <a:lnB>
                      <a:noFill/>
                    </a:lnB>
                    <a:solidFill>
                      <a:srgbClr val="E7E482"/>
                    </a:solidFill>
                  </a:tcPr>
                </a:tc>
              </a:tr>
              <a:tr h="45118">
                <a:tc>
                  <a:txBody>
                    <a:bodyPr/>
                    <a:lstStyle/>
                    <a:p>
                      <a:pPr algn="l" fontAlgn="b"/>
                      <a:r>
                        <a:rPr lang="en-US" sz="300" b="0" i="0" u="none" strike="noStrike">
                          <a:solidFill>
                            <a:srgbClr val="000000"/>
                          </a:solidFill>
                          <a:latin typeface="Calibri"/>
                        </a:rPr>
                        <a:t>ASPEN All Placebo</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13.6</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9.0</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10.9</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11.5</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7.3</a:t>
                      </a:r>
                    </a:p>
                  </a:txBody>
                  <a:tcPr marL="2256" marR="2256" marT="2256"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20.7</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22.3</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20.4</a:t>
                      </a:r>
                    </a:p>
                  </a:txBody>
                  <a:tcPr marL="2256" marR="2256" marT="2256"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13.6</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19.7</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23.3</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13.8</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14.3</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10.2</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14.8</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9.0</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24.5</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15.7</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24.3</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21.9</a:t>
                      </a:r>
                    </a:p>
                  </a:txBody>
                  <a:tcPr marL="2256" marR="2256" marT="2256"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22.0</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11.6</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21.8</a:t>
                      </a:r>
                    </a:p>
                  </a:txBody>
                  <a:tcPr marL="2256" marR="2256" marT="2256"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20.1</a:t>
                      </a:r>
                    </a:p>
                  </a:txBody>
                  <a:tcPr marL="2256" marR="2256" marT="2256"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13.6</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19.2</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14.2</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24.6</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21.8</a:t>
                      </a:r>
                    </a:p>
                  </a:txBody>
                  <a:tcPr marL="2256" marR="2256" marT="2256"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r>
              <a:tr h="45118">
                <a:tc>
                  <a:txBody>
                    <a:bodyPr/>
                    <a:lstStyle/>
                    <a:p>
                      <a:pPr algn="l" fontAlgn="b"/>
                      <a:r>
                        <a:rPr lang="en-US" sz="300" b="0" i="0" u="none" strike="noStrike">
                          <a:solidFill>
                            <a:srgbClr val="000000"/>
                          </a:solidFill>
                          <a:latin typeface="Calibri"/>
                        </a:rPr>
                        <a:t>ASPEN All Atorvastatin</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20.4</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7.2</a:t>
                      </a:r>
                    </a:p>
                  </a:txBody>
                  <a:tcPr marL="2256" marR="2256" marT="2256"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16.9</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90CA7D"/>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27.6</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30.3</a:t>
                      </a:r>
                    </a:p>
                  </a:txBody>
                  <a:tcPr marL="2256" marR="2256" marT="2256"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18.6</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29.0</a:t>
                      </a:r>
                    </a:p>
                  </a:txBody>
                  <a:tcPr marL="2256" marR="2256" marT="2256"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21.3</a:t>
                      </a:r>
                    </a:p>
                  </a:txBody>
                  <a:tcPr marL="2256" marR="2256" marT="2256"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29.8</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19.2</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27.5</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15.6</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28.7</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26.7</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a:t>
                      </a:r>
                    </a:p>
                  </a:txBody>
                  <a:tcPr marL="2256" marR="2256" marT="2256"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27.8</a:t>
                      </a:r>
                    </a:p>
                  </a:txBody>
                  <a:tcPr marL="2256" marR="2256" marT="2256"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10.9</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29.6</a:t>
                      </a:r>
                    </a:p>
                  </a:txBody>
                  <a:tcPr marL="2256" marR="2256" marT="2256"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9.1</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24.1</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11.6</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9.4</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9.3</a:t>
                      </a:r>
                    </a:p>
                  </a:txBody>
                  <a:tcPr marL="2256" marR="2256" marT="2256"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8.0</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16.1</a:t>
                      </a:r>
                    </a:p>
                  </a:txBody>
                  <a:tcPr marL="2256" marR="2256" marT="2256"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22.4</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20.5</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27.7</a:t>
                      </a:r>
                    </a:p>
                  </a:txBody>
                  <a:tcPr marL="2256" marR="2256" marT="2256"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16.6</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22.3</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18.9</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24.5</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26.3</a:t>
                      </a:r>
                    </a:p>
                  </a:txBody>
                  <a:tcPr marL="2256" marR="2256" marT="2256"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15.3</a:t>
                      </a:r>
                    </a:p>
                  </a:txBody>
                  <a:tcPr marL="2256" marR="2256" marT="2256"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22.9</a:t>
                      </a:r>
                    </a:p>
                  </a:txBody>
                  <a:tcPr marL="2256" marR="2256" marT="2256"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15.5</a:t>
                      </a:r>
                    </a:p>
                  </a:txBody>
                  <a:tcPr marL="2256" marR="2256" marT="2256"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23.9</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20.1</a:t>
                      </a:r>
                    </a:p>
                  </a:txBody>
                  <a:tcPr marL="2256" marR="2256" marT="2256"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16.0</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17.7</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r>
              <a:tr h="45118">
                <a:tc>
                  <a:txBody>
                    <a:bodyPr/>
                    <a:lstStyle/>
                    <a:p>
                      <a:pPr algn="l" fontAlgn="b"/>
                      <a:r>
                        <a:rPr lang="en-US" sz="300" b="0" i="0" u="none" strike="noStrike">
                          <a:solidFill>
                            <a:srgbClr val="000000"/>
                          </a:solidFill>
                          <a:latin typeface="Calibri"/>
                        </a:rPr>
                        <a:t>ASPEN Primary Placebo</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8.2</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31.8</a:t>
                      </a:r>
                    </a:p>
                  </a:txBody>
                  <a:tcPr marL="2256" marR="2256" marT="2256"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30.2</a:t>
                      </a:r>
                    </a:p>
                  </a:txBody>
                  <a:tcPr marL="2256" marR="2256" marT="2256"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28.8</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16.0</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23.9</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15.3</a:t>
                      </a:r>
                    </a:p>
                  </a:txBody>
                  <a:tcPr marL="2256" marR="2256" marT="2256"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34.9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33.0</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7.2</a:t>
                      </a:r>
                    </a:p>
                  </a:txBody>
                  <a:tcPr marL="2256" marR="2256" marT="2256"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34.5</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6.0</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8.9</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20.1</a:t>
                      </a:r>
                    </a:p>
                  </a:txBody>
                  <a:tcPr marL="2256" marR="2256" marT="2256"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20.7</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25.3</a:t>
                      </a:r>
                    </a:p>
                  </a:txBody>
                  <a:tcPr marL="2256" marR="2256" marT="2256"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26.6</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30.0</a:t>
                      </a:r>
                    </a:p>
                  </a:txBody>
                  <a:tcPr marL="2256" marR="2256" marT="2256"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29.7</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18.1</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15.9</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30.9</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33.7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9.6</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34.9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8.8</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28.0</a:t>
                      </a:r>
                    </a:p>
                  </a:txBody>
                  <a:tcPr marL="2256" marR="2256" marT="2256"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8.1</a:t>
                      </a:r>
                    </a:p>
                  </a:txBody>
                  <a:tcPr marL="2256" marR="2256" marT="2256" marB="0" anchor="b">
                    <a:lnL>
                      <a:noFill/>
                    </a:lnL>
                    <a:lnR>
                      <a:noFill/>
                    </a:lnR>
                    <a:lnT>
                      <a:noFill/>
                    </a:lnT>
                    <a:lnB>
                      <a:noFill/>
                    </a:lnB>
                    <a:solidFill>
                      <a:srgbClr val="83C77C"/>
                    </a:solidFill>
                  </a:tcPr>
                </a:tc>
              </a:tr>
              <a:tr h="45118">
                <a:tc>
                  <a:txBody>
                    <a:bodyPr/>
                    <a:lstStyle/>
                    <a:p>
                      <a:pPr algn="l" fontAlgn="b"/>
                      <a:r>
                        <a:rPr lang="en-US" sz="300" b="0" i="0" u="none" strike="noStrike">
                          <a:solidFill>
                            <a:srgbClr val="000000"/>
                          </a:solidFill>
                          <a:latin typeface="Calibri"/>
                        </a:rPr>
                        <a:t>ASPEN Primary Atorvastatin</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20.7</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22.2</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19.4</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a:t>
                      </a:r>
                    </a:p>
                  </a:txBody>
                  <a:tcPr marL="2256" marR="2256" marT="2256"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34.1</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22.4</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29.9</a:t>
                      </a:r>
                    </a:p>
                  </a:txBody>
                  <a:tcPr marL="2256" marR="2256" marT="2256"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31.6</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24.3</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19.2</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28.8</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16.3</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18.1</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25.5</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32.4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33.3</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32.4</a:t>
                      </a:r>
                    </a:p>
                  </a:txBody>
                  <a:tcPr marL="2256" marR="2256" marT="2256"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33.0</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16.4</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15.9</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10.1</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19.2</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27.9</a:t>
                      </a:r>
                    </a:p>
                  </a:txBody>
                  <a:tcPr marL="2256" marR="2256" marT="2256"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19.5</a:t>
                      </a:r>
                    </a:p>
                  </a:txBody>
                  <a:tcPr marL="2256" marR="2256" marT="2256"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27.7</a:t>
                      </a:r>
                    </a:p>
                  </a:txBody>
                  <a:tcPr marL="2256" marR="2256" marT="2256"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20.6</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27.4</a:t>
                      </a:r>
                    </a:p>
                  </a:txBody>
                  <a:tcPr marL="2256" marR="2256" marT="2256"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20.4</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28.5</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15.5</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16.1</a:t>
                      </a:r>
                    </a:p>
                  </a:txBody>
                  <a:tcPr marL="2256" marR="2256" marT="2256"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20.6</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10.9</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11.2</a:t>
                      </a:r>
                    </a:p>
                  </a:txBody>
                  <a:tcPr marL="2256" marR="2256" marT="2256"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22.3</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r>
              <a:tr h="45118">
                <a:tc>
                  <a:txBody>
                    <a:bodyPr/>
                    <a:lstStyle/>
                    <a:p>
                      <a:pPr algn="l" fontAlgn="b"/>
                      <a:r>
                        <a:rPr lang="en-US" sz="300" b="0" i="0" u="none" strike="noStrike">
                          <a:solidFill>
                            <a:srgbClr val="000000"/>
                          </a:solidFill>
                          <a:latin typeface="Calibri"/>
                        </a:rPr>
                        <a:t>ASPEN Secondary Placebo</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37.9</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17.5</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40.6</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40.3</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21.5</a:t>
                      </a:r>
                    </a:p>
                  </a:txBody>
                  <a:tcPr marL="2256" marR="2256" marT="2256"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40.0</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20.5</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10.2</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20.0</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19.8</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20.2</a:t>
                      </a:r>
                    </a:p>
                  </a:txBody>
                  <a:tcPr marL="2256" marR="2256" marT="2256"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9.1</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17.7</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14.5</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23.3</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16.3</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48.5</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13.7</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47.8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19.4</a:t>
                      </a:r>
                    </a:p>
                  </a:txBody>
                  <a:tcPr marL="2256" marR="2256" marT="2256"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47.8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15.1</a:t>
                      </a:r>
                    </a:p>
                  </a:txBody>
                  <a:tcPr marL="2256" marR="2256" marT="2256"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47.0</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38.8</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37.1</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20.1</a:t>
                      </a:r>
                    </a:p>
                  </a:txBody>
                  <a:tcPr marL="2256" marR="2256" marT="2256"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39.8</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37.7</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8.5</a:t>
                      </a:r>
                    </a:p>
                  </a:txBody>
                  <a:tcPr marL="2256" marR="2256" marT="2256"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18.0</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16.6</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14.3</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21.5</a:t>
                      </a:r>
                    </a:p>
                  </a:txBody>
                  <a:tcPr marL="2256" marR="2256" marT="2256"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15.5</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14.8</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19.7</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45.5</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18.2</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49.8</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47.7</a:t>
                      </a:r>
                    </a:p>
                  </a:txBody>
                  <a:tcPr marL="2256" marR="2256" marT="2256" marB="0" anchor="b">
                    <a:lnL>
                      <a:noFill/>
                    </a:lnL>
                    <a:lnR>
                      <a:noFill/>
                    </a:lnR>
                    <a:lnT>
                      <a:noFill/>
                    </a:lnT>
                    <a:lnB>
                      <a:noFill/>
                    </a:lnB>
                    <a:solidFill>
                      <a:srgbClr val="FFDE82"/>
                    </a:solidFill>
                  </a:tcPr>
                </a:tc>
              </a:tr>
              <a:tr h="45118">
                <a:tc>
                  <a:txBody>
                    <a:bodyPr/>
                    <a:lstStyle/>
                    <a:p>
                      <a:pPr algn="l" fontAlgn="b"/>
                      <a:r>
                        <a:rPr lang="en-US" sz="300" b="0" i="0" u="none" strike="noStrike">
                          <a:solidFill>
                            <a:srgbClr val="000000"/>
                          </a:solidFill>
                          <a:latin typeface="Calibri"/>
                        </a:rPr>
                        <a:t>ASPEN Secondary Atorvastatin</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16.4</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10.0</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15.6</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27.3</a:t>
                      </a:r>
                    </a:p>
                  </a:txBody>
                  <a:tcPr marL="2256" marR="2256" marT="2256"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12.6</a:t>
                      </a:r>
                    </a:p>
                  </a:txBody>
                  <a:tcPr marL="2256" marR="2256" marT="2256"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22.2</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17.3</a:t>
                      </a:r>
                    </a:p>
                  </a:txBody>
                  <a:tcPr marL="2256" marR="2256" marT="2256"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16.8</a:t>
                      </a:r>
                    </a:p>
                  </a:txBody>
                  <a:tcPr marL="2256" marR="2256" marT="2256"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23.2</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29.8</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26.8</a:t>
                      </a:r>
                    </a:p>
                  </a:txBody>
                  <a:tcPr marL="2256" marR="2256" marT="2256"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42.4</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39.8</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49.7</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45.0</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24.4</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27.4</a:t>
                      </a:r>
                    </a:p>
                  </a:txBody>
                  <a:tcPr marL="2256" marR="2256" marT="2256"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33.2</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16.0</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25.4</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21.5</a:t>
                      </a:r>
                    </a:p>
                  </a:txBody>
                  <a:tcPr marL="2256" marR="2256" marT="2256"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6.1</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28.6</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11.5</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4.9</a:t>
                      </a:r>
                    </a:p>
                  </a:txBody>
                  <a:tcPr marL="2256" marR="2256" marT="2256"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15.2</a:t>
                      </a:r>
                    </a:p>
                  </a:txBody>
                  <a:tcPr marL="2256" marR="2256" marT="2256"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21.3</a:t>
                      </a:r>
                    </a:p>
                  </a:txBody>
                  <a:tcPr marL="2256" marR="2256" marT="2256"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18.9</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32.7</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17.7</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35.5</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39.9</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38.6</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12.2</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29.4</a:t>
                      </a:r>
                    </a:p>
                  </a:txBody>
                  <a:tcPr marL="2256" marR="2256" marT="2256"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6.2</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29.7</a:t>
                      </a:r>
                    </a:p>
                  </a:txBody>
                  <a:tcPr marL="2256" marR="2256" marT="2256"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8.8</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r>
              <a:tr h="45118">
                <a:tc>
                  <a:txBody>
                    <a:bodyPr/>
                    <a:lstStyle/>
                    <a:p>
                      <a:pPr algn="l" fontAlgn="b"/>
                      <a:r>
                        <a:rPr lang="en-US" sz="300" b="0" i="0" u="none" strike="noStrike">
                          <a:solidFill>
                            <a:srgbClr val="000000"/>
                          </a:solidFill>
                          <a:latin typeface="Calibri"/>
                        </a:rPr>
                        <a:t>ASPEN Full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7.9</a:t>
                      </a:r>
                    </a:p>
                  </a:txBody>
                  <a:tcPr marL="2256" marR="2256" marT="2256"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8.4</a:t>
                      </a:r>
                    </a:p>
                  </a:txBody>
                  <a:tcPr marL="2256" marR="2256" marT="2256"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12.5</a:t>
                      </a:r>
                    </a:p>
                  </a:txBody>
                  <a:tcPr marL="2256" marR="2256" marT="2256"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12.9</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8.3</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19.4</a:t>
                      </a:r>
                    </a:p>
                  </a:txBody>
                  <a:tcPr marL="2256" marR="2256" marT="2256"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14.3</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14.8</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6.9</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19.1</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5.2</a:t>
                      </a:r>
                    </a:p>
                  </a:txBody>
                  <a:tcPr marL="2256" marR="2256" marT="2256"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6.6</a:t>
                      </a:r>
                    </a:p>
                  </a:txBody>
                  <a:tcPr marL="2256" marR="2256" marT="2256"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16.5</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14.8</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17.0</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19.7</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2256" marR="2256" marT="2256"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16.6</a:t>
                      </a:r>
                    </a:p>
                  </a:txBody>
                  <a:tcPr marL="2256" marR="2256" marT="2256"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7.7</a:t>
                      </a:r>
                    </a:p>
                  </a:txBody>
                  <a:tcPr marL="2256" marR="2256" marT="2256"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8.3</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7.8</a:t>
                      </a:r>
                    </a:p>
                  </a:txBody>
                  <a:tcPr marL="2256" marR="2256" marT="2256"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8.9</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16.0</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16.4</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6.9</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8.2</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17.7</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5.6</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15.6</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17.5</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15.1</a:t>
                      </a:r>
                    </a:p>
                  </a:txBody>
                  <a:tcPr marL="2256" marR="2256" marT="2256"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17.5</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16.2</a:t>
                      </a:r>
                    </a:p>
                  </a:txBody>
                  <a:tcPr marL="2256" marR="2256" marT="2256"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14.4</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19.3</a:t>
                      </a:r>
                    </a:p>
                  </a:txBody>
                  <a:tcPr marL="2256" marR="2256" marT="2256"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2D47F"/>
                    </a:solidFill>
                  </a:tcPr>
                </a:tc>
              </a:tr>
              <a:tr h="45118">
                <a:tc>
                  <a:txBody>
                    <a:bodyPr/>
                    <a:lstStyle/>
                    <a:p>
                      <a:pPr algn="l" fontAlgn="b"/>
                      <a:r>
                        <a:rPr lang="en-US" sz="300" b="0" i="0" u="none" strike="noStrike">
                          <a:solidFill>
                            <a:srgbClr val="000000"/>
                          </a:solidFill>
                          <a:latin typeface="Calibri"/>
                        </a:rPr>
                        <a:t>ADVANCE Standard</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61.2</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58.3</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56.9</a:t>
                      </a:r>
                    </a:p>
                  </a:txBody>
                  <a:tcPr marL="2256" marR="2256" marT="2256"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55.0</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21.1</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2256" marR="2256" marT="2256"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22.6</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30.1</a:t>
                      </a:r>
                    </a:p>
                  </a:txBody>
                  <a:tcPr marL="2256" marR="2256" marT="2256"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26.5</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29.3</a:t>
                      </a:r>
                    </a:p>
                  </a:txBody>
                  <a:tcPr marL="2256" marR="2256" marT="2256"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26.0</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55.9</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42.5</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47.1</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43.3</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53.5</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48.6</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49.7</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64.2</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13.8</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60.0</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12.6</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66.5</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11.5</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61.9</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11.4</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40.9</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7.8</a:t>
                      </a:r>
                    </a:p>
                  </a:txBody>
                  <a:tcPr marL="2256" marR="2256" marT="2256" marB="0" anchor="b">
                    <a:lnL>
                      <a:noFill/>
                    </a:lnL>
                    <a:lnR>
                      <a:noFill/>
                    </a:lnR>
                    <a:lnT>
                      <a:noFill/>
                    </a:lnT>
                    <a:lnB>
                      <a:noFill/>
                    </a:lnB>
                    <a:solidFill>
                      <a:srgbClr val="82C67C"/>
                    </a:solidFill>
                  </a:tcPr>
                </a:tc>
                <a:tc>
                  <a:txBody>
                    <a:bodyPr/>
                    <a:lstStyle/>
                    <a:p>
                      <a:pPr algn="r" fontAlgn="b"/>
                      <a:r>
                        <a:rPr lang="en-US" sz="300" b="0" i="0" u="none" strike="noStrike">
                          <a:solidFill>
                            <a:srgbClr val="000000"/>
                          </a:solidFill>
                          <a:latin typeface="Calibri"/>
                        </a:rPr>
                        <a:t>38.7</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8.8</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27.1</a:t>
                      </a:r>
                    </a:p>
                  </a:txBody>
                  <a:tcPr marL="2256" marR="2256" marT="2256"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24.9</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15.7</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26.6</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25.4</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47.3</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36.9</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34.3</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35.4</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42.2</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43.8</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39.8</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16.9</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45.7</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47.2</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46.5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15.3</a:t>
                      </a:r>
                    </a:p>
                  </a:txBody>
                  <a:tcPr marL="2256" marR="2256" marT="2256" marB="0" anchor="b">
                    <a:lnL>
                      <a:noFill/>
                    </a:lnL>
                    <a:lnR>
                      <a:noFill/>
                    </a:lnR>
                    <a:lnT>
                      <a:noFill/>
                    </a:lnT>
                    <a:lnB>
                      <a:noFill/>
                    </a:lnB>
                    <a:solidFill>
                      <a:srgbClr val="A8D17E"/>
                    </a:solidFill>
                  </a:tcPr>
                </a:tc>
              </a:tr>
              <a:tr h="45118">
                <a:tc>
                  <a:txBody>
                    <a:bodyPr/>
                    <a:lstStyle/>
                    <a:p>
                      <a:pPr algn="l" fontAlgn="b"/>
                      <a:r>
                        <a:rPr lang="en-US" sz="300" b="0" i="0" u="none" strike="noStrike">
                          <a:solidFill>
                            <a:srgbClr val="000000"/>
                          </a:solidFill>
                          <a:latin typeface="Calibri"/>
                        </a:rPr>
                        <a:t>ADVANCE Intensive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67.7</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9.7</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58.8</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63.5</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17.5</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66.3</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42.5</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29.8</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23.3</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35.4</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33.8</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58.4</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43.6</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52.2</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53.8</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54.4</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46.3</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71.2</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7.9</a:t>
                      </a:r>
                    </a:p>
                  </a:txBody>
                  <a:tcPr marL="2256" marR="2256" marT="2256"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60.0</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a:t>
                      </a:r>
                    </a:p>
                  </a:txBody>
                  <a:tcPr marL="2256" marR="2256" marT="2256"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66.2</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70.0</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39.1</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6.0</a:t>
                      </a:r>
                    </a:p>
                  </a:txBody>
                  <a:tcPr marL="2256" marR="2256" marT="2256"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40.2</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7.0</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9.6</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18.2</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17.8</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26.1</a:t>
                      </a:r>
                    </a:p>
                  </a:txBody>
                  <a:tcPr marL="2256" marR="2256" marT="2256"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30.9</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24.5</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41.2</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30.7</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34.2</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32.7</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35.8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38.8</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50.6</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17.1</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52.0</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50.8</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BCE7E"/>
                    </a:solidFill>
                  </a:tcPr>
                </a:tc>
              </a:tr>
              <a:tr h="45118">
                <a:tc>
                  <a:txBody>
                    <a:bodyPr/>
                    <a:lstStyle/>
                    <a:p>
                      <a:pPr algn="l" fontAlgn="b"/>
                      <a:r>
                        <a:rPr lang="en-US" sz="300" b="0" i="0" u="none" strike="noStrike">
                          <a:solidFill>
                            <a:srgbClr val="000000"/>
                          </a:solidFill>
                          <a:latin typeface="Calibri"/>
                        </a:rPr>
                        <a:t>ADVANCE Asia Standard</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63.5</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57.6</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18.3</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64.9</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16.8</a:t>
                      </a:r>
                    </a:p>
                  </a:txBody>
                  <a:tcPr marL="2256" marR="2256" marT="2256"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67.1</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31.6</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21.2</a:t>
                      </a:r>
                    </a:p>
                  </a:txBody>
                  <a:tcPr marL="2256" marR="2256" marT="2256"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20.3</a:t>
                      </a:r>
                    </a:p>
                  </a:txBody>
                  <a:tcPr marL="2256" marR="2256" marT="2256"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22.0</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28.9</a:t>
                      </a:r>
                    </a:p>
                  </a:txBody>
                  <a:tcPr marL="2256" marR="2256" marT="2256"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25.7</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54.9</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44.8</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48.5</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43.1</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47.4</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48.2</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53.0</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22.6</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63.7</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70.0</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67.8</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48.2</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43.1</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50.8</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48.0</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12.2</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20.9</a:t>
                      </a:r>
                    </a:p>
                  </a:txBody>
                  <a:tcPr marL="2256" marR="2256" marT="2256"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24.3</a:t>
                      </a:r>
                    </a:p>
                  </a:txBody>
                  <a:tcPr marL="2256" marR="2256" marT="2256"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19.1</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37.8</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37.8</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38.6</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36.6</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36.6</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50.2</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25.4</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51.1</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23.2</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53.0</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14.9</a:t>
                      </a:r>
                    </a:p>
                  </a:txBody>
                  <a:tcPr marL="2256" marR="2256" marT="2256"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51.4</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r>
              <a:tr h="45118">
                <a:tc>
                  <a:txBody>
                    <a:bodyPr/>
                    <a:lstStyle/>
                    <a:p>
                      <a:pPr algn="l" fontAlgn="b"/>
                      <a:r>
                        <a:rPr lang="en-US" sz="300" b="0" i="0" u="none" strike="noStrike">
                          <a:solidFill>
                            <a:srgbClr val="000000"/>
                          </a:solidFill>
                          <a:latin typeface="Calibri"/>
                        </a:rPr>
                        <a:t>ADVANCE Asia Intensive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74.1</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67.6</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16.3</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72.9</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16.9</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74.8</a:t>
                      </a:r>
                    </a:p>
                  </a:txBody>
                  <a:tcPr marL="2256" marR="2256" marT="2256"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14.8</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40.9</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28.8</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24.0</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27.3</a:t>
                      </a:r>
                    </a:p>
                  </a:txBody>
                  <a:tcPr marL="2256" marR="2256" marT="2256"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35.7</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62.6</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47.4</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54.3</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50.3</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58.2</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48.0</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63.6</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52.5</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77.6</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16.3</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66.5</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78.0</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9.3</a:t>
                      </a:r>
                    </a:p>
                  </a:txBody>
                  <a:tcPr marL="2256" marR="2256" marT="2256"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73.0</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a:t>
                      </a:r>
                    </a:p>
                  </a:txBody>
                  <a:tcPr marL="2256" marR="2256" marT="2256"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46.1</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45.1</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9.4</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48.9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25.7</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21.1</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24.5</a:t>
                      </a:r>
                    </a:p>
                  </a:txBody>
                  <a:tcPr marL="2256" marR="2256" marT="2256"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22.3</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28.2</a:t>
                      </a:r>
                    </a:p>
                  </a:txBody>
                  <a:tcPr marL="2256" marR="2256" marT="2256"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28.4</a:t>
                      </a:r>
                    </a:p>
                  </a:txBody>
                  <a:tcPr marL="2256" marR="2256" marT="2256"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20.0</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44.5</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37.5</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40.8</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33.0</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42.8</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40.3</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45.8</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38.8</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21.4</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50.9</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19.6</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53.5</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56.1</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r>
              <a:tr h="45118">
                <a:tc>
                  <a:txBody>
                    <a:bodyPr/>
                    <a:lstStyle/>
                    <a:p>
                      <a:pPr algn="l" fontAlgn="b"/>
                      <a:r>
                        <a:rPr lang="en-US" sz="300" b="0" i="0" u="none" strike="noStrike">
                          <a:solidFill>
                            <a:srgbClr val="000000"/>
                          </a:solidFill>
                          <a:latin typeface="Calibri"/>
                        </a:rPr>
                        <a:t>ADVANCE EME Standard</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88.4</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78.0</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22.4</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80.4</a:t>
                      </a:r>
                    </a:p>
                  </a:txBody>
                  <a:tcPr marL="2256" marR="2256" marT="2256"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25.5</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82.2</a:t>
                      </a:r>
                    </a:p>
                  </a:txBody>
                  <a:tcPr marL="2256" marR="2256" marT="2256"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76.8</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47.1</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63.8</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65.9</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52.1</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68.8</a:t>
                      </a:r>
                    </a:p>
                  </a:txBody>
                  <a:tcPr marL="2256" marR="2256" marT="2256"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50.0</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76.9</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50.5</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68.9</a:t>
                      </a:r>
                    </a:p>
                  </a:txBody>
                  <a:tcPr marL="2256" marR="2256" marT="2256"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61.5</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72.5</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64.4</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69.1</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62.7</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88.2</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16.7</a:t>
                      </a:r>
                    </a:p>
                  </a:txBody>
                  <a:tcPr marL="2256" marR="2256" marT="2256"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79.5</a:t>
                      </a:r>
                    </a:p>
                  </a:txBody>
                  <a:tcPr marL="2256" marR="2256" marT="2256"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980"/>
                    </a:solidFill>
                  </a:tcPr>
                </a:tc>
                <a:tc>
                  <a:txBody>
                    <a:bodyPr/>
                    <a:lstStyle/>
                    <a:p>
                      <a:pPr algn="r" fontAlgn="b"/>
                      <a:r>
                        <a:rPr lang="en-US" sz="300" b="0" i="0" u="none" strike="noStrike">
                          <a:solidFill>
                            <a:srgbClr val="000000"/>
                          </a:solidFill>
                          <a:latin typeface="Calibri"/>
                        </a:rPr>
                        <a:t>81.7</a:t>
                      </a:r>
                    </a:p>
                  </a:txBody>
                  <a:tcPr marL="2256" marR="2256" marT="2256"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85.1</a:t>
                      </a:r>
                    </a:p>
                  </a:txBody>
                  <a:tcPr marL="2256" marR="2256" marT="2256"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62.8</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60.4</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60.4</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62.7</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20.6</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64.1</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41.2</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65.4</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49.0</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57.2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59.7</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49.1</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62.5</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58.7</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56.9</a:t>
                      </a:r>
                    </a:p>
                  </a:txBody>
                  <a:tcPr marL="2256" marR="2256" marT="2256"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55.8</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63.7</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68.9</a:t>
                      </a:r>
                    </a:p>
                  </a:txBody>
                  <a:tcPr marL="2256" marR="2256" marT="2256"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62.3</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59.6</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21.3</a:t>
                      </a:r>
                    </a:p>
                  </a:txBody>
                  <a:tcPr marL="2256" marR="2256" marT="2256"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62.9</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21.3</a:t>
                      </a:r>
                    </a:p>
                  </a:txBody>
                  <a:tcPr marL="2256" marR="2256" marT="2256" marB="0" anchor="b">
                    <a:lnL>
                      <a:noFill/>
                    </a:lnL>
                    <a:lnR>
                      <a:noFill/>
                    </a:lnR>
                    <a:lnT>
                      <a:noFill/>
                    </a:lnT>
                    <a:lnB>
                      <a:noFill/>
                    </a:lnB>
                    <a:solidFill>
                      <a:srgbClr val="C6DA80"/>
                    </a:solidFill>
                  </a:tcPr>
                </a:tc>
              </a:tr>
              <a:tr h="45118">
                <a:tc>
                  <a:txBody>
                    <a:bodyPr/>
                    <a:lstStyle/>
                    <a:p>
                      <a:pPr algn="l" fontAlgn="b"/>
                      <a:r>
                        <a:rPr lang="en-US" sz="300" b="0" i="0" u="none" strike="noStrike">
                          <a:solidFill>
                            <a:srgbClr val="000000"/>
                          </a:solidFill>
                          <a:latin typeface="Calibri"/>
                        </a:rPr>
                        <a:t>ADVANCE EME Intensive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94.5</a:t>
                      </a:r>
                    </a:p>
                  </a:txBody>
                  <a:tcPr marL="2256" marR="2256" marT="2256"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21.5</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81.2</a:t>
                      </a:r>
                    </a:p>
                  </a:txBody>
                  <a:tcPr marL="2256" marR="2256" marT="2256"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25.8</a:t>
                      </a:r>
                    </a:p>
                  </a:txBody>
                  <a:tcPr marL="2256" marR="2256" marT="2256"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83.9</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27.6</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89.5</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28.1</a:t>
                      </a:r>
                    </a:p>
                  </a:txBody>
                  <a:tcPr marL="2256" marR="2256" marT="2256"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80.6</a:t>
                      </a:r>
                    </a:p>
                  </a:txBody>
                  <a:tcPr marL="2256" marR="2256" marT="2256"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55.4</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69.0</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58.4</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75.9</a:t>
                      </a:r>
                    </a:p>
                  </a:txBody>
                  <a:tcPr marL="2256" marR="2256" marT="2256"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58.7</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83.3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58.6</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74.2</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65.3</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81.4</a:t>
                      </a:r>
                    </a:p>
                  </a:txBody>
                  <a:tcPr marL="2256" marR="2256" marT="2256"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61.3</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75.7</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94.0</a:t>
                      </a:r>
                    </a:p>
                  </a:txBody>
                  <a:tcPr marL="2256" marR="2256" marT="2256"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13.8</a:t>
                      </a:r>
                    </a:p>
                  </a:txBody>
                  <a:tcPr marL="2256" marR="2256" marT="2256"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84.5</a:t>
                      </a:r>
                    </a:p>
                  </a:txBody>
                  <a:tcPr marL="2256" marR="2256" marT="2256"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980"/>
                    </a:solidFill>
                  </a:tcPr>
                </a:tc>
                <a:tc>
                  <a:txBody>
                    <a:bodyPr/>
                    <a:lstStyle/>
                    <a:p>
                      <a:pPr algn="r" fontAlgn="b"/>
                      <a:r>
                        <a:rPr lang="en-US" sz="300" b="0" i="0" u="none" strike="noStrike">
                          <a:solidFill>
                            <a:srgbClr val="000000"/>
                          </a:solidFill>
                          <a:latin typeface="Calibri"/>
                        </a:rPr>
                        <a:t>88.1</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20.3</a:t>
                      </a:r>
                    </a:p>
                  </a:txBody>
                  <a:tcPr marL="2256" marR="2256" marT="2256"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89.3</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60.7</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52.3</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54.2</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51.3</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66.9</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59.6</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49.3</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49.5</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57.6</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47.1</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62.1</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38.7</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58.5</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46.9</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56.8</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49.8</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59.5</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46.3</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69.2</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64.6</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64.1</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65.8</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19.5</a:t>
                      </a:r>
                    </a:p>
                  </a:txBody>
                  <a:tcPr marL="2256" marR="2256" marT="2256" marB="0" anchor="b">
                    <a:lnL>
                      <a:noFill/>
                    </a:lnL>
                    <a:lnR>
                      <a:noFill/>
                    </a:lnR>
                    <a:lnT>
                      <a:noFill/>
                    </a:lnT>
                    <a:lnB>
                      <a:noFill/>
                    </a:lnB>
                    <a:solidFill>
                      <a:srgbClr val="BDD880"/>
                    </a:solidFill>
                  </a:tcPr>
                </a:tc>
              </a:tr>
              <a:tr h="45118">
                <a:tc>
                  <a:txBody>
                    <a:bodyPr/>
                    <a:lstStyle/>
                    <a:p>
                      <a:pPr algn="l" fontAlgn="b"/>
                      <a:r>
                        <a:rPr lang="en-US" sz="300" b="0" i="0" u="none" strike="noStrike">
                          <a:solidFill>
                            <a:srgbClr val="000000"/>
                          </a:solidFill>
                          <a:latin typeface="Calibri"/>
                        </a:rPr>
                        <a:t>ADVANCE Eastern Europe Standard</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76.1</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66.0</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18.6</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68.8</a:t>
                      </a:r>
                    </a:p>
                  </a:txBody>
                  <a:tcPr marL="2256" marR="2256" marT="2256"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70.3</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17.0</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64.0</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40.3</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56.4</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47.6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59.7</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46.8</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59.5</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62.6</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43.9</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53.6</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54.9</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55.4</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53.3</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48.6</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77.1</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73.3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77.0</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22.1</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73.4</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19.5</a:t>
                      </a:r>
                    </a:p>
                  </a:txBody>
                  <a:tcPr marL="2256" marR="2256" marT="2256"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54.2</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18.9</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51.1</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51.2</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18.2</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52.3</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49.7</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46.8</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43.5</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50.3</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38.5</a:t>
                      </a:r>
                    </a:p>
                  </a:txBody>
                  <a:tcPr marL="2256" marR="2256" marT="2256"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50.6</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42.2</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43.5</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45.8</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44.0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47.6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39.8</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57.8</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28.2</a:t>
                      </a:r>
                    </a:p>
                  </a:txBody>
                  <a:tcPr marL="2256" marR="2256" marT="2256"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53.1</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25.9</a:t>
                      </a:r>
                    </a:p>
                  </a:txBody>
                  <a:tcPr marL="2256" marR="2256" marT="2256"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53.5</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25.1</a:t>
                      </a:r>
                    </a:p>
                  </a:txBody>
                  <a:tcPr marL="2256" marR="2256" marT="2256"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54.3</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28.0</a:t>
                      </a:r>
                    </a:p>
                  </a:txBody>
                  <a:tcPr marL="2256" marR="2256" marT="2256" marB="0" anchor="b">
                    <a:lnL>
                      <a:noFill/>
                    </a:lnL>
                    <a:lnR>
                      <a:noFill/>
                    </a:lnR>
                    <a:lnT>
                      <a:noFill/>
                    </a:lnT>
                    <a:lnB>
                      <a:noFill/>
                    </a:lnB>
                    <a:solidFill>
                      <a:srgbClr val="E8E482"/>
                    </a:solidFill>
                  </a:tcPr>
                </a:tc>
              </a:tr>
              <a:tr h="45118">
                <a:tc>
                  <a:txBody>
                    <a:bodyPr/>
                    <a:lstStyle/>
                    <a:p>
                      <a:pPr algn="l" fontAlgn="b"/>
                      <a:r>
                        <a:rPr lang="en-US" sz="300" b="0" i="0" u="none" strike="noStrike">
                          <a:solidFill>
                            <a:srgbClr val="000000"/>
                          </a:solidFill>
                          <a:latin typeface="Calibri"/>
                        </a:rPr>
                        <a:t>ADVANCE Eastern Europe Intensive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71.7</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75.2</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16.8</a:t>
                      </a:r>
                    </a:p>
                  </a:txBody>
                  <a:tcPr marL="2256" marR="2256" marT="2256"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71.7</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69.9</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67.5</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42.6</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59.9</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49.2</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53.7</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46.2</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60.7</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45.0</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63.1</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45.6</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55.0</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53.4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61.6</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55.7</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58.4</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54.4</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78.9</a:t>
                      </a:r>
                    </a:p>
                  </a:txBody>
                  <a:tcPr marL="2256" marR="2256" marT="2256"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19.0</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73.3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19.6</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73.6</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19.9</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77.9</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44.1</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15.5</a:t>
                      </a:r>
                    </a:p>
                  </a:txBody>
                  <a:tcPr marL="2256" marR="2256" marT="2256"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44.8</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17.8</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37.9</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a:t>
                      </a:r>
                    </a:p>
                  </a:txBody>
                  <a:tcPr marL="2256" marR="2256" marT="2256"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43.7</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57.4</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50.7</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41.5</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46.6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30.5</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38.1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41.3</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42.6</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41.1</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40.1</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56.3</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24.1</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54.5</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56.9</a:t>
                      </a:r>
                    </a:p>
                  </a:txBody>
                  <a:tcPr marL="2256" marR="2256" marT="2256"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57.5</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22.5</a:t>
                      </a:r>
                    </a:p>
                  </a:txBody>
                  <a:tcPr marL="2256" marR="2256" marT="2256" marB="0" anchor="b">
                    <a:lnL>
                      <a:noFill/>
                    </a:lnL>
                    <a:lnR>
                      <a:noFill/>
                    </a:lnR>
                    <a:lnT>
                      <a:noFill/>
                    </a:lnT>
                    <a:lnB>
                      <a:noFill/>
                    </a:lnB>
                    <a:solidFill>
                      <a:srgbClr val="CCDC81"/>
                    </a:solidFill>
                  </a:tcPr>
                </a:tc>
              </a:tr>
              <a:tr h="45118">
                <a:tc>
                  <a:txBody>
                    <a:bodyPr/>
                    <a:lstStyle/>
                    <a:p>
                      <a:pPr algn="l" fontAlgn="b"/>
                      <a:r>
                        <a:rPr lang="en-US" sz="300" b="0" i="0" u="none" strike="noStrike">
                          <a:solidFill>
                            <a:srgbClr val="000000"/>
                          </a:solidFill>
                          <a:latin typeface="Calibri"/>
                        </a:rPr>
                        <a:t>ADVANCE Full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54.8</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10.8</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57.2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13.2</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57.5</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dirty="0">
                          <a:solidFill>
                            <a:srgbClr val="000000"/>
                          </a:solidFill>
                          <a:latin typeface="Calibri"/>
                        </a:rPr>
                        <a:t>57.1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12.2</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54.4</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56.9</a:t>
                      </a:r>
                    </a:p>
                  </a:txBody>
                  <a:tcPr marL="2256" marR="2256" marT="2256"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48.8</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56.6</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50.1</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44.5</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53.6</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49.6</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56.0</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55.4</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59.2</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59.1</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56.4</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52.6</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64.5</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14.4</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63.8</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65.5</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14.6</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61.7</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a:t>
                      </a:r>
                    </a:p>
                  </a:txBody>
                  <a:tcPr marL="2256" marR="2256" marT="2256"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36.7</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15.2</a:t>
                      </a:r>
                    </a:p>
                  </a:txBody>
                  <a:tcPr marL="2256" marR="2256" marT="2256"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40.0</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37.7</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9.1</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43.2</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9.0</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38.3</a:t>
                      </a:r>
                    </a:p>
                  </a:txBody>
                  <a:tcPr marL="2256" marR="2256" marT="2256"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48.5</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43.0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45.5</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41.5</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45.4</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48.0</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46.1</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47.0</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50.5</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17.2</a:t>
                      </a:r>
                    </a:p>
                  </a:txBody>
                  <a:tcPr marL="2256" marR="2256" marT="2256"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50.2</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48.3</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50.4</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r>
              <a:tr h="45118">
                <a:tc>
                  <a:txBody>
                    <a:bodyPr/>
                    <a:lstStyle/>
                    <a:p>
                      <a:pPr algn="l" fontAlgn="b"/>
                      <a:r>
                        <a:rPr lang="en-US" sz="300" b="0" i="0" u="none" strike="noStrike">
                          <a:solidFill>
                            <a:srgbClr val="000000"/>
                          </a:solidFill>
                          <a:latin typeface="Calibri"/>
                        </a:rPr>
                        <a:t>ACCORD BP Standard Therapy</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47.7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28.0</a:t>
                      </a:r>
                    </a:p>
                  </a:txBody>
                  <a:tcPr marL="2256" marR="2256" marT="2256"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47.2</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29.9</a:t>
                      </a:r>
                    </a:p>
                  </a:txBody>
                  <a:tcPr marL="2256" marR="2256" marT="2256"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48.9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33.9</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53.2</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43.7</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18.9</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42.3</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50.4</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34.1</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50.6</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28.5</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60.8</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34.2</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62.4</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40.9</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62.4</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47.4</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65.6</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44.0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50.0</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45.7</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34.3</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55.6</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37.7</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54.7</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35.4</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49.6</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28.6</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46.8</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51.4</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33.8</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48.7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43.2</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19.1</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42.0</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48.9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47.5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27.7</a:t>
                      </a:r>
                    </a:p>
                  </a:txBody>
                  <a:tcPr marL="2256" marR="2256" marT="2256"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58.7</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35.4</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61.5</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45.4</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62.7</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45.6</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43.8</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45.6</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36.8</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50.7</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40.2</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49.9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r>
              <a:tr h="45118">
                <a:tc>
                  <a:txBody>
                    <a:bodyPr/>
                    <a:lstStyle/>
                    <a:p>
                      <a:pPr algn="l" fontAlgn="b"/>
                      <a:r>
                        <a:rPr lang="en-US" sz="300" b="0" i="0" u="none" strike="noStrike">
                          <a:solidFill>
                            <a:srgbClr val="000000"/>
                          </a:solidFill>
                          <a:latin typeface="Calibri"/>
                        </a:rPr>
                        <a:t>ACCORD BP Intensive Therapy</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43.5</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26.4</a:t>
                      </a:r>
                    </a:p>
                  </a:txBody>
                  <a:tcPr marL="2256" marR="2256" marT="2256"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44.2</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27.5</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48.4</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32.6</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50.9</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29.5</a:t>
                      </a:r>
                    </a:p>
                  </a:txBody>
                  <a:tcPr marL="2256" marR="2256" marT="2256"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42.4</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17.3</a:t>
                      </a:r>
                    </a:p>
                  </a:txBody>
                  <a:tcPr marL="2256" marR="2256" marT="2256"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41.8</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50.1</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35.9</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47.6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30.9</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57.1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31.8</a:t>
                      </a:r>
                    </a:p>
                  </a:txBody>
                  <a:tcPr marL="2256" marR="2256" marT="2256"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55.9</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62.6</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47.8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58.8</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40.1</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48.7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35.5</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48.1</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35.0</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56.3</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49.7</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36.0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29.1</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42.4</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31.8</a:t>
                      </a:r>
                    </a:p>
                  </a:txBody>
                  <a:tcPr marL="2256" marR="2256" marT="2256"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45.4</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31.2</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35.2</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15.1</a:t>
                      </a:r>
                    </a:p>
                  </a:txBody>
                  <a:tcPr marL="2256" marR="2256" marT="2256"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21.7</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39.8</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26.1</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44.0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26.3</a:t>
                      </a:r>
                    </a:p>
                  </a:txBody>
                  <a:tcPr marL="2256" marR="2256" marT="2256"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47.4</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49.9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53.0</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54.1</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35.3</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39.1</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38.0</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41.4</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r>
              <a:tr h="45118">
                <a:tc>
                  <a:txBody>
                    <a:bodyPr/>
                    <a:lstStyle/>
                    <a:p>
                      <a:pPr algn="l" fontAlgn="b"/>
                      <a:r>
                        <a:rPr lang="en-US" sz="300" b="0" i="0" u="none" strike="noStrike">
                          <a:solidFill>
                            <a:srgbClr val="000000"/>
                          </a:solidFill>
                          <a:latin typeface="Calibri"/>
                        </a:rPr>
                        <a:t>ACCORD BP Full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47.5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29.0</a:t>
                      </a:r>
                    </a:p>
                  </a:txBody>
                  <a:tcPr marL="2256" marR="2256" marT="2256"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47.0</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29.7</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53.9</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52.8</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31.3</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41.2</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17.0</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41.6</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48.9</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29.7</a:t>
                      </a:r>
                    </a:p>
                  </a:txBody>
                  <a:tcPr marL="2256" marR="2256" marT="2256"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50.0</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29.2</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33.3</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61.4</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39.0</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68.0</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42.6</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62.4</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40.1</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50.5</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48.1</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36.1</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54.5</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37.6</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54.1</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35.5</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43.2</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28.8</a:t>
                      </a:r>
                    </a:p>
                  </a:txBody>
                  <a:tcPr marL="2256" marR="2256" marT="2256"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40.7</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a:t>
                      </a:r>
                    </a:p>
                  </a:txBody>
                  <a:tcPr marL="2256" marR="2256" marT="2256"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46.1</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32.1</a:t>
                      </a:r>
                    </a:p>
                  </a:txBody>
                  <a:tcPr marL="2256" marR="2256" marT="2256"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47.3</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37.4</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43.0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47.6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29.6</a:t>
                      </a:r>
                    </a:p>
                  </a:txBody>
                  <a:tcPr marL="2256" marR="2256" marT="2256"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45.1</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28.4</a:t>
                      </a:r>
                    </a:p>
                  </a:txBody>
                  <a:tcPr marL="2256" marR="2256" marT="2256"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53.8</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28.5</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53.3</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34.7</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58.2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43.9</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61.8</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37.8</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38.3</a:t>
                      </a:r>
                    </a:p>
                  </a:txBody>
                  <a:tcPr marL="2256" marR="2256" marT="2256"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39.0</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45.1</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48.8</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r>
              <a:tr h="45118">
                <a:tc>
                  <a:txBody>
                    <a:bodyPr/>
                    <a:lstStyle/>
                    <a:p>
                      <a:pPr algn="l" fontAlgn="b"/>
                      <a:r>
                        <a:rPr lang="en-US" sz="300" b="0" i="0" u="none" strike="noStrike">
                          <a:solidFill>
                            <a:srgbClr val="000000"/>
                          </a:solidFill>
                          <a:latin typeface="Calibri"/>
                        </a:rPr>
                        <a:t>KP 20-34</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10.1</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5.8</a:t>
                      </a:r>
                    </a:p>
                  </a:txBody>
                  <a:tcPr marL="2256" marR="2256" marT="2256"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7.5</a:t>
                      </a:r>
                    </a:p>
                  </a:txBody>
                  <a:tcPr marL="2256" marR="2256" marT="2256"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11.3</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7.4</a:t>
                      </a:r>
                    </a:p>
                  </a:txBody>
                  <a:tcPr marL="2256" marR="2256" marT="2256"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7.2</a:t>
                      </a:r>
                    </a:p>
                  </a:txBody>
                  <a:tcPr marL="2256" marR="2256" marT="2256"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8.2</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8.5</a:t>
                      </a:r>
                    </a:p>
                  </a:txBody>
                  <a:tcPr marL="2256" marR="2256" marT="2256"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11.6</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9.6</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10.2</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5.6</a:t>
                      </a:r>
                    </a:p>
                  </a:txBody>
                  <a:tcPr marL="2256" marR="2256" marT="2256"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6.2</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5.6</a:t>
                      </a:r>
                    </a:p>
                  </a:txBody>
                  <a:tcPr marL="2256" marR="2256" marT="2256"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8.2</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a:t>
                      </a:r>
                    </a:p>
                  </a:txBody>
                  <a:tcPr marL="2256" marR="2256" marT="2256"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7.2</a:t>
                      </a:r>
                    </a:p>
                  </a:txBody>
                  <a:tcPr marL="2256" marR="2256" marT="2256"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12.5</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6.8</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12.6</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7.7</a:t>
                      </a:r>
                    </a:p>
                  </a:txBody>
                  <a:tcPr marL="2256" marR="2256" marT="2256"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9.0</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10.7</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10.8</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10.8</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10.0</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9.8</a:t>
                      </a:r>
                    </a:p>
                  </a:txBody>
                  <a:tcPr marL="2256" marR="2256" marT="2256"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10.9</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11.4</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11.6</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4.8</a:t>
                      </a:r>
                    </a:p>
                  </a:txBody>
                  <a:tcPr marL="2256" marR="2256" marT="2256"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13.2</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6.0</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14.0</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5.6</a:t>
                      </a:r>
                    </a:p>
                  </a:txBody>
                  <a:tcPr marL="2256" marR="2256" marT="2256" marB="0" anchor="b">
                    <a:lnL>
                      <a:noFill/>
                    </a:lnL>
                    <a:lnR>
                      <a:noFill/>
                    </a:lnR>
                    <a:lnT>
                      <a:noFill/>
                    </a:lnT>
                    <a:lnB>
                      <a:noFill/>
                    </a:lnB>
                    <a:solidFill>
                      <a:srgbClr val="76C37C"/>
                    </a:solidFill>
                  </a:tcPr>
                </a:tc>
              </a:tr>
              <a:tr h="45118">
                <a:tc>
                  <a:txBody>
                    <a:bodyPr/>
                    <a:lstStyle/>
                    <a:p>
                      <a:pPr algn="l" fontAlgn="b"/>
                      <a:r>
                        <a:rPr lang="en-US" sz="300" b="0" i="0" u="none" strike="noStrike">
                          <a:solidFill>
                            <a:srgbClr val="000000"/>
                          </a:solidFill>
                          <a:latin typeface="Calibri"/>
                        </a:rPr>
                        <a:t>KP 35-50</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6.1</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25.1</a:t>
                      </a:r>
                    </a:p>
                  </a:txBody>
                  <a:tcPr marL="2256" marR="2256" marT="2256"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24.2</a:t>
                      </a:r>
                    </a:p>
                  </a:txBody>
                  <a:tcPr marL="2256" marR="2256" marT="2256"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23.9</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19.5</a:t>
                      </a:r>
                    </a:p>
                  </a:txBody>
                  <a:tcPr marL="2256" marR="2256" marT="2256"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23.3</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20.1</a:t>
                      </a:r>
                    </a:p>
                  </a:txBody>
                  <a:tcPr marL="2256" marR="2256" marT="2256"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20.7</a:t>
                      </a:r>
                    </a:p>
                  </a:txBody>
                  <a:tcPr marL="2256" marR="2256" marT="2256"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23.2</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16.8</a:t>
                      </a:r>
                    </a:p>
                  </a:txBody>
                  <a:tcPr marL="2256" marR="2256" marT="2256"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22.2</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23.8</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18.1</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35.8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6.1</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38.3</a:t>
                      </a:r>
                    </a:p>
                  </a:txBody>
                  <a:tcPr marL="2256" marR="2256" marT="2256"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38.1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9.9</a:t>
                      </a:r>
                    </a:p>
                  </a:txBody>
                  <a:tcPr marL="2256" marR="2256" marT="2256"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20.4</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a:t>
                      </a:r>
                    </a:p>
                  </a:txBody>
                  <a:tcPr marL="2256" marR="2256" marT="2256"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24.0</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23.9</a:t>
                      </a:r>
                    </a:p>
                  </a:txBody>
                  <a:tcPr marL="2256" marR="2256" marT="2256"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20.5</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23.4</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21.4</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24.7</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19.5</a:t>
                      </a:r>
                    </a:p>
                  </a:txBody>
                  <a:tcPr marL="2256" marR="2256" marT="2256"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18.4</a:t>
                      </a:r>
                    </a:p>
                  </a:txBody>
                  <a:tcPr marL="2256" marR="2256" marT="2256"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18.9</a:t>
                      </a:r>
                    </a:p>
                  </a:txBody>
                  <a:tcPr marL="2256" marR="2256" marT="2256"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18.1</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23.3</a:t>
                      </a:r>
                    </a:p>
                  </a:txBody>
                  <a:tcPr marL="2256" marR="2256" marT="2256"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22.3</a:t>
                      </a:r>
                    </a:p>
                  </a:txBody>
                  <a:tcPr marL="2256" marR="2256" marT="2256"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25.6</a:t>
                      </a:r>
                    </a:p>
                  </a:txBody>
                  <a:tcPr marL="2256" marR="2256" marT="2256"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22.7</a:t>
                      </a:r>
                    </a:p>
                  </a:txBody>
                  <a:tcPr marL="2256" marR="2256" marT="2256"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20.2</a:t>
                      </a:r>
                    </a:p>
                  </a:txBody>
                  <a:tcPr marL="2256" marR="2256" marT="2256"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35.8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6.3</a:t>
                      </a:r>
                    </a:p>
                  </a:txBody>
                  <a:tcPr marL="2256" marR="2256" marT="2256"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38.0</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37.8</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45.1</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11.4</a:t>
                      </a:r>
                    </a:p>
                  </a:txBody>
                  <a:tcPr marL="2256" marR="2256" marT="2256" marB="0" anchor="b">
                    <a:lnL>
                      <a:noFill/>
                    </a:lnL>
                    <a:lnR>
                      <a:noFill/>
                    </a:lnR>
                    <a:lnT>
                      <a:noFill/>
                    </a:lnT>
                    <a:lnB>
                      <a:noFill/>
                    </a:lnB>
                    <a:solidFill>
                      <a:srgbClr val="94CC7D"/>
                    </a:solidFill>
                  </a:tcPr>
                </a:tc>
              </a:tr>
              <a:tr h="45118">
                <a:tc>
                  <a:txBody>
                    <a:bodyPr/>
                    <a:lstStyle/>
                    <a:p>
                      <a:pPr algn="l" fontAlgn="b"/>
                      <a:r>
                        <a:rPr lang="en-US" sz="300" b="0" i="0" u="none" strike="noStrike">
                          <a:solidFill>
                            <a:srgbClr val="000000"/>
                          </a:solidFill>
                          <a:latin typeface="Calibri"/>
                        </a:rPr>
                        <a:t>KP 50-65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43.5</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15.5</a:t>
                      </a:r>
                    </a:p>
                  </a:txBody>
                  <a:tcPr marL="2256" marR="2256" marT="2256"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24.1</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45.8</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20.5</a:t>
                      </a:r>
                    </a:p>
                  </a:txBody>
                  <a:tcPr marL="2256" marR="2256" marT="2256"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43.0</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35.2</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51.5</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40.6</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49.2</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44.9</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47.9</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45.9</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50.5</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46.5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53.7</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44.5</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70.7</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15.3</a:t>
                      </a:r>
                    </a:p>
                  </a:txBody>
                  <a:tcPr marL="2256" marR="2256" marT="2256"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74.9</a:t>
                      </a:r>
                    </a:p>
                  </a:txBody>
                  <a:tcPr marL="2256" marR="2256" marT="2256"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24.9</a:t>
                      </a:r>
                    </a:p>
                  </a:txBody>
                  <a:tcPr marL="2256" marR="2256" marT="2256"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72.5</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21.9</a:t>
                      </a:r>
                    </a:p>
                  </a:txBody>
                  <a:tcPr marL="2256" marR="2256" marT="2256"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78.5</a:t>
                      </a:r>
                    </a:p>
                  </a:txBody>
                  <a:tcPr marL="2256" marR="2256" marT="2256"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43.3</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17.0</a:t>
                      </a:r>
                    </a:p>
                  </a:txBody>
                  <a:tcPr marL="2256" marR="2256" marT="2256"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45.7</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21.6</a:t>
                      </a:r>
                    </a:p>
                  </a:txBody>
                  <a:tcPr marL="2256" marR="2256" marT="2256"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50.1</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23.7</a:t>
                      </a:r>
                    </a:p>
                  </a:txBody>
                  <a:tcPr marL="2256" marR="2256" marT="2256"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47.2</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22.0</a:t>
                      </a:r>
                    </a:p>
                  </a:txBody>
                  <a:tcPr marL="2256" marR="2256" marT="2256"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46.7</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35.2</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46.2</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45.2</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45.6</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46.6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43.4</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50.7</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44.8</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50.4</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49.1</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70.3</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17.5</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73.3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74.7</a:t>
                      </a:r>
                    </a:p>
                  </a:txBody>
                  <a:tcPr marL="2256" marR="2256" marT="2256"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67.9</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22.8</a:t>
                      </a:r>
                    </a:p>
                  </a:txBody>
                  <a:tcPr marL="2256" marR="2256" marT="2256" marB="0" anchor="b">
                    <a:lnL>
                      <a:noFill/>
                    </a:lnL>
                    <a:lnR>
                      <a:noFill/>
                    </a:lnR>
                    <a:lnT>
                      <a:noFill/>
                    </a:lnT>
                    <a:lnB>
                      <a:noFill/>
                    </a:lnB>
                    <a:solidFill>
                      <a:srgbClr val="CEDC81"/>
                    </a:solidFill>
                  </a:tcPr>
                </a:tc>
              </a:tr>
              <a:tr h="45118">
                <a:tc>
                  <a:txBody>
                    <a:bodyPr/>
                    <a:lstStyle/>
                    <a:p>
                      <a:pPr algn="l" fontAlgn="b"/>
                      <a:r>
                        <a:rPr lang="en-US" sz="300" b="0" i="0" u="none" strike="noStrike">
                          <a:solidFill>
                            <a:srgbClr val="000000"/>
                          </a:solidFill>
                          <a:latin typeface="Calibri"/>
                        </a:rPr>
                        <a:t>KP 65-75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76.5</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75.3</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40.3</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73.7</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43.2</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85.5</a:t>
                      </a:r>
                    </a:p>
                  </a:txBody>
                  <a:tcPr marL="2256" marR="2256" marT="2256"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47.7</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76.5</a:t>
                      </a:r>
                    </a:p>
                  </a:txBody>
                  <a:tcPr marL="2256" marR="2256" marT="2256"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64.2</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84.3</a:t>
                      </a:r>
                    </a:p>
                  </a:txBody>
                  <a:tcPr marL="2256" marR="2256" marT="2256"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70.1</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82.1</a:t>
                      </a:r>
                    </a:p>
                  </a:txBody>
                  <a:tcPr marL="2256" marR="2256" marT="2256"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75.4</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92.8</a:t>
                      </a:r>
                    </a:p>
                  </a:txBody>
                  <a:tcPr marL="2256" marR="2256" marT="2256"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78.9</a:t>
                      </a:r>
                    </a:p>
                  </a:txBody>
                  <a:tcPr marL="2256" marR="2256" marT="2256"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89.3</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75.3</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92.2</a:t>
                      </a:r>
                    </a:p>
                  </a:txBody>
                  <a:tcPr marL="2256" marR="2256" marT="2256"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83.8</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94.1</a:t>
                      </a:r>
                    </a:p>
                  </a:txBody>
                  <a:tcPr marL="2256" marR="2256" marT="2256"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87.1</a:t>
                      </a:r>
                    </a:p>
                  </a:txBody>
                  <a:tcPr marL="2256" marR="2256" marT="2256"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104.3</a:t>
                      </a:r>
                    </a:p>
                  </a:txBody>
                  <a:tcPr marL="2256" marR="2256" marT="2256"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89.7</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84.0</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83.6</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88.9</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41.1</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94.1</a:t>
                      </a:r>
                    </a:p>
                  </a:txBody>
                  <a:tcPr marL="2256" marR="2256" marT="2256"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45.2</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75.8</a:t>
                      </a:r>
                    </a:p>
                  </a:txBody>
                  <a:tcPr marL="2256" marR="2256" marT="2256"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36.3</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79.1</a:t>
                      </a:r>
                    </a:p>
                  </a:txBody>
                  <a:tcPr marL="2256" marR="2256" marT="2256"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75.7</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46.9</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87.0</a:t>
                      </a:r>
                    </a:p>
                  </a:txBody>
                  <a:tcPr marL="2256" marR="2256" marT="2256"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48.4</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84.4</a:t>
                      </a:r>
                    </a:p>
                  </a:txBody>
                  <a:tcPr marL="2256" marR="2256" marT="2256"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63.9</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80.5</a:t>
                      </a:r>
                    </a:p>
                  </a:txBody>
                  <a:tcPr marL="2256" marR="2256" marT="2256"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71.5</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89.5</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78.0</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99.9</a:t>
                      </a:r>
                    </a:p>
                  </a:txBody>
                  <a:tcPr marL="2256" marR="2256" marT="2256"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79.7</a:t>
                      </a:r>
                    </a:p>
                  </a:txBody>
                  <a:tcPr marL="2256" marR="2256" marT="2256"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91.7</a:t>
                      </a:r>
                    </a:p>
                  </a:txBody>
                  <a:tcPr marL="2256" marR="2256" marT="2256"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74.8</a:t>
                      </a:r>
                    </a:p>
                  </a:txBody>
                  <a:tcPr marL="2256" marR="2256" marT="2256"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92.3</a:t>
                      </a:r>
                    </a:p>
                  </a:txBody>
                  <a:tcPr marL="2256" marR="2256" marT="2256"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77.7</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89.6</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85.9</a:t>
                      </a:r>
                    </a:p>
                  </a:txBody>
                  <a:tcPr marL="2256" marR="2256" marT="2256"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104.4</a:t>
                      </a:r>
                    </a:p>
                  </a:txBody>
                  <a:tcPr marL="2256" marR="2256" marT="2256"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94.1</a:t>
                      </a:r>
                    </a:p>
                  </a:txBody>
                  <a:tcPr marL="2256" marR="2256" marT="2256"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82.3</a:t>
                      </a:r>
                    </a:p>
                  </a:txBody>
                  <a:tcPr marL="2256" marR="2256" marT="2256"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33.4</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82.9</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39.2</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81.6</a:t>
                      </a:r>
                    </a:p>
                  </a:txBody>
                  <a:tcPr marL="2256" marR="2256" marT="2256"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42.9</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95.6</a:t>
                      </a:r>
                    </a:p>
                  </a:txBody>
                  <a:tcPr marL="2256" marR="2256" marT="2256"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47.2</a:t>
                      </a:r>
                    </a:p>
                  </a:txBody>
                  <a:tcPr marL="2256" marR="2256" marT="2256" marB="0" anchor="b">
                    <a:lnL>
                      <a:noFill/>
                    </a:lnL>
                    <a:lnR>
                      <a:noFill/>
                    </a:lnR>
                    <a:lnT>
                      <a:noFill/>
                    </a:lnT>
                    <a:lnB>
                      <a:noFill/>
                    </a:lnB>
                    <a:solidFill>
                      <a:srgbClr val="FFDF82"/>
                    </a:solidFill>
                  </a:tcPr>
                </a:tc>
              </a:tr>
              <a:tr h="45118">
                <a:tc>
                  <a:txBody>
                    <a:bodyPr/>
                    <a:lstStyle/>
                    <a:p>
                      <a:pPr algn="l" fontAlgn="b"/>
                      <a:r>
                        <a:rPr lang="en-US" sz="300" b="0" i="0" u="none" strike="noStrike">
                          <a:solidFill>
                            <a:srgbClr val="000000"/>
                          </a:solidFill>
                          <a:latin typeface="Calibri"/>
                        </a:rPr>
                        <a:t>KP 75+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132.1</a:t>
                      </a:r>
                    </a:p>
                  </a:txBody>
                  <a:tcPr marL="2256" marR="2256" marT="2256"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88.7</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118.4</a:t>
                      </a:r>
                    </a:p>
                  </a:txBody>
                  <a:tcPr marL="2256" marR="2256" marT="2256"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90.8</a:t>
                      </a:r>
                    </a:p>
                  </a:txBody>
                  <a:tcPr marL="2256" marR="2256" marT="2256"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126.8</a:t>
                      </a:r>
                    </a:p>
                  </a:txBody>
                  <a:tcPr marL="2256" marR="2256" marT="2256"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95.7</a:t>
                      </a:r>
                    </a:p>
                  </a:txBody>
                  <a:tcPr marL="2256" marR="2256" marT="2256"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154.2</a:t>
                      </a:r>
                    </a:p>
                  </a:txBody>
                  <a:tcPr marL="2256" marR="2256" marT="2256"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112.3</a:t>
                      </a:r>
                    </a:p>
                  </a:txBody>
                  <a:tcPr marL="2256" marR="2256" marT="2256"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147.1</a:t>
                      </a:r>
                    </a:p>
                  </a:txBody>
                  <a:tcPr marL="2256" marR="2256" marT="2256"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120.5</a:t>
                      </a:r>
                    </a:p>
                  </a:txBody>
                  <a:tcPr marL="2256" marR="2256" marT="2256"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129.5</a:t>
                      </a:r>
                    </a:p>
                  </a:txBody>
                  <a:tcPr marL="2256" marR="2256" marT="2256"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123.1</a:t>
                      </a:r>
                    </a:p>
                  </a:txBody>
                  <a:tcPr marL="2256" marR="2256" marT="2256"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130.4</a:t>
                      </a:r>
                    </a:p>
                  </a:txBody>
                  <a:tcPr marL="2256" marR="2256" marT="2256"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132.3</a:t>
                      </a:r>
                    </a:p>
                  </a:txBody>
                  <a:tcPr marL="2256" marR="2256" marT="2256"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163.3</a:t>
                      </a:r>
                    </a:p>
                  </a:txBody>
                  <a:tcPr marL="2256" marR="2256" marT="2256" marB="0" anchor="b">
                    <a:lnL>
                      <a:noFill/>
                    </a:lnL>
                    <a:lnR>
                      <a:noFill/>
                    </a:lnR>
                    <a:lnT>
                      <a:noFill/>
                    </a:lnT>
                    <a:lnB>
                      <a:noFill/>
                    </a:lnB>
                    <a:solidFill>
                      <a:srgbClr val="F97C6F"/>
                    </a:solidFill>
                  </a:tcPr>
                </a:tc>
                <a:tc>
                  <a:txBody>
                    <a:bodyPr/>
                    <a:lstStyle/>
                    <a:p>
                      <a:pPr algn="r" fontAlgn="b"/>
                      <a:r>
                        <a:rPr lang="en-US" sz="300" b="0" i="0" u="none" strike="noStrike">
                          <a:solidFill>
                            <a:srgbClr val="000000"/>
                          </a:solidFill>
                          <a:latin typeface="Calibri"/>
                        </a:rPr>
                        <a:t>148.2</a:t>
                      </a:r>
                    </a:p>
                  </a:txBody>
                  <a:tcPr marL="2256" marR="2256" marT="2256"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167.4</a:t>
                      </a:r>
                    </a:p>
                  </a:txBody>
                  <a:tcPr marL="2256" marR="2256" marT="2256" marB="0" anchor="b">
                    <a:lnL>
                      <a:noFill/>
                    </a:lnL>
                    <a:lnR>
                      <a:noFill/>
                    </a:lnR>
                    <a:lnT>
                      <a:noFill/>
                    </a:lnT>
                    <a:lnB>
                      <a:noFill/>
                    </a:lnB>
                    <a:solidFill>
                      <a:srgbClr val="F9796E"/>
                    </a:solidFill>
                  </a:tcPr>
                </a:tc>
                <a:tc>
                  <a:txBody>
                    <a:bodyPr/>
                    <a:lstStyle/>
                    <a:p>
                      <a:pPr algn="r" fontAlgn="b"/>
                      <a:r>
                        <a:rPr lang="en-US" sz="300" b="0" i="0" u="none" strike="noStrike">
                          <a:solidFill>
                            <a:srgbClr val="000000"/>
                          </a:solidFill>
                          <a:latin typeface="Calibri"/>
                        </a:rPr>
                        <a:t>144.7</a:t>
                      </a:r>
                    </a:p>
                  </a:txBody>
                  <a:tcPr marL="2256" marR="2256" marT="2256"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148.0</a:t>
                      </a:r>
                    </a:p>
                  </a:txBody>
                  <a:tcPr marL="2256" marR="2256" marT="2256"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149.9</a:t>
                      </a:r>
                    </a:p>
                  </a:txBody>
                  <a:tcPr marL="2256" marR="2256" marT="2256"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151.7</a:t>
                      </a:r>
                    </a:p>
                  </a:txBody>
                  <a:tcPr marL="2256" marR="2256" marT="2256"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157.0</a:t>
                      </a:r>
                    </a:p>
                  </a:txBody>
                  <a:tcPr marL="2256" marR="2256" marT="2256" marB="0" anchor="b">
                    <a:lnL>
                      <a:noFill/>
                    </a:lnL>
                    <a:lnR>
                      <a:noFill/>
                    </a:lnR>
                    <a:lnT>
                      <a:noFill/>
                    </a:lnT>
                    <a:lnB>
                      <a:noFill/>
                    </a:lnB>
                    <a:solidFill>
                      <a:srgbClr val="FA8170"/>
                    </a:solidFill>
                  </a:tcPr>
                </a:tc>
                <a:tc>
                  <a:txBody>
                    <a:bodyPr/>
                    <a:lstStyle/>
                    <a:p>
                      <a:pPr algn="r" fontAlgn="b"/>
                      <a:r>
                        <a:rPr lang="en-US" sz="300" b="0" i="0" u="none" strike="noStrike">
                          <a:solidFill>
                            <a:srgbClr val="000000"/>
                          </a:solidFill>
                          <a:latin typeface="Calibri"/>
                        </a:rPr>
                        <a:t>185.0</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170.7</a:t>
                      </a:r>
                    </a:p>
                  </a:txBody>
                  <a:tcPr marL="2256" marR="2256" marT="2256" marB="0" anchor="b">
                    <a:lnL>
                      <a:noFill/>
                    </a:lnL>
                    <a:lnR>
                      <a:noFill/>
                    </a:lnR>
                    <a:lnT>
                      <a:noFill/>
                    </a:lnT>
                    <a:lnB>
                      <a:noFill/>
                    </a:lnB>
                    <a:solidFill>
                      <a:srgbClr val="F9766E"/>
                    </a:solidFill>
                  </a:tcPr>
                </a:tc>
                <a:tc>
                  <a:txBody>
                    <a:bodyPr/>
                    <a:lstStyle/>
                    <a:p>
                      <a:pPr algn="r" fontAlgn="b"/>
                      <a:r>
                        <a:rPr lang="en-US" sz="300" b="0" i="0" u="none" strike="noStrike">
                          <a:solidFill>
                            <a:srgbClr val="000000"/>
                          </a:solidFill>
                          <a:latin typeface="Calibri"/>
                        </a:rPr>
                        <a:t>109.3</a:t>
                      </a:r>
                    </a:p>
                  </a:txBody>
                  <a:tcPr marL="2256" marR="2256" marT="2256"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86.5</a:t>
                      </a:r>
                    </a:p>
                  </a:txBody>
                  <a:tcPr marL="2256" marR="2256" marT="2256"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95.1</a:t>
                      </a:r>
                    </a:p>
                  </a:txBody>
                  <a:tcPr marL="2256" marR="2256" marT="2256"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91.1</a:t>
                      </a:r>
                    </a:p>
                  </a:txBody>
                  <a:tcPr marL="2256" marR="2256" marT="2256"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95.3</a:t>
                      </a:r>
                    </a:p>
                  </a:txBody>
                  <a:tcPr marL="2256" marR="2256" marT="2256"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90.9</a:t>
                      </a:r>
                    </a:p>
                  </a:txBody>
                  <a:tcPr marL="2256" marR="2256" marT="2256"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131.4</a:t>
                      </a:r>
                    </a:p>
                  </a:txBody>
                  <a:tcPr marL="2256" marR="2256" marT="2256"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107.1</a:t>
                      </a:r>
                    </a:p>
                  </a:txBody>
                  <a:tcPr marL="2256" marR="2256" marT="2256"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131.6</a:t>
                      </a:r>
                    </a:p>
                  </a:txBody>
                  <a:tcPr marL="2256" marR="2256" marT="2256"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89.0</a:t>
                      </a:r>
                    </a:p>
                  </a:txBody>
                  <a:tcPr marL="2256" marR="2256" marT="2256"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113.7</a:t>
                      </a:r>
                    </a:p>
                  </a:txBody>
                  <a:tcPr marL="2256" marR="2256" marT="2256"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91.5</a:t>
                      </a:r>
                    </a:p>
                  </a:txBody>
                  <a:tcPr marL="2256" marR="2256" marT="2256"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120.0</a:t>
                      </a:r>
                    </a:p>
                  </a:txBody>
                  <a:tcPr marL="2256" marR="2256" marT="2256"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95.5</a:t>
                      </a:r>
                    </a:p>
                  </a:txBody>
                  <a:tcPr marL="2256" marR="2256" marT="2256"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153.8</a:t>
                      </a:r>
                    </a:p>
                  </a:txBody>
                  <a:tcPr marL="2256" marR="2256" marT="2256"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115.1</a:t>
                      </a:r>
                    </a:p>
                  </a:txBody>
                  <a:tcPr marL="2256" marR="2256" marT="2256"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145.2</a:t>
                      </a:r>
                    </a:p>
                  </a:txBody>
                  <a:tcPr marL="2256" marR="2256" marT="2256"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121.3</a:t>
                      </a:r>
                    </a:p>
                  </a:txBody>
                  <a:tcPr marL="2256" marR="2256" marT="2256"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122.6</a:t>
                      </a:r>
                    </a:p>
                  </a:txBody>
                  <a:tcPr marL="2256" marR="2256" marT="2256"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130.7</a:t>
                      </a:r>
                    </a:p>
                  </a:txBody>
                  <a:tcPr marL="2256" marR="2256" marT="2256"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134.8</a:t>
                      </a:r>
                    </a:p>
                  </a:txBody>
                  <a:tcPr marL="2256" marR="2256" marT="2256" marB="0" anchor="b">
                    <a:lnL>
                      <a:noFill/>
                    </a:lnL>
                    <a:lnR>
                      <a:noFill/>
                    </a:lnR>
                    <a:lnT>
                      <a:noFill/>
                    </a:lnT>
                    <a:lnB>
                      <a:noFill/>
                    </a:lnB>
                    <a:solidFill>
                      <a:srgbClr val="FB9474"/>
                    </a:solidFill>
                  </a:tcPr>
                </a:tc>
                <a:tc>
                  <a:txBody>
                    <a:bodyPr/>
                    <a:lstStyle/>
                    <a:p>
                      <a:pPr algn="r" fontAlgn="b"/>
                      <a:r>
                        <a:rPr lang="en-US" sz="300" b="0" i="0" u="none" strike="noStrike">
                          <a:solidFill>
                            <a:srgbClr val="000000"/>
                          </a:solidFill>
                          <a:latin typeface="Calibri"/>
                        </a:rPr>
                        <a:t>135.6</a:t>
                      </a:r>
                    </a:p>
                  </a:txBody>
                  <a:tcPr marL="2256" marR="2256" marT="2256" marB="0" anchor="b">
                    <a:lnL>
                      <a:noFill/>
                    </a:lnL>
                    <a:lnR>
                      <a:noFill/>
                    </a:lnR>
                    <a:lnT>
                      <a:noFill/>
                    </a:lnT>
                    <a:lnB>
                      <a:noFill/>
                    </a:lnB>
                    <a:solidFill>
                      <a:srgbClr val="FB9474"/>
                    </a:solidFill>
                  </a:tcPr>
                </a:tc>
                <a:tc>
                  <a:txBody>
                    <a:bodyPr/>
                    <a:lstStyle/>
                    <a:p>
                      <a:pPr algn="r" fontAlgn="b"/>
                      <a:r>
                        <a:rPr lang="en-US" sz="300" b="0" i="0" u="none" strike="noStrike">
                          <a:solidFill>
                            <a:srgbClr val="000000"/>
                          </a:solidFill>
                          <a:latin typeface="Calibri"/>
                        </a:rPr>
                        <a:t>161.4</a:t>
                      </a:r>
                    </a:p>
                  </a:txBody>
                  <a:tcPr marL="2256" marR="2256" marT="2256"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154.6</a:t>
                      </a:r>
                    </a:p>
                  </a:txBody>
                  <a:tcPr marL="2256" marR="2256" marT="2256" marB="0" anchor="b">
                    <a:lnL>
                      <a:noFill/>
                    </a:lnL>
                    <a:lnR>
                      <a:noFill/>
                    </a:lnR>
                    <a:lnT>
                      <a:noFill/>
                    </a:lnT>
                    <a:lnB>
                      <a:noFill/>
                    </a:lnB>
                    <a:solidFill>
                      <a:srgbClr val="FA8370"/>
                    </a:solidFill>
                  </a:tcPr>
                </a:tc>
                <a:tc>
                  <a:txBody>
                    <a:bodyPr/>
                    <a:lstStyle/>
                    <a:p>
                      <a:pPr algn="r" fontAlgn="b"/>
                      <a:r>
                        <a:rPr lang="en-US" sz="300" b="0" i="0" u="none" strike="noStrike">
                          <a:solidFill>
                            <a:srgbClr val="000000"/>
                          </a:solidFill>
                          <a:latin typeface="Calibri"/>
                        </a:rPr>
                        <a:t>162.8</a:t>
                      </a:r>
                    </a:p>
                  </a:txBody>
                  <a:tcPr marL="2256" marR="2256" marT="2256" marB="0" anchor="b">
                    <a:lnL>
                      <a:noFill/>
                    </a:lnL>
                    <a:lnR>
                      <a:noFill/>
                    </a:lnR>
                    <a:lnT>
                      <a:noFill/>
                    </a:lnT>
                    <a:lnB>
                      <a:noFill/>
                    </a:lnB>
                    <a:solidFill>
                      <a:srgbClr val="FA7C6F"/>
                    </a:solidFill>
                  </a:tcPr>
                </a:tc>
                <a:tc>
                  <a:txBody>
                    <a:bodyPr/>
                    <a:lstStyle/>
                    <a:p>
                      <a:pPr algn="r" fontAlgn="b"/>
                      <a:r>
                        <a:rPr lang="en-US" sz="300" b="0" i="0" u="none" strike="noStrike">
                          <a:solidFill>
                            <a:srgbClr val="000000"/>
                          </a:solidFill>
                          <a:latin typeface="Calibri"/>
                        </a:rPr>
                        <a:t>143.1</a:t>
                      </a:r>
                    </a:p>
                  </a:txBody>
                  <a:tcPr marL="2256" marR="2256" marT="2256"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150.0</a:t>
                      </a:r>
                    </a:p>
                  </a:txBody>
                  <a:tcPr marL="2256" marR="2256" marT="2256"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150.3</a:t>
                      </a:r>
                    </a:p>
                  </a:txBody>
                  <a:tcPr marL="2256" marR="2256" marT="2256"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148.5</a:t>
                      </a:r>
                    </a:p>
                  </a:txBody>
                  <a:tcPr marL="2256" marR="2256" marT="2256" marB="0" anchor="b">
                    <a:lnL>
                      <a:noFill/>
                    </a:lnL>
                    <a:lnR>
                      <a:noFill/>
                    </a:lnR>
                    <a:lnT>
                      <a:noFill/>
                    </a:lnT>
                    <a:lnB>
                      <a:noFill/>
                    </a:lnB>
                    <a:solidFill>
                      <a:srgbClr val="FA8971"/>
                    </a:solidFill>
                  </a:tcPr>
                </a:tc>
                <a:tc>
                  <a:txBody>
                    <a:bodyPr/>
                    <a:lstStyle/>
                    <a:p>
                      <a:pPr algn="r" fontAlgn="b"/>
                      <a:r>
                        <a:rPr lang="en-US" sz="300" b="0" i="0" u="none" strike="noStrike">
                          <a:solidFill>
                            <a:srgbClr val="000000"/>
                          </a:solidFill>
                          <a:latin typeface="Calibri"/>
                        </a:rPr>
                        <a:t>158.4</a:t>
                      </a:r>
                    </a:p>
                  </a:txBody>
                  <a:tcPr marL="2256" marR="2256" marT="2256"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175.8</a:t>
                      </a:r>
                    </a:p>
                  </a:txBody>
                  <a:tcPr marL="2256" marR="2256" marT="2256" marB="0" anchor="b">
                    <a:lnL>
                      <a:noFill/>
                    </a:lnL>
                    <a:lnR>
                      <a:noFill/>
                    </a:lnR>
                    <a:lnT>
                      <a:noFill/>
                    </a:lnT>
                    <a:lnB>
                      <a:noFill/>
                    </a:lnB>
                    <a:solidFill>
                      <a:srgbClr val="F9716D"/>
                    </a:solidFill>
                  </a:tcPr>
                </a:tc>
                <a:tc>
                  <a:txBody>
                    <a:bodyPr/>
                    <a:lstStyle/>
                    <a:p>
                      <a:pPr algn="r" fontAlgn="b"/>
                      <a:r>
                        <a:rPr lang="en-US" sz="300" b="0" i="0" u="none" strike="noStrike">
                          <a:solidFill>
                            <a:srgbClr val="000000"/>
                          </a:solidFill>
                          <a:latin typeface="Calibri"/>
                        </a:rPr>
                        <a:t>167.8</a:t>
                      </a:r>
                    </a:p>
                  </a:txBody>
                  <a:tcPr marL="2256" marR="2256" marT="2256"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113.9</a:t>
                      </a:r>
                    </a:p>
                  </a:txBody>
                  <a:tcPr marL="2256" marR="2256" marT="2256"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87.6</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91.3</a:t>
                      </a:r>
                    </a:p>
                  </a:txBody>
                  <a:tcPr marL="2256" marR="2256" marT="2256"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83.5</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98.2</a:t>
                      </a:r>
                    </a:p>
                  </a:txBody>
                  <a:tcPr marL="2256" marR="2256" marT="2256"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96.3</a:t>
                      </a:r>
                    </a:p>
                  </a:txBody>
                  <a:tcPr marL="2256" marR="2256" marT="2256"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130.1</a:t>
                      </a:r>
                    </a:p>
                  </a:txBody>
                  <a:tcPr marL="2256" marR="2256" marT="2256"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111.2</a:t>
                      </a:r>
                    </a:p>
                  </a:txBody>
                  <a:tcPr marL="2256" marR="2256" marT="2256" marB="0" anchor="b">
                    <a:lnL>
                      <a:noFill/>
                    </a:lnL>
                    <a:lnR>
                      <a:noFill/>
                    </a:lnR>
                    <a:lnT>
                      <a:noFill/>
                    </a:lnT>
                    <a:lnB>
                      <a:noFill/>
                    </a:lnB>
                    <a:solidFill>
                      <a:srgbClr val="FCA878"/>
                    </a:solidFill>
                  </a:tcPr>
                </a:tc>
              </a:tr>
              <a:tr h="45118">
                <a:tc>
                  <a:txBody>
                    <a:bodyPr/>
                    <a:lstStyle/>
                    <a:p>
                      <a:pPr algn="l" fontAlgn="b"/>
                      <a:r>
                        <a:rPr lang="en-US" sz="300" b="0" i="0" u="none" strike="noStrike">
                          <a:solidFill>
                            <a:srgbClr val="000000"/>
                          </a:solidFill>
                          <a:latin typeface="Calibri"/>
                        </a:rPr>
                        <a:t>KP Total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58.9</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60.9</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67.1</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72.3</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37.7</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62.9</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49.1</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60.5</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57.2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61.4</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56.6</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67.8</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59.3</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64.6</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57.5</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66.0</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65.2</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62.3</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68.9</a:t>
                      </a:r>
                    </a:p>
                  </a:txBody>
                  <a:tcPr marL="2256" marR="2256" marT="2256"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64.7</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69.2</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29.1</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70.8</a:t>
                      </a:r>
                    </a:p>
                  </a:txBody>
                  <a:tcPr marL="2256" marR="2256" marT="2256"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31.0</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68.0</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73.5</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60.3</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64.2</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33.0</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61.4</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68.7</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60.4</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50.0</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63.1</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65.5</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55.3</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68.4</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59.7</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64.1</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58.1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64.0</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62.1</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67.9</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65.8</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71.3</a:t>
                      </a:r>
                    </a:p>
                  </a:txBody>
                  <a:tcPr marL="2256" marR="2256" marT="2256"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66.2</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64.6</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25.4</a:t>
                      </a:r>
                    </a:p>
                  </a:txBody>
                  <a:tcPr marL="2256" marR="2256" marT="2256"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64.9</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33.3</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69.1</a:t>
                      </a:r>
                    </a:p>
                  </a:txBody>
                  <a:tcPr marL="2256" marR="2256" marT="2256"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74.6</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A84"/>
                    </a:solidFill>
                  </a:tcPr>
                </a:tc>
              </a:tr>
              <a:tr h="45118">
                <a:tc>
                  <a:txBody>
                    <a:bodyPr/>
                    <a:lstStyle/>
                    <a:p>
                      <a:pPr algn="l" fontAlgn="b"/>
                      <a:r>
                        <a:rPr lang="en-US" sz="300" b="0" i="0" u="none" strike="noStrike">
                          <a:solidFill>
                            <a:srgbClr val="000000"/>
                          </a:solidFill>
                          <a:latin typeface="Calibri"/>
                        </a:rPr>
                        <a:t>NDR 20-34</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6.5</a:t>
                      </a:r>
                    </a:p>
                  </a:txBody>
                  <a:tcPr marL="2256" marR="2256" marT="2256"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7.8</a:t>
                      </a:r>
                    </a:p>
                  </a:txBody>
                  <a:tcPr marL="2256" marR="2256" marT="2256" marB="0" anchor="b">
                    <a:lnL>
                      <a:noFill/>
                    </a:lnL>
                    <a:lnR>
                      <a:noFill/>
                    </a:lnR>
                    <a:lnT>
                      <a:noFill/>
                    </a:lnT>
                    <a:lnB>
                      <a:noFill/>
                    </a:lnB>
                    <a:solidFill>
                      <a:srgbClr val="82C67C"/>
                    </a:solidFill>
                  </a:tcPr>
                </a:tc>
                <a:tc>
                  <a:txBody>
                    <a:bodyPr/>
                    <a:lstStyle/>
                    <a:p>
                      <a:pPr algn="r" fontAlgn="b"/>
                      <a:r>
                        <a:rPr lang="en-US" sz="300" b="0" i="0" u="none" strike="noStrike">
                          <a:solidFill>
                            <a:srgbClr val="000000"/>
                          </a:solidFill>
                          <a:latin typeface="Calibri"/>
                        </a:rPr>
                        <a:t>12.7</a:t>
                      </a:r>
                    </a:p>
                  </a:txBody>
                  <a:tcPr marL="2256" marR="2256" marT="2256"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7.5</a:t>
                      </a:r>
                    </a:p>
                  </a:txBody>
                  <a:tcPr marL="2256" marR="2256" marT="2256"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90CA7D"/>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12.0</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12.5</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19.1</a:t>
                      </a:r>
                    </a:p>
                  </a:txBody>
                  <a:tcPr marL="2256" marR="2256" marT="2256"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5.7</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21.9</a:t>
                      </a:r>
                    </a:p>
                  </a:txBody>
                  <a:tcPr marL="2256" marR="2256" marT="2256"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9.6</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21.0</a:t>
                      </a:r>
                    </a:p>
                  </a:txBody>
                  <a:tcPr marL="2256" marR="2256" marT="2256"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a:t>
                      </a:r>
                    </a:p>
                  </a:txBody>
                  <a:tcPr marL="2256" marR="2256" marT="2256"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7.5</a:t>
                      </a:r>
                    </a:p>
                  </a:txBody>
                  <a:tcPr marL="2256" marR="2256" marT="2256"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7.3</a:t>
                      </a:r>
                    </a:p>
                  </a:txBody>
                  <a:tcPr marL="2256" marR="2256" marT="2256"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11.7</a:t>
                      </a:r>
                    </a:p>
                  </a:txBody>
                  <a:tcPr marL="2256" marR="2256" marT="2256"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8.3</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7.5</a:t>
                      </a:r>
                    </a:p>
                  </a:txBody>
                  <a:tcPr marL="2256" marR="2256" marT="2256"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11.2</a:t>
                      </a:r>
                    </a:p>
                  </a:txBody>
                  <a:tcPr marL="2256" marR="2256" marT="2256"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6.8</a:t>
                      </a:r>
                    </a:p>
                  </a:txBody>
                  <a:tcPr marL="2256" marR="2256" marT="2256"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13.7</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12.9</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a:t>
                      </a:r>
                    </a:p>
                  </a:txBody>
                  <a:tcPr marL="2256" marR="2256" marT="2256"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14.3</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13.9</a:t>
                      </a:r>
                    </a:p>
                  </a:txBody>
                  <a:tcPr marL="2256" marR="2256" marT="2256"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12.9</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14.2</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13.7</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12.5</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18.6</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21.5</a:t>
                      </a:r>
                    </a:p>
                  </a:txBody>
                  <a:tcPr marL="2256" marR="2256" marT="2256"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9.1</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20.8</a:t>
                      </a:r>
                    </a:p>
                  </a:txBody>
                  <a:tcPr marL="2256" marR="2256" marT="2256" marB="0" anchor="b">
                    <a:lnL>
                      <a:noFill/>
                    </a:lnL>
                    <a:lnR>
                      <a:noFill/>
                    </a:lnR>
                    <a:lnT>
                      <a:noFill/>
                    </a:lnT>
                    <a:lnB>
                      <a:noFill/>
                    </a:lnB>
                    <a:solidFill>
                      <a:srgbClr val="C4D980"/>
                    </a:solidFill>
                  </a:tcPr>
                </a:tc>
                <a:tc>
                  <a:txBody>
                    <a:bodyPr/>
                    <a:lstStyle/>
                    <a:p>
                      <a:pPr algn="r" fontAlgn="b"/>
                      <a:r>
                        <a:rPr lang="en-US" sz="300" b="0" i="0" u="none" strike="noStrike">
                          <a:solidFill>
                            <a:srgbClr val="000000"/>
                          </a:solidFill>
                          <a:latin typeface="Calibri"/>
                        </a:rPr>
                        <a:t>8.0</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20.0</a:t>
                      </a:r>
                    </a:p>
                  </a:txBody>
                  <a:tcPr marL="2256" marR="2256" marT="2256"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7.2</a:t>
                      </a:r>
                    </a:p>
                  </a:txBody>
                  <a:tcPr marL="2256" marR="2256" marT="2256" marB="0" anchor="b">
                    <a:lnL>
                      <a:noFill/>
                    </a:lnL>
                    <a:lnR>
                      <a:noFill/>
                    </a:lnR>
                    <a:lnT>
                      <a:noFill/>
                    </a:lnT>
                    <a:lnB>
                      <a:noFill/>
                    </a:lnB>
                    <a:solidFill>
                      <a:srgbClr val="7FC67C"/>
                    </a:solidFill>
                  </a:tcPr>
                </a:tc>
              </a:tr>
              <a:tr h="45118">
                <a:tc>
                  <a:txBody>
                    <a:bodyPr/>
                    <a:lstStyle/>
                    <a:p>
                      <a:pPr algn="l" fontAlgn="b"/>
                      <a:r>
                        <a:rPr lang="en-US" sz="300" b="0" i="0" u="none" strike="noStrike">
                          <a:solidFill>
                            <a:srgbClr val="000000"/>
                          </a:solidFill>
                          <a:latin typeface="Calibri"/>
                        </a:rPr>
                        <a:t>NDR 35-50</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a:t>
                      </a:r>
                    </a:p>
                  </a:txBody>
                  <a:tcPr marL="2256" marR="2256" marT="2256"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9.0</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10.2</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9.1</a:t>
                      </a:r>
                    </a:p>
                  </a:txBody>
                  <a:tcPr marL="2256" marR="2256" marT="2256"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14.5</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4.6</a:t>
                      </a:r>
                    </a:p>
                  </a:txBody>
                  <a:tcPr marL="2256" marR="2256" marT="2256"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14.9</a:t>
                      </a:r>
                    </a:p>
                  </a:txBody>
                  <a:tcPr marL="2256" marR="2256" marT="2256"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15.9</a:t>
                      </a:r>
                    </a:p>
                  </a:txBody>
                  <a:tcPr marL="2256" marR="2256" marT="2256"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13.1</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16.8</a:t>
                      </a:r>
                    </a:p>
                  </a:txBody>
                  <a:tcPr marL="2256" marR="2256" marT="2256"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18.6</a:t>
                      </a:r>
                    </a:p>
                  </a:txBody>
                  <a:tcPr marL="2256" marR="2256" marT="2256"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19.8</a:t>
                      </a:r>
                    </a:p>
                  </a:txBody>
                  <a:tcPr marL="2256" marR="2256" marT="2256"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17.9</a:t>
                      </a:r>
                    </a:p>
                  </a:txBody>
                  <a:tcPr marL="2256" marR="2256" marT="2256"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11.8</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12.8</a:t>
                      </a:r>
                    </a:p>
                  </a:txBody>
                  <a:tcPr marL="2256" marR="2256" marT="2256"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4D17E"/>
                    </a:solidFill>
                  </a:tcPr>
                </a:tc>
                <a:tc>
                  <a:txBody>
                    <a:bodyPr/>
                    <a:lstStyle/>
                    <a:p>
                      <a:pPr algn="r" fontAlgn="b"/>
                      <a:r>
                        <a:rPr lang="en-US" sz="300" b="0" i="0" u="none" strike="noStrike">
                          <a:solidFill>
                            <a:srgbClr val="000000"/>
                          </a:solidFill>
                          <a:latin typeface="Calibri"/>
                        </a:rPr>
                        <a:t>10.1</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13.6</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27.7</a:t>
                      </a:r>
                    </a:p>
                  </a:txBody>
                  <a:tcPr marL="2256" marR="2256" marT="2256"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2.8</a:t>
                      </a:r>
                    </a:p>
                  </a:txBody>
                  <a:tcPr marL="2256" marR="2256" marT="2256"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30.1</a:t>
                      </a:r>
                    </a:p>
                  </a:txBody>
                  <a:tcPr marL="2256" marR="2256" marT="2256"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32.5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8.4</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31.5</a:t>
                      </a:r>
                    </a:p>
                  </a:txBody>
                  <a:tcPr marL="2256" marR="2256" marT="2256"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5.6</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10.0</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1.7</a:t>
                      </a:r>
                    </a:p>
                  </a:txBody>
                  <a:tcPr marL="2256" marR="2256" marT="2256"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14.7</a:t>
                      </a:r>
                    </a:p>
                  </a:txBody>
                  <a:tcPr marL="2256" marR="2256" marT="2256"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a:t>
                      </a:r>
                    </a:p>
                  </a:txBody>
                  <a:tcPr marL="2256" marR="2256" marT="2256"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12.2</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13.2</a:t>
                      </a:r>
                    </a:p>
                  </a:txBody>
                  <a:tcPr marL="2256" marR="2256" marT="2256"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5.3</a:t>
                      </a:r>
                    </a:p>
                  </a:txBody>
                  <a:tcPr marL="2256" marR="2256" marT="2256"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14.2</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15.7</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17.6</a:t>
                      </a:r>
                    </a:p>
                  </a:txBody>
                  <a:tcPr marL="2256" marR="2256" marT="2256"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18.7</a:t>
                      </a:r>
                    </a:p>
                  </a:txBody>
                  <a:tcPr marL="2256" marR="2256" marT="2256"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15.3</a:t>
                      </a:r>
                    </a:p>
                  </a:txBody>
                  <a:tcPr marL="2256" marR="2256" marT="2256"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16.1</a:t>
                      </a:r>
                    </a:p>
                  </a:txBody>
                  <a:tcPr marL="2256" marR="2256" marT="2256"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9.7</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14.5</a:t>
                      </a:r>
                    </a:p>
                  </a:txBody>
                  <a:tcPr marL="2256" marR="2256" marT="2256"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14.1</a:t>
                      </a:r>
                    </a:p>
                  </a:txBody>
                  <a:tcPr marL="2256" marR="2256" marT="2256"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15.8</a:t>
                      </a:r>
                    </a:p>
                  </a:txBody>
                  <a:tcPr marL="2256" marR="2256" marT="2256"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13.5</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30.4</a:t>
                      </a:r>
                    </a:p>
                  </a:txBody>
                  <a:tcPr marL="2256" marR="2256" marT="2256"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a:t>
                      </a:r>
                    </a:p>
                  </a:txBody>
                  <a:tcPr marL="2256" marR="2256" marT="2256"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34.0</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31.4</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32.1</a:t>
                      </a:r>
                    </a:p>
                  </a:txBody>
                  <a:tcPr marL="2256" marR="2256" marT="2256"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a:t>
                      </a:r>
                    </a:p>
                  </a:txBody>
                  <a:tcPr marL="2256" marR="2256" marT="2256" marB="0" anchor="b">
                    <a:lnL>
                      <a:noFill/>
                    </a:lnL>
                    <a:lnR>
                      <a:noFill/>
                    </a:lnR>
                    <a:lnT>
                      <a:noFill/>
                    </a:lnT>
                    <a:lnB>
                      <a:noFill/>
                    </a:lnB>
                    <a:solidFill>
                      <a:srgbClr val="6EC17B"/>
                    </a:solidFill>
                  </a:tcPr>
                </a:tc>
              </a:tr>
              <a:tr h="45118">
                <a:tc>
                  <a:txBody>
                    <a:bodyPr/>
                    <a:lstStyle/>
                    <a:p>
                      <a:pPr algn="l" fontAlgn="b"/>
                      <a:r>
                        <a:rPr lang="en-US" sz="300" b="0" i="0" u="none" strike="noStrike">
                          <a:solidFill>
                            <a:srgbClr val="000000"/>
                          </a:solidFill>
                          <a:latin typeface="Calibri"/>
                        </a:rPr>
                        <a:t>NDR 50-65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32.2</a:t>
                      </a:r>
                    </a:p>
                  </a:txBody>
                  <a:tcPr marL="2256" marR="2256" marT="2256"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11.3</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32.7</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14.3</a:t>
                      </a:r>
                    </a:p>
                  </a:txBody>
                  <a:tcPr marL="2256" marR="2256" marT="2256"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33.6</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9.7</a:t>
                      </a:r>
                    </a:p>
                  </a:txBody>
                  <a:tcPr marL="2256" marR="2256" marT="2256"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30.3</a:t>
                      </a:r>
                    </a:p>
                  </a:txBody>
                  <a:tcPr marL="2256" marR="2256" marT="2256"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8.9</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38.5</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37.1</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38.2</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37.4</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38.7</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29.4</a:t>
                      </a:r>
                    </a:p>
                  </a:txBody>
                  <a:tcPr marL="2256" marR="2256" marT="2256"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32.1</a:t>
                      </a:r>
                    </a:p>
                  </a:txBody>
                  <a:tcPr marL="2256" marR="2256" marT="2256"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31.2</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31.7</a:t>
                      </a:r>
                    </a:p>
                  </a:txBody>
                  <a:tcPr marL="2256" marR="2256" marT="2256"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29.0</a:t>
                      </a:r>
                    </a:p>
                  </a:txBody>
                  <a:tcPr marL="2256" marR="2256" marT="2256"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30.8</a:t>
                      </a:r>
                    </a:p>
                  </a:txBody>
                  <a:tcPr marL="2256" marR="2256" marT="2256"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28.0</a:t>
                      </a:r>
                    </a:p>
                  </a:txBody>
                  <a:tcPr marL="2256" marR="2256" marT="2256"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31.4</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57.6</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10.6</a:t>
                      </a:r>
                    </a:p>
                  </a:txBody>
                  <a:tcPr marL="2256" marR="2256" marT="2256"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58.7</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11.3</a:t>
                      </a:r>
                    </a:p>
                  </a:txBody>
                  <a:tcPr marL="2256" marR="2256" marT="2256"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54.5</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9.4</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57.9</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4.6</a:t>
                      </a:r>
                    </a:p>
                  </a:txBody>
                  <a:tcPr marL="2256" marR="2256" marT="2256"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34.5</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30.9</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11.9</a:t>
                      </a:r>
                    </a:p>
                  </a:txBody>
                  <a:tcPr marL="2256" marR="2256" marT="2256"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28.5</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9.5</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34.4</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8.0</a:t>
                      </a:r>
                    </a:p>
                  </a:txBody>
                  <a:tcPr marL="2256" marR="2256" marT="2256"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35.6</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41.1</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40.4</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38.1</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38.8</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24.0</a:t>
                      </a:r>
                    </a:p>
                  </a:txBody>
                  <a:tcPr marL="2256" marR="2256" marT="2256"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32.5</a:t>
                      </a:r>
                    </a:p>
                  </a:txBody>
                  <a:tcPr marL="2256" marR="2256" marT="2256"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24.6</a:t>
                      </a:r>
                    </a:p>
                  </a:txBody>
                  <a:tcPr marL="2256" marR="2256" marT="2256"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30.5</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31.3</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34.0</a:t>
                      </a:r>
                    </a:p>
                  </a:txBody>
                  <a:tcPr marL="2256" marR="2256" marT="2256"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27.6</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32.4</a:t>
                      </a:r>
                    </a:p>
                  </a:txBody>
                  <a:tcPr marL="2256" marR="2256" marT="2256"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58.1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10.3</a:t>
                      </a:r>
                    </a:p>
                  </a:txBody>
                  <a:tcPr marL="2256" marR="2256" marT="2256"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57.2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11.5</a:t>
                      </a:r>
                    </a:p>
                  </a:txBody>
                  <a:tcPr marL="2256" marR="2256" marT="2256"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57.6</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58.1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9.3</a:t>
                      </a:r>
                    </a:p>
                  </a:txBody>
                  <a:tcPr marL="2256" marR="2256" marT="2256" marB="0" anchor="b">
                    <a:lnL>
                      <a:noFill/>
                    </a:lnL>
                    <a:lnR>
                      <a:noFill/>
                    </a:lnR>
                    <a:lnT>
                      <a:noFill/>
                    </a:lnT>
                    <a:lnB>
                      <a:noFill/>
                    </a:lnB>
                    <a:solidFill>
                      <a:srgbClr val="89C97D"/>
                    </a:solidFill>
                  </a:tcPr>
                </a:tc>
              </a:tr>
              <a:tr h="45118">
                <a:tc>
                  <a:txBody>
                    <a:bodyPr/>
                    <a:lstStyle/>
                    <a:p>
                      <a:pPr algn="l" fontAlgn="b"/>
                      <a:r>
                        <a:rPr lang="en-US" sz="300" b="0" i="0" u="none" strike="noStrike">
                          <a:solidFill>
                            <a:srgbClr val="000000"/>
                          </a:solidFill>
                          <a:latin typeface="Calibri"/>
                        </a:rPr>
                        <a:t>NDR 65-75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57.6</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17.4</a:t>
                      </a:r>
                    </a:p>
                  </a:txBody>
                  <a:tcPr marL="2256" marR="2256" marT="2256"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53.7</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10.4</a:t>
                      </a:r>
                    </a:p>
                  </a:txBody>
                  <a:tcPr marL="2256" marR="2256" marT="2256"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56.1</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12.2</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56.1</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12.5</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54.2</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57.1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53.9</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54.2</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56.3</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57.4</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55.8</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48.2</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54.6</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44.6</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53.0</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50.4</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58.4</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49.0</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53.4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55.8</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58.0</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8.3</a:t>
                      </a:r>
                    </a:p>
                  </a:txBody>
                  <a:tcPr marL="2256" marR="2256" marT="2256"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57.1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8.5</a:t>
                      </a:r>
                    </a:p>
                  </a:txBody>
                  <a:tcPr marL="2256" marR="2256" marT="2256"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59.7</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51.8</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17.8</a:t>
                      </a:r>
                    </a:p>
                  </a:txBody>
                  <a:tcPr marL="2256" marR="2256" marT="2256"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56.3</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15.4</a:t>
                      </a:r>
                    </a:p>
                  </a:txBody>
                  <a:tcPr marL="2256" marR="2256" marT="2256"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49.8</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a:t>
                      </a:r>
                    </a:p>
                  </a:txBody>
                  <a:tcPr marL="2256" marR="2256" marT="2256" marB="0" anchor="b">
                    <a:lnL>
                      <a:noFill/>
                    </a:lnL>
                    <a:lnR>
                      <a:noFill/>
                    </a:lnR>
                    <a:lnT>
                      <a:noFill/>
                    </a:lnT>
                    <a:lnB>
                      <a:noFill/>
                    </a:lnB>
                    <a:solidFill>
                      <a:srgbClr val="90CA7D"/>
                    </a:solidFill>
                  </a:tcPr>
                </a:tc>
                <a:tc>
                  <a:txBody>
                    <a:bodyPr/>
                    <a:lstStyle/>
                    <a:p>
                      <a:pPr algn="r" fontAlgn="b"/>
                      <a:r>
                        <a:rPr lang="en-US" sz="300" b="0" i="0" u="none" strike="noStrike">
                          <a:solidFill>
                            <a:srgbClr val="000000"/>
                          </a:solidFill>
                          <a:latin typeface="Calibri"/>
                        </a:rPr>
                        <a:t>58.1</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13.0</a:t>
                      </a:r>
                    </a:p>
                  </a:txBody>
                  <a:tcPr marL="2256" marR="2256" marT="2256"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52.7</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55.2</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50.7</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49.3</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49.4</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52.9</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53.9</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55.3</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49.1</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59.1</a:t>
                      </a:r>
                    </a:p>
                  </a:txBody>
                  <a:tcPr marL="2256" marR="2256" marT="2256"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52.0</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56.1</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48.4</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56.0</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46.5</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54.6</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57.2</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10.9</a:t>
                      </a:r>
                    </a:p>
                  </a:txBody>
                  <a:tcPr marL="2256" marR="2256" marT="2256"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63.0</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7.7</a:t>
                      </a:r>
                    </a:p>
                  </a:txBody>
                  <a:tcPr marL="2256" marR="2256" marT="2256"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63.2</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a:t>
                      </a:r>
                    </a:p>
                  </a:txBody>
                  <a:tcPr marL="2256" marR="2256" marT="2256"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56.5</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a:t>
                      </a:r>
                    </a:p>
                  </a:txBody>
                  <a:tcPr marL="2256" marR="2256" marT="2256" marB="0" anchor="b">
                    <a:lnL>
                      <a:noFill/>
                    </a:lnL>
                    <a:lnR>
                      <a:noFill/>
                    </a:lnR>
                    <a:lnT>
                      <a:noFill/>
                    </a:lnT>
                    <a:lnB>
                      <a:noFill/>
                    </a:lnB>
                    <a:solidFill>
                      <a:srgbClr val="78C47C"/>
                    </a:solidFill>
                  </a:tcPr>
                </a:tc>
              </a:tr>
              <a:tr h="45118">
                <a:tc>
                  <a:txBody>
                    <a:bodyPr/>
                    <a:lstStyle/>
                    <a:p>
                      <a:pPr algn="l" fontAlgn="b"/>
                      <a:r>
                        <a:rPr lang="en-US" sz="300" b="0" i="0" u="none" strike="noStrike">
                          <a:solidFill>
                            <a:srgbClr val="000000"/>
                          </a:solidFill>
                          <a:latin typeface="Calibri"/>
                        </a:rPr>
                        <a:t>NDR 75+</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75.4</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8.0</a:t>
                      </a:r>
                    </a:p>
                  </a:txBody>
                  <a:tcPr marL="2256" marR="2256" marT="2256"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67.5</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5.0</a:t>
                      </a:r>
                    </a:p>
                  </a:txBody>
                  <a:tcPr marL="2256" marR="2256" marT="2256"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62.2</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6.4</a:t>
                      </a:r>
                    </a:p>
                  </a:txBody>
                  <a:tcPr marL="2256" marR="2256" marT="2256"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66.5</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18.8</a:t>
                      </a:r>
                    </a:p>
                  </a:txBody>
                  <a:tcPr marL="2256" marR="2256" marT="2256"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61.4</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50.4</a:t>
                      </a:r>
                    </a:p>
                  </a:txBody>
                  <a:tcPr marL="2256" marR="2256" marT="2256"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55.1</a:t>
                      </a:r>
                    </a:p>
                  </a:txBody>
                  <a:tcPr marL="2256" marR="2256" marT="2256"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56.7</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49.7</a:t>
                      </a:r>
                    </a:p>
                  </a:txBody>
                  <a:tcPr marL="2256" marR="2256" marT="2256"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54.6</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73.3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72.8</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56.9</a:t>
                      </a:r>
                    </a:p>
                  </a:txBody>
                  <a:tcPr marL="2256" marR="2256" marT="2256"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73.4</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57.5</a:t>
                      </a:r>
                    </a:p>
                  </a:txBody>
                  <a:tcPr marL="2256" marR="2256" marT="2256"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74.0</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65.2</a:t>
                      </a:r>
                    </a:p>
                  </a:txBody>
                  <a:tcPr marL="2256" marR="2256" marT="2256"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74.4</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55.9</a:t>
                      </a:r>
                    </a:p>
                  </a:txBody>
                  <a:tcPr marL="2256" marR="2256" marT="2256"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37.6</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23.0</a:t>
                      </a:r>
                    </a:p>
                  </a:txBody>
                  <a:tcPr marL="2256" marR="2256" marT="2256"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36.5</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25.9</a:t>
                      </a:r>
                    </a:p>
                  </a:txBody>
                  <a:tcPr marL="2256" marR="2256" marT="2256"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39.2</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28.6</a:t>
                      </a:r>
                    </a:p>
                  </a:txBody>
                  <a:tcPr marL="2256" marR="2256" marT="2256"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39.7</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75.8</a:t>
                      </a:r>
                    </a:p>
                  </a:txBody>
                  <a:tcPr marL="2256" marR="2256" marT="2256"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4.2</a:t>
                      </a:r>
                    </a:p>
                  </a:txBody>
                  <a:tcPr marL="2256" marR="2256" marT="2256"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66.7</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64.0</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67.2</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18.1</a:t>
                      </a:r>
                    </a:p>
                  </a:txBody>
                  <a:tcPr marL="2256" marR="2256" marT="2256"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65.7</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52.5</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50.9</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54.0</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52.4</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51.7</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50.8</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54.4</a:t>
                      </a:r>
                    </a:p>
                  </a:txBody>
                  <a:tcPr marL="2256" marR="2256" marT="2256"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74.0</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74.0</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63.7</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73.3</a:t>
                      </a:r>
                    </a:p>
                  </a:txBody>
                  <a:tcPr marL="2256" marR="2256" marT="2256"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61.5</a:t>
                      </a:r>
                    </a:p>
                  </a:txBody>
                  <a:tcPr marL="2256" marR="2256" marT="2256"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67.8</a:t>
                      </a:r>
                    </a:p>
                  </a:txBody>
                  <a:tcPr marL="2256" marR="2256" marT="2256"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63.0</a:t>
                      </a:r>
                    </a:p>
                  </a:txBody>
                  <a:tcPr marL="2256" marR="2256" marT="2256"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78.0</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42.6</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37.0</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23.5</a:t>
                      </a:r>
                    </a:p>
                  </a:txBody>
                  <a:tcPr marL="2256" marR="2256" marT="2256"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38.0</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26.4</a:t>
                      </a:r>
                    </a:p>
                  </a:txBody>
                  <a:tcPr marL="2256" marR="2256" marT="2256"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30.5</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38.9</a:t>
                      </a:r>
                    </a:p>
                  </a:txBody>
                  <a:tcPr marL="2256" marR="2256" marT="2256" marB="0" anchor="b">
                    <a:lnL>
                      <a:noFill/>
                    </a:lnL>
                    <a:lnR>
                      <a:noFill/>
                    </a:lnR>
                    <a:lnT>
                      <a:noFill/>
                    </a:lnT>
                    <a:lnB>
                      <a:noFill/>
                    </a:lnB>
                    <a:solidFill>
                      <a:srgbClr val="FFE683"/>
                    </a:solidFill>
                  </a:tcPr>
                </a:tc>
              </a:tr>
              <a:tr h="45118">
                <a:tc>
                  <a:txBody>
                    <a:bodyPr/>
                    <a:lstStyle/>
                    <a:p>
                      <a:pPr algn="l" fontAlgn="b"/>
                      <a:r>
                        <a:rPr lang="en-US" sz="300" b="0" i="0" u="none" strike="noStrike">
                          <a:solidFill>
                            <a:srgbClr val="000000"/>
                          </a:solidFill>
                          <a:latin typeface="Calibri"/>
                        </a:rPr>
                        <a:t>NDR Total</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40.6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12.3</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43.6</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8.7</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44.5</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8.6</a:t>
                      </a:r>
                    </a:p>
                  </a:txBody>
                  <a:tcPr marL="2256" marR="2256" marT="2256"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44.1</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6.9</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45.3</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43.9</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46.9</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44.6</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46.4</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43.0</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35.9</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45.7</a:t>
                      </a:r>
                    </a:p>
                  </a:txBody>
                  <a:tcPr marL="2256" marR="2256" marT="2256"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37.9</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42.5</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44.2</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37.1</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45.2</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12.4</a:t>
                      </a:r>
                    </a:p>
                  </a:txBody>
                  <a:tcPr marL="2256" marR="2256" marT="2256"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48.1</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8.5</a:t>
                      </a:r>
                    </a:p>
                  </a:txBody>
                  <a:tcPr marL="2256" marR="2256" marT="2256"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48.2</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6.7</a:t>
                      </a:r>
                    </a:p>
                  </a:txBody>
                  <a:tcPr marL="2256" marR="2256" marT="2256"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53.2</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5.4</a:t>
                      </a:r>
                    </a:p>
                  </a:txBody>
                  <a:tcPr marL="2256" marR="2256" marT="2256"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42.5</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13.3</a:t>
                      </a:r>
                    </a:p>
                  </a:txBody>
                  <a:tcPr marL="2256" marR="2256" marT="2256"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43.0</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9.4</a:t>
                      </a:r>
                    </a:p>
                  </a:txBody>
                  <a:tcPr marL="2256" marR="2256" marT="2256"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10.1</a:t>
                      </a:r>
                    </a:p>
                  </a:txBody>
                  <a:tcPr marL="2256" marR="2256" marT="2256"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40.0</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12.1</a:t>
                      </a:r>
                    </a:p>
                  </a:txBody>
                  <a:tcPr marL="2256" marR="2256" marT="2256"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47.4</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46.6</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41.9</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44.6</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42.7</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47.0</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43.8</a:t>
                      </a:r>
                    </a:p>
                  </a:txBody>
                  <a:tcPr marL="2256" marR="2256" marT="2256"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41.8</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37.5</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44.7</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37.7</a:t>
                      </a:r>
                    </a:p>
                  </a:txBody>
                  <a:tcPr marL="2256" marR="2256" marT="2256"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44.2</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39.3</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42.9</a:t>
                      </a:r>
                    </a:p>
                  </a:txBody>
                  <a:tcPr marL="2256" marR="2256" marT="2256"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41.0</a:t>
                      </a:r>
                    </a:p>
                  </a:txBody>
                  <a:tcPr marL="2256" marR="2256" marT="2256"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47.8</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51.6</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11.0</a:t>
                      </a:r>
                    </a:p>
                  </a:txBody>
                  <a:tcPr marL="2256" marR="2256" marT="2256"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45.0</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6.9</a:t>
                      </a:r>
                    </a:p>
                  </a:txBody>
                  <a:tcPr marL="2256" marR="2256" marT="2256"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52.8</a:t>
                      </a:r>
                    </a:p>
                  </a:txBody>
                  <a:tcPr marL="2256" marR="2256" marT="2256"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8.8</a:t>
                      </a:r>
                    </a:p>
                  </a:txBody>
                  <a:tcPr marL="2256" marR="2256" marT="2256"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50.9</a:t>
                      </a:r>
                    </a:p>
                  </a:txBody>
                  <a:tcPr marL="2256" marR="2256" marT="2256"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7.8</a:t>
                      </a:r>
                    </a:p>
                  </a:txBody>
                  <a:tcPr marL="2256" marR="2256" marT="2256" marB="0" anchor="b">
                    <a:lnL>
                      <a:noFill/>
                    </a:lnL>
                    <a:lnR>
                      <a:noFill/>
                    </a:lnR>
                    <a:lnT>
                      <a:noFill/>
                    </a:lnT>
                    <a:lnB>
                      <a:noFill/>
                    </a:lnB>
                    <a:solidFill>
                      <a:srgbClr val="82C77C"/>
                    </a:solidFill>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r>
                        <a:rPr lang="en-US" sz="300" b="1" i="0" u="none" strike="noStrike">
                          <a:solidFill>
                            <a:srgbClr val="000000"/>
                          </a:solidFill>
                          <a:latin typeface="Calibri"/>
                        </a:rPr>
                        <a:t>OVERALL MODEL RANKING RESULTS</a:t>
                      </a: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256" marR="2256" marT="2256" marB="0" anchor="b">
                    <a:lnL>
                      <a:noFill/>
                    </a:lnL>
                    <a:lnR>
                      <a:noFill/>
                    </a:lnR>
                    <a:lnT>
                      <a:noFill/>
                    </a:lnT>
                    <a:lnB>
                      <a:noFill/>
                    </a:lnB>
                  </a:tcPr>
                </a:tc>
              </a:tr>
              <a:tr h="45118">
                <a:tc>
                  <a:txBody>
                    <a:bodyPr/>
                    <a:lstStyle/>
                    <a:p>
                      <a:pPr algn="l" fontAlgn="b"/>
                      <a:r>
                        <a:rPr lang="en-US" sz="300" b="0" i="0" u="none" strike="noStrike">
                          <a:solidFill>
                            <a:srgbClr val="000000"/>
                          </a:solidFill>
                          <a:latin typeface="Calibri"/>
                        </a:rPr>
                        <a:t>Method_A1c</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Method_BMI</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Method_BP</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Method_Lipids</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Method_Smoke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Method_MI</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dirty="0">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Method_Stroke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256" marR="2256" marT="2256" marB="0" anchor="b">
                    <a:lnL>
                      <a:noFill/>
                    </a:lnL>
                    <a:lnR>
                      <a:noFill/>
                    </a:lnR>
                    <a:lnT>
                      <a:noFill/>
                    </a:lnT>
                    <a:lnB>
                      <a:noFill/>
                    </a:lnB>
                    <a:solidFill>
                      <a:srgbClr val="C8CA9A"/>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4</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Method_DeathCHD</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Method_DeathStroke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r>
              <a:tr h="45118">
                <a:tc>
                  <a:txBody>
                    <a:bodyPr/>
                    <a:lstStyle/>
                    <a:p>
                      <a:pPr algn="l" fontAlgn="b"/>
                      <a:r>
                        <a:rPr lang="en-US" sz="300" b="0" i="0" u="none" strike="noStrike">
                          <a:solidFill>
                            <a:srgbClr val="000000"/>
                          </a:solidFill>
                          <a:latin typeface="Calibri"/>
                        </a:rPr>
                        <a:t>Method_TimeImprove</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256" marR="2256" marT="2256"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256" marR="2256" marT="2256" marB="0" anchor="b">
                    <a:lnL>
                      <a:noFill/>
                    </a:lnL>
                    <a:lnR>
                      <a:noFill/>
                    </a:lnR>
                    <a:lnT>
                      <a:noFill/>
                    </a:lnT>
                    <a:lnB>
                      <a:noFill/>
                    </a:lnB>
                    <a:solidFill>
                      <a:srgbClr val="5A8AC6"/>
                    </a:solidFill>
                  </a:tcPr>
                </a:tc>
              </a:tr>
              <a:tr h="45118">
                <a:tc>
                  <a:txBody>
                    <a:bodyPr/>
                    <a:lstStyle/>
                    <a:p>
                      <a:pPr algn="l" fontAlgn="b"/>
                      <a:r>
                        <a:rPr lang="en-US" sz="300" b="0" i="0" u="none" strike="noStrike">
                          <a:solidFill>
                            <a:srgbClr val="000000"/>
                          </a:solidFill>
                          <a:latin typeface="Calibri"/>
                        </a:rPr>
                        <a:t>Weighted Mean</a:t>
                      </a:r>
                    </a:p>
                  </a:txBody>
                  <a:tcPr marL="2256" marR="2256" marT="2256" marB="0" anchor="b">
                    <a:lnL>
                      <a:noFill/>
                    </a:lnL>
                    <a:lnR>
                      <a:noFill/>
                    </a:lnR>
                    <a:lnT>
                      <a:noFill/>
                    </a:lnT>
                    <a:lnB>
                      <a:noFill/>
                    </a:lnB>
                  </a:tcPr>
                </a:tc>
                <a:tc>
                  <a:txBody>
                    <a:bodyPr/>
                    <a:lstStyle/>
                    <a:p>
                      <a:pPr algn="r" fontAlgn="b"/>
                      <a:r>
                        <a:rPr lang="en-US" sz="300" b="0" i="0" u="none" strike="noStrike">
                          <a:solidFill>
                            <a:srgbClr val="000000"/>
                          </a:solidFill>
                          <a:latin typeface="Calibri"/>
                        </a:rPr>
                        <a:t>20.244</a:t>
                      </a:r>
                    </a:p>
                  </a:txBody>
                  <a:tcPr marL="2256" marR="2256" marT="2256"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20.701</a:t>
                      </a:r>
                    </a:p>
                  </a:txBody>
                  <a:tcPr marL="2256" marR="2256" marT="2256"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21.874</a:t>
                      </a:r>
                    </a:p>
                  </a:txBody>
                  <a:tcPr marL="2256" marR="2256" marT="2256"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22.617</a:t>
                      </a:r>
                    </a:p>
                  </a:txBody>
                  <a:tcPr marL="2256" marR="2256" marT="2256"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22.759</a:t>
                      </a:r>
                    </a:p>
                  </a:txBody>
                  <a:tcPr marL="2256" marR="2256" marT="2256"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22.774</a:t>
                      </a:r>
                    </a:p>
                  </a:txBody>
                  <a:tcPr marL="2256" marR="2256" marT="2256"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23.079</a:t>
                      </a:r>
                    </a:p>
                  </a:txBody>
                  <a:tcPr marL="2256" marR="2256" marT="2256"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23.944</a:t>
                      </a:r>
                    </a:p>
                  </a:txBody>
                  <a:tcPr marL="2256" marR="2256" marT="2256"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23.96</a:t>
                      </a:r>
                    </a:p>
                  </a:txBody>
                  <a:tcPr marL="2256" marR="2256" marT="2256"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24.083</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24.109</a:t>
                      </a:r>
                    </a:p>
                  </a:txBody>
                  <a:tcPr marL="2256" marR="2256" marT="2256"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24.224</a:t>
                      </a:r>
                    </a:p>
                  </a:txBody>
                  <a:tcPr marL="2256" marR="2256" marT="2256"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24.413</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24.431</a:t>
                      </a:r>
                    </a:p>
                  </a:txBody>
                  <a:tcPr marL="2256" marR="2256" marT="2256"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25.071</a:t>
                      </a:r>
                    </a:p>
                  </a:txBody>
                  <a:tcPr marL="2256" marR="2256" marT="2256"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25.506</a:t>
                      </a:r>
                    </a:p>
                  </a:txBody>
                  <a:tcPr marL="2256" marR="2256" marT="2256"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41.641</a:t>
                      </a:r>
                    </a:p>
                  </a:txBody>
                  <a:tcPr marL="2256" marR="2256" marT="2256"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42.259</a:t>
                      </a:r>
                    </a:p>
                  </a:txBody>
                  <a:tcPr marL="2256" marR="2256" marT="2256"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43.941</a:t>
                      </a:r>
                    </a:p>
                  </a:txBody>
                  <a:tcPr marL="2256" marR="2256" marT="2256"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44.757</a:t>
                      </a:r>
                    </a:p>
                  </a:txBody>
                  <a:tcPr marL="2256" marR="2256" marT="2256"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46.415</a:t>
                      </a:r>
                    </a:p>
                  </a:txBody>
                  <a:tcPr marL="2256" marR="2256" marT="2256"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46.823</a:t>
                      </a:r>
                    </a:p>
                  </a:txBody>
                  <a:tcPr marL="2256" marR="2256" marT="2256"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46.895</a:t>
                      </a:r>
                    </a:p>
                  </a:txBody>
                  <a:tcPr marL="2256" marR="2256" marT="2256"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47.098</a:t>
                      </a:r>
                    </a:p>
                  </a:txBody>
                  <a:tcPr marL="2256" marR="2256" marT="2256"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47.459</a:t>
                      </a:r>
                    </a:p>
                  </a:txBody>
                  <a:tcPr marL="2256" marR="2256" marT="2256"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47.612</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47.639</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47.7</a:t>
                      </a:r>
                    </a:p>
                  </a:txBody>
                  <a:tcPr marL="2256" marR="2256" marT="2256"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47.985</a:t>
                      </a:r>
                    </a:p>
                  </a:txBody>
                  <a:tcPr marL="2256" marR="2256" marT="2256"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48.311</a:t>
                      </a:r>
                    </a:p>
                  </a:txBody>
                  <a:tcPr marL="2256" marR="2256" marT="2256"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48.73</a:t>
                      </a:r>
                    </a:p>
                  </a:txBody>
                  <a:tcPr marL="2256" marR="2256" marT="2256"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49.138</a:t>
                      </a:r>
                    </a:p>
                  </a:txBody>
                  <a:tcPr marL="2256" marR="2256" marT="2256"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49.707</a:t>
                      </a:r>
                    </a:p>
                  </a:txBody>
                  <a:tcPr marL="2256" marR="2256" marT="2256"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49.737</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49.774</a:t>
                      </a:r>
                    </a:p>
                  </a:txBody>
                  <a:tcPr marL="2256" marR="2256" marT="2256"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49.974</a:t>
                      </a:r>
                    </a:p>
                  </a:txBody>
                  <a:tcPr marL="2256" marR="2256" marT="2256"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50.146</a:t>
                      </a:r>
                    </a:p>
                  </a:txBody>
                  <a:tcPr marL="2256" marR="2256" marT="2256"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50.499</a:t>
                      </a:r>
                    </a:p>
                  </a:txBody>
                  <a:tcPr marL="2256" marR="2256" marT="2256"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50.528</a:t>
                      </a:r>
                    </a:p>
                  </a:txBody>
                  <a:tcPr marL="2256" marR="2256" marT="2256"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50.69</a:t>
                      </a:r>
                    </a:p>
                  </a:txBody>
                  <a:tcPr marL="2256" marR="2256" marT="2256"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50.799</a:t>
                      </a:r>
                    </a:p>
                  </a:txBody>
                  <a:tcPr marL="2256" marR="2256" marT="2256"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51.117</a:t>
                      </a:r>
                    </a:p>
                  </a:txBody>
                  <a:tcPr marL="2256" marR="2256" marT="2256"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51.31</a:t>
                      </a:r>
                    </a:p>
                  </a:txBody>
                  <a:tcPr marL="2256" marR="2256" marT="2256"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51.872</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51.895</a:t>
                      </a:r>
                    </a:p>
                  </a:txBody>
                  <a:tcPr marL="2256" marR="2256" marT="2256"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52.08</a:t>
                      </a:r>
                    </a:p>
                  </a:txBody>
                  <a:tcPr marL="2256" marR="2256" marT="2256"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52.353</a:t>
                      </a:r>
                    </a:p>
                  </a:txBody>
                  <a:tcPr marL="2256" marR="2256" marT="2256"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52.504</a:t>
                      </a:r>
                    </a:p>
                  </a:txBody>
                  <a:tcPr marL="2256" marR="2256" marT="2256"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53.135</a:t>
                      </a:r>
                    </a:p>
                  </a:txBody>
                  <a:tcPr marL="2256" marR="2256" marT="2256"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53.221</a:t>
                      </a:r>
                    </a:p>
                  </a:txBody>
                  <a:tcPr marL="2256" marR="2256" marT="2256"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53.389</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53.406</a:t>
                      </a:r>
                    </a:p>
                  </a:txBody>
                  <a:tcPr marL="2256" marR="2256" marT="2256"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53.708</a:t>
                      </a:r>
                    </a:p>
                  </a:txBody>
                  <a:tcPr marL="2256" marR="2256" marT="2256"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53.893</a:t>
                      </a:r>
                    </a:p>
                  </a:txBody>
                  <a:tcPr marL="2256" marR="2256" marT="2256"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54.37</a:t>
                      </a:r>
                    </a:p>
                  </a:txBody>
                  <a:tcPr marL="2256" marR="2256" marT="2256"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55.838</a:t>
                      </a:r>
                    </a:p>
                  </a:txBody>
                  <a:tcPr marL="2256" marR="2256" marT="2256"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56.303</a:t>
                      </a:r>
                    </a:p>
                  </a:txBody>
                  <a:tcPr marL="2256" marR="2256" marT="2256"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56.929</a:t>
                      </a:r>
                    </a:p>
                  </a:txBody>
                  <a:tcPr marL="2256" marR="2256" marT="2256"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57.252</a:t>
                      </a:r>
                    </a:p>
                  </a:txBody>
                  <a:tcPr marL="2256" marR="2256" marT="2256"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58.303</a:t>
                      </a:r>
                    </a:p>
                  </a:txBody>
                  <a:tcPr marL="2256" marR="2256" marT="2256"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58.811</a:t>
                      </a:r>
                    </a:p>
                  </a:txBody>
                  <a:tcPr marL="2256" marR="2256" marT="2256"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59.084</a:t>
                      </a:r>
                    </a:p>
                  </a:txBody>
                  <a:tcPr marL="2256" marR="2256" marT="2256" marB="0" anchor="b">
                    <a:lnL>
                      <a:noFill/>
                    </a:lnL>
                    <a:lnR>
                      <a:noFill/>
                    </a:lnR>
                    <a:lnT>
                      <a:noFill/>
                    </a:lnT>
                    <a:lnB>
                      <a:noFill/>
                    </a:lnB>
                    <a:solidFill>
                      <a:srgbClr val="FA8E73"/>
                    </a:solidFill>
                  </a:tcPr>
                </a:tc>
                <a:tc>
                  <a:txBody>
                    <a:bodyPr/>
                    <a:lstStyle/>
                    <a:p>
                      <a:pPr algn="r" fontAlgn="b"/>
                      <a:r>
                        <a:rPr lang="en-US" sz="300" b="0" i="0" u="none" strike="noStrike">
                          <a:solidFill>
                            <a:srgbClr val="000000"/>
                          </a:solidFill>
                          <a:latin typeface="Calibri"/>
                        </a:rPr>
                        <a:t>61.126</a:t>
                      </a:r>
                    </a:p>
                  </a:txBody>
                  <a:tcPr marL="2256" marR="2256" marT="2256" marB="0" anchor="b">
                    <a:lnL>
                      <a:noFill/>
                    </a:lnL>
                    <a:lnR>
                      <a:noFill/>
                    </a:lnR>
                    <a:lnT>
                      <a:noFill/>
                    </a:lnT>
                    <a:lnB>
                      <a:noFill/>
                    </a:lnB>
                    <a:solidFill>
                      <a:srgbClr val="F97B6F"/>
                    </a:solidFill>
                  </a:tcPr>
                </a:tc>
                <a:tc>
                  <a:txBody>
                    <a:bodyPr/>
                    <a:lstStyle/>
                    <a:p>
                      <a:pPr algn="r" fontAlgn="b"/>
                      <a:r>
                        <a:rPr lang="en-US" sz="300" b="0" i="0" u="none" strike="noStrike" dirty="0">
                          <a:solidFill>
                            <a:srgbClr val="000000"/>
                          </a:solidFill>
                          <a:latin typeface="Calibri"/>
                        </a:rPr>
                        <a:t>62.9</a:t>
                      </a:r>
                    </a:p>
                  </a:txBody>
                  <a:tcPr marL="2256" marR="2256" marT="2256" marB="0" anchor="b">
                    <a:lnL>
                      <a:noFill/>
                    </a:lnL>
                    <a:lnR>
                      <a:noFill/>
                    </a:lnR>
                    <a:lnT>
                      <a:noFill/>
                    </a:lnT>
                    <a:lnB>
                      <a:noFill/>
                    </a:lnB>
                    <a:solidFill>
                      <a:srgbClr val="F8696B"/>
                    </a:solidFill>
                  </a:tcPr>
                </a:tc>
              </a:tr>
            </a:tbl>
          </a:graphicData>
        </a:graphic>
      </p:graphicFrame>
      <p:sp>
        <p:nvSpPr>
          <p:cNvPr id="12" name="Rectangle 11"/>
          <p:cNvSpPr/>
          <p:nvPr/>
        </p:nvSpPr>
        <p:spPr>
          <a:xfrm>
            <a:off x="228600" y="5181600"/>
            <a:ext cx="9144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2" name="Title 1"/>
          <p:cNvSpPr>
            <a:spLocks noGrp="1"/>
          </p:cNvSpPr>
          <p:nvPr>
            <p:ph type="title"/>
          </p:nvPr>
        </p:nvSpPr>
        <p:spPr/>
        <p:txBody>
          <a:bodyPr>
            <a:normAutofit fontScale="90000"/>
          </a:bodyPr>
          <a:lstStyle/>
          <a:p>
            <a:r>
              <a:rPr lang="en-US" dirty="0" smtClean="0"/>
              <a:t>The Reference Model Ranks </a:t>
            </a:r>
            <a:br>
              <a:rPr lang="en-US" dirty="0" smtClean="0"/>
            </a:br>
            <a:r>
              <a:rPr lang="en-US" dirty="0" smtClean="0"/>
              <a:t>Model and Population Fitness</a:t>
            </a:r>
            <a:endParaRPr lang="en-US" dirty="0"/>
          </a:p>
        </p:txBody>
      </p:sp>
      <p:sp>
        <p:nvSpPr>
          <p:cNvPr id="7" name="TextBox 6"/>
          <p:cNvSpPr txBox="1"/>
          <p:nvPr/>
        </p:nvSpPr>
        <p:spPr>
          <a:xfrm>
            <a:off x="914407" y="2110264"/>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905000"/>
            <a:ext cx="914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cxnSp>
        <p:nvCxnSpPr>
          <p:cNvPr id="49" name="Straight Arrow Connector 48"/>
          <p:cNvCxnSpPr/>
          <p:nvPr/>
        </p:nvCxnSpPr>
        <p:spPr>
          <a:xfrm flipV="1">
            <a:off x="1219200" y="5779532"/>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8600" y="5955268"/>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1371600" y="1752600"/>
            <a:ext cx="0" cy="2169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04800" y="1447800"/>
            <a:ext cx="2133600" cy="369332"/>
          </a:xfrm>
          <a:prstGeom prst="rect">
            <a:avLst/>
          </a:prstGeom>
          <a:noFill/>
        </p:spPr>
        <p:txBody>
          <a:bodyPr wrap="square" rtlCol="0">
            <a:spAutoFit/>
          </a:bodyPr>
          <a:lstStyle/>
          <a:p>
            <a:pPr algn="ctr"/>
            <a:r>
              <a:rPr lang="en-US" dirty="0" smtClean="0"/>
              <a:t>Best Model Overall</a:t>
            </a:r>
            <a:endParaRPr lang="en-US" dirty="0"/>
          </a:p>
        </p:txBody>
      </p:sp>
      <p:sp>
        <p:nvSpPr>
          <p:cNvPr id="15" name="Rectangle 14"/>
          <p:cNvSpPr/>
          <p:nvPr/>
        </p:nvSpPr>
        <p:spPr>
          <a:xfrm>
            <a:off x="152400" y="4191000"/>
            <a:ext cx="88392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886200" y="4114800"/>
            <a:ext cx="5181600" cy="1077218"/>
          </a:xfrm>
          <a:prstGeom prst="rect">
            <a:avLst/>
          </a:prstGeom>
          <a:noFill/>
        </p:spPr>
        <p:txBody>
          <a:bodyPr wrap="square" rtlCol="0">
            <a:spAutoFit/>
          </a:bodyPr>
          <a:lstStyle/>
          <a:p>
            <a:pPr algn="ctr"/>
            <a:r>
              <a:rPr lang="en-US" sz="1600" dirty="0" smtClean="0"/>
              <a:t>Each matrix entry represents:</a:t>
            </a:r>
          </a:p>
          <a:p>
            <a:pPr algn="ctr"/>
            <a:r>
              <a:rPr lang="en-US" sz="1600" dirty="0" smtClean="0"/>
              <a:t>1000 individuals X  10 repetitions (X 10 time steps)</a:t>
            </a:r>
          </a:p>
          <a:p>
            <a:pPr algn="ctr"/>
            <a:r>
              <a:rPr lang="en-US" sz="1600" dirty="0" smtClean="0"/>
              <a:t>In this run 34 populations x 64 models </a:t>
            </a:r>
          </a:p>
          <a:p>
            <a:pPr algn="ctr"/>
            <a:r>
              <a:rPr lang="en-US" sz="1600" dirty="0" smtClean="0"/>
              <a:t>~ 20M parallel computations - days on 8 core machine</a:t>
            </a:r>
          </a:p>
        </p:txBody>
      </p:sp>
      <p:sp>
        <p:nvSpPr>
          <p:cNvPr id="35" name="TextBox 34"/>
          <p:cNvSpPr txBox="1"/>
          <p:nvPr/>
        </p:nvSpPr>
        <p:spPr>
          <a:xfrm>
            <a:off x="76200" y="4114800"/>
            <a:ext cx="3657600" cy="1077218"/>
          </a:xfrm>
          <a:prstGeom prst="rect">
            <a:avLst/>
          </a:prstGeom>
          <a:noFill/>
        </p:spPr>
        <p:txBody>
          <a:bodyPr wrap="square" rtlCol="0">
            <a:spAutoFit/>
          </a:bodyPr>
          <a:lstStyle/>
          <a:p>
            <a:pPr algn="ctr"/>
            <a:r>
              <a:rPr lang="en-US" sz="1600" dirty="0" smtClean="0"/>
              <a:t>Fitness score matrix compares </a:t>
            </a:r>
          </a:p>
          <a:p>
            <a:pPr algn="ctr"/>
            <a:r>
              <a:rPr lang="en-US" sz="1600" dirty="0" smtClean="0"/>
              <a:t>simulation result to reported trial results:</a:t>
            </a:r>
          </a:p>
          <a:p>
            <a:pPr algn="ctr"/>
            <a:r>
              <a:rPr lang="en-US" sz="1600" dirty="0" smtClean="0">
                <a:solidFill>
                  <a:srgbClr val="00B050"/>
                </a:solidFill>
              </a:rPr>
              <a:t>Green = good fit</a:t>
            </a:r>
            <a:r>
              <a:rPr lang="en-US" sz="1600" dirty="0" smtClean="0"/>
              <a:t>, </a:t>
            </a:r>
            <a:r>
              <a:rPr lang="en-US" sz="1600" dirty="0" smtClean="0">
                <a:solidFill>
                  <a:srgbClr val="FF0000"/>
                </a:solidFill>
              </a:rPr>
              <a:t>Red = bad fit</a:t>
            </a:r>
          </a:p>
          <a:p>
            <a:pPr algn="ctr"/>
            <a:r>
              <a:rPr lang="en-US" sz="1600" dirty="0" smtClean="0"/>
              <a:t>Rows = populations , Columns = models</a:t>
            </a:r>
          </a:p>
        </p:txBody>
      </p:sp>
      <p:sp>
        <p:nvSpPr>
          <p:cNvPr id="59" name="Rectangle 58"/>
          <p:cNvSpPr/>
          <p:nvPr/>
        </p:nvSpPr>
        <p:spPr>
          <a:xfrm>
            <a:off x="6228172" y="3840481"/>
            <a:ext cx="96428" cy="457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2514600"/>
            <a:ext cx="914400" cy="16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cxnSp>
        <p:nvCxnSpPr>
          <p:cNvPr id="19" name="Straight Arrow Connector 18"/>
          <p:cNvCxnSpPr/>
          <p:nvPr/>
        </p:nvCxnSpPr>
        <p:spPr>
          <a:xfrm>
            <a:off x="5105400" y="1752600"/>
            <a:ext cx="0" cy="2169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1447800"/>
            <a:ext cx="2133600" cy="369332"/>
          </a:xfrm>
          <a:prstGeom prst="rect">
            <a:avLst/>
          </a:prstGeom>
          <a:noFill/>
        </p:spPr>
        <p:txBody>
          <a:bodyPr wrap="square" rtlCol="0">
            <a:spAutoFit/>
          </a:bodyPr>
          <a:lstStyle/>
          <a:p>
            <a:pPr algn="ctr"/>
            <a:r>
              <a:rPr lang="en-US" dirty="0" smtClean="0"/>
              <a:t>Second Best Model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1.11111E-6 L 0 0.11111 " pathEditMode="relative" rAng="0" ptsTypes="AA">
                                      <p:cBhvr>
                                        <p:cTn id="6" dur="500" fill="hold"/>
                                        <p:tgtEl>
                                          <p:spTgt spid="15"/>
                                        </p:tgtEl>
                                        <p:attrNameLst>
                                          <p:attrName>ppt_x</p:attrName>
                                          <p:attrName>ppt_y</p:attrName>
                                        </p:attrNameLst>
                                      </p:cBhvr>
                                      <p:rCtr x="0" y="56"/>
                                    </p:animMotion>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up)">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500"/>
                            </p:stCondLst>
                            <p:childTnLst>
                              <p:par>
                                <p:cTn id="17" presetID="5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770" decel="100000"/>
                                        <p:tgtEl>
                                          <p:spTgt spid="59"/>
                                        </p:tgtEl>
                                      </p:cBhvr>
                                    </p:animEffect>
                                    <p:animScale>
                                      <p:cBhvr>
                                        <p:cTn id="20" dur="770" decel="100000"/>
                                        <p:tgtEl>
                                          <p:spTgt spid="59"/>
                                        </p:tgtEl>
                                      </p:cBhvr>
                                      <p:from x="10000" y="10000"/>
                                      <p:to x="200000" y="450000"/>
                                    </p:animScale>
                                    <p:animScale>
                                      <p:cBhvr>
                                        <p:cTn id="21" dur="1230" accel="100000" fill="hold">
                                          <p:stCondLst>
                                            <p:cond delay="770"/>
                                          </p:stCondLst>
                                        </p:cTn>
                                        <p:tgtEl>
                                          <p:spTgt spid="59"/>
                                        </p:tgtEl>
                                      </p:cBhvr>
                                      <p:from x="200000" y="450000"/>
                                      <p:to x="100000" y="100000"/>
                                    </p:animScale>
                                    <p:set>
                                      <p:cBhvr>
                                        <p:cTn id="22" dur="770" fill="hold"/>
                                        <p:tgtEl>
                                          <p:spTgt spid="59"/>
                                        </p:tgtEl>
                                        <p:attrNameLst>
                                          <p:attrName>ppt_x</p:attrName>
                                        </p:attrNameLst>
                                      </p:cBhvr>
                                      <p:to>
                                        <p:strVal val="(0.5)"/>
                                      </p:to>
                                    </p:set>
                                    <p:anim from="(0.5)" to="(#ppt_x)" calcmode="lin" valueType="num">
                                      <p:cBhvr>
                                        <p:cTn id="23" dur="1230" accel="100000" fill="hold">
                                          <p:stCondLst>
                                            <p:cond delay="770"/>
                                          </p:stCondLst>
                                        </p:cTn>
                                        <p:tgtEl>
                                          <p:spTgt spid="59"/>
                                        </p:tgtEl>
                                        <p:attrNameLst>
                                          <p:attrName>ppt_x</p:attrName>
                                        </p:attrNameLst>
                                      </p:cBhvr>
                                    </p:anim>
                                    <p:set>
                                      <p:cBhvr>
                                        <p:cTn id="24" dur="770" fill="hold"/>
                                        <p:tgtEl>
                                          <p:spTgt spid="59"/>
                                        </p:tgtEl>
                                        <p:attrNameLst>
                                          <p:attrName>ppt_y</p:attrName>
                                        </p:attrNameLst>
                                      </p:cBhvr>
                                      <p:to>
                                        <p:strVal val="(#ppt_y+0.4)"/>
                                      </p:to>
                                    </p:set>
                                    <p:anim from="(#ppt_y+0.4)" to="(#ppt_y)" calcmode="lin" valueType="num">
                                      <p:cBhvr>
                                        <p:cTn id="25" dur="1230" accel="100000" fill="hold">
                                          <p:stCondLst>
                                            <p:cond delay="770"/>
                                          </p:stCondLst>
                                        </p:cTn>
                                        <p:tgtEl>
                                          <p:spTgt spid="59"/>
                                        </p:tgtEl>
                                        <p:attrNameLst>
                                          <p:attrName>ppt_y</p:attrName>
                                        </p:attrNameLst>
                                      </p:cBhvr>
                                    </p:anim>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1" nodeType="clickEffect">
                                  <p:stCondLst>
                                    <p:cond delay="0"/>
                                  </p:stCondLst>
                                  <p:childTnLst>
                                    <p:animEffect transition="out" filter="wipe(left)">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down)">
                                      <p:cBhvr>
                                        <p:cTn id="38" dur="500"/>
                                        <p:tgtEl>
                                          <p:spTgt spid="49"/>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up)">
                                      <p:cBhvr>
                                        <p:cTn id="42" dur="500"/>
                                        <p:tgtEl>
                                          <p:spTgt spid="58"/>
                                        </p:tgtEl>
                                      </p:cBhvr>
                                    </p:animEffect>
                                  </p:childTnLst>
                                </p:cTn>
                              </p:par>
                              <p:par>
                                <p:cTn id="43" presetID="22" presetClass="entr" presetSubtype="1"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500"/>
                                        <p:tgtEl>
                                          <p:spTgt spid="57"/>
                                        </p:tgtEl>
                                      </p:cBhvr>
                                    </p:animEffect>
                                  </p:childTnLst>
                                </p:cTn>
                              </p:par>
                            </p:childTnLst>
                          </p:cTn>
                        </p:par>
                        <p:par>
                          <p:cTn id="46" fill="hold">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par>
                                <p:cTn id="50" presetID="22" presetClass="entr" presetSubtype="1"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15" grpId="0" animBg="1"/>
      <p:bldP spid="15" grpId="1" animBg="1"/>
      <p:bldP spid="26" grpId="0"/>
      <p:bldP spid="35" grpId="0"/>
      <p:bldP spid="5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a:t>
            </a:r>
            <a:br>
              <a:rPr lang="en-US" dirty="0" smtClean="0"/>
            </a:br>
            <a:r>
              <a:rPr lang="en-US" dirty="0" smtClean="0"/>
              <a:t>Points to Remember</a:t>
            </a:r>
            <a:endParaRPr lang="en-US" dirty="0"/>
          </a:p>
        </p:txBody>
      </p:sp>
      <p:sp>
        <p:nvSpPr>
          <p:cNvPr id="3" name="Content Placeholder 2"/>
          <p:cNvSpPr>
            <a:spLocks noGrp="1"/>
          </p:cNvSpPr>
          <p:nvPr>
            <p:ph idx="1"/>
          </p:nvPr>
        </p:nvSpPr>
        <p:spPr/>
        <p:txBody>
          <a:bodyPr>
            <a:normAutofit/>
          </a:bodyPr>
          <a:lstStyle/>
          <a:p>
            <a:pPr lvl="1">
              <a:buNone/>
            </a:pPr>
            <a:endParaRPr lang="en-US" dirty="0" smtClean="0"/>
          </a:p>
          <a:p>
            <a:r>
              <a:rPr lang="en-US" dirty="0" smtClean="0"/>
              <a:t>The Reference Model provides a </a:t>
            </a:r>
            <a:r>
              <a:rPr lang="en-US" dirty="0" smtClean="0">
                <a:solidFill>
                  <a:srgbClr val="7030A0"/>
                </a:solidFill>
              </a:rPr>
              <a:t>birds eye view </a:t>
            </a:r>
            <a:r>
              <a:rPr lang="en-US" dirty="0" smtClean="0"/>
              <a:t>of clinical trials</a:t>
            </a:r>
          </a:p>
          <a:p>
            <a:pPr lvl="1"/>
            <a:r>
              <a:rPr lang="en-US" dirty="0" smtClean="0"/>
              <a:t>Phenomena observed in different </a:t>
            </a:r>
            <a:r>
              <a:rPr lang="en-US" dirty="0" smtClean="0">
                <a:solidFill>
                  <a:srgbClr val="7030A0"/>
                </a:solidFill>
              </a:rPr>
              <a:t>trials can be compared</a:t>
            </a:r>
          </a:p>
          <a:p>
            <a:pPr lvl="1"/>
            <a:r>
              <a:rPr lang="en-US" dirty="0" smtClean="0"/>
              <a:t>Does not require access to </a:t>
            </a:r>
            <a:r>
              <a:rPr lang="en-US" dirty="0" smtClean="0">
                <a:solidFill>
                  <a:srgbClr val="7030A0"/>
                </a:solidFill>
              </a:rPr>
              <a:t>proprietary data</a:t>
            </a:r>
          </a:p>
          <a:p>
            <a:pPr lvl="1"/>
            <a:r>
              <a:rPr lang="en-US" dirty="0" smtClean="0"/>
              <a:t>Accumulates knowledge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5084</TotalTime>
  <Words>10865</Words>
  <Application>Microsoft Office PowerPoint</Application>
  <PresentationFormat>On-screen Show (4:3)</PresentationFormat>
  <Paragraphs>9720</Paragraphs>
  <Slides>21</Slides>
  <Notes>0</Notes>
  <HiddenSlides>1</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The Reference Model  for Disease Progression</vt:lpstr>
      <vt:lpstr>Disease Models - Introduction</vt:lpstr>
      <vt:lpstr>Modeling Scope Courtesy of C. Anthony Hunt - UCSF</vt:lpstr>
      <vt:lpstr>The Reference Model</vt:lpstr>
      <vt:lpstr>Key Features </vt:lpstr>
      <vt:lpstr>Risk Equations from the Literature Blinded</vt:lpstr>
      <vt:lpstr>How Does it Work?</vt:lpstr>
      <vt:lpstr>The Reference Model Ranks  Model and Population Fitness</vt:lpstr>
      <vt:lpstr>Summary  Points to Remember</vt:lpstr>
      <vt:lpstr>Disclaimer</vt:lpstr>
      <vt:lpstr>MIST Basics</vt:lpstr>
      <vt:lpstr>Form Based User Interface</vt:lpstr>
      <vt:lpstr>Simulation Language / Compiler</vt:lpstr>
      <vt:lpstr>Monte Carlo Simulation  </vt:lpstr>
      <vt:lpstr>Monte Carlo Initialization:  Distribution to Population Generation </vt:lpstr>
      <vt:lpstr>Reproducibility</vt:lpstr>
      <vt:lpstr>MIST Runs Over the Cloud!</vt:lpstr>
      <vt:lpstr>Summary &amp; Points to Remember</vt:lpstr>
      <vt:lpstr>Acknowledgments</vt:lpstr>
      <vt:lpstr>Possible Future Directions</vt:lpstr>
      <vt:lpstr>Other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634</cp:revision>
  <dcterms:created xsi:type="dcterms:W3CDTF">2012-03-14T20:44:16Z</dcterms:created>
  <dcterms:modified xsi:type="dcterms:W3CDTF">2013-07-31T22:40:24Z</dcterms:modified>
</cp:coreProperties>
</file>