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300" r:id="rId3"/>
    <p:sldId id="295" r:id="rId4"/>
    <p:sldId id="296" r:id="rId5"/>
    <p:sldId id="298" r:id="rId6"/>
    <p:sldId id="294" r:id="rId7"/>
    <p:sldId id="299" r:id="rId8"/>
    <p:sldId id="287" r:id="rId9"/>
    <p:sldId id="288" r:id="rId10"/>
    <p:sldId id="289" r:id="rId11"/>
    <p:sldId id="273" r:id="rId12"/>
    <p:sldId id="282" r:id="rId13"/>
    <p:sldId id="291" r:id="rId14"/>
    <p:sldId id="268" r:id="rId15"/>
    <p:sldId id="297" r:id="rId16"/>
    <p:sldId id="293" r:id="rId17"/>
    <p:sldId id="274"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8696B"/>
    <a:srgbClr val="5A8AC6"/>
    <a:srgbClr val="FB9574"/>
    <a:srgbClr val="FDC07C"/>
    <a:srgbClr val="6600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6" autoAdjust="0"/>
    <p:restoredTop sz="98343" autoAdjust="0"/>
  </p:normalViewPr>
  <p:slideViewPr>
    <p:cSldViewPr>
      <p:cViewPr varScale="1">
        <p:scale>
          <a:sx n="69" d="100"/>
          <a:sy n="69" d="100"/>
        </p:scale>
        <p:origin x="-12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12/10/2012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Reference Model: Improvement in Treatment Through Time in Diabetic Populations</a:t>
            </a:r>
            <a:br>
              <a:rPr lang="en-US" dirty="0" smtClean="0"/>
            </a:br>
            <a:endParaRPr lang="en-US" dirty="0"/>
          </a:p>
        </p:txBody>
      </p:sp>
      <p:sp>
        <p:nvSpPr>
          <p:cNvPr id="5" name="Subtitle 4"/>
          <p:cNvSpPr>
            <a:spLocks noGrp="1"/>
          </p:cNvSpPr>
          <p:nvPr>
            <p:ph type="subTitle" idx="1"/>
          </p:nvPr>
        </p:nvSpPr>
        <p:spPr>
          <a:xfrm>
            <a:off x="1371600" y="3657600"/>
            <a:ext cx="6400800" cy="2743200"/>
          </a:xfrm>
        </p:spPr>
        <p:txBody>
          <a:bodyPr>
            <a:normAutofit fontScale="77500" lnSpcReduction="20000"/>
          </a:bodyPr>
          <a:lstStyle/>
          <a:p>
            <a:r>
              <a:rPr lang="en-US" dirty="0" smtClean="0">
                <a:solidFill>
                  <a:schemeClr val="tx1"/>
                </a:solidFill>
              </a:rPr>
              <a:t>Jacob </a:t>
            </a:r>
            <a:r>
              <a:rPr lang="en-US" dirty="0" err="1" smtClean="0">
                <a:solidFill>
                  <a:schemeClr val="tx1"/>
                </a:solidFill>
              </a:rPr>
              <a:t>Barhak</a:t>
            </a:r>
            <a:endParaRPr lang="en-US" dirty="0" smtClean="0">
              <a:solidFill>
                <a:schemeClr val="tx1"/>
              </a:solidFill>
            </a:endParaRPr>
          </a:p>
          <a:p>
            <a:r>
              <a:rPr lang="en-US" dirty="0" smtClean="0">
                <a:solidFill>
                  <a:schemeClr val="tx1"/>
                </a:solidFill>
              </a:rPr>
              <a:t>Computational Surgery</a:t>
            </a:r>
          </a:p>
          <a:p>
            <a:endParaRPr lang="en-US" dirty="0" smtClean="0">
              <a:solidFill>
                <a:schemeClr val="tx1"/>
              </a:solidFill>
            </a:endParaRPr>
          </a:p>
          <a:p>
            <a:r>
              <a:rPr lang="en-US" dirty="0" smtClean="0">
                <a:solidFill>
                  <a:schemeClr val="tx1"/>
                </a:solidFill>
              </a:rPr>
              <a:t>The Joseph B. Martin Conference Center </a:t>
            </a:r>
          </a:p>
          <a:p>
            <a:r>
              <a:rPr lang="en-US" dirty="0" smtClean="0">
                <a:solidFill>
                  <a:schemeClr val="tx1"/>
                </a:solidFill>
              </a:rPr>
              <a:t>Harvard Medical School</a:t>
            </a:r>
          </a:p>
          <a:p>
            <a:r>
              <a:rPr lang="en-US" dirty="0" smtClean="0">
                <a:solidFill>
                  <a:schemeClr val="tx1"/>
                </a:solidFill>
              </a:rPr>
              <a:t>Boston, MA, USA</a:t>
            </a:r>
          </a:p>
          <a:p>
            <a:r>
              <a:rPr lang="en-US" dirty="0" smtClean="0">
                <a:solidFill>
                  <a:schemeClr val="tx1"/>
                </a:solidFill>
              </a:rPr>
              <a:t>9-10-11 Dec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Hypothesis</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r>
              <a:rPr lang="en-US" dirty="0" smtClean="0"/>
              <a:t>The 0.6 HRR was translated to yearly probability decrease for:</a:t>
            </a:r>
          </a:p>
          <a:p>
            <a:pPr marL="914400" lvl="1" indent="-514350"/>
            <a:r>
              <a:rPr lang="en-US" dirty="0" smtClean="0"/>
              <a:t>MI </a:t>
            </a:r>
          </a:p>
          <a:p>
            <a:pPr marL="914400" lvl="1" indent="-514350"/>
            <a:r>
              <a:rPr lang="en-US" dirty="0" smtClean="0"/>
              <a:t>Stroke</a:t>
            </a:r>
          </a:p>
          <a:p>
            <a:pPr marL="914400" lvl="1" indent="-514350"/>
            <a:r>
              <a:rPr lang="en-US" dirty="0" smtClean="0"/>
              <a:t>MI Death</a:t>
            </a:r>
          </a:p>
          <a:p>
            <a:pPr marL="914400" lvl="1" indent="-514350"/>
            <a:r>
              <a:rPr lang="en-US" dirty="0" smtClean="0"/>
              <a:t>Stroke Death</a:t>
            </a:r>
          </a:p>
          <a:p>
            <a:pPr marL="514350" indent="-514350"/>
            <a:endParaRPr lang="en-US" dirty="0" smtClean="0"/>
          </a:p>
          <a:p>
            <a:pPr marL="514350" indent="-514350"/>
            <a:r>
              <a:rPr lang="en-US" dirty="0" smtClean="0"/>
              <a:t>This probability was adjusted for time passed between:</a:t>
            </a:r>
          </a:p>
          <a:p>
            <a:pPr marL="914400" lvl="1" indent="-514350"/>
            <a:r>
              <a:rPr lang="en-US" dirty="0" smtClean="0"/>
              <a:t>Model year = average of Model Data Time Interval</a:t>
            </a:r>
          </a:p>
          <a:p>
            <a:pPr marL="914400" lvl="1" indent="-514350"/>
            <a:r>
              <a:rPr lang="en-US" dirty="0" smtClean="0"/>
              <a:t>Simulated Time Stamp = simulated study year/s</a:t>
            </a:r>
          </a:p>
          <a:p>
            <a:pPr marL="914400" lvl="1" indent="-514350"/>
            <a:endParaRPr lang="en-US" dirty="0" smtClean="0"/>
          </a:p>
          <a:p>
            <a:pPr marL="914400" lvl="1" indent="-514350"/>
            <a:endParaRPr lang="en-US" dirty="0" smtClean="0"/>
          </a:p>
          <a:p>
            <a:pPr marL="914400" lvl="1" indent="-514350"/>
            <a:endParaRPr lang="en-US" dirty="0" smtClean="0"/>
          </a:p>
          <a:p>
            <a:pPr marL="914400" lvl="1" indent="-514350"/>
            <a:endParaRPr lang="en-US" dirty="0" smtClean="0"/>
          </a:p>
          <a:p>
            <a:pPr marL="914400" lvl="1" indent="-514350"/>
            <a:endParaRPr lang="en-US" dirty="0" smtClean="0"/>
          </a:p>
          <a:p>
            <a:pPr marL="914400" lvl="1" indent="-514350"/>
            <a:endParaRPr lang="en-US" dirty="0" smtClean="0"/>
          </a:p>
          <a:p>
            <a:pPr marL="914400" lvl="1" indent="-514350"/>
            <a:endParaRPr lang="en-US" dirty="0" smtClean="0"/>
          </a:p>
          <a:p>
            <a:pPr marL="914400" lvl="1" indent="-514350"/>
            <a:endParaRPr lang="en-US" dirty="0" smtClean="0"/>
          </a:p>
          <a:p>
            <a:pPr marL="514350" indent="-514350"/>
            <a:r>
              <a:rPr lang="en-US" dirty="0" smtClean="0"/>
              <a:t>This correction term accounts for model outdate</a:t>
            </a:r>
            <a:endParaRPr lang="en-US" dirty="0"/>
          </a:p>
        </p:txBody>
      </p:sp>
      <p:sp>
        <p:nvSpPr>
          <p:cNvPr id="7" name="TextBox 6"/>
          <p:cNvSpPr txBox="1"/>
          <p:nvPr/>
        </p:nvSpPr>
        <p:spPr>
          <a:xfrm>
            <a:off x="6858000" y="4572000"/>
            <a:ext cx="1676400" cy="369332"/>
          </a:xfrm>
          <a:prstGeom prst="rect">
            <a:avLst/>
          </a:prstGeom>
          <a:noFill/>
        </p:spPr>
        <p:txBody>
          <a:bodyPr wrap="square" rtlCol="0">
            <a:spAutoFit/>
          </a:bodyPr>
          <a:lstStyle/>
          <a:p>
            <a:r>
              <a:rPr lang="en-US" dirty="0" smtClean="0">
                <a:solidFill>
                  <a:srgbClr val="00B050"/>
                </a:solidFill>
              </a:rPr>
              <a:t>Time</a:t>
            </a:r>
          </a:p>
        </p:txBody>
      </p:sp>
      <p:sp>
        <p:nvSpPr>
          <p:cNvPr id="11" name="Rectangle 10"/>
          <p:cNvSpPr/>
          <p:nvPr/>
        </p:nvSpPr>
        <p:spPr>
          <a:xfrm>
            <a:off x="1524000" y="4038600"/>
            <a:ext cx="1828800" cy="6858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Model </a:t>
            </a:r>
            <a:r>
              <a:rPr lang="en-US" smtClean="0">
                <a:solidFill>
                  <a:srgbClr val="00B050"/>
                </a:solidFill>
              </a:rPr>
              <a:t>Data Time Interval</a:t>
            </a:r>
            <a:endParaRPr lang="en-US" dirty="0">
              <a:solidFill>
                <a:srgbClr val="00B050"/>
              </a:solidFill>
            </a:endParaRPr>
          </a:p>
        </p:txBody>
      </p:sp>
      <p:cxnSp>
        <p:nvCxnSpPr>
          <p:cNvPr id="10" name="Straight Connector 9"/>
          <p:cNvCxnSpPr/>
          <p:nvPr/>
        </p:nvCxnSpPr>
        <p:spPr>
          <a:xfrm>
            <a:off x="2362200" y="4648200"/>
            <a:ext cx="0" cy="533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4648200"/>
            <a:ext cx="0" cy="533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29189" y="4078069"/>
            <a:ext cx="1299137" cy="646331"/>
          </a:xfrm>
          <a:prstGeom prst="rect">
            <a:avLst/>
          </a:prstGeom>
          <a:noFill/>
        </p:spPr>
        <p:txBody>
          <a:bodyPr wrap="none" rtlCol="0">
            <a:spAutoFit/>
          </a:bodyPr>
          <a:lstStyle/>
          <a:p>
            <a:pPr algn="ctr"/>
            <a:r>
              <a:rPr lang="en-US" dirty="0" smtClean="0">
                <a:solidFill>
                  <a:srgbClr val="00B050"/>
                </a:solidFill>
              </a:rPr>
              <a:t>Simulated </a:t>
            </a:r>
          </a:p>
          <a:p>
            <a:pPr algn="ctr"/>
            <a:r>
              <a:rPr lang="en-US" dirty="0" smtClean="0">
                <a:solidFill>
                  <a:srgbClr val="00B050"/>
                </a:solidFill>
              </a:rPr>
              <a:t>Time Stamp</a:t>
            </a:r>
          </a:p>
        </p:txBody>
      </p:sp>
      <p:cxnSp>
        <p:nvCxnSpPr>
          <p:cNvPr id="18" name="Straight Connector 17"/>
          <p:cNvCxnSpPr/>
          <p:nvPr/>
        </p:nvCxnSpPr>
        <p:spPr>
          <a:xfrm>
            <a:off x="2362200" y="5105400"/>
            <a:ext cx="2438400" cy="0"/>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5117068"/>
            <a:ext cx="2209800" cy="369332"/>
          </a:xfrm>
          <a:prstGeom prst="rect">
            <a:avLst/>
          </a:prstGeom>
          <a:noFill/>
        </p:spPr>
        <p:txBody>
          <a:bodyPr wrap="square" rtlCol="0">
            <a:spAutoFit/>
          </a:bodyPr>
          <a:lstStyle/>
          <a:p>
            <a:pPr algn="ctr"/>
            <a:r>
              <a:rPr lang="en-US" dirty="0" smtClean="0">
                <a:solidFill>
                  <a:srgbClr val="00B050"/>
                </a:solidFill>
              </a:rPr>
              <a:t>Adjustment Time</a:t>
            </a:r>
          </a:p>
        </p:txBody>
      </p:sp>
      <p:cxnSp>
        <p:nvCxnSpPr>
          <p:cNvPr id="5" name="Straight Arrow Connector 4"/>
          <p:cNvCxnSpPr/>
          <p:nvPr/>
        </p:nvCxnSpPr>
        <p:spPr>
          <a:xfrm>
            <a:off x="838200" y="4724400"/>
            <a:ext cx="601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Overview</a:t>
            </a:r>
            <a:endParaRPr lang="en-US" dirty="0"/>
          </a:p>
        </p:txBody>
      </p:sp>
      <p:sp>
        <p:nvSpPr>
          <p:cNvPr id="3" name="Content Placeholder 2"/>
          <p:cNvSpPr>
            <a:spLocks noGrp="1"/>
          </p:cNvSpPr>
          <p:nvPr>
            <p:ph idx="1"/>
          </p:nvPr>
        </p:nvSpPr>
        <p:spPr/>
        <p:txBody>
          <a:bodyPr>
            <a:normAutofit fontScale="92500"/>
          </a:bodyPr>
          <a:lstStyle/>
          <a:p>
            <a:pPr>
              <a:buClr>
                <a:schemeClr val="tx1"/>
              </a:buClr>
            </a:pPr>
            <a:r>
              <a:rPr lang="en-US" dirty="0" smtClean="0">
                <a:solidFill>
                  <a:srgbClr val="7030A0"/>
                </a:solidFill>
              </a:rPr>
              <a:t>Measures fitness </a:t>
            </a:r>
            <a:r>
              <a:rPr lang="en-US" dirty="0" smtClean="0"/>
              <a:t>of Equations/Hypotheses/Cohort combinations</a:t>
            </a:r>
          </a:p>
          <a:p>
            <a:pPr>
              <a:buClr>
                <a:schemeClr val="tx1"/>
              </a:buClr>
            </a:pPr>
            <a:endParaRPr lang="en-US" dirty="0" smtClean="0"/>
          </a:p>
          <a:p>
            <a:pPr>
              <a:buClr>
                <a:schemeClr val="tx1"/>
              </a:buClr>
            </a:pPr>
            <a:r>
              <a:rPr lang="en-US" dirty="0" smtClean="0"/>
              <a:t>Calibration requires </a:t>
            </a:r>
            <a:r>
              <a:rPr lang="en-US" dirty="0" smtClean="0">
                <a:solidFill>
                  <a:srgbClr val="7030A0"/>
                </a:solidFill>
              </a:rPr>
              <a:t>computing power</a:t>
            </a:r>
            <a:r>
              <a:rPr lang="en-US" dirty="0" smtClean="0"/>
              <a:t>:</a:t>
            </a:r>
          </a:p>
          <a:p>
            <a:pPr lvl="1">
              <a:buClr>
                <a:schemeClr val="tx1"/>
              </a:buClr>
            </a:pPr>
            <a:r>
              <a:rPr lang="en-US" dirty="0" smtClean="0"/>
              <a:t>64=4x4x2x2 equation/hypothesis variations</a:t>
            </a:r>
          </a:p>
          <a:p>
            <a:pPr lvl="1">
              <a:buClr>
                <a:schemeClr val="tx1"/>
              </a:buClr>
            </a:pPr>
            <a:r>
              <a:rPr lang="en-US" dirty="0" smtClean="0"/>
              <a:t>22 cohorts with known outcomes from 4 populations</a:t>
            </a:r>
          </a:p>
          <a:p>
            <a:pPr lvl="1">
              <a:buClr>
                <a:schemeClr val="tx1"/>
              </a:buClr>
            </a:pPr>
            <a:r>
              <a:rPr lang="en-US" dirty="0" smtClean="0"/>
              <a:t>10 repetitions of 1000 individuals for 10 years</a:t>
            </a:r>
          </a:p>
          <a:p>
            <a:pPr lvl="1">
              <a:buClr>
                <a:schemeClr val="tx1"/>
              </a:buClr>
            </a:pPr>
            <a:r>
              <a:rPr lang="en-US" dirty="0" smtClean="0"/>
              <a:t>14080 processes = 64x22x10</a:t>
            </a:r>
          </a:p>
          <a:p>
            <a:pPr lvl="1">
              <a:buClr>
                <a:schemeClr val="tx1"/>
              </a:buClr>
            </a:pPr>
            <a:r>
              <a:rPr lang="en-US" dirty="0" smtClean="0"/>
              <a:t>4 days of computation on a single 8 core desktop PC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34" y="1600211"/>
          <a:ext cx="8437946" cy="4525940"/>
        </p:xfrm>
        <a:graphic>
          <a:graphicData uri="http://schemas.openxmlformats.org/drawingml/2006/table">
            <a:tbl>
              <a:tblPr/>
              <a:tblGrid>
                <a:gridCol w="1003894"/>
                <a:gridCol w="116473"/>
                <a:gridCol w="116473"/>
                <a:gridCol w="9625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tblGrid>
              <a:tr h="49195">
                <a:tc>
                  <a:txBody>
                    <a:bodyPr/>
                    <a:lstStyle/>
                    <a:p>
                      <a:pPr algn="l" fontAlgn="b"/>
                      <a:r>
                        <a:rPr lang="en-US" sz="300" b="0" i="0" u="none" strike="noStrike" dirty="0">
                          <a:solidFill>
                            <a:srgbClr val="000000"/>
                          </a:solidFill>
                          <a:latin typeface="Calibri"/>
                        </a:rPr>
                        <a:t>A1c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BMI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dirty="0">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BP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dirty="0">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Lipid change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Smoke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MI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CHD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Treatment Improvement Correction</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1" i="0" u="none" strike="noStrike">
                          <a:solidFill>
                            <a:srgbClr val="000000"/>
                          </a:solidFill>
                          <a:latin typeface="Calibri"/>
                        </a:rPr>
                        <a:t>FITNESS: LOW SCORE = GOOD FITNESS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27.0</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33.4</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29.8</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33.0</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35.0</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38.4</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32.5</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43.3</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25.6</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30.6</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42.9</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44.1</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26.3</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37.1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28.1</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27.6</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33.9</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22.1</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9.5</a:t>
                      </a:r>
                    </a:p>
                  </a:txBody>
                  <a:tcPr marL="1295" marR="1295" marT="1295"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33.3</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16.1</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DCF7E"/>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32.1</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17.2</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10.5</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10.0</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19.4</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19.2</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13.0</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7.3</a:t>
                      </a:r>
                    </a:p>
                  </a:txBody>
                  <a:tcPr marL="1295" marR="1295" marT="1295"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11.2</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31.8</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9.2</a:t>
                      </a:r>
                    </a:p>
                  </a:txBody>
                  <a:tcPr marL="1295" marR="1295" marT="129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8.3</a:t>
                      </a:r>
                    </a:p>
                  </a:txBody>
                  <a:tcPr marL="1295" marR="1295" marT="1295" marB="0" anchor="b">
                    <a:lnL>
                      <a:noFill/>
                    </a:lnL>
                    <a:lnR>
                      <a:noFill/>
                    </a:lnR>
                    <a:lnT>
                      <a:noFill/>
                    </a:lnT>
                    <a:lnB>
                      <a:noFill/>
                    </a:lnB>
                    <a:solidFill>
                      <a:srgbClr val="74C2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20.1</a:t>
                      </a:r>
                    </a:p>
                  </a:txBody>
                  <a:tcPr marL="1295" marR="1295" marT="129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8.9</a:t>
                      </a:r>
                    </a:p>
                  </a:txBody>
                  <a:tcPr marL="1295" marR="1295" marT="129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60.1</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12.9</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60.5</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67.6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60.2</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9.6</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27.7</a:t>
                      </a:r>
                    </a:p>
                  </a:txBody>
                  <a:tcPr marL="1295" marR="1295" marT="129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45.2</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14.4</a:t>
                      </a:r>
                    </a:p>
                  </a:txBody>
                  <a:tcPr marL="1295" marR="1295" marT="129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51.3</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53.4</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53.5</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73.2</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7.1</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8.4</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58.4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70.9</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67.2</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63.9</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67.1</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55.2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14.7</a:t>
                      </a:r>
                    </a:p>
                  </a:txBody>
                  <a:tcPr marL="1295" marR="1295" marT="1295" marB="0" anchor="b">
                    <a:lnL>
                      <a:noFill/>
                    </a:lnL>
                    <a:lnR>
                      <a:noFill/>
                    </a:lnR>
                    <a:lnT>
                      <a:noFill/>
                    </a:lnT>
                    <a:lnB>
                      <a:noFill/>
                    </a:lnB>
                    <a:solidFill>
                      <a:srgbClr val="9CCE7E"/>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72.6</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71.2</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32.8</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23.9</a:t>
                      </a:r>
                    </a:p>
                  </a:txBody>
                  <a:tcPr marL="1295" marR="1295" marT="129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56.5</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70.7</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74.4</a:t>
                      </a:r>
                    </a:p>
                  </a:txBody>
                  <a:tcPr marL="1295" marR="1295" marT="1295"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75.2</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7.7</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84.8</a:t>
                      </a:r>
                    </a:p>
                  </a:txBody>
                  <a:tcPr marL="1295" marR="1295" marT="129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14.0</a:t>
                      </a:r>
                    </a:p>
                  </a:txBody>
                  <a:tcPr marL="1295" marR="1295" marT="129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80.4</a:t>
                      </a:r>
                    </a:p>
                  </a:txBody>
                  <a:tcPr marL="1295" marR="1295" marT="129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81.1</a:t>
                      </a:r>
                    </a:p>
                  </a:txBody>
                  <a:tcPr marL="1295" marR="1295" marT="1295"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75.6</a:t>
                      </a:r>
                    </a:p>
                  </a:txBody>
                  <a:tcPr marL="1295" marR="1295" marT="1295"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65.9</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65.1</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66.9</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57.7</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59.0</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72.4</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89.0</a:t>
                      </a:r>
                    </a:p>
                  </a:txBody>
                  <a:tcPr marL="1295" marR="1295" marT="1295" marB="0" anchor="b">
                    <a:lnL>
                      <a:noFill/>
                    </a:lnL>
                    <a:lnR>
                      <a:noFill/>
                    </a:lnR>
                    <a:lnT>
                      <a:noFill/>
                    </a:lnT>
                    <a:lnB>
                      <a:noFill/>
                    </a:lnB>
                    <a:solidFill>
                      <a:srgbClr val="FA7F70"/>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82.2</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87.3</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81.5</a:t>
                      </a:r>
                    </a:p>
                  </a:txBody>
                  <a:tcPr marL="1295" marR="1295" marT="1295" marB="0" anchor="b">
                    <a:lnL>
                      <a:noFill/>
                    </a:lnL>
                    <a:lnR>
                      <a:noFill/>
                    </a:lnR>
                    <a:lnT>
                      <a:noFill/>
                    </a:lnT>
                    <a:lnB>
                      <a:noFill/>
                    </a:lnB>
                    <a:solidFill>
                      <a:srgbClr val="FA8D7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62.0</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64.2</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53.7</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74.1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91.2</a:t>
                      </a:r>
                    </a:p>
                  </a:txBody>
                  <a:tcPr marL="1295" marR="1295" marT="1295"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83.0</a:t>
                      </a:r>
                    </a:p>
                  </a:txBody>
                  <a:tcPr marL="1295" marR="1295" marT="1295" marB="0" anchor="b">
                    <a:lnL>
                      <a:noFill/>
                    </a:lnL>
                    <a:lnR>
                      <a:noFill/>
                    </a:lnR>
                    <a:lnT>
                      <a:noFill/>
                    </a:lnT>
                    <a:lnB>
                      <a:noFill/>
                    </a:lnB>
                    <a:solidFill>
                      <a:srgbClr val="FA8A72"/>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82.4</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87.1</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82.3</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74.9</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70.5</a:t>
                      </a:r>
                    </a:p>
                  </a:txBody>
                  <a:tcPr marL="1295" marR="1295" marT="1295" marB="0" anchor="b">
                    <a:lnL>
                      <a:noFill/>
                    </a:lnL>
                    <a:lnR>
                      <a:noFill/>
                    </a:lnR>
                    <a:lnT>
                      <a:noFill/>
                    </a:lnT>
                    <a:lnB>
                      <a:noFill/>
                    </a:lnB>
                    <a:solidFill>
                      <a:srgbClr val="FCA176"/>
                    </a:solidFill>
                  </a:tcPr>
                </a:tc>
                <a:tc>
                  <a:txBody>
                    <a:bodyPr/>
                    <a:lstStyle/>
                    <a:p>
                      <a:pPr algn="r" fontAlgn="b"/>
                      <a:r>
                        <a:rPr lang="en-US" sz="300" b="0" i="0" u="none" strike="noStrike">
                          <a:solidFill>
                            <a:srgbClr val="000000"/>
                          </a:solidFill>
                          <a:latin typeface="Calibri"/>
                        </a:rPr>
                        <a:t>58.5</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75.3</a:t>
                      </a:r>
                    </a:p>
                  </a:txBody>
                  <a:tcPr marL="1295" marR="1295" marT="1295"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76.3</a:t>
                      </a:r>
                    </a:p>
                  </a:txBody>
                  <a:tcPr marL="1295" marR="1295" marT="1295"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66.0</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72.9</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63.8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73.9</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100.6</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86.4</a:t>
                      </a:r>
                    </a:p>
                  </a:txBody>
                  <a:tcPr marL="1295" marR="1295" marT="1295"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92.6</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89.3</a:t>
                      </a:r>
                    </a:p>
                  </a:txBody>
                  <a:tcPr marL="1295" marR="1295" marT="1295" marB="0" anchor="b">
                    <a:lnL>
                      <a:noFill/>
                    </a:lnL>
                    <a:lnR>
                      <a:noFill/>
                    </a:lnR>
                    <a:lnT>
                      <a:noFill/>
                    </a:lnT>
                    <a:lnB>
                      <a:noFill/>
                    </a:lnB>
                    <a:solidFill>
                      <a:srgbClr val="FA7E70"/>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54.7</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66.8</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61.0</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62.3</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56.3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68.8</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64.7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75.9</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71.0</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69.1</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70.8</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58.1</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42.8</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62.9</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44.9</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56.7</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51.2</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50.0</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81.8</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72.2</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76.2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52.6</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44.6</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60.6</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29.1</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26.1</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10.8</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69.2</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73.6</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75.8</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69.5</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57.8</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53.2</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55.0</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72.7</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78.8</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68.4</a:t>
                      </a:r>
                    </a:p>
                  </a:txBody>
                  <a:tcPr marL="1295" marR="1295" marT="129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38.0</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47.6</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52.2</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55.8</a:t>
                      </a:r>
                    </a:p>
                  </a:txBody>
                  <a:tcPr marL="1295" marR="1295" marT="1295"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55.4</a:t>
                      </a:r>
                    </a:p>
                  </a:txBody>
                  <a:tcPr marL="1295" marR="1295" marT="129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52.7</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56.4</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66.2</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35.5</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DC0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46.8</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41.5</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50.6</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62.6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50.9</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20.0</a:t>
                      </a:r>
                    </a:p>
                  </a:txBody>
                  <a:tcPr marL="1295" marR="1295" marT="129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58.3</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38.9</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49.8</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48.4</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35.3</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63.6</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39.8</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47.5</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56.8</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36.7</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41.3</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54.6</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30.7</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39.0</a:t>
                      </a:r>
                    </a:p>
                  </a:txBody>
                  <a:tcPr marL="1295" marR="1295" marT="1295" marB="0" anchor="b">
                    <a:lnL>
                      <a:noFill/>
                    </a:lnL>
                    <a:lnR>
                      <a:noFill/>
                    </a:lnR>
                    <a:lnT>
                      <a:noFill/>
                    </a:lnT>
                    <a:lnB>
                      <a:noFill/>
                    </a:lnB>
                    <a:solidFill>
                      <a:srgbClr val="FFDC81"/>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45.4</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43.2</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48.2</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44.4</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27.1</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40.0</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39.3</a:t>
                      </a:r>
                    </a:p>
                  </a:txBody>
                  <a:tcPr marL="1295" marR="1295" marT="1295" marB="0" anchor="b">
                    <a:lnL>
                      <a:noFill/>
                    </a:lnL>
                    <a:lnR>
                      <a:noFill/>
                    </a:lnR>
                    <a:lnT>
                      <a:noFill/>
                    </a:lnT>
                    <a:lnB>
                      <a:noFill/>
                    </a:lnB>
                    <a:solidFill>
                      <a:srgbClr val="FFDB81"/>
                    </a:solidFill>
                  </a:tcPr>
                </a:tc>
              </a:tr>
              <a:tr h="49195">
                <a:tc>
                  <a:txBody>
                    <a:bodyPr/>
                    <a:lstStyle/>
                    <a:p>
                      <a:pPr algn="l" fontAlgn="b"/>
                      <a:r>
                        <a:rPr lang="en-US" sz="300" b="1" i="0" u="none" strike="noStrike">
                          <a:solidFill>
                            <a:srgbClr val="000000"/>
                          </a:solidFill>
                          <a:latin typeface="Calibri"/>
                        </a:rPr>
                        <a:t>RANK POPULATIONS FOR EACH MODEL</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r>
              <a:tr h="49195">
                <a:tc>
                  <a:txBody>
                    <a:bodyPr/>
                    <a:lstStyle/>
                    <a:p>
                      <a:pPr algn="l" fontAlgn="b"/>
                      <a:r>
                        <a:rPr lang="en-US" sz="300" b="1" i="0" u="none" strike="noStrike">
                          <a:solidFill>
                            <a:srgbClr val="000000"/>
                          </a:solidFill>
                          <a:latin typeface="Calibri"/>
                        </a:rPr>
                        <a:t>RANK MODELS FOR EACH POPULATION</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r>
              <a:tr h="49195">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1" i="0" u="none" strike="noStrike">
                          <a:solidFill>
                            <a:srgbClr val="000000"/>
                          </a:solidFill>
                          <a:latin typeface="Calibri"/>
                        </a:rPr>
                        <a:t>OVERALL MODEL RANKING RESULTS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Method_A1c</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Method_BP</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Method_Lipids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Method_Smoke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Method_DeathCHD</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Method_DeathStroke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Method_TimeImprove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a:solidFill>
                            <a:srgbClr val="000000"/>
                          </a:solidFill>
                          <a:latin typeface="Calibri"/>
                        </a:rPr>
                        <a:t>Weighted Mean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18.51</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18.92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19.78</a:t>
                      </a:r>
                    </a:p>
                  </a:txBody>
                  <a:tcPr marL="1295" marR="1295" marT="1295" marB="0" anchor="b">
                    <a:lnL>
                      <a:noFill/>
                    </a:lnL>
                    <a:lnR>
                      <a:noFill/>
                    </a:lnR>
                    <a:lnT>
                      <a:noFill/>
                    </a:lnT>
                    <a:lnB>
                      <a:noFill/>
                    </a:lnB>
                    <a:solidFill>
                      <a:srgbClr val="6EC17B"/>
                    </a:solidFill>
                  </a:tcPr>
                </a:tc>
                <a:tc>
                  <a:txBody>
                    <a:bodyPr/>
                    <a:lstStyle/>
                    <a:p>
                      <a:pPr algn="r" fontAlgn="b"/>
                      <a:r>
                        <a:rPr lang="en-US" sz="300" b="0" i="0" u="none" strike="noStrike">
                          <a:solidFill>
                            <a:srgbClr val="000000"/>
                          </a:solidFill>
                          <a:latin typeface="Calibri"/>
                        </a:rPr>
                        <a:t>20.04</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20.51</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20.72</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20.73</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20.92</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21.48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21.66</a:t>
                      </a:r>
                    </a:p>
                  </a:txBody>
                  <a:tcPr marL="1295" marR="1295" marT="1295"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22.63</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22.88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23.77</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25.67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27.65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27.91</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30.56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31.15</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31.41</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32.09</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33.88</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33.89</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34.14</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34.43</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35.32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35.69</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36.12</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36.34</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38.96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39.15</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39.45</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39.65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39.92</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40.18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40.52</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40.76</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41.61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42.15</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42.85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43.02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43.71</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44.55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44.57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44.99</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45.38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45.46</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46.87</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47.07</a:t>
                      </a:r>
                    </a:p>
                  </a:txBody>
                  <a:tcPr marL="1295" marR="1295" marT="1295"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47.24</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47.62</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51.37</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53.41</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55.47</a:t>
                      </a:r>
                    </a:p>
                  </a:txBody>
                  <a:tcPr marL="1295" marR="1295" marT="1295" marB="0" anchor="b">
                    <a:lnL>
                      <a:noFill/>
                    </a:lnL>
                    <a:lnR>
                      <a:noFill/>
                    </a:lnR>
                    <a:lnT>
                      <a:noFill/>
                    </a:lnT>
                    <a:lnB>
                      <a:noFill/>
                    </a:lnB>
                    <a:solidFill>
                      <a:srgbClr val="F96A6C"/>
                    </a:solidFill>
                  </a:tcPr>
                </a:tc>
                <a:tc>
                  <a:txBody>
                    <a:bodyPr/>
                    <a:lstStyle/>
                    <a:p>
                      <a:pPr algn="r" fontAlgn="b"/>
                      <a:r>
                        <a:rPr lang="en-US" sz="300" b="0" i="0" u="none" strike="noStrike" dirty="0">
                          <a:solidFill>
                            <a:srgbClr val="000000"/>
                          </a:solidFill>
                          <a:latin typeface="Calibri"/>
                        </a:rPr>
                        <a:t>55.58</a:t>
                      </a:r>
                    </a:p>
                  </a:txBody>
                  <a:tcPr marL="1295" marR="1295" marT="1295" marB="0" anchor="b">
                    <a:lnL>
                      <a:noFill/>
                    </a:lnL>
                    <a:lnR>
                      <a:noFill/>
                    </a:lnR>
                    <a:lnT>
                      <a:noFill/>
                    </a:lnT>
                    <a:lnB>
                      <a:noFill/>
                    </a:lnB>
                    <a:solidFill>
                      <a:srgbClr val="F8696B"/>
                    </a:solidFill>
                  </a:tcPr>
                </a:tc>
              </a:tr>
            </a:tbl>
          </a:graphicData>
        </a:graphic>
      </p:graphicFrame>
      <p:sp>
        <p:nvSpPr>
          <p:cNvPr id="2" name="Title 1"/>
          <p:cNvSpPr>
            <a:spLocks noGrp="1"/>
          </p:cNvSpPr>
          <p:nvPr>
            <p:ph type="title"/>
          </p:nvPr>
        </p:nvSpPr>
        <p:spPr/>
        <p:txBody>
          <a:bodyPr/>
          <a:lstStyle/>
          <a:p>
            <a:r>
              <a:rPr lang="en-US" dirty="0" smtClean="0"/>
              <a:t>Results</a:t>
            </a:r>
            <a:endParaRPr lang="en-US" dirty="0"/>
          </a:p>
        </p:txBody>
      </p:sp>
      <p:sp>
        <p:nvSpPr>
          <p:cNvPr id="7" name="TextBox 6"/>
          <p:cNvSpPr txBox="1"/>
          <p:nvPr/>
        </p:nvSpPr>
        <p:spPr>
          <a:xfrm>
            <a:off x="914407" y="1524000"/>
            <a:ext cx="1371600" cy="369332"/>
          </a:xfrm>
          <a:prstGeom prst="rect">
            <a:avLst/>
          </a:prstGeom>
          <a:noFill/>
        </p:spPr>
        <p:txBody>
          <a:bodyPr wrap="square" rtlCol="0">
            <a:spAutoFit/>
          </a:bodyPr>
          <a:lstStyle/>
          <a:p>
            <a:endParaRPr lang="en-US" dirty="0"/>
          </a:p>
        </p:txBody>
      </p:sp>
      <p:sp>
        <p:nvSpPr>
          <p:cNvPr id="8" name="Rectangle 7"/>
          <p:cNvSpPr/>
          <p:nvPr/>
        </p:nvSpPr>
        <p:spPr>
          <a:xfrm>
            <a:off x="228600" y="15240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9" name="Rectangle 8"/>
          <p:cNvSpPr/>
          <p:nvPr/>
        </p:nvSpPr>
        <p:spPr>
          <a:xfrm>
            <a:off x="228600" y="21336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10" name="Rectangle 9"/>
          <p:cNvSpPr/>
          <p:nvPr/>
        </p:nvSpPr>
        <p:spPr>
          <a:xfrm>
            <a:off x="228600" y="3276600"/>
            <a:ext cx="1219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POPULATIONS FOR EACH MODEL</a:t>
            </a:r>
            <a:endParaRPr lang="en-US" sz="1400" dirty="0"/>
          </a:p>
        </p:txBody>
      </p:sp>
      <p:sp>
        <p:nvSpPr>
          <p:cNvPr id="11" name="Rectangle 10"/>
          <p:cNvSpPr/>
          <p:nvPr/>
        </p:nvSpPr>
        <p:spPr>
          <a:xfrm>
            <a:off x="228600" y="43434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 FOR EACH POPULATION</a:t>
            </a:r>
            <a:endParaRPr lang="en-US" sz="1400" dirty="0"/>
          </a:p>
        </p:txBody>
      </p:sp>
      <p:sp>
        <p:nvSpPr>
          <p:cNvPr id="12" name="Rectangle 11"/>
          <p:cNvSpPr/>
          <p:nvPr/>
        </p:nvSpPr>
        <p:spPr>
          <a:xfrm>
            <a:off x="228600" y="5486400"/>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16" name="TextBox 15"/>
          <p:cNvSpPr txBox="1"/>
          <p:nvPr/>
        </p:nvSpPr>
        <p:spPr>
          <a:xfrm>
            <a:off x="1447800" y="1307068"/>
            <a:ext cx="3733800" cy="369332"/>
          </a:xfrm>
          <a:prstGeom prst="rect">
            <a:avLst/>
          </a:prstGeom>
          <a:noFill/>
        </p:spPr>
        <p:txBody>
          <a:bodyPr wrap="square" rtlCol="0">
            <a:spAutoFit/>
          </a:bodyPr>
          <a:lstStyle/>
          <a:p>
            <a:pPr algn="ctr"/>
            <a:r>
              <a:rPr lang="en-US" dirty="0" smtClean="0">
                <a:solidFill>
                  <a:srgbClr val="5A8AC6"/>
                </a:solidFill>
              </a:rPr>
              <a:t>Without Biomarker Hypothesis</a:t>
            </a:r>
            <a:endParaRPr lang="en-US" dirty="0">
              <a:solidFill>
                <a:srgbClr val="5A8AC6"/>
              </a:solidFill>
            </a:endParaRPr>
          </a:p>
        </p:txBody>
      </p:sp>
      <p:sp>
        <p:nvSpPr>
          <p:cNvPr id="17" name="TextBox 16"/>
          <p:cNvSpPr txBox="1"/>
          <p:nvPr/>
        </p:nvSpPr>
        <p:spPr>
          <a:xfrm>
            <a:off x="5181600" y="1307068"/>
            <a:ext cx="3733800" cy="369332"/>
          </a:xfrm>
          <a:prstGeom prst="rect">
            <a:avLst/>
          </a:prstGeom>
          <a:noFill/>
        </p:spPr>
        <p:txBody>
          <a:bodyPr wrap="square" rtlCol="0">
            <a:spAutoFit/>
          </a:bodyPr>
          <a:lstStyle/>
          <a:p>
            <a:pPr algn="ctr"/>
            <a:r>
              <a:rPr lang="en-US" dirty="0" smtClean="0">
                <a:solidFill>
                  <a:srgbClr val="F8696B"/>
                </a:solidFill>
              </a:rPr>
              <a:t>With Biomarker Hypothesis</a:t>
            </a:r>
            <a:endParaRPr lang="en-US" dirty="0">
              <a:solidFill>
                <a:srgbClr val="F8696B"/>
              </a:solidFill>
            </a:endParaRPr>
          </a:p>
        </p:txBody>
      </p:sp>
      <p:cxnSp>
        <p:nvCxnSpPr>
          <p:cNvPr id="23" name="Elbow Connector 22"/>
          <p:cNvCxnSpPr/>
          <p:nvPr/>
        </p:nvCxnSpPr>
        <p:spPr>
          <a:xfrm rot="5400000">
            <a:off x="12573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10287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304800"/>
            <a:ext cx="1295400" cy="923330"/>
          </a:xfrm>
          <a:prstGeom prst="rect">
            <a:avLst/>
          </a:prstGeom>
          <a:noFill/>
        </p:spPr>
        <p:txBody>
          <a:bodyPr wrap="square" rtlCol="0">
            <a:spAutoFit/>
          </a:bodyPr>
          <a:lstStyle/>
          <a:p>
            <a:pPr algn="ctr"/>
            <a:r>
              <a:rPr lang="en-US" dirty="0" smtClean="0">
                <a:solidFill>
                  <a:srgbClr val="5A8AC6"/>
                </a:solidFill>
              </a:rPr>
              <a:t>Without Treatment Hypothesis</a:t>
            </a:r>
            <a:endParaRPr lang="en-US" dirty="0">
              <a:solidFill>
                <a:srgbClr val="5A8AC6"/>
              </a:solidFill>
            </a:endParaRPr>
          </a:p>
        </p:txBody>
      </p:sp>
      <p:sp>
        <p:nvSpPr>
          <p:cNvPr id="32" name="TextBox 31"/>
          <p:cNvSpPr txBox="1"/>
          <p:nvPr/>
        </p:nvSpPr>
        <p:spPr>
          <a:xfrm>
            <a:off x="1524000" y="304800"/>
            <a:ext cx="1295400" cy="923330"/>
          </a:xfrm>
          <a:prstGeom prst="rect">
            <a:avLst/>
          </a:prstGeom>
          <a:noFill/>
        </p:spPr>
        <p:txBody>
          <a:bodyPr wrap="square" rtlCol="0">
            <a:spAutoFit/>
          </a:bodyPr>
          <a:lstStyle/>
          <a:p>
            <a:pPr algn="ctr"/>
            <a:r>
              <a:rPr lang="en-US" dirty="0" smtClean="0">
                <a:solidFill>
                  <a:srgbClr val="F8696B"/>
                </a:solidFill>
              </a:rPr>
              <a:t>With Treatment Hypothesis</a:t>
            </a:r>
            <a:endParaRPr lang="en-US" dirty="0">
              <a:solidFill>
                <a:srgbClr val="F8696B"/>
              </a:solidFill>
            </a:endParaRPr>
          </a:p>
        </p:txBody>
      </p:sp>
      <p:cxnSp>
        <p:nvCxnSpPr>
          <p:cNvPr id="49" name="Straight Arrow Connector 48"/>
          <p:cNvCxnSpPr/>
          <p:nvPr/>
        </p:nvCxnSpPr>
        <p:spPr>
          <a:xfrm flipV="1">
            <a:off x="1524000" y="60960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6248400"/>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p:nvPr/>
        </p:nvCxnSpPr>
        <p:spPr>
          <a:xfrm>
            <a:off x="5334000" y="13716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1066800"/>
            <a:ext cx="2133600" cy="369332"/>
          </a:xfrm>
          <a:prstGeom prst="rect">
            <a:avLst/>
          </a:prstGeom>
          <a:noFill/>
        </p:spPr>
        <p:txBody>
          <a:bodyPr wrap="square" rtlCol="0">
            <a:spAutoFit/>
          </a:bodyPr>
          <a:lstStyle/>
          <a:p>
            <a:pPr algn="ctr"/>
            <a:r>
              <a:rPr lang="en-US" dirty="0" smtClean="0"/>
              <a:t>Best Model Overall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down)">
                                      <p:cBhvr>
                                        <p:cTn id="25" dur="500"/>
                                        <p:tgtEl>
                                          <p:spTgt spid="5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down)">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up)">
                                      <p:cBhvr>
                                        <p:cTn id="34" dur="500"/>
                                        <p:tgtEl>
                                          <p:spTgt spid="58"/>
                                        </p:tgtEl>
                                      </p:cBhvr>
                                    </p:animEffect>
                                  </p:childTnLst>
                                </p:cTn>
                              </p:par>
                              <p:par>
                                <p:cTn id="35" presetID="22" presetClass="entr" presetSubtype="1"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up)">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56" grpId="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Comparing overall model ranking for all results:</a:t>
            </a:r>
          </a:p>
          <a:p>
            <a:pPr lvl="1"/>
            <a:r>
              <a:rPr lang="en-US" dirty="0" smtClean="0"/>
              <a:t>Out of 32 model variations </a:t>
            </a:r>
            <a:r>
              <a:rPr lang="en-US" dirty="0" smtClean="0">
                <a:solidFill>
                  <a:srgbClr val="7030A0"/>
                </a:solidFill>
              </a:rPr>
              <a:t>with Treatment Improvement </a:t>
            </a:r>
            <a:r>
              <a:rPr lang="en-US" dirty="0" smtClean="0"/>
              <a:t>29 (91%) </a:t>
            </a:r>
            <a:r>
              <a:rPr lang="en-US" dirty="0" smtClean="0">
                <a:solidFill>
                  <a:srgbClr val="7030A0"/>
                </a:solidFill>
              </a:rPr>
              <a:t>performed better</a:t>
            </a:r>
          </a:p>
          <a:p>
            <a:pPr lvl="1"/>
            <a:r>
              <a:rPr lang="en-US" dirty="0" smtClean="0"/>
              <a:t>Out of 32 model variations </a:t>
            </a:r>
            <a:r>
              <a:rPr lang="en-US" dirty="0" smtClean="0">
                <a:solidFill>
                  <a:srgbClr val="7030A0"/>
                </a:solidFill>
              </a:rPr>
              <a:t>with Biomarker Change </a:t>
            </a:r>
            <a:r>
              <a:rPr lang="en-US" dirty="0" smtClean="0"/>
              <a:t>28 (87%) </a:t>
            </a:r>
            <a:r>
              <a:rPr lang="en-US" dirty="0" smtClean="0">
                <a:solidFill>
                  <a:srgbClr val="7030A0"/>
                </a:solidFill>
              </a:rPr>
              <a:t>performed better</a:t>
            </a:r>
          </a:p>
          <a:p>
            <a:endParaRPr lang="en-US" dirty="0" smtClean="0"/>
          </a:p>
          <a:p>
            <a:endParaRPr lang="en-US" dirty="0" smtClean="0"/>
          </a:p>
          <a:p>
            <a:r>
              <a:rPr lang="en-US" dirty="0" smtClean="0"/>
              <a:t>Comparing model and population combinations:</a:t>
            </a:r>
          </a:p>
          <a:p>
            <a:pPr lvl="1"/>
            <a:r>
              <a:rPr lang="en-US" dirty="0" smtClean="0"/>
              <a:t>Out of 512 model and population combinations with Treatment Improvement 409 (80%) performed better</a:t>
            </a:r>
          </a:p>
          <a:p>
            <a:pPr lvl="1"/>
            <a:r>
              <a:rPr lang="en-US" dirty="0" smtClean="0"/>
              <a:t>Out of 512 model and population combinations with Biomarker Change 385 (75%) performed better</a:t>
            </a:r>
          </a:p>
          <a:p>
            <a:pPr lvl="1"/>
            <a:r>
              <a:rPr lang="en-US" dirty="0" smtClean="0"/>
              <a:t>Out of 256 model and population combinations , in 133(52%) the scenario with both Treatment Improvement and Biomarker Change performed best compared to the three other variations.</a:t>
            </a:r>
          </a:p>
          <a:p>
            <a:endParaRPr lang="en-US" dirty="0" smtClean="0"/>
          </a:p>
          <a:p>
            <a:endParaRPr lang="en-US" dirty="0" smtClean="0"/>
          </a:p>
          <a:p>
            <a:r>
              <a:rPr lang="en-US" b="1" dirty="0" smtClean="0"/>
              <a:t>Treatment Improvement was more effective than Biomarker Change</a:t>
            </a:r>
          </a:p>
          <a:p>
            <a:pPr lvl="1"/>
            <a:endParaRPr lang="en-US" dirty="0" smtClean="0"/>
          </a:p>
          <a:p>
            <a:pPr lvl="1"/>
            <a:endParaRPr lang="en-US" dirty="0" smtClean="0"/>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a:t>
            </a:r>
            <a:br>
              <a:rPr lang="en-US" dirty="0" smtClean="0"/>
            </a:br>
            <a:r>
              <a:rPr lang="en-US" dirty="0" smtClean="0"/>
              <a:t>Points to Remember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Models become </a:t>
            </a:r>
            <a:r>
              <a:rPr lang="en-US" dirty="0" smtClean="0">
                <a:solidFill>
                  <a:srgbClr val="7030A0"/>
                </a:solidFill>
              </a:rPr>
              <a:t>outdated</a:t>
            </a:r>
          </a:p>
          <a:p>
            <a:pPr lvl="1"/>
            <a:r>
              <a:rPr lang="en-US" dirty="0" smtClean="0"/>
              <a:t>Models should include a </a:t>
            </a:r>
            <a:r>
              <a:rPr lang="en-US" dirty="0" smtClean="0">
                <a:solidFill>
                  <a:srgbClr val="7030A0"/>
                </a:solidFill>
              </a:rPr>
              <a:t>temporal correction </a:t>
            </a:r>
            <a:r>
              <a:rPr lang="en-US" dirty="0" smtClean="0"/>
              <a:t>term for treatment improvement</a:t>
            </a:r>
          </a:p>
          <a:p>
            <a:pPr lvl="1"/>
            <a:r>
              <a:rPr lang="en-US" dirty="0" smtClean="0"/>
              <a:t>Models should be </a:t>
            </a:r>
            <a:r>
              <a:rPr lang="en-US" dirty="0" smtClean="0">
                <a:solidFill>
                  <a:srgbClr val="7030A0"/>
                </a:solidFill>
              </a:rPr>
              <a:t>periodically updated</a:t>
            </a:r>
          </a:p>
          <a:p>
            <a:pPr lvl="1">
              <a:buNone/>
            </a:pPr>
            <a:endParaRPr lang="en-US" dirty="0" smtClean="0"/>
          </a:p>
          <a:p>
            <a:pPr lvl="1">
              <a:buNone/>
            </a:pPr>
            <a:endParaRPr lang="en-US" dirty="0" smtClean="0"/>
          </a:p>
          <a:p>
            <a:r>
              <a:rPr lang="en-US" dirty="0" smtClean="0"/>
              <a:t>The Reference Model provides a </a:t>
            </a:r>
            <a:r>
              <a:rPr lang="en-US" dirty="0" smtClean="0">
                <a:solidFill>
                  <a:srgbClr val="7030A0"/>
                </a:solidFill>
              </a:rPr>
              <a:t>birds eye view </a:t>
            </a:r>
            <a:r>
              <a:rPr lang="en-US" dirty="0" smtClean="0"/>
              <a:t>of clinical trials</a:t>
            </a:r>
          </a:p>
          <a:p>
            <a:pPr lvl="1"/>
            <a:r>
              <a:rPr lang="en-US" dirty="0" smtClean="0"/>
              <a:t>Phenomena observed in different </a:t>
            </a:r>
            <a:r>
              <a:rPr lang="en-US" dirty="0" smtClean="0">
                <a:solidFill>
                  <a:srgbClr val="7030A0"/>
                </a:solidFill>
              </a:rPr>
              <a:t>trials can be compared</a:t>
            </a:r>
          </a:p>
          <a:p>
            <a:pPr lvl="1"/>
            <a:r>
              <a:rPr lang="en-US" dirty="0" smtClean="0"/>
              <a:t>Does not require access to </a:t>
            </a:r>
            <a:r>
              <a:rPr lang="en-US" dirty="0" smtClean="0">
                <a:solidFill>
                  <a:srgbClr val="7030A0"/>
                </a:solidFill>
              </a:rPr>
              <a:t>proprietary data</a:t>
            </a:r>
          </a:p>
          <a:p>
            <a:pPr lvl="1"/>
            <a:r>
              <a:rPr lang="en-US" dirty="0" smtClean="0"/>
              <a:t>Accumulates knowledge for competition</a:t>
            </a:r>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not the best</a:t>
            </a:r>
          </a:p>
          <a:p>
            <a:r>
              <a:rPr lang="en-US" dirty="0" smtClean="0"/>
              <a:t>This is the best within current environment</a:t>
            </a:r>
          </a:p>
          <a:p>
            <a:endParaRPr lang="en-US" dirty="0" smtClean="0"/>
          </a:p>
          <a:p>
            <a:r>
              <a:rPr lang="en-US" dirty="0" smtClean="0"/>
              <a:t>Limitations include:</a:t>
            </a:r>
          </a:p>
          <a:p>
            <a:pPr lvl="1"/>
            <a:r>
              <a:rPr lang="en-US" dirty="0" smtClean="0"/>
              <a:t>Current technology</a:t>
            </a:r>
          </a:p>
          <a:p>
            <a:pPr lvl="1"/>
            <a:r>
              <a:rPr lang="en-US" dirty="0" smtClean="0"/>
              <a:t>Human nature</a:t>
            </a:r>
          </a:p>
          <a:p>
            <a:pPr lvl="1"/>
            <a:r>
              <a:rPr lang="en-US" dirty="0" smtClean="0"/>
              <a:t>Information used/available</a:t>
            </a:r>
          </a:p>
          <a:p>
            <a:endParaRPr lang="en-US" dirty="0" smtClean="0"/>
          </a:p>
          <a:p>
            <a:r>
              <a:rPr lang="en-US" dirty="0" smtClean="0"/>
              <a:t>Improvement is welcome</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very capable cluster builder &amp; sys admin: Chris </a:t>
            </a:r>
            <a:r>
              <a:rPr lang="en-US" dirty="0" err="1" smtClean="0"/>
              <a:t>Scheller</a:t>
            </a:r>
            <a:endParaRPr lang="en-US" dirty="0" smtClean="0"/>
          </a:p>
          <a:p>
            <a:r>
              <a:rPr lang="en-US" dirty="0" smtClean="0"/>
              <a:t>CAC / Cyber Infrastructure Team at U of M</a:t>
            </a:r>
          </a:p>
          <a:p>
            <a:r>
              <a:rPr lang="en-US" dirty="0" smtClean="0"/>
              <a:t>Michigan Python Users Group</a:t>
            </a:r>
          </a:p>
          <a:p>
            <a:r>
              <a:rPr lang="en-US" dirty="0" smtClean="0"/>
              <a:t>Wikipedia</a:t>
            </a:r>
          </a:p>
          <a:p>
            <a:r>
              <a:rPr lang="en-US" dirty="0" smtClean="0"/>
              <a:t>All the people who developed Linux and cluster OS and made them freely available</a:t>
            </a:r>
          </a:p>
          <a:p>
            <a:r>
              <a:rPr lang="en-US" dirty="0" smtClean="0"/>
              <a:t>The GPL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a:t>
            </a:r>
          </a:p>
          <a:p>
            <a:r>
              <a:rPr lang="en-US" dirty="0" smtClean="0"/>
              <a:t>The Reference Model was developed independently without financial support.</a:t>
            </a:r>
          </a:p>
          <a:p>
            <a:endParaRPr lang="en-US" dirty="0" smtClean="0"/>
          </a:p>
          <a:p>
            <a:endParaRPr lang="en-US" dirty="0" smtClean="0"/>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Simplifying Assumptions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Treatment effects are embodied in risk equations, biomarkers, treatment hypothesis</a:t>
            </a:r>
          </a:p>
          <a:p>
            <a:r>
              <a:rPr lang="en-US" dirty="0" smtClean="0"/>
              <a:t>No correlation between biomarkers other than </a:t>
            </a:r>
            <a:r>
              <a:rPr lang="en-US" dirty="0" err="1" smtClean="0"/>
              <a:t>Friedewald</a:t>
            </a:r>
            <a:r>
              <a:rPr lang="en-US" dirty="0" smtClean="0"/>
              <a:t> and mutual exclusion</a:t>
            </a:r>
          </a:p>
          <a:p>
            <a:r>
              <a:rPr lang="en-US" dirty="0" smtClean="0"/>
              <a:t>CVD = MI or Stroke with fixed proportion</a:t>
            </a:r>
          </a:p>
          <a:p>
            <a:r>
              <a:rPr lang="en-US" dirty="0" smtClean="0"/>
              <a:t>Outcome mapping fits model mapping</a:t>
            </a:r>
          </a:p>
          <a:p>
            <a:r>
              <a:rPr lang="en-US" dirty="0" smtClean="0"/>
              <a:t>Recurring MI/Stroke probability like first unless handled by risk equation</a:t>
            </a:r>
          </a:p>
          <a:p>
            <a:r>
              <a:rPr lang="en-US" dirty="0" smtClean="0"/>
              <a:t>Biomarkers handled:</a:t>
            </a:r>
          </a:p>
          <a:p>
            <a:pPr lvl="1"/>
            <a:r>
              <a:rPr lang="en-US" dirty="0" smtClean="0"/>
              <a:t>No change</a:t>
            </a:r>
          </a:p>
          <a:p>
            <a:pPr lvl="1"/>
            <a:r>
              <a:rPr lang="en-US" dirty="0" smtClean="0"/>
              <a:t>Rise/Drop according to study start and study end</a:t>
            </a:r>
          </a:p>
          <a:p>
            <a:r>
              <a:rPr lang="en-US" dirty="0" smtClean="0"/>
              <a:t>Model date is defined as average of start/end years of data</a:t>
            </a:r>
          </a:p>
          <a:p>
            <a:r>
              <a:rPr lang="en-US" dirty="0" smtClean="0"/>
              <a:t>Individual study year date is drawn from study dates</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 From 2012 IMAG MSM Consortium Meeting - NIH</a:t>
            </a:r>
            <a:endParaRPr lang="en-US" dirty="0"/>
          </a:p>
        </p:txBody>
      </p:sp>
      <p:sp>
        <p:nvSpPr>
          <p:cNvPr id="3" name="Content Placeholder 2"/>
          <p:cNvSpPr>
            <a:spLocks noGrp="1"/>
          </p:cNvSpPr>
          <p:nvPr>
            <p:ph idx="1"/>
          </p:nvPr>
        </p:nvSpPr>
        <p:spPr>
          <a:xfrm>
            <a:off x="457200" y="1673423"/>
            <a:ext cx="8229600" cy="4525963"/>
          </a:xfrm>
        </p:spPr>
        <p:txBody>
          <a:bodyPr/>
          <a:lstStyle/>
          <a:p>
            <a:endParaRPr lang="en-US" dirty="0"/>
          </a:p>
        </p:txBody>
      </p:sp>
      <p:graphicFrame>
        <p:nvGraphicFramePr>
          <p:cNvPr id="4" name="Table 3"/>
          <p:cNvGraphicFramePr>
            <a:graphicFrameLocks noGrp="1"/>
          </p:cNvGraphicFramePr>
          <p:nvPr/>
        </p:nvGraphicFramePr>
        <p:xfrm>
          <a:off x="1600200" y="1521023"/>
          <a:ext cx="5946740" cy="4767922"/>
        </p:xfrm>
        <a:graphic>
          <a:graphicData uri="http://schemas.openxmlformats.org/drawingml/2006/table">
            <a:tbl>
              <a:tblPr/>
              <a:tblGrid>
                <a:gridCol w="904916"/>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gridCol w="157557"/>
              </a:tblGrid>
              <a:tr h="65314">
                <a:tc>
                  <a:txBody>
                    <a:bodyPr/>
                    <a:lstStyle/>
                    <a:p>
                      <a:pPr algn="l" fontAlgn="b"/>
                      <a:r>
                        <a:rPr lang="en-US" sz="400" b="1" i="0" u="none" strike="noStrike" dirty="0">
                          <a:solidFill>
                            <a:srgbClr val="000000"/>
                          </a:solidFill>
                          <a:latin typeface="Calibri"/>
                        </a:rPr>
                        <a:t>MODELS</a:t>
                      </a: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r>
              <a:tr h="65314">
                <a:tc>
                  <a:txBody>
                    <a:bodyPr/>
                    <a:lstStyle/>
                    <a:p>
                      <a:pPr algn="l" fontAlgn="b"/>
                      <a:r>
                        <a:rPr lang="en-US" sz="400" b="1" i="0" u="none" strike="noStrike" dirty="0">
                          <a:solidFill>
                            <a:srgbClr val="000000"/>
                          </a:solidFill>
                          <a:latin typeface="Calibri"/>
                        </a:rPr>
                        <a:t>A1c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a:solidFill>
                            <a:srgbClr val="000000"/>
                          </a:solidFill>
                          <a:latin typeface="Calibri"/>
                        </a:rPr>
                        <a:t>BMI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a:solidFill>
                            <a:srgbClr val="000000"/>
                          </a:solidFill>
                          <a:latin typeface="Calibri"/>
                        </a:rPr>
                        <a:t>BP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dirty="0">
                          <a:solidFill>
                            <a:srgbClr val="000000"/>
                          </a:solidFill>
                          <a:latin typeface="Calibri"/>
                        </a:rPr>
                        <a:t>Lipid change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a:solidFill>
                            <a:srgbClr val="000000"/>
                          </a:solidFill>
                          <a:latin typeface="Calibri"/>
                        </a:rPr>
                        <a:t>Smoke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dirty="0">
                          <a:solidFill>
                            <a:srgbClr val="000000"/>
                          </a:solidFill>
                          <a:latin typeface="Calibri"/>
                        </a:rPr>
                        <a:t>MI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dirty="0">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a:solidFill>
                            <a:srgbClr val="000000"/>
                          </a:solidFill>
                          <a:latin typeface="Calibri"/>
                        </a:rPr>
                        <a:t>Stroke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dirty="0">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dirty="0">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dirty="0">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dirty="0">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dirty="0">
                          <a:solidFill>
                            <a:srgbClr val="000000"/>
                          </a:solidFill>
                          <a:latin typeface="Calibri"/>
                        </a:rPr>
                        <a:t>CHD Death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dirty="0">
                          <a:solidFill>
                            <a:srgbClr val="000000"/>
                          </a:solidFill>
                          <a:latin typeface="Calibri"/>
                        </a:rPr>
                        <a:t>Stroke Death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r>
              <a:tr h="65314">
                <a:tc>
                  <a:txBody>
                    <a:bodyPr/>
                    <a:lstStyle/>
                    <a:p>
                      <a:pPr algn="l" fontAlgn="b"/>
                      <a:r>
                        <a:rPr lang="en-US" sz="400" b="1" i="0" u="none" strike="noStrike" dirty="0">
                          <a:solidFill>
                            <a:srgbClr val="000000"/>
                          </a:solidFill>
                          <a:latin typeface="Calibri"/>
                        </a:rPr>
                        <a:t>FITNESS: LOW SCORE = GOOD FITNESS</a:t>
                      </a: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314">
                <a:tc>
                  <a:txBody>
                    <a:bodyPr/>
                    <a:lstStyle/>
                    <a:p>
                      <a:pPr algn="l" fontAlgn="b"/>
                      <a:r>
                        <a:rPr lang="en-US" sz="400" b="0" i="0" u="none" strike="noStrike" dirty="0">
                          <a:solidFill>
                            <a:srgbClr val="000000"/>
                          </a:solidFill>
                          <a:latin typeface="Calibri"/>
                        </a:rPr>
                        <a:t>UKPDS33 Conventional</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27.0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24.6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BD27F"/>
                    </a:solidFill>
                  </a:tcPr>
                </a:tc>
                <a:tc>
                  <a:txBody>
                    <a:bodyPr/>
                    <a:lstStyle/>
                    <a:p>
                      <a:pPr algn="r" fontAlgn="b"/>
                      <a:r>
                        <a:rPr lang="en-US" sz="400" b="0" i="0" u="none" strike="noStrike">
                          <a:solidFill>
                            <a:srgbClr val="000000"/>
                          </a:solidFill>
                          <a:latin typeface="Calibri"/>
                        </a:rPr>
                        <a:t>24.6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BD27F"/>
                    </a:solidFill>
                  </a:tcPr>
                </a:tc>
                <a:tc>
                  <a:txBody>
                    <a:bodyPr/>
                    <a:lstStyle/>
                    <a:p>
                      <a:pPr algn="r" fontAlgn="b"/>
                      <a:r>
                        <a:rPr lang="en-US" sz="400" b="0" i="0" u="none" strike="noStrike">
                          <a:solidFill>
                            <a:srgbClr val="000000"/>
                          </a:solidFill>
                          <a:latin typeface="Calibri"/>
                        </a:rPr>
                        <a:t>26.9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57F"/>
                    </a:solidFill>
                  </a:tcPr>
                </a:tc>
                <a:tc>
                  <a:txBody>
                    <a:bodyPr/>
                    <a:lstStyle/>
                    <a:p>
                      <a:pPr algn="r" fontAlgn="b"/>
                      <a:r>
                        <a:rPr lang="en-US" sz="400" b="0" i="0" u="none" strike="noStrike">
                          <a:solidFill>
                            <a:srgbClr val="000000"/>
                          </a:solidFill>
                          <a:latin typeface="Calibri"/>
                        </a:rPr>
                        <a:t>43.0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A84"/>
                    </a:solidFill>
                  </a:tcPr>
                </a:tc>
                <a:tc>
                  <a:txBody>
                    <a:bodyPr/>
                    <a:lstStyle/>
                    <a:p>
                      <a:pPr algn="r" fontAlgn="b"/>
                      <a:r>
                        <a:rPr lang="en-US" sz="400" b="0" i="0" u="none" strike="noStrike">
                          <a:solidFill>
                            <a:srgbClr val="000000"/>
                          </a:solidFill>
                          <a:latin typeface="Calibri"/>
                        </a:rPr>
                        <a:t>42.5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EA83"/>
                    </a:solidFill>
                  </a:tcPr>
                </a:tc>
                <a:tc>
                  <a:txBody>
                    <a:bodyPr/>
                    <a:lstStyle/>
                    <a:p>
                      <a:pPr algn="r" fontAlgn="b"/>
                      <a:r>
                        <a:rPr lang="en-US" sz="400" b="0" i="0" u="none" strike="noStrike">
                          <a:solidFill>
                            <a:srgbClr val="000000"/>
                          </a:solidFill>
                          <a:latin typeface="Calibri"/>
                        </a:rPr>
                        <a:t>36.3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2E282"/>
                    </a:solidFill>
                  </a:tcPr>
                </a:tc>
                <a:tc>
                  <a:txBody>
                    <a:bodyPr/>
                    <a:lstStyle/>
                    <a:p>
                      <a:pPr algn="r" fontAlgn="b"/>
                      <a:r>
                        <a:rPr lang="en-US" sz="400" b="0" i="0" u="none" strike="noStrike">
                          <a:solidFill>
                            <a:srgbClr val="000000"/>
                          </a:solidFill>
                          <a:latin typeface="Calibri"/>
                        </a:rPr>
                        <a:t>39.2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39.7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2E783"/>
                    </a:solidFill>
                  </a:tcPr>
                </a:tc>
                <a:tc>
                  <a:txBody>
                    <a:bodyPr/>
                    <a:lstStyle/>
                    <a:p>
                      <a:pPr algn="r" fontAlgn="b"/>
                      <a:r>
                        <a:rPr lang="en-US" sz="400" b="0" i="0" u="none" strike="noStrike">
                          <a:solidFill>
                            <a:srgbClr val="000000"/>
                          </a:solidFill>
                          <a:latin typeface="Calibri"/>
                        </a:rPr>
                        <a:t>39.7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2E783"/>
                    </a:solidFill>
                  </a:tcPr>
                </a:tc>
                <a:tc>
                  <a:txBody>
                    <a:bodyPr/>
                    <a:lstStyle/>
                    <a:p>
                      <a:pPr algn="r" fontAlgn="b"/>
                      <a:r>
                        <a:rPr lang="en-US" sz="400" b="0" i="0" u="none" strike="noStrike">
                          <a:solidFill>
                            <a:srgbClr val="000000"/>
                          </a:solidFill>
                          <a:latin typeface="Calibri"/>
                        </a:rPr>
                        <a:t>39.6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1E783"/>
                    </a:solidFill>
                  </a:tcPr>
                </a:tc>
                <a:tc>
                  <a:txBody>
                    <a:bodyPr/>
                    <a:lstStyle/>
                    <a:p>
                      <a:pPr algn="r" fontAlgn="b"/>
                      <a:r>
                        <a:rPr lang="en-US" sz="400" b="0" i="0" u="none" strike="noStrike">
                          <a:solidFill>
                            <a:srgbClr val="000000"/>
                          </a:solidFill>
                          <a:latin typeface="Calibri"/>
                        </a:rPr>
                        <a:t>35.9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0E282"/>
                    </a:solidFill>
                  </a:tcPr>
                </a:tc>
                <a:tc>
                  <a:txBody>
                    <a:bodyPr/>
                    <a:lstStyle/>
                    <a:p>
                      <a:pPr algn="r" fontAlgn="b"/>
                      <a:r>
                        <a:rPr lang="en-US" sz="400" b="0" i="0" u="none" strike="noStrike">
                          <a:solidFill>
                            <a:srgbClr val="000000"/>
                          </a:solidFill>
                          <a:latin typeface="Calibri"/>
                        </a:rPr>
                        <a:t>34.6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AE081"/>
                    </a:solidFill>
                  </a:tcPr>
                </a:tc>
                <a:tc>
                  <a:txBody>
                    <a:bodyPr/>
                    <a:lstStyle/>
                    <a:p>
                      <a:pPr algn="r" fontAlgn="b"/>
                      <a:r>
                        <a:rPr lang="en-US" sz="400" b="0" i="0" u="none" strike="noStrike">
                          <a:solidFill>
                            <a:srgbClr val="000000"/>
                          </a:solidFill>
                          <a:latin typeface="Calibri"/>
                        </a:rPr>
                        <a:t>35.8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0E282"/>
                    </a:solidFill>
                  </a:tcPr>
                </a:tc>
                <a:tc>
                  <a:txBody>
                    <a:bodyPr/>
                    <a:lstStyle/>
                    <a:p>
                      <a:pPr algn="r" fontAlgn="b"/>
                      <a:r>
                        <a:rPr lang="en-US" sz="400" b="0" i="0" u="none" strike="noStrike">
                          <a:solidFill>
                            <a:srgbClr val="000000"/>
                          </a:solidFill>
                          <a:latin typeface="Calibri"/>
                        </a:rPr>
                        <a:t>33.7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5DF81"/>
                    </a:solidFill>
                  </a:tcPr>
                </a:tc>
                <a:tc>
                  <a:txBody>
                    <a:bodyPr/>
                    <a:lstStyle/>
                    <a:p>
                      <a:pPr algn="r" fontAlgn="b"/>
                      <a:r>
                        <a:rPr lang="en-US" sz="400" b="0" i="0" u="none" strike="noStrike">
                          <a:solidFill>
                            <a:srgbClr val="000000"/>
                          </a:solidFill>
                          <a:latin typeface="Calibri"/>
                        </a:rPr>
                        <a:t>34.4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9E081"/>
                    </a:solidFill>
                  </a:tcPr>
                </a:tc>
                <a:tc>
                  <a:txBody>
                    <a:bodyPr/>
                    <a:lstStyle/>
                    <a:p>
                      <a:pPr algn="r" fontAlgn="b"/>
                      <a:r>
                        <a:rPr lang="en-US" sz="400" b="0" i="0" u="none" strike="noStrike">
                          <a:solidFill>
                            <a:srgbClr val="000000"/>
                          </a:solidFill>
                          <a:latin typeface="Calibri"/>
                        </a:rPr>
                        <a:t>23.6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6D17E"/>
                    </a:solidFill>
                  </a:tcPr>
                </a:tc>
                <a:tc>
                  <a:txBody>
                    <a:bodyPr/>
                    <a:lstStyle/>
                    <a:p>
                      <a:pPr algn="r" fontAlgn="b"/>
                      <a:r>
                        <a:rPr lang="en-US" sz="400" b="0" i="0" u="none" strike="noStrike">
                          <a:solidFill>
                            <a:srgbClr val="000000"/>
                          </a:solidFill>
                          <a:latin typeface="Calibri"/>
                        </a:rPr>
                        <a:t>25.0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DD37F"/>
                    </a:solidFill>
                  </a:tcPr>
                </a:tc>
                <a:tc>
                  <a:txBody>
                    <a:bodyPr/>
                    <a:lstStyle/>
                    <a:p>
                      <a:pPr algn="r" fontAlgn="b"/>
                      <a:r>
                        <a:rPr lang="en-US" sz="400" b="0" i="0" u="none" strike="noStrike">
                          <a:solidFill>
                            <a:srgbClr val="000000"/>
                          </a:solidFill>
                          <a:latin typeface="Calibri"/>
                        </a:rPr>
                        <a:t>25.5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FD47F"/>
                    </a:solidFill>
                  </a:tcPr>
                </a:tc>
                <a:tc>
                  <a:txBody>
                    <a:bodyPr/>
                    <a:lstStyle/>
                    <a:p>
                      <a:pPr algn="r" fontAlgn="b"/>
                      <a:r>
                        <a:rPr lang="en-US" sz="400" b="0" i="0" u="none" strike="noStrike">
                          <a:solidFill>
                            <a:srgbClr val="000000"/>
                          </a:solidFill>
                          <a:latin typeface="Calibri"/>
                        </a:rPr>
                        <a:t>26.7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5D57F"/>
                    </a:solidFill>
                  </a:tcPr>
                </a:tc>
                <a:tc>
                  <a:txBody>
                    <a:bodyPr/>
                    <a:lstStyle/>
                    <a:p>
                      <a:pPr algn="r" fontAlgn="b"/>
                      <a:r>
                        <a:rPr lang="en-US" sz="400" b="0" i="0" u="none" strike="noStrike">
                          <a:solidFill>
                            <a:srgbClr val="000000"/>
                          </a:solidFill>
                          <a:latin typeface="Calibri"/>
                        </a:rPr>
                        <a:t>40.4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5E883"/>
                    </a:solidFill>
                  </a:tcPr>
                </a:tc>
                <a:tc>
                  <a:txBody>
                    <a:bodyPr/>
                    <a:lstStyle/>
                    <a:p>
                      <a:pPr algn="r" fontAlgn="b"/>
                      <a:r>
                        <a:rPr lang="en-US" sz="400" b="0" i="0" u="none" strike="noStrike">
                          <a:solidFill>
                            <a:srgbClr val="000000"/>
                          </a:solidFill>
                          <a:latin typeface="Calibri"/>
                        </a:rPr>
                        <a:t>39.9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2E783"/>
                    </a:solidFill>
                  </a:tcPr>
                </a:tc>
                <a:tc>
                  <a:txBody>
                    <a:bodyPr/>
                    <a:lstStyle/>
                    <a:p>
                      <a:pPr algn="r" fontAlgn="b"/>
                      <a:r>
                        <a:rPr lang="en-US" sz="400" b="0" i="0" u="none" strike="noStrike">
                          <a:solidFill>
                            <a:srgbClr val="000000"/>
                          </a:solidFill>
                          <a:latin typeface="Calibri"/>
                        </a:rPr>
                        <a:t>40.3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38.6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CE582"/>
                    </a:solidFill>
                  </a:tcPr>
                </a:tc>
                <a:tc>
                  <a:txBody>
                    <a:bodyPr/>
                    <a:lstStyle/>
                    <a:p>
                      <a:pPr algn="r" fontAlgn="b"/>
                      <a:r>
                        <a:rPr lang="en-US" sz="400" b="0" i="0" u="none" strike="noStrike">
                          <a:solidFill>
                            <a:srgbClr val="000000"/>
                          </a:solidFill>
                          <a:latin typeface="Calibri"/>
                        </a:rPr>
                        <a:t>37.7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8E482"/>
                    </a:solidFill>
                  </a:tcPr>
                </a:tc>
                <a:tc>
                  <a:txBody>
                    <a:bodyPr/>
                    <a:lstStyle/>
                    <a:p>
                      <a:pPr algn="r" fontAlgn="b"/>
                      <a:r>
                        <a:rPr lang="en-US" sz="400" b="0" i="0" u="none" strike="noStrike">
                          <a:solidFill>
                            <a:srgbClr val="000000"/>
                          </a:solidFill>
                          <a:latin typeface="Calibri"/>
                        </a:rPr>
                        <a:t>36.0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0E282"/>
                    </a:solidFill>
                  </a:tcPr>
                </a:tc>
                <a:tc>
                  <a:txBody>
                    <a:bodyPr/>
                    <a:lstStyle/>
                    <a:p>
                      <a:pPr algn="r" fontAlgn="b"/>
                      <a:r>
                        <a:rPr lang="en-US" sz="400" b="0" i="0" u="none" strike="noStrike">
                          <a:solidFill>
                            <a:srgbClr val="000000"/>
                          </a:solidFill>
                          <a:latin typeface="Calibri"/>
                        </a:rPr>
                        <a:t>40.2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783"/>
                    </a:solidFill>
                  </a:tcPr>
                </a:tc>
                <a:tc>
                  <a:txBody>
                    <a:bodyPr/>
                    <a:lstStyle/>
                    <a:p>
                      <a:pPr algn="r" fontAlgn="b"/>
                      <a:r>
                        <a:rPr lang="en-US" sz="400" b="0" i="0" u="none" strike="noStrike">
                          <a:solidFill>
                            <a:srgbClr val="000000"/>
                          </a:solidFill>
                          <a:latin typeface="Calibri"/>
                        </a:rPr>
                        <a:t>38.6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CE582"/>
                    </a:solidFill>
                  </a:tcPr>
                </a:tc>
                <a:tc>
                  <a:txBody>
                    <a:bodyPr/>
                    <a:lstStyle/>
                    <a:p>
                      <a:pPr algn="r" fontAlgn="b"/>
                      <a:r>
                        <a:rPr lang="en-US" sz="400" b="0" i="0" u="none" strike="noStrike">
                          <a:solidFill>
                            <a:srgbClr val="000000"/>
                          </a:solidFill>
                          <a:latin typeface="Calibri"/>
                        </a:rPr>
                        <a:t>35.8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38.4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CE582"/>
                    </a:solidFill>
                  </a:tcPr>
                </a:tc>
                <a:tc>
                  <a:txBody>
                    <a:bodyPr/>
                    <a:lstStyle/>
                    <a:p>
                      <a:pPr algn="r" fontAlgn="b"/>
                      <a:r>
                        <a:rPr lang="en-US" sz="400" b="0" i="0" u="none" strike="noStrike">
                          <a:solidFill>
                            <a:srgbClr val="000000"/>
                          </a:solidFill>
                          <a:latin typeface="Calibri"/>
                        </a:rPr>
                        <a:t>34.3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8DF81"/>
                    </a:solidFill>
                  </a:tcPr>
                </a:tc>
                <a:tc>
                  <a:txBody>
                    <a:bodyPr/>
                    <a:lstStyle/>
                    <a:p>
                      <a:pPr algn="r" fontAlgn="b"/>
                      <a:r>
                        <a:rPr lang="en-US" sz="400" b="0" i="0" u="none" strike="noStrike">
                          <a:solidFill>
                            <a:srgbClr val="000000"/>
                          </a:solidFill>
                          <a:latin typeface="Calibri"/>
                        </a:rPr>
                        <a:t>34.3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8DF81"/>
                    </a:solidFill>
                  </a:tcPr>
                </a:tc>
              </a:tr>
              <a:tr h="65314">
                <a:tc>
                  <a:txBody>
                    <a:bodyPr/>
                    <a:lstStyle/>
                    <a:p>
                      <a:pPr algn="l" fontAlgn="b"/>
                      <a:r>
                        <a:rPr lang="en-US" sz="400" b="0" i="0" u="none" strike="noStrike">
                          <a:solidFill>
                            <a:srgbClr val="000000"/>
                          </a:solidFill>
                          <a:latin typeface="Calibri"/>
                        </a:rPr>
                        <a:t>UKPDS33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24.6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400" b="0" i="0" u="none" strike="noStrike">
                          <a:solidFill>
                            <a:srgbClr val="000000"/>
                          </a:solidFill>
                          <a:latin typeface="Calibri"/>
                        </a:rPr>
                        <a:t>21.4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400" b="0" i="0" u="none" strike="noStrike">
                          <a:solidFill>
                            <a:srgbClr val="000000"/>
                          </a:solidFill>
                          <a:latin typeface="Calibri"/>
                        </a:rPr>
                        <a:t>24.6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400" b="0" i="0" u="none" strike="noStrike">
                          <a:solidFill>
                            <a:srgbClr val="000000"/>
                          </a:solidFill>
                          <a:latin typeface="Calibri"/>
                        </a:rPr>
                        <a:t>24.2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37.0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34.1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r" fontAlgn="b"/>
                      <a:r>
                        <a:rPr lang="en-US" sz="400" b="0" i="0" u="none" strike="noStrike">
                          <a:solidFill>
                            <a:srgbClr val="000000"/>
                          </a:solidFill>
                          <a:latin typeface="Calibri"/>
                        </a:rPr>
                        <a:t>35.6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EE182"/>
                    </a:solidFill>
                  </a:tcPr>
                </a:tc>
                <a:tc>
                  <a:txBody>
                    <a:bodyPr/>
                    <a:lstStyle/>
                    <a:p>
                      <a:pPr algn="r" fontAlgn="b"/>
                      <a:r>
                        <a:rPr lang="en-US" sz="400" b="0" i="0" u="none" strike="noStrike">
                          <a:solidFill>
                            <a:srgbClr val="000000"/>
                          </a:solidFill>
                          <a:latin typeface="Calibri"/>
                        </a:rPr>
                        <a:t>34.2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r" fontAlgn="b"/>
                      <a:r>
                        <a:rPr lang="en-US" sz="400" b="0" i="0" u="none" strike="noStrike">
                          <a:solidFill>
                            <a:srgbClr val="000000"/>
                          </a:solidFill>
                          <a:latin typeface="Calibri"/>
                        </a:rPr>
                        <a:t>32.2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r" fontAlgn="b"/>
                      <a:r>
                        <a:rPr lang="en-US" sz="400" b="0" i="0" u="none" strike="noStrike">
                          <a:solidFill>
                            <a:srgbClr val="000000"/>
                          </a:solidFill>
                          <a:latin typeface="Calibri"/>
                        </a:rPr>
                        <a:t>32.5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0DD81"/>
                    </a:solidFill>
                  </a:tcPr>
                </a:tc>
                <a:tc>
                  <a:txBody>
                    <a:bodyPr/>
                    <a:lstStyle/>
                    <a:p>
                      <a:pPr algn="r" fontAlgn="b"/>
                      <a:r>
                        <a:rPr lang="en-US" sz="400" b="0" i="0" u="none" strike="noStrike">
                          <a:solidFill>
                            <a:srgbClr val="000000"/>
                          </a:solidFill>
                          <a:latin typeface="Calibri"/>
                        </a:rPr>
                        <a:t>34.3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r" fontAlgn="b"/>
                      <a:r>
                        <a:rPr lang="en-US" sz="400" b="0" i="0" u="none" strike="noStrike">
                          <a:solidFill>
                            <a:srgbClr val="000000"/>
                          </a:solidFill>
                          <a:latin typeface="Calibri"/>
                        </a:rPr>
                        <a:t>29.6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r" fontAlgn="b"/>
                      <a:r>
                        <a:rPr lang="en-US" sz="400" b="0" i="0" u="none" strike="noStrike">
                          <a:solidFill>
                            <a:srgbClr val="000000"/>
                          </a:solidFill>
                          <a:latin typeface="Calibri"/>
                        </a:rPr>
                        <a:t>42.4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400" b="0" i="0" u="none" strike="noStrike">
                          <a:solidFill>
                            <a:srgbClr val="000000"/>
                          </a:solidFill>
                          <a:latin typeface="Calibri"/>
                        </a:rPr>
                        <a:t>41.4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43.7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41.4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22.8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r" fontAlgn="b"/>
                      <a:r>
                        <a:rPr lang="en-US" sz="400" b="0" i="0" u="none" strike="noStrike">
                          <a:solidFill>
                            <a:srgbClr val="000000"/>
                          </a:solidFill>
                          <a:latin typeface="Calibri"/>
                        </a:rPr>
                        <a:t>22.4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CF7E"/>
                    </a:solidFill>
                  </a:tcPr>
                </a:tc>
                <a:tc>
                  <a:txBody>
                    <a:bodyPr/>
                    <a:lstStyle/>
                    <a:p>
                      <a:pPr algn="r" fontAlgn="b"/>
                      <a:r>
                        <a:rPr lang="en-US" sz="400" b="0" i="0" u="none" strike="noStrike">
                          <a:solidFill>
                            <a:srgbClr val="000000"/>
                          </a:solidFill>
                          <a:latin typeface="Calibri"/>
                        </a:rPr>
                        <a:t>22.4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CF7E"/>
                    </a:solidFill>
                  </a:tcPr>
                </a:tc>
                <a:tc>
                  <a:txBody>
                    <a:bodyPr/>
                    <a:lstStyle/>
                    <a:p>
                      <a:pPr algn="r" fontAlgn="b"/>
                      <a:r>
                        <a:rPr lang="en-US" sz="400" b="0" i="0" u="none" strike="noStrike">
                          <a:solidFill>
                            <a:srgbClr val="000000"/>
                          </a:solidFill>
                          <a:latin typeface="Calibri"/>
                        </a:rPr>
                        <a:t>22.0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34.6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AE081"/>
                    </a:solidFill>
                  </a:tcPr>
                </a:tc>
                <a:tc>
                  <a:txBody>
                    <a:bodyPr/>
                    <a:lstStyle/>
                    <a:p>
                      <a:pPr algn="r" fontAlgn="b"/>
                      <a:r>
                        <a:rPr lang="en-US" sz="400" b="0" i="0" u="none" strike="noStrike">
                          <a:solidFill>
                            <a:srgbClr val="000000"/>
                          </a:solidFill>
                          <a:latin typeface="Calibri"/>
                        </a:rPr>
                        <a:t>31.6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r" fontAlgn="b"/>
                      <a:r>
                        <a:rPr lang="en-US" sz="400" b="0" i="0" u="none" strike="noStrike">
                          <a:solidFill>
                            <a:srgbClr val="000000"/>
                          </a:solidFill>
                          <a:latin typeface="Calibri"/>
                        </a:rPr>
                        <a:t>32.0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EDC81"/>
                    </a:solidFill>
                  </a:tcPr>
                </a:tc>
                <a:tc>
                  <a:txBody>
                    <a:bodyPr/>
                    <a:lstStyle/>
                    <a:p>
                      <a:pPr algn="r" fontAlgn="b"/>
                      <a:r>
                        <a:rPr lang="en-US" sz="400" b="0" i="0" u="none" strike="noStrike">
                          <a:solidFill>
                            <a:srgbClr val="000000"/>
                          </a:solidFill>
                          <a:latin typeface="Calibri"/>
                        </a:rPr>
                        <a:t>33.2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r" fontAlgn="b"/>
                      <a:r>
                        <a:rPr lang="en-US" sz="400" b="0" i="0" u="none" strike="noStrike">
                          <a:solidFill>
                            <a:srgbClr val="000000"/>
                          </a:solidFill>
                          <a:latin typeface="Calibri"/>
                        </a:rPr>
                        <a:t>34.0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r" fontAlgn="b"/>
                      <a:r>
                        <a:rPr lang="en-US" sz="400" b="0" i="0" u="none" strike="noStrike">
                          <a:solidFill>
                            <a:srgbClr val="000000"/>
                          </a:solidFill>
                          <a:latin typeface="Calibri"/>
                        </a:rPr>
                        <a:t>34.2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r" fontAlgn="b"/>
                      <a:r>
                        <a:rPr lang="en-US" sz="400" b="0" i="0" u="none" strike="noStrike">
                          <a:solidFill>
                            <a:srgbClr val="000000"/>
                          </a:solidFill>
                          <a:latin typeface="Calibri"/>
                        </a:rPr>
                        <a:t>32.9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r" fontAlgn="b"/>
                      <a:r>
                        <a:rPr lang="en-US" sz="400" b="0" i="0" u="none" strike="noStrike">
                          <a:solidFill>
                            <a:srgbClr val="000000"/>
                          </a:solidFill>
                          <a:latin typeface="Calibri"/>
                        </a:rPr>
                        <a:t>32.3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r" fontAlgn="b"/>
                      <a:r>
                        <a:rPr lang="en-US" sz="400" b="0" i="0" u="none" strike="noStrike">
                          <a:solidFill>
                            <a:srgbClr val="000000"/>
                          </a:solidFill>
                          <a:latin typeface="Calibri"/>
                        </a:rPr>
                        <a:t>43.4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42.9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400" b="0" i="0" u="none" strike="noStrike">
                          <a:solidFill>
                            <a:srgbClr val="000000"/>
                          </a:solidFill>
                          <a:latin typeface="Calibri"/>
                        </a:rPr>
                        <a:t>44.1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400" b="0" i="0" u="none" strike="noStrike">
                          <a:solidFill>
                            <a:srgbClr val="000000"/>
                          </a:solidFill>
                          <a:latin typeface="Calibri"/>
                        </a:rPr>
                        <a:t>43.7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r>
              <a:tr h="65314">
                <a:tc>
                  <a:txBody>
                    <a:bodyPr/>
                    <a:lstStyle/>
                    <a:p>
                      <a:pPr algn="l" fontAlgn="b"/>
                      <a:r>
                        <a:rPr lang="en-US" sz="400" b="0" i="0" u="none" strike="noStrike">
                          <a:solidFill>
                            <a:srgbClr val="000000"/>
                          </a:solidFill>
                          <a:latin typeface="Calibri"/>
                        </a:rPr>
                        <a:t>ASPEN All Placebo</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14.3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BC57C"/>
                    </a:solidFill>
                  </a:tcPr>
                </a:tc>
                <a:tc>
                  <a:txBody>
                    <a:bodyPr/>
                    <a:lstStyle/>
                    <a:p>
                      <a:pPr algn="r" fontAlgn="b"/>
                      <a:r>
                        <a:rPr lang="en-US" sz="400" b="0" i="0" u="none" strike="noStrike">
                          <a:solidFill>
                            <a:srgbClr val="000000"/>
                          </a:solidFill>
                          <a:latin typeface="Calibri"/>
                        </a:rPr>
                        <a:t>13.8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9C47C"/>
                    </a:solidFill>
                  </a:tcPr>
                </a:tc>
                <a:tc>
                  <a:txBody>
                    <a:bodyPr/>
                    <a:lstStyle/>
                    <a:p>
                      <a:pPr algn="r" fontAlgn="b"/>
                      <a:r>
                        <a:rPr lang="en-US" sz="400" b="0" i="0" u="none" strike="noStrike">
                          <a:solidFill>
                            <a:srgbClr val="000000"/>
                          </a:solidFill>
                          <a:latin typeface="Calibri"/>
                        </a:rPr>
                        <a:t>10.2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7BF7B"/>
                    </a:solidFill>
                  </a:tcPr>
                </a:tc>
                <a:tc>
                  <a:txBody>
                    <a:bodyPr/>
                    <a:lstStyle/>
                    <a:p>
                      <a:pPr algn="r" fontAlgn="b"/>
                      <a:r>
                        <a:rPr lang="en-US" sz="400" b="0" i="0" u="none" strike="noStrike">
                          <a:solidFill>
                            <a:srgbClr val="000000"/>
                          </a:solidFill>
                          <a:latin typeface="Calibri"/>
                        </a:rPr>
                        <a:t>15.1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EC67C"/>
                    </a:solidFill>
                  </a:tcPr>
                </a:tc>
                <a:tc>
                  <a:txBody>
                    <a:bodyPr/>
                    <a:lstStyle/>
                    <a:p>
                      <a:pPr algn="r" fontAlgn="b"/>
                      <a:r>
                        <a:rPr lang="en-US" sz="400" b="0" i="0" u="none" strike="noStrike">
                          <a:solidFill>
                            <a:srgbClr val="000000"/>
                          </a:solidFill>
                          <a:latin typeface="Calibri"/>
                        </a:rPr>
                        <a:t>15.9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2C77C"/>
                    </a:solidFill>
                  </a:tcPr>
                </a:tc>
                <a:tc>
                  <a:txBody>
                    <a:bodyPr/>
                    <a:lstStyle/>
                    <a:p>
                      <a:pPr algn="r" fontAlgn="b"/>
                      <a:r>
                        <a:rPr lang="en-US" sz="400" b="0" i="0" u="none" strike="noStrike">
                          <a:solidFill>
                            <a:srgbClr val="000000"/>
                          </a:solidFill>
                          <a:latin typeface="Calibri"/>
                        </a:rPr>
                        <a:t>13.5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17.8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19.0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1CB7D"/>
                    </a:solidFill>
                  </a:tcPr>
                </a:tc>
                <a:tc>
                  <a:txBody>
                    <a:bodyPr/>
                    <a:lstStyle/>
                    <a:p>
                      <a:pPr algn="r" fontAlgn="b"/>
                      <a:r>
                        <a:rPr lang="en-US" sz="400" b="0" i="0" u="none" strike="noStrike">
                          <a:solidFill>
                            <a:srgbClr val="000000"/>
                          </a:solidFill>
                          <a:latin typeface="Calibri"/>
                        </a:rPr>
                        <a:t>12.5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2C27B"/>
                    </a:solidFill>
                  </a:tcPr>
                </a:tc>
                <a:tc>
                  <a:txBody>
                    <a:bodyPr/>
                    <a:lstStyle/>
                    <a:p>
                      <a:pPr algn="r" fontAlgn="b"/>
                      <a:r>
                        <a:rPr lang="en-US" sz="400" b="0" i="0" u="none" strike="noStrike">
                          <a:solidFill>
                            <a:srgbClr val="000000"/>
                          </a:solidFill>
                          <a:latin typeface="Calibri"/>
                        </a:rPr>
                        <a:t>12.6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3C27B"/>
                    </a:solidFill>
                  </a:tcPr>
                </a:tc>
                <a:tc>
                  <a:txBody>
                    <a:bodyPr/>
                    <a:lstStyle/>
                    <a:p>
                      <a:pPr algn="r" fontAlgn="b"/>
                      <a:r>
                        <a:rPr lang="en-US" sz="400" b="0" i="0" u="none" strike="noStrike">
                          <a:solidFill>
                            <a:srgbClr val="000000"/>
                          </a:solidFill>
                          <a:latin typeface="Calibri"/>
                        </a:rPr>
                        <a:t>10.9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BC07B"/>
                    </a:solidFill>
                  </a:tcPr>
                </a:tc>
                <a:tc>
                  <a:txBody>
                    <a:bodyPr/>
                    <a:lstStyle/>
                    <a:p>
                      <a:pPr algn="r" fontAlgn="b"/>
                      <a:r>
                        <a:rPr lang="en-US" sz="400" b="0" i="0" u="none" strike="noStrike">
                          <a:solidFill>
                            <a:srgbClr val="000000"/>
                          </a:solidFill>
                          <a:latin typeface="Calibri"/>
                        </a:rPr>
                        <a:t>12.1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0C27B"/>
                    </a:solidFill>
                  </a:tcPr>
                </a:tc>
                <a:tc>
                  <a:txBody>
                    <a:bodyPr/>
                    <a:lstStyle/>
                    <a:p>
                      <a:pPr algn="r" fontAlgn="b"/>
                      <a:r>
                        <a:rPr lang="en-US" sz="400" b="0" i="0" u="none" strike="noStrike">
                          <a:solidFill>
                            <a:srgbClr val="000000"/>
                          </a:solidFill>
                          <a:latin typeface="Calibri"/>
                        </a:rPr>
                        <a:t>23.2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4D17E"/>
                    </a:solidFill>
                  </a:tcPr>
                </a:tc>
                <a:tc>
                  <a:txBody>
                    <a:bodyPr/>
                    <a:lstStyle/>
                    <a:p>
                      <a:pPr algn="r" fontAlgn="b"/>
                      <a:r>
                        <a:rPr lang="en-US" sz="400" b="0" i="0" u="none" strike="noStrike">
                          <a:solidFill>
                            <a:srgbClr val="000000"/>
                          </a:solidFill>
                          <a:latin typeface="Calibri"/>
                        </a:rPr>
                        <a:t>22.4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0CF7E"/>
                    </a:solidFill>
                  </a:tcPr>
                </a:tc>
                <a:tc>
                  <a:txBody>
                    <a:bodyPr/>
                    <a:lstStyle/>
                    <a:p>
                      <a:pPr algn="r" fontAlgn="b"/>
                      <a:r>
                        <a:rPr lang="en-US" sz="400" b="0" i="0" u="none" strike="noStrike">
                          <a:solidFill>
                            <a:srgbClr val="000000"/>
                          </a:solidFill>
                          <a:latin typeface="Calibri"/>
                        </a:rPr>
                        <a:t>22.9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3D07E"/>
                    </a:solidFill>
                  </a:tcPr>
                </a:tc>
                <a:tc>
                  <a:txBody>
                    <a:bodyPr/>
                    <a:lstStyle/>
                    <a:p>
                      <a:pPr algn="r" fontAlgn="b"/>
                      <a:r>
                        <a:rPr lang="en-US" sz="400" b="0" i="0" u="none" strike="noStrike">
                          <a:solidFill>
                            <a:srgbClr val="000000"/>
                          </a:solidFill>
                          <a:latin typeface="Calibri"/>
                        </a:rPr>
                        <a:t>25.1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DD37F"/>
                    </a:solidFill>
                  </a:tcPr>
                </a:tc>
                <a:tc>
                  <a:txBody>
                    <a:bodyPr/>
                    <a:lstStyle/>
                    <a:p>
                      <a:pPr algn="r" fontAlgn="b"/>
                      <a:r>
                        <a:rPr lang="en-US" sz="400" b="0" i="0" u="none" strike="noStrike">
                          <a:solidFill>
                            <a:srgbClr val="000000"/>
                          </a:solidFill>
                          <a:latin typeface="Calibri"/>
                        </a:rPr>
                        <a:t>15.5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0C67C"/>
                    </a:solidFill>
                  </a:tcPr>
                </a:tc>
                <a:tc>
                  <a:txBody>
                    <a:bodyPr/>
                    <a:lstStyle/>
                    <a:p>
                      <a:pPr algn="r" fontAlgn="b"/>
                      <a:r>
                        <a:rPr lang="en-US" sz="400" b="0" i="0" u="none" strike="noStrike">
                          <a:solidFill>
                            <a:srgbClr val="000000"/>
                          </a:solidFill>
                          <a:latin typeface="Calibri"/>
                        </a:rPr>
                        <a:t>14.5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CC57C"/>
                    </a:solidFill>
                  </a:tcPr>
                </a:tc>
                <a:tc>
                  <a:txBody>
                    <a:bodyPr/>
                    <a:lstStyle/>
                    <a:p>
                      <a:pPr algn="r" fontAlgn="b"/>
                      <a:r>
                        <a:rPr lang="en-US" sz="400" b="0" i="0" u="none" strike="noStrike">
                          <a:solidFill>
                            <a:srgbClr val="000000"/>
                          </a:solidFill>
                          <a:latin typeface="Calibri"/>
                        </a:rPr>
                        <a:t>12.3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1C27B"/>
                    </a:solidFill>
                  </a:tcPr>
                </a:tc>
                <a:tc>
                  <a:txBody>
                    <a:bodyPr/>
                    <a:lstStyle/>
                    <a:p>
                      <a:pPr algn="r" fontAlgn="b"/>
                      <a:r>
                        <a:rPr lang="en-US" sz="400" b="0" i="0" u="none" strike="noStrike">
                          <a:solidFill>
                            <a:srgbClr val="000000"/>
                          </a:solidFill>
                          <a:latin typeface="Calibri"/>
                        </a:rPr>
                        <a:t>14.5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CC57C"/>
                    </a:solidFill>
                  </a:tcPr>
                </a:tc>
                <a:tc>
                  <a:txBody>
                    <a:bodyPr/>
                    <a:lstStyle/>
                    <a:p>
                      <a:pPr algn="r" fontAlgn="b"/>
                      <a:r>
                        <a:rPr lang="en-US" sz="400" b="0" i="0" u="none" strike="noStrike">
                          <a:solidFill>
                            <a:srgbClr val="000000"/>
                          </a:solidFill>
                          <a:latin typeface="Calibri"/>
                        </a:rPr>
                        <a:t>13.7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8C47C"/>
                    </a:solidFill>
                  </a:tcPr>
                </a:tc>
                <a:tc>
                  <a:txBody>
                    <a:bodyPr/>
                    <a:lstStyle/>
                    <a:p>
                      <a:pPr algn="r" fontAlgn="b"/>
                      <a:r>
                        <a:rPr lang="en-US" sz="400" b="0" i="0" u="none" strike="noStrike">
                          <a:solidFill>
                            <a:srgbClr val="000000"/>
                          </a:solidFill>
                          <a:latin typeface="Calibri"/>
                        </a:rPr>
                        <a:t>17.5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AC97D"/>
                    </a:solidFill>
                  </a:tcPr>
                </a:tc>
                <a:tc>
                  <a:txBody>
                    <a:bodyPr/>
                    <a:lstStyle/>
                    <a:p>
                      <a:pPr algn="r" fontAlgn="b"/>
                      <a:r>
                        <a:rPr lang="en-US" sz="400" b="0" i="0" u="none" strike="noStrike">
                          <a:solidFill>
                            <a:srgbClr val="000000"/>
                          </a:solidFill>
                          <a:latin typeface="Calibri"/>
                        </a:rPr>
                        <a:t>14.6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CC57C"/>
                    </a:solidFill>
                  </a:tcPr>
                </a:tc>
                <a:tc>
                  <a:txBody>
                    <a:bodyPr/>
                    <a:lstStyle/>
                    <a:p>
                      <a:pPr algn="r" fontAlgn="b"/>
                      <a:r>
                        <a:rPr lang="en-US" sz="400" b="0" i="0" u="none" strike="noStrike">
                          <a:solidFill>
                            <a:srgbClr val="000000"/>
                          </a:solidFill>
                          <a:latin typeface="Calibri"/>
                        </a:rPr>
                        <a:t>16.7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6C87D"/>
                    </a:solidFill>
                  </a:tcPr>
                </a:tc>
                <a:tc>
                  <a:txBody>
                    <a:bodyPr/>
                    <a:lstStyle/>
                    <a:p>
                      <a:pPr algn="r" fontAlgn="b"/>
                      <a:r>
                        <a:rPr lang="en-US" sz="400" b="0" i="0" u="none" strike="noStrike">
                          <a:solidFill>
                            <a:srgbClr val="000000"/>
                          </a:solidFill>
                          <a:latin typeface="Calibri"/>
                        </a:rPr>
                        <a:t>13.7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8C47C"/>
                    </a:solidFill>
                  </a:tcPr>
                </a:tc>
                <a:tc>
                  <a:txBody>
                    <a:bodyPr/>
                    <a:lstStyle/>
                    <a:p>
                      <a:pPr algn="r" fontAlgn="b"/>
                      <a:r>
                        <a:rPr lang="en-US" sz="400" b="0" i="0" u="none" strike="noStrike">
                          <a:solidFill>
                            <a:srgbClr val="000000"/>
                          </a:solidFill>
                          <a:latin typeface="Calibri"/>
                        </a:rPr>
                        <a:t>11.4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DC17B"/>
                    </a:solidFill>
                  </a:tcPr>
                </a:tc>
                <a:tc>
                  <a:txBody>
                    <a:bodyPr/>
                    <a:lstStyle/>
                    <a:p>
                      <a:pPr algn="r" fontAlgn="b"/>
                      <a:r>
                        <a:rPr lang="en-US" sz="400" b="0" i="0" u="none" strike="noStrike">
                          <a:solidFill>
                            <a:srgbClr val="000000"/>
                          </a:solidFill>
                          <a:latin typeface="Calibri"/>
                        </a:rPr>
                        <a:t>12.3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1C27B"/>
                    </a:solidFill>
                  </a:tcPr>
                </a:tc>
                <a:tc>
                  <a:txBody>
                    <a:bodyPr/>
                    <a:lstStyle/>
                    <a:p>
                      <a:pPr algn="r" fontAlgn="b"/>
                      <a:r>
                        <a:rPr lang="en-US" sz="400" b="0" i="0" u="none" strike="noStrike">
                          <a:solidFill>
                            <a:srgbClr val="000000"/>
                          </a:solidFill>
                          <a:latin typeface="Calibri"/>
                        </a:rPr>
                        <a:t>14.5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CC57C"/>
                    </a:solidFill>
                  </a:tcPr>
                </a:tc>
                <a:tc>
                  <a:txBody>
                    <a:bodyPr/>
                    <a:lstStyle/>
                    <a:p>
                      <a:pPr algn="r" fontAlgn="b"/>
                      <a:r>
                        <a:rPr lang="en-US" sz="400" b="0" i="0" u="none" strike="noStrike">
                          <a:solidFill>
                            <a:srgbClr val="000000"/>
                          </a:solidFill>
                          <a:latin typeface="Calibri"/>
                        </a:rPr>
                        <a:t>22.0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24.0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8D27F"/>
                    </a:solidFill>
                  </a:tcPr>
                </a:tc>
                <a:tc>
                  <a:txBody>
                    <a:bodyPr/>
                    <a:lstStyle/>
                    <a:p>
                      <a:pPr algn="r" fontAlgn="b"/>
                      <a:r>
                        <a:rPr lang="en-US" sz="400" b="0" i="0" u="none" strike="noStrike">
                          <a:solidFill>
                            <a:srgbClr val="000000"/>
                          </a:solidFill>
                          <a:latin typeface="Calibri"/>
                        </a:rPr>
                        <a:t>20.8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9CD7E"/>
                    </a:solidFill>
                  </a:tcPr>
                </a:tc>
                <a:tc>
                  <a:txBody>
                    <a:bodyPr/>
                    <a:lstStyle/>
                    <a:p>
                      <a:pPr algn="r" fontAlgn="b"/>
                      <a:r>
                        <a:rPr lang="en-US" sz="400" b="0" i="0" u="none" strike="noStrike">
                          <a:solidFill>
                            <a:srgbClr val="000000"/>
                          </a:solidFill>
                          <a:latin typeface="Calibri"/>
                        </a:rPr>
                        <a:t>20.9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9CD7E"/>
                    </a:solidFill>
                  </a:tcPr>
                </a:tc>
              </a:tr>
              <a:tr h="65314">
                <a:tc>
                  <a:txBody>
                    <a:bodyPr/>
                    <a:lstStyle/>
                    <a:p>
                      <a:pPr algn="l" fontAlgn="b"/>
                      <a:r>
                        <a:rPr lang="en-US" sz="400" b="0" i="0" u="none" strike="noStrike">
                          <a:solidFill>
                            <a:srgbClr val="000000"/>
                          </a:solidFill>
                          <a:latin typeface="Calibri"/>
                        </a:rPr>
                        <a:t>ASPEN All Atorvastatin</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18.5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FCA7D"/>
                    </a:solidFill>
                  </a:tcPr>
                </a:tc>
                <a:tc>
                  <a:txBody>
                    <a:bodyPr/>
                    <a:lstStyle/>
                    <a:p>
                      <a:pPr algn="r" fontAlgn="b"/>
                      <a:r>
                        <a:rPr lang="en-US" sz="400" b="0" i="0" u="none" strike="noStrike">
                          <a:solidFill>
                            <a:srgbClr val="000000"/>
                          </a:solidFill>
                          <a:latin typeface="Calibri"/>
                        </a:rPr>
                        <a:t>20.5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8CD7E"/>
                    </a:solidFill>
                  </a:tcPr>
                </a:tc>
                <a:tc>
                  <a:txBody>
                    <a:bodyPr/>
                    <a:lstStyle/>
                    <a:p>
                      <a:pPr algn="r" fontAlgn="b"/>
                      <a:r>
                        <a:rPr lang="en-US" sz="400" b="0" i="0" u="none" strike="noStrike">
                          <a:solidFill>
                            <a:srgbClr val="000000"/>
                          </a:solidFill>
                          <a:latin typeface="Calibri"/>
                        </a:rPr>
                        <a:t>17.6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AC97D"/>
                    </a:solidFill>
                  </a:tcPr>
                </a:tc>
                <a:tc>
                  <a:txBody>
                    <a:bodyPr/>
                    <a:lstStyle/>
                    <a:p>
                      <a:pPr algn="r" fontAlgn="b"/>
                      <a:r>
                        <a:rPr lang="en-US" sz="400" b="0" i="0" u="none" strike="noStrike">
                          <a:solidFill>
                            <a:srgbClr val="000000"/>
                          </a:solidFill>
                          <a:latin typeface="Calibri"/>
                        </a:rPr>
                        <a:t>15.8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2C77C"/>
                    </a:solidFill>
                  </a:tcPr>
                </a:tc>
                <a:tc>
                  <a:txBody>
                    <a:bodyPr/>
                    <a:lstStyle/>
                    <a:p>
                      <a:pPr algn="r" fontAlgn="b"/>
                      <a:r>
                        <a:rPr lang="en-US" sz="400" b="0" i="0" u="none" strike="noStrike">
                          <a:solidFill>
                            <a:srgbClr val="000000"/>
                          </a:solidFill>
                          <a:latin typeface="Calibri"/>
                        </a:rPr>
                        <a:t>22.7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2D07E"/>
                    </a:solidFill>
                  </a:tcPr>
                </a:tc>
                <a:tc>
                  <a:txBody>
                    <a:bodyPr/>
                    <a:lstStyle/>
                    <a:p>
                      <a:pPr algn="r" fontAlgn="b"/>
                      <a:r>
                        <a:rPr lang="en-US" sz="400" b="0" i="0" u="none" strike="noStrike">
                          <a:solidFill>
                            <a:srgbClr val="000000"/>
                          </a:solidFill>
                          <a:latin typeface="Calibri"/>
                        </a:rPr>
                        <a:t>22.6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2D07E"/>
                    </a:solidFill>
                  </a:tcPr>
                </a:tc>
                <a:tc>
                  <a:txBody>
                    <a:bodyPr/>
                    <a:lstStyle/>
                    <a:p>
                      <a:pPr algn="r" fontAlgn="b"/>
                      <a:r>
                        <a:rPr lang="en-US" sz="400" b="0" i="0" u="none" strike="noStrike">
                          <a:solidFill>
                            <a:srgbClr val="000000"/>
                          </a:solidFill>
                          <a:latin typeface="Calibri"/>
                        </a:rPr>
                        <a:t>18.7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0CB7D"/>
                    </a:solidFill>
                  </a:tcPr>
                </a:tc>
                <a:tc>
                  <a:txBody>
                    <a:bodyPr/>
                    <a:lstStyle/>
                    <a:p>
                      <a:pPr algn="r" fontAlgn="b"/>
                      <a:r>
                        <a:rPr lang="en-US" sz="400" b="0" i="0" u="none" strike="noStrike">
                          <a:solidFill>
                            <a:srgbClr val="000000"/>
                          </a:solidFill>
                          <a:latin typeface="Calibri"/>
                        </a:rPr>
                        <a:t>21.6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DCE7E"/>
                    </a:solidFill>
                  </a:tcPr>
                </a:tc>
                <a:tc>
                  <a:txBody>
                    <a:bodyPr/>
                    <a:lstStyle/>
                    <a:p>
                      <a:pPr algn="r" fontAlgn="b"/>
                      <a:r>
                        <a:rPr lang="en-US" sz="400" b="0" i="0" u="none" strike="noStrike">
                          <a:solidFill>
                            <a:srgbClr val="000000"/>
                          </a:solidFill>
                          <a:latin typeface="Calibri"/>
                        </a:rPr>
                        <a:t>16.8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6C87D"/>
                    </a:solidFill>
                  </a:tcPr>
                </a:tc>
                <a:tc>
                  <a:txBody>
                    <a:bodyPr/>
                    <a:lstStyle/>
                    <a:p>
                      <a:pPr algn="r" fontAlgn="b"/>
                      <a:r>
                        <a:rPr lang="en-US" sz="400" b="0" i="0" u="none" strike="noStrike">
                          <a:solidFill>
                            <a:srgbClr val="000000"/>
                          </a:solidFill>
                          <a:latin typeface="Calibri"/>
                        </a:rPr>
                        <a:t>15.4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0C67C"/>
                    </a:solidFill>
                  </a:tcPr>
                </a:tc>
                <a:tc>
                  <a:txBody>
                    <a:bodyPr/>
                    <a:lstStyle/>
                    <a:p>
                      <a:pPr algn="r" fontAlgn="b"/>
                      <a:r>
                        <a:rPr lang="en-US" sz="400" b="0" i="0" u="none" strike="noStrike">
                          <a:solidFill>
                            <a:srgbClr val="000000"/>
                          </a:solidFill>
                          <a:latin typeface="Calibri"/>
                        </a:rPr>
                        <a:t>16.6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6C87D"/>
                    </a:solidFill>
                  </a:tcPr>
                </a:tc>
                <a:tc>
                  <a:txBody>
                    <a:bodyPr/>
                    <a:lstStyle/>
                    <a:p>
                      <a:pPr algn="r" fontAlgn="b"/>
                      <a:r>
                        <a:rPr lang="en-US" sz="400" b="0" i="0" u="none" strike="noStrike">
                          <a:solidFill>
                            <a:srgbClr val="000000"/>
                          </a:solidFill>
                          <a:latin typeface="Calibri"/>
                        </a:rPr>
                        <a:t>13.9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9C47C"/>
                    </a:solidFill>
                  </a:tcPr>
                </a:tc>
                <a:tc>
                  <a:txBody>
                    <a:bodyPr/>
                    <a:lstStyle/>
                    <a:p>
                      <a:pPr algn="r" fontAlgn="b"/>
                      <a:r>
                        <a:rPr lang="en-US" sz="400" b="0" i="0" u="none" strike="noStrike">
                          <a:solidFill>
                            <a:srgbClr val="000000"/>
                          </a:solidFill>
                          <a:latin typeface="Calibri"/>
                        </a:rPr>
                        <a:t>28.8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ED880"/>
                    </a:solidFill>
                  </a:tcPr>
                </a:tc>
                <a:tc>
                  <a:txBody>
                    <a:bodyPr/>
                    <a:lstStyle/>
                    <a:p>
                      <a:pPr algn="r" fontAlgn="b"/>
                      <a:r>
                        <a:rPr lang="en-US" sz="400" b="0" i="0" u="none" strike="noStrike">
                          <a:solidFill>
                            <a:srgbClr val="000000"/>
                          </a:solidFill>
                          <a:latin typeface="Calibri"/>
                        </a:rPr>
                        <a:t>25.1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DD37F"/>
                    </a:solidFill>
                  </a:tcPr>
                </a:tc>
                <a:tc>
                  <a:txBody>
                    <a:bodyPr/>
                    <a:lstStyle/>
                    <a:p>
                      <a:pPr algn="r" fontAlgn="b"/>
                      <a:r>
                        <a:rPr lang="en-US" sz="400" b="0" i="0" u="none" strike="noStrike">
                          <a:solidFill>
                            <a:srgbClr val="000000"/>
                          </a:solidFill>
                          <a:latin typeface="Calibri"/>
                        </a:rPr>
                        <a:t>28.9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FD880"/>
                    </a:solidFill>
                  </a:tcPr>
                </a:tc>
                <a:tc>
                  <a:txBody>
                    <a:bodyPr/>
                    <a:lstStyle/>
                    <a:p>
                      <a:pPr algn="r" fontAlgn="b"/>
                      <a:r>
                        <a:rPr lang="en-US" sz="400" b="0" i="0" u="none" strike="noStrike">
                          <a:solidFill>
                            <a:srgbClr val="000000"/>
                          </a:solidFill>
                          <a:latin typeface="Calibri"/>
                        </a:rPr>
                        <a:t>29.0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0D880"/>
                    </a:solidFill>
                  </a:tcPr>
                </a:tc>
                <a:tc>
                  <a:txBody>
                    <a:bodyPr/>
                    <a:lstStyle/>
                    <a:p>
                      <a:pPr algn="r" fontAlgn="b"/>
                      <a:r>
                        <a:rPr lang="en-US" sz="400" b="0" i="0" u="none" strike="noStrike">
                          <a:solidFill>
                            <a:srgbClr val="000000"/>
                          </a:solidFill>
                          <a:latin typeface="Calibri"/>
                        </a:rPr>
                        <a:t>15.0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EC67C"/>
                    </a:solidFill>
                  </a:tcPr>
                </a:tc>
                <a:tc>
                  <a:txBody>
                    <a:bodyPr/>
                    <a:lstStyle/>
                    <a:p>
                      <a:pPr algn="r" fontAlgn="b"/>
                      <a:r>
                        <a:rPr lang="en-US" sz="400" b="0" i="0" u="none" strike="noStrike">
                          <a:solidFill>
                            <a:srgbClr val="000000"/>
                          </a:solidFill>
                          <a:latin typeface="Calibri"/>
                        </a:rPr>
                        <a:t>12.8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4C37C"/>
                    </a:solidFill>
                  </a:tcPr>
                </a:tc>
                <a:tc>
                  <a:txBody>
                    <a:bodyPr/>
                    <a:lstStyle/>
                    <a:p>
                      <a:pPr algn="r" fontAlgn="b"/>
                      <a:r>
                        <a:rPr lang="en-US" sz="400" b="0" i="0" u="none" strike="noStrike">
                          <a:solidFill>
                            <a:srgbClr val="000000"/>
                          </a:solidFill>
                          <a:latin typeface="Calibri"/>
                        </a:rPr>
                        <a:t>12.8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4C37C"/>
                    </a:solidFill>
                  </a:tcPr>
                </a:tc>
                <a:tc>
                  <a:txBody>
                    <a:bodyPr/>
                    <a:lstStyle/>
                    <a:p>
                      <a:pPr algn="r" fontAlgn="b"/>
                      <a:r>
                        <a:rPr lang="en-US" sz="400" b="0" i="0" u="none" strike="noStrike">
                          <a:solidFill>
                            <a:srgbClr val="000000"/>
                          </a:solidFill>
                          <a:latin typeface="Calibri"/>
                        </a:rPr>
                        <a:t>9.1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17.1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8C87D"/>
                    </a:solidFill>
                  </a:tcPr>
                </a:tc>
                <a:tc>
                  <a:txBody>
                    <a:bodyPr/>
                    <a:lstStyle/>
                    <a:p>
                      <a:pPr algn="r" fontAlgn="b"/>
                      <a:r>
                        <a:rPr lang="en-US" sz="400" b="0" i="0" u="none" strike="noStrike">
                          <a:solidFill>
                            <a:srgbClr val="000000"/>
                          </a:solidFill>
                          <a:latin typeface="Calibri"/>
                        </a:rPr>
                        <a:t>17.8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15.8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2C77C"/>
                    </a:solidFill>
                  </a:tcPr>
                </a:tc>
                <a:tc>
                  <a:txBody>
                    <a:bodyPr/>
                    <a:lstStyle/>
                    <a:p>
                      <a:pPr algn="r" fontAlgn="b"/>
                      <a:r>
                        <a:rPr lang="en-US" sz="400" b="0" i="0" u="none" strike="noStrike">
                          <a:solidFill>
                            <a:srgbClr val="000000"/>
                          </a:solidFill>
                          <a:latin typeface="Calibri"/>
                        </a:rPr>
                        <a:t>16.0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3C77C"/>
                    </a:solidFill>
                  </a:tcPr>
                </a:tc>
                <a:tc>
                  <a:txBody>
                    <a:bodyPr/>
                    <a:lstStyle/>
                    <a:p>
                      <a:pPr algn="r" fontAlgn="b"/>
                      <a:r>
                        <a:rPr lang="en-US" sz="400" b="0" i="0" u="none" strike="noStrike">
                          <a:solidFill>
                            <a:srgbClr val="000000"/>
                          </a:solidFill>
                          <a:latin typeface="Calibri"/>
                        </a:rPr>
                        <a:t>14.9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DC57C"/>
                    </a:solidFill>
                  </a:tcPr>
                </a:tc>
                <a:tc>
                  <a:txBody>
                    <a:bodyPr/>
                    <a:lstStyle/>
                    <a:p>
                      <a:pPr algn="r" fontAlgn="b"/>
                      <a:r>
                        <a:rPr lang="en-US" sz="400" b="0" i="0" u="none" strike="noStrike">
                          <a:solidFill>
                            <a:srgbClr val="000000"/>
                          </a:solidFill>
                          <a:latin typeface="Calibri"/>
                        </a:rPr>
                        <a:t>13.3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6C37C"/>
                    </a:solidFill>
                  </a:tcPr>
                </a:tc>
                <a:tc>
                  <a:txBody>
                    <a:bodyPr/>
                    <a:lstStyle/>
                    <a:p>
                      <a:pPr algn="r" fontAlgn="b"/>
                      <a:r>
                        <a:rPr lang="en-US" sz="400" b="0" i="0" u="none" strike="noStrike">
                          <a:solidFill>
                            <a:srgbClr val="000000"/>
                          </a:solidFill>
                          <a:latin typeface="Calibri"/>
                        </a:rPr>
                        <a:t>14.5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CC57C"/>
                    </a:solidFill>
                  </a:tcPr>
                </a:tc>
                <a:tc>
                  <a:txBody>
                    <a:bodyPr/>
                    <a:lstStyle/>
                    <a:p>
                      <a:pPr algn="r" fontAlgn="b"/>
                      <a:r>
                        <a:rPr lang="en-US" sz="400" b="0" i="0" u="none" strike="noStrike">
                          <a:solidFill>
                            <a:srgbClr val="000000"/>
                          </a:solidFill>
                          <a:latin typeface="Calibri"/>
                        </a:rPr>
                        <a:t>15.6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17.0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8C87D"/>
                    </a:solidFill>
                  </a:tcPr>
                </a:tc>
                <a:tc>
                  <a:txBody>
                    <a:bodyPr/>
                    <a:lstStyle/>
                    <a:p>
                      <a:pPr algn="r" fontAlgn="b"/>
                      <a:r>
                        <a:rPr lang="en-US" sz="400" b="0" i="0" u="none" strike="noStrike">
                          <a:solidFill>
                            <a:srgbClr val="000000"/>
                          </a:solidFill>
                          <a:latin typeface="Calibri"/>
                        </a:rPr>
                        <a:t>16.5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5C77C"/>
                    </a:solidFill>
                  </a:tcPr>
                </a:tc>
                <a:tc>
                  <a:txBody>
                    <a:bodyPr/>
                    <a:lstStyle/>
                    <a:p>
                      <a:pPr algn="r" fontAlgn="b"/>
                      <a:r>
                        <a:rPr lang="en-US" sz="400" b="0" i="0" u="none" strike="noStrike">
                          <a:solidFill>
                            <a:srgbClr val="000000"/>
                          </a:solidFill>
                          <a:latin typeface="Calibri"/>
                        </a:rPr>
                        <a:t>18.4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ECA7D"/>
                    </a:solidFill>
                  </a:tcPr>
                </a:tc>
                <a:tc>
                  <a:txBody>
                    <a:bodyPr/>
                    <a:lstStyle/>
                    <a:p>
                      <a:pPr algn="r" fontAlgn="b"/>
                      <a:r>
                        <a:rPr lang="en-US" sz="400" b="0" i="0" u="none" strike="noStrike">
                          <a:solidFill>
                            <a:srgbClr val="000000"/>
                          </a:solidFill>
                          <a:latin typeface="Calibri"/>
                        </a:rPr>
                        <a:t>17.9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97D"/>
                    </a:solidFill>
                  </a:tcPr>
                </a:tc>
              </a:tr>
              <a:tr h="65314">
                <a:tc>
                  <a:txBody>
                    <a:bodyPr/>
                    <a:lstStyle/>
                    <a:p>
                      <a:pPr algn="l" fontAlgn="b"/>
                      <a:r>
                        <a:rPr lang="en-US" sz="400" b="0" i="0" u="none" strike="noStrike">
                          <a:solidFill>
                            <a:srgbClr val="000000"/>
                          </a:solidFill>
                          <a:latin typeface="Calibri"/>
                        </a:rPr>
                        <a:t>ASPEN Primary Placebo</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23.3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5D17E"/>
                    </a:solidFill>
                  </a:tcPr>
                </a:tc>
                <a:tc>
                  <a:txBody>
                    <a:bodyPr/>
                    <a:lstStyle/>
                    <a:p>
                      <a:pPr algn="r" fontAlgn="b"/>
                      <a:r>
                        <a:rPr lang="en-US" sz="400" b="0" i="0" u="none" strike="noStrike">
                          <a:solidFill>
                            <a:srgbClr val="000000"/>
                          </a:solidFill>
                          <a:latin typeface="Calibri"/>
                        </a:rPr>
                        <a:t>23.1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4D07E"/>
                    </a:solidFill>
                  </a:tcPr>
                </a:tc>
                <a:tc>
                  <a:txBody>
                    <a:bodyPr/>
                    <a:lstStyle/>
                    <a:p>
                      <a:pPr algn="r" fontAlgn="b"/>
                      <a:r>
                        <a:rPr lang="en-US" sz="400" b="0" i="0" u="none" strike="noStrike">
                          <a:solidFill>
                            <a:srgbClr val="000000"/>
                          </a:solidFill>
                          <a:latin typeface="Calibri"/>
                        </a:rPr>
                        <a:t>22.3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0CF7E"/>
                    </a:solidFill>
                  </a:tcPr>
                </a:tc>
                <a:tc>
                  <a:txBody>
                    <a:bodyPr/>
                    <a:lstStyle/>
                    <a:p>
                      <a:pPr algn="r" fontAlgn="b"/>
                      <a:r>
                        <a:rPr lang="en-US" sz="400" b="0" i="0" u="none" strike="noStrike">
                          <a:solidFill>
                            <a:srgbClr val="000000"/>
                          </a:solidFill>
                          <a:latin typeface="Calibri"/>
                        </a:rPr>
                        <a:t>20.6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8CD7E"/>
                    </a:solidFill>
                  </a:tcPr>
                </a:tc>
                <a:tc>
                  <a:txBody>
                    <a:bodyPr/>
                    <a:lstStyle/>
                    <a:p>
                      <a:pPr algn="r" fontAlgn="b"/>
                      <a:r>
                        <a:rPr lang="en-US" sz="400" b="0" i="0" u="none" strike="noStrike">
                          <a:solidFill>
                            <a:srgbClr val="000000"/>
                          </a:solidFill>
                          <a:latin typeface="Calibri"/>
                        </a:rPr>
                        <a:t>19.7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4CC7D"/>
                    </a:solidFill>
                  </a:tcPr>
                </a:tc>
                <a:tc>
                  <a:txBody>
                    <a:bodyPr/>
                    <a:lstStyle/>
                    <a:p>
                      <a:pPr algn="r" fontAlgn="b"/>
                      <a:r>
                        <a:rPr lang="en-US" sz="400" b="0" i="0" u="none" strike="noStrike">
                          <a:solidFill>
                            <a:srgbClr val="000000"/>
                          </a:solidFill>
                          <a:latin typeface="Calibri"/>
                        </a:rPr>
                        <a:t>25.4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FD37F"/>
                    </a:solidFill>
                  </a:tcPr>
                </a:tc>
                <a:tc>
                  <a:txBody>
                    <a:bodyPr/>
                    <a:lstStyle/>
                    <a:p>
                      <a:pPr algn="r" fontAlgn="b"/>
                      <a:r>
                        <a:rPr lang="en-US" sz="400" b="0" i="0" u="none" strike="noStrike">
                          <a:solidFill>
                            <a:srgbClr val="000000"/>
                          </a:solidFill>
                          <a:latin typeface="Calibri"/>
                        </a:rPr>
                        <a:t>24.6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BD27F"/>
                    </a:solidFill>
                  </a:tcPr>
                </a:tc>
                <a:tc>
                  <a:txBody>
                    <a:bodyPr/>
                    <a:lstStyle/>
                    <a:p>
                      <a:pPr algn="r" fontAlgn="b"/>
                      <a:r>
                        <a:rPr lang="en-US" sz="400" b="0" i="0" u="none" strike="noStrike">
                          <a:solidFill>
                            <a:srgbClr val="000000"/>
                          </a:solidFill>
                          <a:latin typeface="Calibri"/>
                        </a:rPr>
                        <a:t>23.0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3D07E"/>
                    </a:solidFill>
                  </a:tcPr>
                </a:tc>
                <a:tc>
                  <a:txBody>
                    <a:bodyPr/>
                    <a:lstStyle/>
                    <a:p>
                      <a:pPr algn="r" fontAlgn="b"/>
                      <a:r>
                        <a:rPr lang="en-US" sz="400" b="0" i="0" u="none" strike="noStrike">
                          <a:solidFill>
                            <a:srgbClr val="000000"/>
                          </a:solidFill>
                          <a:latin typeface="Calibri"/>
                        </a:rPr>
                        <a:t>15.5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0C67C"/>
                    </a:solidFill>
                  </a:tcPr>
                </a:tc>
                <a:tc>
                  <a:txBody>
                    <a:bodyPr/>
                    <a:lstStyle/>
                    <a:p>
                      <a:pPr algn="r" fontAlgn="b"/>
                      <a:r>
                        <a:rPr lang="en-US" sz="400" b="0" i="0" u="none" strike="noStrike">
                          <a:solidFill>
                            <a:srgbClr val="000000"/>
                          </a:solidFill>
                          <a:latin typeface="Calibri"/>
                        </a:rPr>
                        <a:t>14.3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BC57C"/>
                    </a:solidFill>
                  </a:tcPr>
                </a:tc>
                <a:tc>
                  <a:txBody>
                    <a:bodyPr/>
                    <a:lstStyle/>
                    <a:p>
                      <a:pPr algn="r" fontAlgn="b"/>
                      <a:r>
                        <a:rPr lang="en-US" sz="400" b="0" i="0" u="none" strike="noStrike">
                          <a:solidFill>
                            <a:srgbClr val="000000"/>
                          </a:solidFill>
                          <a:latin typeface="Calibri"/>
                        </a:rPr>
                        <a:t>16.0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3C77C"/>
                    </a:solidFill>
                  </a:tcPr>
                </a:tc>
                <a:tc>
                  <a:txBody>
                    <a:bodyPr/>
                    <a:lstStyle/>
                    <a:p>
                      <a:pPr algn="r" fontAlgn="b"/>
                      <a:r>
                        <a:rPr lang="en-US" sz="400" b="0" i="0" u="none" strike="noStrike">
                          <a:solidFill>
                            <a:srgbClr val="000000"/>
                          </a:solidFill>
                          <a:latin typeface="Calibri"/>
                        </a:rPr>
                        <a:t>15.8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2C67C"/>
                    </a:solidFill>
                  </a:tcPr>
                </a:tc>
                <a:tc>
                  <a:txBody>
                    <a:bodyPr/>
                    <a:lstStyle/>
                    <a:p>
                      <a:pPr algn="r" fontAlgn="b"/>
                      <a:r>
                        <a:rPr lang="en-US" sz="400" b="0" i="0" u="none" strike="noStrike">
                          <a:solidFill>
                            <a:srgbClr val="000000"/>
                          </a:solidFill>
                          <a:latin typeface="Calibri"/>
                        </a:rPr>
                        <a:t>33.3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3DE81"/>
                    </a:solidFill>
                  </a:tcPr>
                </a:tc>
                <a:tc>
                  <a:txBody>
                    <a:bodyPr/>
                    <a:lstStyle/>
                    <a:p>
                      <a:pPr algn="r" fontAlgn="b"/>
                      <a:r>
                        <a:rPr lang="en-US" sz="400" b="0" i="0" u="none" strike="noStrike">
                          <a:solidFill>
                            <a:srgbClr val="000000"/>
                          </a:solidFill>
                          <a:latin typeface="Calibri"/>
                        </a:rPr>
                        <a:t>31.3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ADB80"/>
                    </a:solidFill>
                  </a:tcPr>
                </a:tc>
                <a:tc>
                  <a:txBody>
                    <a:bodyPr/>
                    <a:lstStyle/>
                    <a:p>
                      <a:pPr algn="r" fontAlgn="b"/>
                      <a:r>
                        <a:rPr lang="en-US" sz="400" b="0" i="0" u="none" strike="noStrike">
                          <a:solidFill>
                            <a:srgbClr val="000000"/>
                          </a:solidFill>
                          <a:latin typeface="Calibri"/>
                        </a:rPr>
                        <a:t>29.9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4DA80"/>
                    </a:solidFill>
                  </a:tcPr>
                </a:tc>
                <a:tc>
                  <a:txBody>
                    <a:bodyPr/>
                    <a:lstStyle/>
                    <a:p>
                      <a:pPr algn="r" fontAlgn="b"/>
                      <a:r>
                        <a:rPr lang="en-US" sz="400" b="0" i="0" u="none" strike="noStrike">
                          <a:solidFill>
                            <a:srgbClr val="000000"/>
                          </a:solidFill>
                          <a:latin typeface="Calibri"/>
                        </a:rPr>
                        <a:t>32.7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23.4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5D17E"/>
                    </a:solidFill>
                  </a:tcPr>
                </a:tc>
                <a:tc>
                  <a:txBody>
                    <a:bodyPr/>
                    <a:lstStyle/>
                    <a:p>
                      <a:pPr algn="r" fontAlgn="b"/>
                      <a:r>
                        <a:rPr lang="en-US" sz="400" b="0" i="0" u="none" strike="noStrike">
                          <a:solidFill>
                            <a:srgbClr val="000000"/>
                          </a:solidFill>
                          <a:latin typeface="Calibri"/>
                        </a:rPr>
                        <a:t>21.3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CCE7E"/>
                    </a:solidFill>
                  </a:tcPr>
                </a:tc>
                <a:tc>
                  <a:txBody>
                    <a:bodyPr/>
                    <a:lstStyle/>
                    <a:p>
                      <a:pPr algn="r" fontAlgn="b"/>
                      <a:r>
                        <a:rPr lang="en-US" sz="400" b="0" i="0" u="none" strike="noStrike">
                          <a:solidFill>
                            <a:srgbClr val="000000"/>
                          </a:solidFill>
                          <a:latin typeface="Calibri"/>
                        </a:rPr>
                        <a:t>20.8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9CD7E"/>
                    </a:solidFill>
                  </a:tcPr>
                </a:tc>
                <a:tc>
                  <a:txBody>
                    <a:bodyPr/>
                    <a:lstStyle/>
                    <a:p>
                      <a:pPr algn="r" fontAlgn="b"/>
                      <a:r>
                        <a:rPr lang="en-US" sz="400" b="0" i="0" u="none" strike="noStrike">
                          <a:solidFill>
                            <a:srgbClr val="000000"/>
                          </a:solidFill>
                          <a:latin typeface="Calibri"/>
                        </a:rPr>
                        <a:t>22.4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CF7E"/>
                    </a:solidFill>
                  </a:tcPr>
                </a:tc>
                <a:tc>
                  <a:txBody>
                    <a:bodyPr/>
                    <a:lstStyle/>
                    <a:p>
                      <a:pPr algn="r" fontAlgn="b"/>
                      <a:r>
                        <a:rPr lang="en-US" sz="400" b="0" i="0" u="none" strike="noStrike">
                          <a:solidFill>
                            <a:srgbClr val="000000"/>
                          </a:solidFill>
                          <a:latin typeface="Calibri"/>
                        </a:rPr>
                        <a:t>23.4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5D17E"/>
                    </a:solidFill>
                  </a:tcPr>
                </a:tc>
                <a:tc>
                  <a:txBody>
                    <a:bodyPr/>
                    <a:lstStyle/>
                    <a:p>
                      <a:pPr algn="r" fontAlgn="b"/>
                      <a:r>
                        <a:rPr lang="en-US" sz="400" b="0" i="0" u="none" strike="noStrike">
                          <a:solidFill>
                            <a:srgbClr val="000000"/>
                          </a:solidFill>
                          <a:latin typeface="Calibri"/>
                        </a:rPr>
                        <a:t>24.3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AD27F"/>
                    </a:solidFill>
                  </a:tcPr>
                </a:tc>
                <a:tc>
                  <a:txBody>
                    <a:bodyPr/>
                    <a:lstStyle/>
                    <a:p>
                      <a:pPr algn="r" fontAlgn="b"/>
                      <a:r>
                        <a:rPr lang="en-US" sz="400" b="0" i="0" u="none" strike="noStrike">
                          <a:solidFill>
                            <a:srgbClr val="000000"/>
                          </a:solidFill>
                          <a:latin typeface="Calibri"/>
                        </a:rPr>
                        <a:t>23.5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6D17E"/>
                    </a:solidFill>
                  </a:tcPr>
                </a:tc>
                <a:tc>
                  <a:txBody>
                    <a:bodyPr/>
                    <a:lstStyle/>
                    <a:p>
                      <a:pPr algn="r" fontAlgn="b"/>
                      <a:r>
                        <a:rPr lang="en-US" sz="400" b="0" i="0" u="none" strike="noStrike">
                          <a:solidFill>
                            <a:srgbClr val="000000"/>
                          </a:solidFill>
                          <a:latin typeface="Calibri"/>
                        </a:rPr>
                        <a:t>26.5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4D57F"/>
                    </a:solidFill>
                  </a:tcPr>
                </a:tc>
                <a:tc>
                  <a:txBody>
                    <a:bodyPr/>
                    <a:lstStyle/>
                    <a:p>
                      <a:pPr algn="r" fontAlgn="b"/>
                      <a:r>
                        <a:rPr lang="en-US" sz="400" b="0" i="0" u="none" strike="noStrike">
                          <a:solidFill>
                            <a:srgbClr val="000000"/>
                          </a:solidFill>
                          <a:latin typeface="Calibri"/>
                        </a:rPr>
                        <a:t>14.6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CC57C"/>
                    </a:solidFill>
                  </a:tcPr>
                </a:tc>
                <a:tc>
                  <a:txBody>
                    <a:bodyPr/>
                    <a:lstStyle/>
                    <a:p>
                      <a:pPr algn="r" fontAlgn="b"/>
                      <a:r>
                        <a:rPr lang="en-US" sz="400" b="0" i="0" u="none" strike="noStrike">
                          <a:solidFill>
                            <a:srgbClr val="000000"/>
                          </a:solidFill>
                          <a:latin typeface="Calibri"/>
                        </a:rPr>
                        <a:t>16.1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3C77C"/>
                    </a:solidFill>
                  </a:tcPr>
                </a:tc>
                <a:tc>
                  <a:txBody>
                    <a:bodyPr/>
                    <a:lstStyle/>
                    <a:p>
                      <a:pPr algn="r" fontAlgn="b"/>
                      <a:r>
                        <a:rPr lang="en-US" sz="400" b="0" i="0" u="none" strike="noStrike">
                          <a:solidFill>
                            <a:srgbClr val="000000"/>
                          </a:solidFill>
                          <a:latin typeface="Calibri"/>
                        </a:rPr>
                        <a:t>15.0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EC57C"/>
                    </a:solidFill>
                  </a:tcPr>
                </a:tc>
                <a:tc>
                  <a:txBody>
                    <a:bodyPr/>
                    <a:lstStyle/>
                    <a:p>
                      <a:pPr algn="r" fontAlgn="b"/>
                      <a:r>
                        <a:rPr lang="en-US" sz="400" b="0" i="0" u="none" strike="noStrike">
                          <a:solidFill>
                            <a:srgbClr val="000000"/>
                          </a:solidFill>
                          <a:latin typeface="Calibri"/>
                        </a:rPr>
                        <a:t>17.3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9C97D"/>
                    </a:solidFill>
                  </a:tcPr>
                </a:tc>
                <a:tc>
                  <a:txBody>
                    <a:bodyPr/>
                    <a:lstStyle/>
                    <a:p>
                      <a:pPr algn="r" fontAlgn="b"/>
                      <a:r>
                        <a:rPr lang="en-US" sz="400" b="0" i="0" u="none" strike="noStrike">
                          <a:solidFill>
                            <a:srgbClr val="000000"/>
                          </a:solidFill>
                          <a:latin typeface="Calibri"/>
                        </a:rPr>
                        <a:t>29.4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1D980"/>
                    </a:solidFill>
                  </a:tcPr>
                </a:tc>
                <a:tc>
                  <a:txBody>
                    <a:bodyPr/>
                    <a:lstStyle/>
                    <a:p>
                      <a:pPr algn="r" fontAlgn="b"/>
                      <a:r>
                        <a:rPr lang="en-US" sz="400" b="0" i="0" u="none" strike="noStrike">
                          <a:solidFill>
                            <a:srgbClr val="000000"/>
                          </a:solidFill>
                          <a:latin typeface="Calibri"/>
                        </a:rPr>
                        <a:t>31.1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9DB80"/>
                    </a:solidFill>
                  </a:tcPr>
                </a:tc>
                <a:tc>
                  <a:txBody>
                    <a:bodyPr/>
                    <a:lstStyle/>
                    <a:p>
                      <a:pPr algn="r" fontAlgn="b"/>
                      <a:r>
                        <a:rPr lang="en-US" sz="400" b="0" i="0" u="none" strike="noStrike">
                          <a:solidFill>
                            <a:srgbClr val="000000"/>
                          </a:solidFill>
                          <a:latin typeface="Calibri"/>
                        </a:rPr>
                        <a:t>32.7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32.2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EDD81"/>
                    </a:solidFill>
                  </a:tcPr>
                </a:tc>
              </a:tr>
              <a:tr h="65314">
                <a:tc>
                  <a:txBody>
                    <a:bodyPr/>
                    <a:lstStyle/>
                    <a:p>
                      <a:pPr algn="l" fontAlgn="b"/>
                      <a:r>
                        <a:rPr lang="en-US" sz="400" b="0" i="0" u="none" strike="noStrike">
                          <a:solidFill>
                            <a:srgbClr val="000000"/>
                          </a:solidFill>
                          <a:latin typeface="Calibri"/>
                        </a:rPr>
                        <a:t>ASPEN Primary Atorvastatin</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21.7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400" b="0" i="0" u="none" strike="noStrike">
                          <a:solidFill>
                            <a:srgbClr val="000000"/>
                          </a:solidFill>
                          <a:latin typeface="Calibri"/>
                        </a:rPr>
                        <a:t>24.3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r" fontAlgn="b"/>
                      <a:r>
                        <a:rPr lang="en-US" sz="400" b="0" i="0" u="none" strike="noStrike">
                          <a:solidFill>
                            <a:srgbClr val="000000"/>
                          </a:solidFill>
                          <a:latin typeface="Calibri"/>
                        </a:rPr>
                        <a:t>21.7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DCF7E"/>
                    </a:solidFill>
                  </a:tcPr>
                </a:tc>
                <a:tc>
                  <a:txBody>
                    <a:bodyPr/>
                    <a:lstStyle/>
                    <a:p>
                      <a:pPr algn="r" fontAlgn="b"/>
                      <a:r>
                        <a:rPr lang="en-US" sz="400" b="0" i="0" u="none" strike="noStrike">
                          <a:solidFill>
                            <a:srgbClr val="000000"/>
                          </a:solidFill>
                          <a:latin typeface="Calibri"/>
                        </a:rPr>
                        <a:t>22.9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r" fontAlgn="b"/>
                      <a:r>
                        <a:rPr lang="en-US" sz="400" b="0" i="0" u="none" strike="noStrike">
                          <a:solidFill>
                            <a:srgbClr val="000000"/>
                          </a:solidFill>
                          <a:latin typeface="Calibri"/>
                        </a:rPr>
                        <a:t>25.0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r" fontAlgn="b"/>
                      <a:r>
                        <a:rPr lang="en-US" sz="400" b="0" i="0" u="none" strike="noStrike">
                          <a:solidFill>
                            <a:srgbClr val="000000"/>
                          </a:solidFill>
                          <a:latin typeface="Calibri"/>
                        </a:rPr>
                        <a:t>23.0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r" fontAlgn="b"/>
                      <a:r>
                        <a:rPr lang="en-US" sz="400" b="0" i="0" u="none" strike="noStrike">
                          <a:solidFill>
                            <a:srgbClr val="000000"/>
                          </a:solidFill>
                          <a:latin typeface="Calibri"/>
                        </a:rPr>
                        <a:t>24.2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25.5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FD47F"/>
                    </a:solidFill>
                  </a:tcPr>
                </a:tc>
                <a:tc>
                  <a:txBody>
                    <a:bodyPr/>
                    <a:lstStyle/>
                    <a:p>
                      <a:pPr algn="r" fontAlgn="b"/>
                      <a:r>
                        <a:rPr lang="en-US" sz="400" b="0" i="0" u="none" strike="noStrike">
                          <a:solidFill>
                            <a:srgbClr val="000000"/>
                          </a:solidFill>
                          <a:latin typeface="Calibri"/>
                        </a:rPr>
                        <a:t>17.2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r" fontAlgn="b"/>
                      <a:r>
                        <a:rPr lang="en-US" sz="400" b="0" i="0" u="none" strike="noStrike">
                          <a:solidFill>
                            <a:srgbClr val="000000"/>
                          </a:solidFill>
                          <a:latin typeface="Calibri"/>
                        </a:rPr>
                        <a:t>15.6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17.4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r" fontAlgn="b"/>
                      <a:r>
                        <a:rPr lang="en-US" sz="400" b="0" i="0" u="none" strike="noStrike">
                          <a:solidFill>
                            <a:srgbClr val="000000"/>
                          </a:solidFill>
                          <a:latin typeface="Calibri"/>
                        </a:rPr>
                        <a:t>16.5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r" fontAlgn="b"/>
                      <a:r>
                        <a:rPr lang="en-US" sz="400" b="0" i="0" u="none" strike="noStrike">
                          <a:solidFill>
                            <a:srgbClr val="000000"/>
                          </a:solidFill>
                          <a:latin typeface="Calibri"/>
                        </a:rPr>
                        <a:t>34.7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AE081"/>
                    </a:solidFill>
                  </a:tcPr>
                </a:tc>
                <a:tc>
                  <a:txBody>
                    <a:bodyPr/>
                    <a:lstStyle/>
                    <a:p>
                      <a:pPr algn="r" fontAlgn="b"/>
                      <a:r>
                        <a:rPr lang="en-US" sz="400" b="0" i="0" u="none" strike="noStrike">
                          <a:solidFill>
                            <a:srgbClr val="000000"/>
                          </a:solidFill>
                          <a:latin typeface="Calibri"/>
                        </a:rPr>
                        <a:t>31.4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32.2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r" fontAlgn="b"/>
                      <a:r>
                        <a:rPr lang="en-US" sz="400" b="0" i="0" u="none" strike="noStrike">
                          <a:solidFill>
                            <a:srgbClr val="000000"/>
                          </a:solidFill>
                          <a:latin typeface="Calibri"/>
                        </a:rPr>
                        <a:t>32.7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17.0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r" fontAlgn="b"/>
                      <a:r>
                        <a:rPr lang="en-US" sz="400" b="0" i="0" u="none" strike="noStrike">
                          <a:solidFill>
                            <a:srgbClr val="000000"/>
                          </a:solidFill>
                          <a:latin typeface="Calibri"/>
                        </a:rPr>
                        <a:t>15.7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16.5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r" fontAlgn="b"/>
                      <a:r>
                        <a:rPr lang="en-US" sz="400" b="0" i="0" u="none" strike="noStrike">
                          <a:solidFill>
                            <a:srgbClr val="000000"/>
                          </a:solidFill>
                          <a:latin typeface="Calibri"/>
                        </a:rPr>
                        <a:t>16.0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400" b="0" i="0" u="none" strike="noStrike">
                          <a:solidFill>
                            <a:srgbClr val="000000"/>
                          </a:solidFill>
                          <a:latin typeface="Calibri"/>
                        </a:rPr>
                        <a:t>21.6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400" b="0" i="0" u="none" strike="noStrike">
                          <a:solidFill>
                            <a:srgbClr val="000000"/>
                          </a:solidFill>
                          <a:latin typeface="Calibri"/>
                        </a:rPr>
                        <a:t>21.4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400" b="0" i="0" u="none" strike="noStrike">
                          <a:solidFill>
                            <a:srgbClr val="000000"/>
                          </a:solidFill>
                          <a:latin typeface="Calibri"/>
                        </a:rPr>
                        <a:t>22.0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24.0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r" fontAlgn="b"/>
                      <a:r>
                        <a:rPr lang="en-US" sz="400" b="0" i="0" u="none" strike="noStrike">
                          <a:solidFill>
                            <a:srgbClr val="000000"/>
                          </a:solidFill>
                          <a:latin typeface="Calibri"/>
                        </a:rPr>
                        <a:t>15.6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15.9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r" fontAlgn="b"/>
                      <a:r>
                        <a:rPr lang="en-US" sz="400" b="0" i="0" u="none" strike="noStrike">
                          <a:solidFill>
                            <a:srgbClr val="000000"/>
                          </a:solidFill>
                          <a:latin typeface="Calibri"/>
                        </a:rPr>
                        <a:t>13.3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r" fontAlgn="b"/>
                      <a:r>
                        <a:rPr lang="en-US" sz="400" b="0" i="0" u="none" strike="noStrike">
                          <a:solidFill>
                            <a:srgbClr val="000000"/>
                          </a:solidFill>
                          <a:latin typeface="Calibri"/>
                        </a:rPr>
                        <a:t>15.1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FC67C"/>
                    </a:solidFill>
                  </a:tcPr>
                </a:tc>
                <a:tc>
                  <a:txBody>
                    <a:bodyPr/>
                    <a:lstStyle/>
                    <a:p>
                      <a:pPr algn="r" fontAlgn="b"/>
                      <a:r>
                        <a:rPr lang="en-US" sz="400" b="0" i="0" u="none" strike="noStrike">
                          <a:solidFill>
                            <a:srgbClr val="000000"/>
                          </a:solidFill>
                          <a:latin typeface="Calibri"/>
                        </a:rPr>
                        <a:t>23.1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r" fontAlgn="b"/>
                      <a:r>
                        <a:rPr lang="en-US" sz="400" b="0" i="0" u="none" strike="noStrike">
                          <a:solidFill>
                            <a:srgbClr val="000000"/>
                          </a:solidFill>
                          <a:latin typeface="Calibri"/>
                        </a:rPr>
                        <a:t>25.4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FD37F"/>
                    </a:solidFill>
                  </a:tcPr>
                </a:tc>
                <a:tc>
                  <a:txBody>
                    <a:bodyPr/>
                    <a:lstStyle/>
                    <a:p>
                      <a:pPr algn="r" fontAlgn="b"/>
                      <a:r>
                        <a:rPr lang="en-US" sz="400" b="0" i="0" u="none" strike="noStrike">
                          <a:solidFill>
                            <a:srgbClr val="000000"/>
                          </a:solidFill>
                          <a:latin typeface="Calibri"/>
                        </a:rPr>
                        <a:t>23.2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4D17E"/>
                    </a:solidFill>
                  </a:tcPr>
                </a:tc>
                <a:tc>
                  <a:txBody>
                    <a:bodyPr/>
                    <a:lstStyle/>
                    <a:p>
                      <a:pPr algn="r" fontAlgn="b"/>
                      <a:r>
                        <a:rPr lang="en-US" sz="400" b="0" i="0" u="none" strike="noStrike">
                          <a:solidFill>
                            <a:srgbClr val="000000"/>
                          </a:solidFill>
                          <a:latin typeface="Calibri"/>
                        </a:rPr>
                        <a:t>22.0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r>
              <a:tr h="65314">
                <a:tc>
                  <a:txBody>
                    <a:bodyPr/>
                    <a:lstStyle/>
                    <a:p>
                      <a:pPr algn="l" fontAlgn="b"/>
                      <a:r>
                        <a:rPr lang="en-US" sz="400" b="0" i="0" u="none" strike="noStrike">
                          <a:solidFill>
                            <a:srgbClr val="000000"/>
                          </a:solidFill>
                          <a:latin typeface="Calibri"/>
                        </a:rPr>
                        <a:t>ADVANCE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67.3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47A"/>
                    </a:solidFill>
                  </a:tcPr>
                </a:tc>
                <a:tc>
                  <a:txBody>
                    <a:bodyPr/>
                    <a:lstStyle/>
                    <a:p>
                      <a:pPr algn="r" fontAlgn="b"/>
                      <a:r>
                        <a:rPr lang="en-US" sz="400" b="0" i="0" u="none" strike="noStrike">
                          <a:solidFill>
                            <a:srgbClr val="000000"/>
                          </a:solidFill>
                          <a:latin typeface="Calibri"/>
                        </a:rPr>
                        <a:t>54.0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60.1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47D"/>
                    </a:solidFill>
                  </a:tcPr>
                </a:tc>
                <a:tc>
                  <a:txBody>
                    <a:bodyPr/>
                    <a:lstStyle/>
                    <a:p>
                      <a:pPr algn="r" fontAlgn="b"/>
                      <a:r>
                        <a:rPr lang="en-US" sz="400" b="0" i="0" u="none" strike="noStrike">
                          <a:solidFill>
                            <a:srgbClr val="000000"/>
                          </a:solidFill>
                          <a:latin typeface="Calibri"/>
                        </a:rPr>
                        <a:t>62.7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E7C"/>
                    </a:solidFill>
                  </a:tcPr>
                </a:tc>
                <a:tc>
                  <a:txBody>
                    <a:bodyPr/>
                    <a:lstStyle/>
                    <a:p>
                      <a:pPr algn="r" fontAlgn="b"/>
                      <a:r>
                        <a:rPr lang="en-US" sz="400" b="0" i="0" u="none" strike="noStrike">
                          <a:solidFill>
                            <a:srgbClr val="000000"/>
                          </a:solidFill>
                          <a:latin typeface="Calibri"/>
                        </a:rPr>
                        <a:t>36.6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3E382"/>
                    </a:solidFill>
                  </a:tcPr>
                </a:tc>
                <a:tc>
                  <a:txBody>
                    <a:bodyPr/>
                    <a:lstStyle/>
                    <a:p>
                      <a:pPr algn="r" fontAlgn="b"/>
                      <a:r>
                        <a:rPr lang="en-US" sz="400" b="0" i="0" u="none" strike="noStrike">
                          <a:solidFill>
                            <a:srgbClr val="000000"/>
                          </a:solidFill>
                          <a:latin typeface="Calibri"/>
                        </a:rPr>
                        <a:t>27.5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8D67F"/>
                    </a:solidFill>
                  </a:tcPr>
                </a:tc>
                <a:tc>
                  <a:txBody>
                    <a:bodyPr/>
                    <a:lstStyle/>
                    <a:p>
                      <a:pPr algn="r" fontAlgn="b"/>
                      <a:r>
                        <a:rPr lang="en-US" sz="400" b="0" i="0" u="none" strike="noStrike">
                          <a:solidFill>
                            <a:srgbClr val="000000"/>
                          </a:solidFill>
                          <a:latin typeface="Calibri"/>
                        </a:rPr>
                        <a:t>31.0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9DB80"/>
                    </a:solidFill>
                  </a:tcPr>
                </a:tc>
                <a:tc>
                  <a:txBody>
                    <a:bodyPr/>
                    <a:lstStyle/>
                    <a:p>
                      <a:pPr algn="r" fontAlgn="b"/>
                      <a:r>
                        <a:rPr lang="en-US" sz="400" b="0" i="0" u="none" strike="noStrike">
                          <a:solidFill>
                            <a:srgbClr val="000000"/>
                          </a:solidFill>
                          <a:latin typeface="Calibri"/>
                        </a:rPr>
                        <a:t>32.9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2DE81"/>
                    </a:solidFill>
                  </a:tcPr>
                </a:tc>
                <a:tc>
                  <a:txBody>
                    <a:bodyPr/>
                    <a:lstStyle/>
                    <a:p>
                      <a:pPr algn="r" fontAlgn="b"/>
                      <a:r>
                        <a:rPr lang="en-US" sz="400" b="0" i="0" u="none" strike="noStrike">
                          <a:solidFill>
                            <a:srgbClr val="000000"/>
                          </a:solidFill>
                          <a:latin typeface="Calibri"/>
                        </a:rPr>
                        <a:t>54.1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17F"/>
                    </a:solidFill>
                  </a:tcPr>
                </a:tc>
                <a:tc>
                  <a:txBody>
                    <a:bodyPr/>
                    <a:lstStyle/>
                    <a:p>
                      <a:pPr algn="r" fontAlgn="b"/>
                      <a:r>
                        <a:rPr lang="en-US" sz="400" b="0" i="0" u="none" strike="noStrike">
                          <a:solidFill>
                            <a:srgbClr val="000000"/>
                          </a:solidFill>
                          <a:latin typeface="Calibri"/>
                        </a:rPr>
                        <a:t>48.0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50.1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A81"/>
                    </a:solidFill>
                  </a:tcPr>
                </a:tc>
                <a:tc>
                  <a:txBody>
                    <a:bodyPr/>
                    <a:lstStyle/>
                    <a:p>
                      <a:pPr algn="r" fontAlgn="b"/>
                      <a:r>
                        <a:rPr lang="en-US" sz="400" b="0" i="0" u="none" strike="noStrike">
                          <a:solidFill>
                            <a:srgbClr val="000000"/>
                          </a:solidFill>
                          <a:latin typeface="Calibri"/>
                        </a:rPr>
                        <a:t>49.9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B81"/>
                    </a:solidFill>
                  </a:tcPr>
                </a:tc>
                <a:tc>
                  <a:txBody>
                    <a:bodyPr/>
                    <a:lstStyle/>
                    <a:p>
                      <a:pPr algn="r" fontAlgn="b"/>
                      <a:r>
                        <a:rPr lang="en-US" sz="400" b="0" i="0" u="none" strike="noStrike">
                          <a:solidFill>
                            <a:srgbClr val="000000"/>
                          </a:solidFill>
                          <a:latin typeface="Calibri"/>
                        </a:rPr>
                        <a:t>65.4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87B"/>
                    </a:solidFill>
                  </a:tcPr>
                </a:tc>
                <a:tc>
                  <a:txBody>
                    <a:bodyPr/>
                    <a:lstStyle/>
                    <a:p>
                      <a:pPr algn="r" fontAlgn="b"/>
                      <a:r>
                        <a:rPr lang="en-US" sz="400" b="0" i="0" u="none" strike="noStrike">
                          <a:solidFill>
                            <a:srgbClr val="000000"/>
                          </a:solidFill>
                          <a:latin typeface="Calibri"/>
                        </a:rPr>
                        <a:t>60.5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37D"/>
                    </a:solidFill>
                  </a:tcPr>
                </a:tc>
                <a:tc>
                  <a:txBody>
                    <a:bodyPr/>
                    <a:lstStyle/>
                    <a:p>
                      <a:pPr algn="r" fontAlgn="b"/>
                      <a:r>
                        <a:rPr lang="en-US" sz="400" b="0" i="0" u="none" strike="noStrike">
                          <a:solidFill>
                            <a:srgbClr val="000000"/>
                          </a:solidFill>
                          <a:latin typeface="Calibri"/>
                        </a:rPr>
                        <a:t>67.6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B37A"/>
                    </a:solidFill>
                  </a:tcPr>
                </a:tc>
                <a:tc>
                  <a:txBody>
                    <a:bodyPr/>
                    <a:lstStyle/>
                    <a:p>
                      <a:pPr algn="r" fontAlgn="b"/>
                      <a:r>
                        <a:rPr lang="en-US" sz="400" b="0" i="0" u="none" strike="noStrike">
                          <a:solidFill>
                            <a:srgbClr val="000000"/>
                          </a:solidFill>
                          <a:latin typeface="Calibri"/>
                        </a:rPr>
                        <a:t>60.2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47D"/>
                    </a:solidFill>
                  </a:tcPr>
                </a:tc>
                <a:tc>
                  <a:txBody>
                    <a:bodyPr/>
                    <a:lstStyle/>
                    <a:p>
                      <a:pPr algn="r" fontAlgn="b"/>
                      <a:r>
                        <a:rPr lang="en-US" sz="400" b="0" i="0" u="none" strike="noStrike">
                          <a:solidFill>
                            <a:srgbClr val="000000"/>
                          </a:solidFill>
                          <a:latin typeface="Calibri"/>
                        </a:rPr>
                        <a:t>45.9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483"/>
                    </a:solidFill>
                  </a:tcPr>
                </a:tc>
                <a:tc>
                  <a:txBody>
                    <a:bodyPr/>
                    <a:lstStyle/>
                    <a:p>
                      <a:pPr algn="r" fontAlgn="b"/>
                      <a:r>
                        <a:rPr lang="en-US" sz="400" b="0" i="0" u="none" strike="noStrike">
                          <a:solidFill>
                            <a:srgbClr val="000000"/>
                          </a:solidFill>
                          <a:latin typeface="Calibri"/>
                        </a:rPr>
                        <a:t>40.1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783"/>
                    </a:solidFill>
                  </a:tcPr>
                </a:tc>
                <a:tc>
                  <a:txBody>
                    <a:bodyPr/>
                    <a:lstStyle/>
                    <a:p>
                      <a:pPr algn="r" fontAlgn="b"/>
                      <a:r>
                        <a:rPr lang="en-US" sz="400" b="0" i="0" u="none" strike="noStrike">
                          <a:solidFill>
                            <a:srgbClr val="000000"/>
                          </a:solidFill>
                          <a:latin typeface="Calibri"/>
                        </a:rPr>
                        <a:t>43.5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44.0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884"/>
                    </a:solidFill>
                  </a:tcPr>
                </a:tc>
                <a:tc>
                  <a:txBody>
                    <a:bodyPr/>
                    <a:lstStyle/>
                    <a:p>
                      <a:pPr algn="r" fontAlgn="b"/>
                      <a:r>
                        <a:rPr lang="en-US" sz="400" b="0" i="0" u="none" strike="noStrike">
                          <a:solidFill>
                            <a:srgbClr val="000000"/>
                          </a:solidFill>
                          <a:latin typeface="Calibri"/>
                        </a:rPr>
                        <a:t>27.7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AD780"/>
                    </a:solidFill>
                  </a:tcPr>
                </a:tc>
                <a:tc>
                  <a:txBody>
                    <a:bodyPr/>
                    <a:lstStyle/>
                    <a:p>
                      <a:pPr algn="r" fontAlgn="b"/>
                      <a:r>
                        <a:rPr lang="en-US" sz="400" b="0" i="0" u="none" strike="noStrike">
                          <a:solidFill>
                            <a:srgbClr val="000000"/>
                          </a:solidFill>
                          <a:latin typeface="Calibri"/>
                        </a:rPr>
                        <a:t>24.6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BD27F"/>
                    </a:solidFill>
                  </a:tcPr>
                </a:tc>
                <a:tc>
                  <a:txBody>
                    <a:bodyPr/>
                    <a:lstStyle/>
                    <a:p>
                      <a:pPr algn="r" fontAlgn="b"/>
                      <a:r>
                        <a:rPr lang="en-US" sz="400" b="0" i="0" u="none" strike="noStrike">
                          <a:solidFill>
                            <a:srgbClr val="000000"/>
                          </a:solidFill>
                          <a:latin typeface="Calibri"/>
                        </a:rPr>
                        <a:t>26.9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29.6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2D980"/>
                    </a:solidFill>
                  </a:tcPr>
                </a:tc>
                <a:tc>
                  <a:txBody>
                    <a:bodyPr/>
                    <a:lstStyle/>
                    <a:p>
                      <a:pPr algn="r" fontAlgn="b"/>
                      <a:r>
                        <a:rPr lang="en-US" sz="400" b="0" i="0" u="none" strike="noStrike">
                          <a:solidFill>
                            <a:srgbClr val="000000"/>
                          </a:solidFill>
                          <a:latin typeface="Calibri"/>
                        </a:rPr>
                        <a:t>45.2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583"/>
                    </a:solidFill>
                  </a:tcPr>
                </a:tc>
                <a:tc>
                  <a:txBody>
                    <a:bodyPr/>
                    <a:lstStyle/>
                    <a:p>
                      <a:pPr algn="r" fontAlgn="b"/>
                      <a:r>
                        <a:rPr lang="en-US" sz="400" b="0" i="0" u="none" strike="noStrike">
                          <a:solidFill>
                            <a:srgbClr val="000000"/>
                          </a:solidFill>
                          <a:latin typeface="Calibri"/>
                        </a:rPr>
                        <a:t>34.7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AE081"/>
                    </a:solidFill>
                  </a:tcPr>
                </a:tc>
                <a:tc>
                  <a:txBody>
                    <a:bodyPr/>
                    <a:lstStyle/>
                    <a:p>
                      <a:pPr algn="r" fontAlgn="b"/>
                      <a:r>
                        <a:rPr lang="en-US" sz="400" b="0" i="0" u="none" strike="noStrike">
                          <a:solidFill>
                            <a:srgbClr val="000000"/>
                          </a:solidFill>
                          <a:latin typeface="Calibri"/>
                        </a:rPr>
                        <a:t>40.9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7E883"/>
                    </a:solidFill>
                  </a:tcPr>
                </a:tc>
                <a:tc>
                  <a:txBody>
                    <a:bodyPr/>
                    <a:lstStyle/>
                    <a:p>
                      <a:pPr algn="r" fontAlgn="b"/>
                      <a:r>
                        <a:rPr lang="en-US" sz="400" b="0" i="0" u="none" strike="noStrike">
                          <a:solidFill>
                            <a:srgbClr val="000000"/>
                          </a:solidFill>
                          <a:latin typeface="Calibri"/>
                        </a:rPr>
                        <a:t>41.6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E983"/>
                    </a:solidFill>
                  </a:tcPr>
                </a:tc>
                <a:tc>
                  <a:txBody>
                    <a:bodyPr/>
                    <a:lstStyle/>
                    <a:p>
                      <a:pPr algn="r" fontAlgn="b"/>
                      <a:r>
                        <a:rPr lang="en-US" sz="400" b="0" i="0" u="none" strike="noStrike">
                          <a:solidFill>
                            <a:srgbClr val="000000"/>
                          </a:solidFill>
                          <a:latin typeface="Calibri"/>
                        </a:rPr>
                        <a:t>50.7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981"/>
                    </a:solidFill>
                  </a:tcPr>
                </a:tc>
                <a:tc>
                  <a:txBody>
                    <a:bodyPr/>
                    <a:lstStyle/>
                    <a:p>
                      <a:pPr algn="r" fontAlgn="b"/>
                      <a:r>
                        <a:rPr lang="en-US" sz="400" b="0" i="0" u="none" strike="noStrike">
                          <a:solidFill>
                            <a:srgbClr val="000000"/>
                          </a:solidFill>
                          <a:latin typeface="Calibri"/>
                        </a:rPr>
                        <a:t>40.7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6E883"/>
                    </a:solidFill>
                  </a:tcPr>
                </a:tc>
                <a:tc>
                  <a:txBody>
                    <a:bodyPr/>
                    <a:lstStyle/>
                    <a:p>
                      <a:pPr algn="r" fontAlgn="b"/>
                      <a:r>
                        <a:rPr lang="en-US" sz="400" b="0" i="0" u="none" strike="noStrike">
                          <a:solidFill>
                            <a:srgbClr val="000000"/>
                          </a:solidFill>
                          <a:latin typeface="Calibri"/>
                        </a:rPr>
                        <a:t>50.2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A81"/>
                    </a:solidFill>
                  </a:tcPr>
                </a:tc>
                <a:tc>
                  <a:txBody>
                    <a:bodyPr/>
                    <a:lstStyle/>
                    <a:p>
                      <a:pPr algn="r" fontAlgn="b"/>
                      <a:r>
                        <a:rPr lang="en-US" sz="400" b="0" i="0" u="none" strike="noStrike">
                          <a:solidFill>
                            <a:srgbClr val="000000"/>
                          </a:solidFill>
                          <a:latin typeface="Calibri"/>
                        </a:rPr>
                        <a:t>45.1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683"/>
                    </a:solidFill>
                  </a:tcPr>
                </a:tc>
              </a:tr>
              <a:tr h="65314">
                <a:tc>
                  <a:txBody>
                    <a:bodyPr/>
                    <a:lstStyle/>
                    <a:p>
                      <a:pPr algn="l" fontAlgn="b"/>
                      <a:r>
                        <a:rPr lang="en-US" sz="400" b="0" i="0" u="none" strike="noStrike">
                          <a:solidFill>
                            <a:srgbClr val="000000"/>
                          </a:solidFill>
                          <a:latin typeface="Calibri"/>
                        </a:rPr>
                        <a:t>ADVANCE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67.3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47A"/>
                    </a:solidFill>
                  </a:tcPr>
                </a:tc>
                <a:tc>
                  <a:txBody>
                    <a:bodyPr/>
                    <a:lstStyle/>
                    <a:p>
                      <a:pPr algn="r" fontAlgn="b"/>
                      <a:r>
                        <a:rPr lang="en-US" sz="400" b="0" i="0" u="none" strike="noStrike">
                          <a:solidFill>
                            <a:srgbClr val="000000"/>
                          </a:solidFill>
                          <a:latin typeface="Calibri"/>
                        </a:rPr>
                        <a:t>59.3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62.7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E7C"/>
                    </a:solidFill>
                  </a:tcPr>
                </a:tc>
                <a:tc>
                  <a:txBody>
                    <a:bodyPr/>
                    <a:lstStyle/>
                    <a:p>
                      <a:pPr algn="r" fontAlgn="b"/>
                      <a:r>
                        <a:rPr lang="en-US" sz="400" b="0" i="0" u="none" strike="noStrike">
                          <a:solidFill>
                            <a:srgbClr val="000000"/>
                          </a:solidFill>
                          <a:latin typeface="Calibri"/>
                        </a:rPr>
                        <a:t>60.3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47D"/>
                    </a:solidFill>
                  </a:tcPr>
                </a:tc>
                <a:tc>
                  <a:txBody>
                    <a:bodyPr/>
                    <a:lstStyle/>
                    <a:p>
                      <a:pPr algn="r" fontAlgn="b"/>
                      <a:r>
                        <a:rPr lang="en-US" sz="400" b="0" i="0" u="none" strike="noStrike">
                          <a:solidFill>
                            <a:srgbClr val="000000"/>
                          </a:solidFill>
                          <a:latin typeface="Calibri"/>
                        </a:rPr>
                        <a:t>42.7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B84"/>
                    </a:solidFill>
                  </a:tcPr>
                </a:tc>
                <a:tc>
                  <a:txBody>
                    <a:bodyPr/>
                    <a:lstStyle/>
                    <a:p>
                      <a:pPr algn="r" fontAlgn="b"/>
                      <a:r>
                        <a:rPr lang="en-US" sz="400" b="0" i="0" u="none" strike="noStrike">
                          <a:solidFill>
                            <a:srgbClr val="000000"/>
                          </a:solidFill>
                          <a:latin typeface="Calibri"/>
                        </a:rPr>
                        <a:t>34.5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9E081"/>
                    </a:solidFill>
                  </a:tcPr>
                </a:tc>
                <a:tc>
                  <a:txBody>
                    <a:bodyPr/>
                    <a:lstStyle/>
                    <a:p>
                      <a:pPr algn="r" fontAlgn="b"/>
                      <a:r>
                        <a:rPr lang="en-US" sz="400" b="0" i="0" u="none" strike="noStrike">
                          <a:solidFill>
                            <a:srgbClr val="000000"/>
                          </a:solidFill>
                          <a:latin typeface="Calibri"/>
                        </a:rPr>
                        <a:t>36.4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2E282"/>
                    </a:solidFill>
                  </a:tcPr>
                </a:tc>
                <a:tc>
                  <a:txBody>
                    <a:bodyPr/>
                    <a:lstStyle/>
                    <a:p>
                      <a:pPr algn="r" fontAlgn="b"/>
                      <a:r>
                        <a:rPr lang="en-US" sz="400" b="0" i="0" u="none" strike="noStrike">
                          <a:solidFill>
                            <a:srgbClr val="000000"/>
                          </a:solidFill>
                          <a:latin typeface="Calibri"/>
                        </a:rPr>
                        <a:t>37.6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8E482"/>
                    </a:solidFill>
                  </a:tcPr>
                </a:tc>
                <a:tc>
                  <a:txBody>
                    <a:bodyPr/>
                    <a:lstStyle/>
                    <a:p>
                      <a:pPr algn="r" fontAlgn="b"/>
                      <a:r>
                        <a:rPr lang="en-US" sz="400" b="0" i="0" u="none" strike="noStrike">
                          <a:solidFill>
                            <a:srgbClr val="000000"/>
                          </a:solidFill>
                          <a:latin typeface="Calibri"/>
                        </a:rPr>
                        <a:t>59.1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67D"/>
                    </a:solidFill>
                  </a:tcPr>
                </a:tc>
                <a:tc>
                  <a:txBody>
                    <a:bodyPr/>
                    <a:lstStyle/>
                    <a:p>
                      <a:pPr algn="r" fontAlgn="b"/>
                      <a:r>
                        <a:rPr lang="en-US" sz="400" b="0" i="0" u="none" strike="noStrike">
                          <a:solidFill>
                            <a:srgbClr val="000000"/>
                          </a:solidFill>
                          <a:latin typeface="Calibri"/>
                        </a:rPr>
                        <a:t>51.3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881"/>
                    </a:solidFill>
                  </a:tcPr>
                </a:tc>
                <a:tc>
                  <a:txBody>
                    <a:bodyPr/>
                    <a:lstStyle/>
                    <a:p>
                      <a:pPr algn="r" fontAlgn="b"/>
                      <a:r>
                        <a:rPr lang="en-US" sz="400" b="0" i="0" u="none" strike="noStrike">
                          <a:solidFill>
                            <a:srgbClr val="000000"/>
                          </a:solidFill>
                          <a:latin typeface="Calibri"/>
                        </a:rPr>
                        <a:t>53.4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380"/>
                    </a:solidFill>
                  </a:tcPr>
                </a:tc>
                <a:tc>
                  <a:txBody>
                    <a:bodyPr/>
                    <a:lstStyle/>
                    <a:p>
                      <a:pPr algn="r" fontAlgn="b"/>
                      <a:r>
                        <a:rPr lang="en-US" sz="400" b="0" i="0" u="none" strike="noStrike">
                          <a:solidFill>
                            <a:srgbClr val="000000"/>
                          </a:solidFill>
                          <a:latin typeface="Calibri"/>
                        </a:rPr>
                        <a:t>56.2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73.2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777"/>
                    </a:solidFill>
                  </a:tcPr>
                </a:tc>
                <a:tc>
                  <a:txBody>
                    <a:bodyPr/>
                    <a:lstStyle/>
                    <a:p>
                      <a:pPr algn="r" fontAlgn="b"/>
                      <a:r>
                        <a:rPr lang="en-US" sz="400" b="0" i="0" u="none" strike="noStrike">
                          <a:solidFill>
                            <a:srgbClr val="000000"/>
                          </a:solidFill>
                          <a:latin typeface="Calibri"/>
                        </a:rPr>
                        <a:t>63.5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C7B"/>
                    </a:solidFill>
                  </a:tcPr>
                </a:tc>
                <a:tc>
                  <a:txBody>
                    <a:bodyPr/>
                    <a:lstStyle/>
                    <a:p>
                      <a:pPr algn="r" fontAlgn="b"/>
                      <a:r>
                        <a:rPr lang="en-US" sz="400" b="0" i="0" u="none" strike="noStrike">
                          <a:solidFill>
                            <a:srgbClr val="000000"/>
                          </a:solidFill>
                          <a:latin typeface="Calibri"/>
                        </a:rPr>
                        <a:t>67.9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B37A"/>
                    </a:solidFill>
                  </a:tcPr>
                </a:tc>
                <a:tc>
                  <a:txBody>
                    <a:bodyPr/>
                    <a:lstStyle/>
                    <a:p>
                      <a:pPr algn="r" fontAlgn="b"/>
                      <a:r>
                        <a:rPr lang="en-US" sz="400" b="0" i="0" u="none" strike="noStrike">
                          <a:solidFill>
                            <a:srgbClr val="000000"/>
                          </a:solidFill>
                          <a:latin typeface="Calibri"/>
                        </a:rPr>
                        <a:t>70.2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E79"/>
                    </a:solidFill>
                  </a:tcPr>
                </a:tc>
                <a:tc>
                  <a:txBody>
                    <a:bodyPr/>
                    <a:lstStyle/>
                    <a:p>
                      <a:pPr algn="r" fontAlgn="b"/>
                      <a:r>
                        <a:rPr lang="en-US" sz="400" b="0" i="0" u="none" strike="noStrike">
                          <a:solidFill>
                            <a:srgbClr val="000000"/>
                          </a:solidFill>
                          <a:latin typeface="Calibri"/>
                        </a:rPr>
                        <a:t>40.4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5E883"/>
                    </a:solidFill>
                  </a:tcPr>
                </a:tc>
                <a:tc>
                  <a:txBody>
                    <a:bodyPr/>
                    <a:lstStyle/>
                    <a:p>
                      <a:pPr algn="r" fontAlgn="b"/>
                      <a:r>
                        <a:rPr lang="en-US" sz="400" b="0" i="0" u="none" strike="noStrike">
                          <a:solidFill>
                            <a:srgbClr val="000000"/>
                          </a:solidFill>
                          <a:latin typeface="Calibri"/>
                        </a:rPr>
                        <a:t>37.6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8E482"/>
                    </a:solidFill>
                  </a:tcPr>
                </a:tc>
                <a:tc>
                  <a:txBody>
                    <a:bodyPr/>
                    <a:lstStyle/>
                    <a:p>
                      <a:pPr algn="r" fontAlgn="b"/>
                      <a:r>
                        <a:rPr lang="en-US" sz="400" b="0" i="0" u="none" strike="noStrike">
                          <a:solidFill>
                            <a:srgbClr val="000000"/>
                          </a:solidFill>
                          <a:latin typeface="Calibri"/>
                        </a:rPr>
                        <a:t>39.2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41.8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EA83"/>
                    </a:solidFill>
                  </a:tcPr>
                </a:tc>
                <a:tc>
                  <a:txBody>
                    <a:bodyPr/>
                    <a:lstStyle/>
                    <a:p>
                      <a:pPr algn="r" fontAlgn="b"/>
                      <a:r>
                        <a:rPr lang="en-US" sz="400" b="0" i="0" u="none" strike="noStrike">
                          <a:solidFill>
                            <a:srgbClr val="000000"/>
                          </a:solidFill>
                          <a:latin typeface="Calibri"/>
                        </a:rPr>
                        <a:t>30.3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6DA80"/>
                    </a:solidFill>
                  </a:tcPr>
                </a:tc>
                <a:tc>
                  <a:txBody>
                    <a:bodyPr/>
                    <a:lstStyle/>
                    <a:p>
                      <a:pPr algn="r" fontAlgn="b"/>
                      <a:r>
                        <a:rPr lang="en-US" sz="400" b="0" i="0" u="none" strike="noStrike">
                          <a:solidFill>
                            <a:srgbClr val="000000"/>
                          </a:solidFill>
                          <a:latin typeface="Calibri"/>
                        </a:rPr>
                        <a:t>25.7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0D47F"/>
                    </a:solidFill>
                  </a:tcPr>
                </a:tc>
                <a:tc>
                  <a:txBody>
                    <a:bodyPr/>
                    <a:lstStyle/>
                    <a:p>
                      <a:pPr algn="r" fontAlgn="b"/>
                      <a:r>
                        <a:rPr lang="en-US" sz="400" b="0" i="0" u="none" strike="noStrike">
                          <a:solidFill>
                            <a:srgbClr val="000000"/>
                          </a:solidFill>
                          <a:latin typeface="Calibri"/>
                        </a:rPr>
                        <a:t>31.1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9DB80"/>
                    </a:solidFill>
                  </a:tcPr>
                </a:tc>
                <a:tc>
                  <a:txBody>
                    <a:bodyPr/>
                    <a:lstStyle/>
                    <a:p>
                      <a:pPr algn="r" fontAlgn="b"/>
                      <a:r>
                        <a:rPr lang="en-US" sz="400" b="0" i="0" u="none" strike="noStrike">
                          <a:solidFill>
                            <a:srgbClr val="000000"/>
                          </a:solidFill>
                          <a:latin typeface="Calibri"/>
                        </a:rPr>
                        <a:t>28.7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ED880"/>
                    </a:solidFill>
                  </a:tcPr>
                </a:tc>
                <a:tc>
                  <a:txBody>
                    <a:bodyPr/>
                    <a:lstStyle/>
                    <a:p>
                      <a:pPr algn="r" fontAlgn="b"/>
                      <a:r>
                        <a:rPr lang="en-US" sz="400" b="0" i="0" u="none" strike="noStrike">
                          <a:solidFill>
                            <a:srgbClr val="000000"/>
                          </a:solidFill>
                          <a:latin typeface="Calibri"/>
                        </a:rPr>
                        <a:t>40.2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783"/>
                    </a:solidFill>
                  </a:tcPr>
                </a:tc>
                <a:tc>
                  <a:txBody>
                    <a:bodyPr/>
                    <a:lstStyle/>
                    <a:p>
                      <a:pPr algn="r" fontAlgn="b"/>
                      <a:r>
                        <a:rPr lang="en-US" sz="400" b="0" i="0" u="none" strike="noStrike">
                          <a:solidFill>
                            <a:srgbClr val="000000"/>
                          </a:solidFill>
                          <a:latin typeface="Calibri"/>
                        </a:rPr>
                        <a:t>34.3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8E081"/>
                    </a:solidFill>
                  </a:tcPr>
                </a:tc>
                <a:tc>
                  <a:txBody>
                    <a:bodyPr/>
                    <a:lstStyle/>
                    <a:p>
                      <a:pPr algn="r" fontAlgn="b"/>
                      <a:r>
                        <a:rPr lang="en-US" sz="400" b="0" i="0" u="none" strike="noStrike">
                          <a:solidFill>
                            <a:srgbClr val="000000"/>
                          </a:solidFill>
                          <a:latin typeface="Calibri"/>
                        </a:rPr>
                        <a:t>36.5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2E282"/>
                    </a:solidFill>
                  </a:tcPr>
                </a:tc>
                <a:tc>
                  <a:txBody>
                    <a:bodyPr/>
                    <a:lstStyle/>
                    <a:p>
                      <a:pPr algn="r" fontAlgn="b"/>
                      <a:r>
                        <a:rPr lang="en-US" sz="400" b="0" i="0" u="none" strike="noStrike">
                          <a:solidFill>
                            <a:srgbClr val="000000"/>
                          </a:solidFill>
                          <a:latin typeface="Calibri"/>
                        </a:rPr>
                        <a:t>39.1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52.0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680"/>
                    </a:solidFill>
                  </a:tcPr>
                </a:tc>
                <a:tc>
                  <a:txBody>
                    <a:bodyPr/>
                    <a:lstStyle/>
                    <a:p>
                      <a:pPr algn="r" fontAlgn="b"/>
                      <a:r>
                        <a:rPr lang="en-US" sz="400" b="0" i="0" u="none" strike="noStrike">
                          <a:solidFill>
                            <a:srgbClr val="000000"/>
                          </a:solidFill>
                          <a:latin typeface="Calibri"/>
                        </a:rPr>
                        <a:t>45.8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483"/>
                    </a:solidFill>
                  </a:tcPr>
                </a:tc>
                <a:tc>
                  <a:txBody>
                    <a:bodyPr/>
                    <a:lstStyle/>
                    <a:p>
                      <a:pPr algn="r" fontAlgn="b"/>
                      <a:r>
                        <a:rPr lang="en-US" sz="400" b="0" i="0" u="none" strike="noStrike">
                          <a:solidFill>
                            <a:srgbClr val="000000"/>
                          </a:solidFill>
                          <a:latin typeface="Calibri"/>
                        </a:rPr>
                        <a:t>47.7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082"/>
                    </a:solidFill>
                  </a:tcPr>
                </a:tc>
                <a:tc>
                  <a:txBody>
                    <a:bodyPr/>
                    <a:lstStyle/>
                    <a:p>
                      <a:pPr algn="r" fontAlgn="b"/>
                      <a:r>
                        <a:rPr lang="en-US" sz="400" b="0" i="0" u="none" strike="noStrike">
                          <a:solidFill>
                            <a:srgbClr val="000000"/>
                          </a:solidFill>
                          <a:latin typeface="Calibri"/>
                        </a:rPr>
                        <a:t>46.6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283"/>
                    </a:solidFill>
                  </a:tcPr>
                </a:tc>
              </a:tr>
              <a:tr h="65314">
                <a:tc>
                  <a:txBody>
                    <a:bodyPr/>
                    <a:lstStyle/>
                    <a:p>
                      <a:pPr algn="l" fontAlgn="b"/>
                      <a:r>
                        <a:rPr lang="en-US" sz="400" b="0" i="0" u="none" strike="noStrike">
                          <a:solidFill>
                            <a:srgbClr val="000000"/>
                          </a:solidFill>
                          <a:latin typeface="Calibri"/>
                        </a:rPr>
                        <a:t>ADVANCE Asia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66.7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58.4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87E"/>
                    </a:solidFill>
                  </a:tcPr>
                </a:tc>
                <a:tc>
                  <a:txBody>
                    <a:bodyPr/>
                    <a:lstStyle/>
                    <a:p>
                      <a:pPr algn="r" fontAlgn="b"/>
                      <a:r>
                        <a:rPr lang="en-US" sz="400" b="0" i="0" u="none" strike="noStrike">
                          <a:solidFill>
                            <a:srgbClr val="000000"/>
                          </a:solidFill>
                          <a:latin typeface="Calibri"/>
                        </a:rPr>
                        <a:t>64.5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A7B"/>
                    </a:solidFill>
                  </a:tcPr>
                </a:tc>
                <a:tc>
                  <a:txBody>
                    <a:bodyPr/>
                    <a:lstStyle/>
                    <a:p>
                      <a:pPr algn="r" fontAlgn="b"/>
                      <a:r>
                        <a:rPr lang="en-US" sz="400" b="0" i="0" u="none" strike="noStrike">
                          <a:solidFill>
                            <a:srgbClr val="000000"/>
                          </a:solidFill>
                          <a:latin typeface="Calibri"/>
                        </a:rPr>
                        <a:t>70.9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C78"/>
                    </a:solidFill>
                  </a:tcPr>
                </a:tc>
                <a:tc>
                  <a:txBody>
                    <a:bodyPr/>
                    <a:lstStyle/>
                    <a:p>
                      <a:pPr algn="r" fontAlgn="b"/>
                      <a:r>
                        <a:rPr lang="en-US" sz="400" b="0" i="0" u="none" strike="noStrike">
                          <a:solidFill>
                            <a:srgbClr val="000000"/>
                          </a:solidFill>
                          <a:latin typeface="Calibri"/>
                        </a:rPr>
                        <a:t>35.2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CE182"/>
                    </a:solidFill>
                  </a:tcPr>
                </a:tc>
                <a:tc>
                  <a:txBody>
                    <a:bodyPr/>
                    <a:lstStyle/>
                    <a:p>
                      <a:pPr algn="r" fontAlgn="b"/>
                      <a:r>
                        <a:rPr lang="en-US" sz="400" b="0" i="0" u="none" strike="noStrike">
                          <a:solidFill>
                            <a:srgbClr val="000000"/>
                          </a:solidFill>
                          <a:latin typeface="Calibri"/>
                        </a:rPr>
                        <a:t>26.8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5D57F"/>
                    </a:solidFill>
                  </a:tcPr>
                </a:tc>
                <a:tc>
                  <a:txBody>
                    <a:bodyPr/>
                    <a:lstStyle/>
                    <a:p>
                      <a:pPr algn="r" fontAlgn="b"/>
                      <a:r>
                        <a:rPr lang="en-US" sz="400" b="0" i="0" u="none" strike="noStrike">
                          <a:solidFill>
                            <a:srgbClr val="000000"/>
                          </a:solidFill>
                          <a:latin typeface="Calibri"/>
                        </a:rPr>
                        <a:t>29.2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1D980"/>
                    </a:solidFill>
                  </a:tcPr>
                </a:tc>
                <a:tc>
                  <a:txBody>
                    <a:bodyPr/>
                    <a:lstStyle/>
                    <a:p>
                      <a:pPr algn="r" fontAlgn="b"/>
                      <a:r>
                        <a:rPr lang="en-US" sz="400" b="0" i="0" u="none" strike="noStrike">
                          <a:solidFill>
                            <a:srgbClr val="000000"/>
                          </a:solidFill>
                          <a:latin typeface="Calibri"/>
                        </a:rPr>
                        <a:t>32.6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0DD81"/>
                    </a:solidFill>
                  </a:tcPr>
                </a:tc>
                <a:tc>
                  <a:txBody>
                    <a:bodyPr/>
                    <a:lstStyle/>
                    <a:p>
                      <a:pPr algn="r" fontAlgn="b"/>
                      <a:r>
                        <a:rPr lang="en-US" sz="400" b="0" i="0" u="none" strike="noStrike">
                          <a:solidFill>
                            <a:srgbClr val="000000"/>
                          </a:solidFill>
                          <a:latin typeface="Calibri"/>
                        </a:rPr>
                        <a:t>53.0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480"/>
                    </a:solidFill>
                  </a:tcPr>
                </a:tc>
                <a:tc>
                  <a:txBody>
                    <a:bodyPr/>
                    <a:lstStyle/>
                    <a:p>
                      <a:pPr algn="r" fontAlgn="b"/>
                      <a:r>
                        <a:rPr lang="en-US" sz="400" b="0" i="0" u="none" strike="noStrike">
                          <a:solidFill>
                            <a:srgbClr val="000000"/>
                          </a:solidFill>
                          <a:latin typeface="Calibri"/>
                        </a:rPr>
                        <a:t>48.3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E82"/>
                    </a:solidFill>
                  </a:tcPr>
                </a:tc>
                <a:tc>
                  <a:txBody>
                    <a:bodyPr/>
                    <a:lstStyle/>
                    <a:p>
                      <a:pPr algn="r" fontAlgn="b"/>
                      <a:r>
                        <a:rPr lang="en-US" sz="400" b="0" i="0" u="none" strike="noStrike">
                          <a:solidFill>
                            <a:srgbClr val="000000"/>
                          </a:solidFill>
                          <a:latin typeface="Calibri"/>
                        </a:rPr>
                        <a:t>52.4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580"/>
                    </a:solidFill>
                  </a:tcPr>
                </a:tc>
                <a:tc>
                  <a:txBody>
                    <a:bodyPr/>
                    <a:lstStyle/>
                    <a:p>
                      <a:pPr algn="r" fontAlgn="b"/>
                      <a:r>
                        <a:rPr lang="en-US" sz="400" b="0" i="0" u="none" strike="noStrike">
                          <a:solidFill>
                            <a:srgbClr val="000000"/>
                          </a:solidFill>
                          <a:latin typeface="Calibri"/>
                        </a:rPr>
                        <a:t>53.1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480"/>
                    </a:solidFill>
                  </a:tcPr>
                </a:tc>
                <a:tc>
                  <a:txBody>
                    <a:bodyPr/>
                    <a:lstStyle/>
                    <a:p>
                      <a:pPr algn="r" fontAlgn="b"/>
                      <a:r>
                        <a:rPr lang="en-US" sz="400" b="0" i="0" u="none" strike="noStrike">
                          <a:solidFill>
                            <a:srgbClr val="000000"/>
                          </a:solidFill>
                          <a:latin typeface="Calibri"/>
                        </a:rPr>
                        <a:t>67.2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47A"/>
                    </a:solidFill>
                  </a:tcPr>
                </a:tc>
                <a:tc>
                  <a:txBody>
                    <a:bodyPr/>
                    <a:lstStyle/>
                    <a:p>
                      <a:pPr algn="r" fontAlgn="b"/>
                      <a:r>
                        <a:rPr lang="en-US" sz="400" b="0" i="0" u="none" strike="noStrike">
                          <a:solidFill>
                            <a:srgbClr val="000000"/>
                          </a:solidFill>
                          <a:latin typeface="Calibri"/>
                        </a:rPr>
                        <a:t>63.9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B7B"/>
                    </a:solidFill>
                  </a:tcPr>
                </a:tc>
                <a:tc>
                  <a:txBody>
                    <a:bodyPr/>
                    <a:lstStyle/>
                    <a:p>
                      <a:pPr algn="r" fontAlgn="b"/>
                      <a:r>
                        <a:rPr lang="en-US" sz="400" b="0" i="0" u="none" strike="noStrike">
                          <a:solidFill>
                            <a:srgbClr val="000000"/>
                          </a:solidFill>
                          <a:latin typeface="Calibri"/>
                        </a:rPr>
                        <a:t>67.1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47A"/>
                    </a:solidFill>
                  </a:tcPr>
                </a:tc>
                <a:tc>
                  <a:txBody>
                    <a:bodyPr/>
                    <a:lstStyle/>
                    <a:p>
                      <a:pPr algn="r" fontAlgn="b"/>
                      <a:r>
                        <a:rPr lang="en-US" sz="400" b="0" i="0" u="none" strike="noStrike">
                          <a:solidFill>
                            <a:srgbClr val="000000"/>
                          </a:solidFill>
                          <a:latin typeface="Calibri"/>
                        </a:rPr>
                        <a:t>66.7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54.4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17F"/>
                    </a:solidFill>
                  </a:tcPr>
                </a:tc>
                <a:tc>
                  <a:txBody>
                    <a:bodyPr/>
                    <a:lstStyle/>
                    <a:p>
                      <a:pPr algn="r" fontAlgn="b"/>
                      <a:r>
                        <a:rPr lang="en-US" sz="400" b="0" i="0" u="none" strike="noStrike">
                          <a:solidFill>
                            <a:srgbClr val="000000"/>
                          </a:solidFill>
                          <a:latin typeface="Calibri"/>
                        </a:rPr>
                        <a:t>42.2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EA83"/>
                    </a:solidFill>
                  </a:tcPr>
                </a:tc>
                <a:tc>
                  <a:txBody>
                    <a:bodyPr/>
                    <a:lstStyle/>
                    <a:p>
                      <a:pPr algn="r" fontAlgn="b"/>
                      <a:r>
                        <a:rPr lang="en-US" sz="400" b="0" i="0" u="none" strike="noStrike">
                          <a:solidFill>
                            <a:srgbClr val="000000"/>
                          </a:solidFill>
                          <a:latin typeface="Calibri"/>
                        </a:rPr>
                        <a:t>47.3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182"/>
                    </a:solidFill>
                  </a:tcPr>
                </a:tc>
                <a:tc>
                  <a:txBody>
                    <a:bodyPr/>
                    <a:lstStyle/>
                    <a:p>
                      <a:pPr algn="r" fontAlgn="b"/>
                      <a:r>
                        <a:rPr lang="en-US" sz="400" b="0" i="0" u="none" strike="noStrike">
                          <a:solidFill>
                            <a:srgbClr val="000000"/>
                          </a:solidFill>
                          <a:latin typeface="Calibri"/>
                        </a:rPr>
                        <a:t>48.7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E82"/>
                    </a:solidFill>
                  </a:tcPr>
                </a:tc>
                <a:tc>
                  <a:txBody>
                    <a:bodyPr/>
                    <a:lstStyle/>
                    <a:p>
                      <a:pPr algn="r" fontAlgn="b"/>
                      <a:r>
                        <a:rPr lang="en-US" sz="400" b="0" i="0" u="none" strike="noStrike">
                          <a:solidFill>
                            <a:srgbClr val="000000"/>
                          </a:solidFill>
                          <a:latin typeface="Calibri"/>
                        </a:rPr>
                        <a:t>22.3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0CF7E"/>
                    </a:solidFill>
                  </a:tcPr>
                </a:tc>
                <a:tc>
                  <a:txBody>
                    <a:bodyPr/>
                    <a:lstStyle/>
                    <a:p>
                      <a:pPr algn="r" fontAlgn="b"/>
                      <a:r>
                        <a:rPr lang="en-US" sz="400" b="0" i="0" u="none" strike="noStrike">
                          <a:solidFill>
                            <a:srgbClr val="000000"/>
                          </a:solidFill>
                          <a:latin typeface="Calibri"/>
                        </a:rPr>
                        <a:t>23.8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7D17E"/>
                    </a:solidFill>
                  </a:tcPr>
                </a:tc>
                <a:tc>
                  <a:txBody>
                    <a:bodyPr/>
                    <a:lstStyle/>
                    <a:p>
                      <a:pPr algn="r" fontAlgn="b"/>
                      <a:r>
                        <a:rPr lang="en-US" sz="400" b="0" i="0" u="none" strike="noStrike">
                          <a:solidFill>
                            <a:srgbClr val="000000"/>
                          </a:solidFill>
                          <a:latin typeface="Calibri"/>
                        </a:rPr>
                        <a:t>24.0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8D27F"/>
                    </a:solidFill>
                  </a:tcPr>
                </a:tc>
                <a:tc>
                  <a:txBody>
                    <a:bodyPr/>
                    <a:lstStyle/>
                    <a:p>
                      <a:pPr algn="r" fontAlgn="b"/>
                      <a:r>
                        <a:rPr lang="en-US" sz="400" b="0" i="0" u="none" strike="noStrike">
                          <a:solidFill>
                            <a:srgbClr val="000000"/>
                          </a:solidFill>
                          <a:latin typeface="Calibri"/>
                        </a:rPr>
                        <a:t>24.2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42.5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B84"/>
                    </a:solidFill>
                  </a:tcPr>
                </a:tc>
                <a:tc>
                  <a:txBody>
                    <a:bodyPr/>
                    <a:lstStyle/>
                    <a:p>
                      <a:pPr algn="r" fontAlgn="b"/>
                      <a:r>
                        <a:rPr lang="en-US" sz="400" b="0" i="0" u="none" strike="noStrike">
                          <a:solidFill>
                            <a:srgbClr val="000000"/>
                          </a:solidFill>
                          <a:latin typeface="Calibri"/>
                        </a:rPr>
                        <a:t>39.1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44.5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41.0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E883"/>
                    </a:solidFill>
                  </a:tcPr>
                </a:tc>
                <a:tc>
                  <a:txBody>
                    <a:bodyPr/>
                    <a:lstStyle/>
                    <a:p>
                      <a:pPr algn="r" fontAlgn="b"/>
                      <a:r>
                        <a:rPr lang="en-US" sz="400" b="0" i="0" u="none" strike="noStrike">
                          <a:solidFill>
                            <a:srgbClr val="000000"/>
                          </a:solidFill>
                          <a:latin typeface="Calibri"/>
                        </a:rPr>
                        <a:t>48.5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E82"/>
                    </a:solidFill>
                  </a:tcPr>
                </a:tc>
                <a:tc>
                  <a:txBody>
                    <a:bodyPr/>
                    <a:lstStyle/>
                    <a:p>
                      <a:pPr algn="r" fontAlgn="b"/>
                      <a:r>
                        <a:rPr lang="en-US" sz="400" b="0" i="0" u="none" strike="noStrike">
                          <a:solidFill>
                            <a:srgbClr val="000000"/>
                          </a:solidFill>
                          <a:latin typeface="Calibri"/>
                        </a:rPr>
                        <a:t>48.0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51.4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881"/>
                    </a:solidFill>
                  </a:tcPr>
                </a:tc>
                <a:tc>
                  <a:txBody>
                    <a:bodyPr/>
                    <a:lstStyle/>
                    <a:p>
                      <a:pPr algn="r" fontAlgn="b"/>
                      <a:r>
                        <a:rPr lang="en-US" sz="400" b="0" i="0" u="none" strike="noStrike">
                          <a:solidFill>
                            <a:srgbClr val="000000"/>
                          </a:solidFill>
                          <a:latin typeface="Calibri"/>
                        </a:rPr>
                        <a:t>55.2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F7F"/>
                    </a:solidFill>
                  </a:tcPr>
                </a:tc>
              </a:tr>
              <a:tr h="65314">
                <a:tc>
                  <a:txBody>
                    <a:bodyPr/>
                    <a:lstStyle/>
                    <a:p>
                      <a:pPr algn="l" fontAlgn="b"/>
                      <a:r>
                        <a:rPr lang="en-US" sz="400" b="0" i="0" u="none" strike="noStrike">
                          <a:solidFill>
                            <a:srgbClr val="000000"/>
                          </a:solidFill>
                          <a:latin typeface="Calibri"/>
                        </a:rPr>
                        <a:t>ADVANCE Asia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72.6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878"/>
                    </a:solidFill>
                  </a:tcPr>
                </a:tc>
                <a:tc>
                  <a:txBody>
                    <a:bodyPr/>
                    <a:lstStyle/>
                    <a:p>
                      <a:pPr algn="r" fontAlgn="b"/>
                      <a:r>
                        <a:rPr lang="en-US" sz="400" b="0" i="0" u="none" strike="noStrike">
                          <a:solidFill>
                            <a:srgbClr val="000000"/>
                          </a:solidFill>
                          <a:latin typeface="Calibri"/>
                        </a:rPr>
                        <a:t>64.4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A7B"/>
                    </a:solidFill>
                  </a:tcPr>
                </a:tc>
                <a:tc>
                  <a:txBody>
                    <a:bodyPr/>
                    <a:lstStyle/>
                    <a:p>
                      <a:pPr algn="r" fontAlgn="b"/>
                      <a:r>
                        <a:rPr lang="en-US" sz="400" b="0" i="0" u="none" strike="noStrike">
                          <a:solidFill>
                            <a:srgbClr val="000000"/>
                          </a:solidFill>
                          <a:latin typeface="Calibri"/>
                        </a:rPr>
                        <a:t>71.2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B78"/>
                    </a:solidFill>
                  </a:tcPr>
                </a:tc>
                <a:tc>
                  <a:txBody>
                    <a:bodyPr/>
                    <a:lstStyle/>
                    <a:p>
                      <a:pPr algn="r" fontAlgn="b"/>
                      <a:r>
                        <a:rPr lang="en-US" sz="400" b="0" i="0" u="none" strike="noStrike">
                          <a:solidFill>
                            <a:srgbClr val="000000"/>
                          </a:solidFill>
                          <a:latin typeface="Calibri"/>
                        </a:rPr>
                        <a:t>79.4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975"/>
                    </a:solidFill>
                  </a:tcPr>
                </a:tc>
                <a:tc>
                  <a:txBody>
                    <a:bodyPr/>
                    <a:lstStyle/>
                    <a:p>
                      <a:pPr algn="r" fontAlgn="b"/>
                      <a:r>
                        <a:rPr lang="en-US" sz="400" b="0" i="0" u="none" strike="noStrike">
                          <a:solidFill>
                            <a:srgbClr val="000000"/>
                          </a:solidFill>
                          <a:latin typeface="Calibri"/>
                        </a:rPr>
                        <a:t>32.8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32.7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37.8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9E482"/>
                    </a:solidFill>
                  </a:tcPr>
                </a:tc>
                <a:tc>
                  <a:txBody>
                    <a:bodyPr/>
                    <a:lstStyle/>
                    <a:p>
                      <a:pPr algn="r" fontAlgn="b"/>
                      <a:r>
                        <a:rPr lang="en-US" sz="400" b="0" i="0" u="none" strike="noStrike">
                          <a:solidFill>
                            <a:srgbClr val="000000"/>
                          </a:solidFill>
                          <a:latin typeface="Calibri"/>
                        </a:rPr>
                        <a:t>37.3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6E382"/>
                    </a:solidFill>
                  </a:tcPr>
                </a:tc>
                <a:tc>
                  <a:txBody>
                    <a:bodyPr/>
                    <a:lstStyle/>
                    <a:p>
                      <a:pPr algn="r" fontAlgn="b"/>
                      <a:r>
                        <a:rPr lang="en-US" sz="400" b="0" i="0" u="none" strike="noStrike">
                          <a:solidFill>
                            <a:srgbClr val="000000"/>
                          </a:solidFill>
                          <a:latin typeface="Calibri"/>
                        </a:rPr>
                        <a:t>58.9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77D"/>
                    </a:solidFill>
                  </a:tcPr>
                </a:tc>
                <a:tc>
                  <a:txBody>
                    <a:bodyPr/>
                    <a:lstStyle/>
                    <a:p>
                      <a:pPr algn="r" fontAlgn="b"/>
                      <a:r>
                        <a:rPr lang="en-US" sz="400" b="0" i="0" u="none" strike="noStrike">
                          <a:solidFill>
                            <a:srgbClr val="000000"/>
                          </a:solidFill>
                          <a:latin typeface="Calibri"/>
                        </a:rPr>
                        <a:t>53.9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56.5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C7E"/>
                    </a:solidFill>
                  </a:tcPr>
                </a:tc>
                <a:tc>
                  <a:txBody>
                    <a:bodyPr/>
                    <a:lstStyle/>
                    <a:p>
                      <a:pPr algn="r" fontAlgn="b"/>
                      <a:r>
                        <a:rPr lang="en-US" sz="400" b="0" i="0" u="none" strike="noStrike">
                          <a:solidFill>
                            <a:srgbClr val="000000"/>
                          </a:solidFill>
                          <a:latin typeface="Calibri"/>
                        </a:rPr>
                        <a:t>57.5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A7E"/>
                    </a:solidFill>
                  </a:tcPr>
                </a:tc>
                <a:tc>
                  <a:txBody>
                    <a:bodyPr/>
                    <a:lstStyle/>
                    <a:p>
                      <a:pPr algn="r" fontAlgn="b"/>
                      <a:r>
                        <a:rPr lang="en-US" sz="400" b="0" i="0" u="none" strike="noStrike">
                          <a:solidFill>
                            <a:srgbClr val="000000"/>
                          </a:solidFill>
                          <a:latin typeface="Calibri"/>
                        </a:rPr>
                        <a:t>79.7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874"/>
                    </a:solidFill>
                  </a:tcPr>
                </a:tc>
                <a:tc>
                  <a:txBody>
                    <a:bodyPr/>
                    <a:lstStyle/>
                    <a:p>
                      <a:pPr algn="r" fontAlgn="b"/>
                      <a:r>
                        <a:rPr lang="en-US" sz="400" b="0" i="0" u="none" strike="noStrike">
                          <a:solidFill>
                            <a:srgbClr val="000000"/>
                          </a:solidFill>
                          <a:latin typeface="Calibri"/>
                        </a:rPr>
                        <a:t>70.7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C78"/>
                    </a:solidFill>
                  </a:tcPr>
                </a:tc>
                <a:tc>
                  <a:txBody>
                    <a:bodyPr/>
                    <a:lstStyle/>
                    <a:p>
                      <a:pPr algn="r" fontAlgn="b"/>
                      <a:r>
                        <a:rPr lang="en-US" sz="400" b="0" i="0" u="none" strike="noStrike">
                          <a:solidFill>
                            <a:srgbClr val="000000"/>
                          </a:solidFill>
                          <a:latin typeface="Calibri"/>
                        </a:rPr>
                        <a:t>74.4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75.2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276"/>
                    </a:solidFill>
                  </a:tcPr>
                </a:tc>
                <a:tc>
                  <a:txBody>
                    <a:bodyPr/>
                    <a:lstStyle/>
                    <a:p>
                      <a:pPr algn="r" fontAlgn="b"/>
                      <a:r>
                        <a:rPr lang="en-US" sz="400" b="0" i="0" u="none" strike="noStrike">
                          <a:solidFill>
                            <a:srgbClr val="000000"/>
                          </a:solidFill>
                          <a:latin typeface="Calibri"/>
                        </a:rPr>
                        <a:t>45.3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583"/>
                    </a:solidFill>
                  </a:tcPr>
                </a:tc>
                <a:tc>
                  <a:txBody>
                    <a:bodyPr/>
                    <a:lstStyle/>
                    <a:p>
                      <a:pPr algn="r" fontAlgn="b"/>
                      <a:r>
                        <a:rPr lang="en-US" sz="400" b="0" i="0" u="none" strike="noStrike">
                          <a:solidFill>
                            <a:srgbClr val="000000"/>
                          </a:solidFill>
                          <a:latin typeface="Calibri"/>
                        </a:rPr>
                        <a:t>42.6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B84"/>
                    </a:solidFill>
                  </a:tcPr>
                </a:tc>
                <a:tc>
                  <a:txBody>
                    <a:bodyPr/>
                    <a:lstStyle/>
                    <a:p>
                      <a:pPr algn="r" fontAlgn="b"/>
                      <a:r>
                        <a:rPr lang="en-US" sz="400" b="0" i="0" u="none" strike="noStrike">
                          <a:solidFill>
                            <a:srgbClr val="000000"/>
                          </a:solidFill>
                          <a:latin typeface="Calibri"/>
                        </a:rPr>
                        <a:t>42.2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EA83"/>
                    </a:solidFill>
                  </a:tcPr>
                </a:tc>
                <a:tc>
                  <a:txBody>
                    <a:bodyPr/>
                    <a:lstStyle/>
                    <a:p>
                      <a:pPr algn="r" fontAlgn="b"/>
                      <a:r>
                        <a:rPr lang="en-US" sz="400" b="0" i="0" u="none" strike="noStrike">
                          <a:solidFill>
                            <a:srgbClr val="000000"/>
                          </a:solidFill>
                          <a:latin typeface="Calibri"/>
                        </a:rPr>
                        <a:t>41.8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EA83"/>
                    </a:solidFill>
                  </a:tcPr>
                </a:tc>
                <a:tc>
                  <a:txBody>
                    <a:bodyPr/>
                    <a:lstStyle/>
                    <a:p>
                      <a:pPr algn="r" fontAlgn="b"/>
                      <a:r>
                        <a:rPr lang="en-US" sz="400" b="0" i="0" u="none" strike="noStrike">
                          <a:solidFill>
                            <a:srgbClr val="000000"/>
                          </a:solidFill>
                          <a:latin typeface="Calibri"/>
                        </a:rPr>
                        <a:t>29.9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4DA80"/>
                    </a:solidFill>
                  </a:tcPr>
                </a:tc>
                <a:tc>
                  <a:txBody>
                    <a:bodyPr/>
                    <a:lstStyle/>
                    <a:p>
                      <a:pPr algn="r" fontAlgn="b"/>
                      <a:r>
                        <a:rPr lang="en-US" sz="400" b="0" i="0" u="none" strike="noStrike">
                          <a:solidFill>
                            <a:srgbClr val="000000"/>
                          </a:solidFill>
                          <a:latin typeface="Calibri"/>
                        </a:rPr>
                        <a:t>25.8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0D47F"/>
                    </a:solidFill>
                  </a:tcPr>
                </a:tc>
                <a:tc>
                  <a:txBody>
                    <a:bodyPr/>
                    <a:lstStyle/>
                    <a:p>
                      <a:pPr algn="r" fontAlgn="b"/>
                      <a:r>
                        <a:rPr lang="en-US" sz="400" b="0" i="0" u="none" strike="noStrike">
                          <a:solidFill>
                            <a:srgbClr val="000000"/>
                          </a:solidFill>
                          <a:latin typeface="Calibri"/>
                        </a:rPr>
                        <a:t>25.5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FD47F"/>
                    </a:solidFill>
                  </a:tcPr>
                </a:tc>
                <a:tc>
                  <a:txBody>
                    <a:bodyPr/>
                    <a:lstStyle/>
                    <a:p>
                      <a:pPr algn="r" fontAlgn="b"/>
                      <a:r>
                        <a:rPr lang="en-US" sz="400" b="0" i="0" u="none" strike="noStrike">
                          <a:solidFill>
                            <a:srgbClr val="000000"/>
                          </a:solidFill>
                          <a:latin typeface="Calibri"/>
                        </a:rPr>
                        <a:t>28.8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FD880"/>
                    </a:solidFill>
                  </a:tcPr>
                </a:tc>
                <a:tc>
                  <a:txBody>
                    <a:bodyPr/>
                    <a:lstStyle/>
                    <a:p>
                      <a:pPr algn="r" fontAlgn="b"/>
                      <a:r>
                        <a:rPr lang="en-US" sz="400" b="0" i="0" u="none" strike="noStrike">
                          <a:solidFill>
                            <a:srgbClr val="000000"/>
                          </a:solidFill>
                          <a:latin typeface="Calibri"/>
                        </a:rPr>
                        <a:t>47.0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183"/>
                    </a:solidFill>
                  </a:tcPr>
                </a:tc>
                <a:tc>
                  <a:txBody>
                    <a:bodyPr/>
                    <a:lstStyle/>
                    <a:p>
                      <a:pPr algn="r" fontAlgn="b"/>
                      <a:r>
                        <a:rPr lang="en-US" sz="400" b="0" i="0" u="none" strike="noStrike">
                          <a:solidFill>
                            <a:srgbClr val="000000"/>
                          </a:solidFill>
                          <a:latin typeface="Calibri"/>
                        </a:rPr>
                        <a:t>39.1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38.5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CE582"/>
                    </a:solidFill>
                  </a:tcPr>
                </a:tc>
                <a:tc>
                  <a:txBody>
                    <a:bodyPr/>
                    <a:lstStyle/>
                    <a:p>
                      <a:pPr algn="r" fontAlgn="b"/>
                      <a:r>
                        <a:rPr lang="en-US" sz="400" b="0" i="0" u="none" strike="noStrike">
                          <a:solidFill>
                            <a:srgbClr val="000000"/>
                          </a:solidFill>
                          <a:latin typeface="Calibri"/>
                        </a:rPr>
                        <a:t>45.3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583"/>
                    </a:solidFill>
                  </a:tcPr>
                </a:tc>
                <a:tc>
                  <a:txBody>
                    <a:bodyPr/>
                    <a:lstStyle/>
                    <a:p>
                      <a:pPr algn="r" fontAlgn="b"/>
                      <a:r>
                        <a:rPr lang="en-US" sz="400" b="0" i="0" u="none" strike="noStrike">
                          <a:solidFill>
                            <a:srgbClr val="000000"/>
                          </a:solidFill>
                          <a:latin typeface="Calibri"/>
                        </a:rPr>
                        <a:t>50.8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981"/>
                    </a:solidFill>
                  </a:tcPr>
                </a:tc>
                <a:tc>
                  <a:txBody>
                    <a:bodyPr/>
                    <a:lstStyle/>
                    <a:p>
                      <a:pPr algn="r" fontAlgn="b"/>
                      <a:r>
                        <a:rPr lang="en-US" sz="400" b="0" i="0" u="none" strike="noStrike">
                          <a:solidFill>
                            <a:srgbClr val="000000"/>
                          </a:solidFill>
                          <a:latin typeface="Calibri"/>
                        </a:rPr>
                        <a:t>49.4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C82"/>
                    </a:solidFill>
                  </a:tcPr>
                </a:tc>
                <a:tc>
                  <a:txBody>
                    <a:bodyPr/>
                    <a:lstStyle/>
                    <a:p>
                      <a:pPr algn="r" fontAlgn="b"/>
                      <a:r>
                        <a:rPr lang="en-US" sz="400" b="0" i="0" u="none" strike="noStrike">
                          <a:solidFill>
                            <a:srgbClr val="000000"/>
                          </a:solidFill>
                          <a:latin typeface="Calibri"/>
                        </a:rPr>
                        <a:t>56.6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C7E"/>
                    </a:solidFill>
                  </a:tcPr>
                </a:tc>
                <a:tc>
                  <a:txBody>
                    <a:bodyPr/>
                    <a:lstStyle/>
                    <a:p>
                      <a:pPr algn="r" fontAlgn="b"/>
                      <a:r>
                        <a:rPr lang="en-US" sz="400" b="0" i="0" u="none" strike="noStrike">
                          <a:solidFill>
                            <a:srgbClr val="000000"/>
                          </a:solidFill>
                          <a:latin typeface="Calibri"/>
                        </a:rPr>
                        <a:t>56.6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C7E"/>
                    </a:solidFill>
                  </a:tcPr>
                </a:tc>
              </a:tr>
              <a:tr h="65314">
                <a:tc>
                  <a:txBody>
                    <a:bodyPr/>
                    <a:lstStyle/>
                    <a:p>
                      <a:pPr algn="l" fontAlgn="b"/>
                      <a:r>
                        <a:rPr lang="en-US" sz="400" b="0" i="0" u="none" strike="noStrike">
                          <a:solidFill>
                            <a:srgbClr val="000000"/>
                          </a:solidFill>
                          <a:latin typeface="Calibri"/>
                        </a:rPr>
                        <a:t>ADVANCE EME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84.8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D72"/>
                    </a:solidFill>
                  </a:tcPr>
                </a:tc>
                <a:tc>
                  <a:txBody>
                    <a:bodyPr/>
                    <a:lstStyle/>
                    <a:p>
                      <a:pPr algn="r" fontAlgn="b"/>
                      <a:r>
                        <a:rPr lang="en-US" sz="400" b="0" i="0" u="none" strike="noStrike">
                          <a:solidFill>
                            <a:srgbClr val="000000"/>
                          </a:solidFill>
                          <a:latin typeface="Calibri"/>
                        </a:rPr>
                        <a:t>80.4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774"/>
                    </a:solidFill>
                  </a:tcPr>
                </a:tc>
                <a:tc>
                  <a:txBody>
                    <a:bodyPr/>
                    <a:lstStyle/>
                    <a:p>
                      <a:pPr algn="r" fontAlgn="b"/>
                      <a:r>
                        <a:rPr lang="en-US" sz="400" b="0" i="0" u="none" strike="noStrike">
                          <a:solidFill>
                            <a:srgbClr val="000000"/>
                          </a:solidFill>
                          <a:latin typeface="Calibri"/>
                        </a:rPr>
                        <a:t>79.7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875"/>
                    </a:solidFill>
                  </a:tcPr>
                </a:tc>
                <a:tc>
                  <a:txBody>
                    <a:bodyPr/>
                    <a:lstStyle/>
                    <a:p>
                      <a:pPr algn="r" fontAlgn="b"/>
                      <a:r>
                        <a:rPr lang="en-US" sz="400" b="0" i="0" u="none" strike="noStrike">
                          <a:solidFill>
                            <a:srgbClr val="000000"/>
                          </a:solidFill>
                          <a:latin typeface="Calibri"/>
                        </a:rPr>
                        <a:t>81.1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r" fontAlgn="b"/>
                      <a:r>
                        <a:rPr lang="en-US" sz="400" b="0" i="0" u="none" strike="noStrike">
                          <a:solidFill>
                            <a:srgbClr val="000000"/>
                          </a:solidFill>
                          <a:latin typeface="Calibri"/>
                        </a:rPr>
                        <a:t>75.6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176"/>
                    </a:solidFill>
                  </a:tcPr>
                </a:tc>
                <a:tc>
                  <a:txBody>
                    <a:bodyPr/>
                    <a:lstStyle/>
                    <a:p>
                      <a:pPr algn="r" fontAlgn="b"/>
                      <a:r>
                        <a:rPr lang="en-US" sz="400" b="0" i="0" u="none" strike="noStrike">
                          <a:solidFill>
                            <a:srgbClr val="000000"/>
                          </a:solidFill>
                          <a:latin typeface="Calibri"/>
                        </a:rPr>
                        <a:t>67.9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B37A"/>
                    </a:solidFill>
                  </a:tcPr>
                </a:tc>
                <a:tc>
                  <a:txBody>
                    <a:bodyPr/>
                    <a:lstStyle/>
                    <a:p>
                      <a:pPr algn="r" fontAlgn="b"/>
                      <a:r>
                        <a:rPr lang="en-US" sz="400" b="0" i="0" u="none" strike="noStrike">
                          <a:solidFill>
                            <a:srgbClr val="000000"/>
                          </a:solidFill>
                          <a:latin typeface="Calibri"/>
                        </a:rPr>
                        <a:t>65.9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77A"/>
                    </a:solidFill>
                  </a:tcPr>
                </a:tc>
                <a:tc>
                  <a:txBody>
                    <a:bodyPr/>
                    <a:lstStyle/>
                    <a:p>
                      <a:pPr algn="r" fontAlgn="b"/>
                      <a:r>
                        <a:rPr lang="en-US" sz="400" b="0" i="0" u="none" strike="noStrike">
                          <a:solidFill>
                            <a:srgbClr val="000000"/>
                          </a:solidFill>
                          <a:latin typeface="Calibri"/>
                        </a:rPr>
                        <a:t>65.1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97B"/>
                    </a:solidFill>
                  </a:tcPr>
                </a:tc>
                <a:tc>
                  <a:txBody>
                    <a:bodyPr/>
                    <a:lstStyle/>
                    <a:p>
                      <a:pPr algn="r" fontAlgn="b"/>
                      <a:r>
                        <a:rPr lang="en-US" sz="400" b="0" i="0" u="none" strike="noStrike">
                          <a:solidFill>
                            <a:srgbClr val="000000"/>
                          </a:solidFill>
                          <a:latin typeface="Calibri"/>
                        </a:rPr>
                        <a:t>79.4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975"/>
                    </a:solidFill>
                  </a:tcPr>
                </a:tc>
                <a:tc>
                  <a:txBody>
                    <a:bodyPr/>
                    <a:lstStyle/>
                    <a:p>
                      <a:pPr algn="r" fontAlgn="b"/>
                      <a:r>
                        <a:rPr lang="en-US" sz="400" b="0" i="0" u="none" strike="noStrike">
                          <a:solidFill>
                            <a:srgbClr val="000000"/>
                          </a:solidFill>
                          <a:latin typeface="Calibri"/>
                        </a:rPr>
                        <a:t>66.9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70.0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E79"/>
                    </a:solidFill>
                  </a:tcPr>
                </a:tc>
                <a:tc>
                  <a:txBody>
                    <a:bodyPr/>
                    <a:lstStyle/>
                    <a:p>
                      <a:pPr algn="r" fontAlgn="b"/>
                      <a:r>
                        <a:rPr lang="en-US" sz="400" b="0" i="0" u="none" strike="noStrike">
                          <a:solidFill>
                            <a:srgbClr val="000000"/>
                          </a:solidFill>
                          <a:latin typeface="Calibri"/>
                        </a:rPr>
                        <a:t>72.4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978"/>
                    </a:solidFill>
                  </a:tcPr>
                </a:tc>
                <a:tc>
                  <a:txBody>
                    <a:bodyPr/>
                    <a:lstStyle/>
                    <a:p>
                      <a:pPr algn="r" fontAlgn="b"/>
                      <a:r>
                        <a:rPr lang="en-US" sz="400" b="0" i="0" u="none" strike="noStrike">
                          <a:solidFill>
                            <a:srgbClr val="000000"/>
                          </a:solidFill>
                          <a:latin typeface="Calibri"/>
                        </a:rPr>
                        <a:t>89.0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82.2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3"/>
                    </a:solidFill>
                  </a:tcPr>
                </a:tc>
                <a:tc>
                  <a:txBody>
                    <a:bodyPr/>
                    <a:lstStyle/>
                    <a:p>
                      <a:pPr algn="r" fontAlgn="b"/>
                      <a:r>
                        <a:rPr lang="en-US" sz="400" b="0" i="0" u="none" strike="noStrike">
                          <a:solidFill>
                            <a:srgbClr val="000000"/>
                          </a:solidFill>
                          <a:latin typeface="Calibri"/>
                        </a:rPr>
                        <a:t>87.3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771"/>
                    </a:solidFill>
                  </a:tcPr>
                </a:tc>
                <a:tc>
                  <a:txBody>
                    <a:bodyPr/>
                    <a:lstStyle/>
                    <a:p>
                      <a:pPr algn="r" fontAlgn="b"/>
                      <a:r>
                        <a:rPr lang="en-US" sz="400" b="0" i="0" u="none" strike="noStrike">
                          <a:solidFill>
                            <a:srgbClr val="000000"/>
                          </a:solidFill>
                          <a:latin typeface="Calibri"/>
                        </a:rPr>
                        <a:t>81.5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474"/>
                    </a:solidFill>
                  </a:tcPr>
                </a:tc>
                <a:tc>
                  <a:txBody>
                    <a:bodyPr/>
                    <a:lstStyle/>
                    <a:p>
                      <a:pPr algn="r" fontAlgn="b"/>
                      <a:r>
                        <a:rPr lang="en-US" sz="400" b="0" i="0" u="none" strike="noStrike">
                          <a:solidFill>
                            <a:srgbClr val="000000"/>
                          </a:solidFill>
                          <a:latin typeface="Calibri"/>
                        </a:rPr>
                        <a:t>64.3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B7B"/>
                    </a:solidFill>
                  </a:tcPr>
                </a:tc>
                <a:tc>
                  <a:txBody>
                    <a:bodyPr/>
                    <a:lstStyle/>
                    <a:p>
                      <a:pPr algn="r" fontAlgn="b"/>
                      <a:r>
                        <a:rPr lang="en-US" sz="400" b="0" i="0" u="none" strike="noStrike">
                          <a:solidFill>
                            <a:srgbClr val="000000"/>
                          </a:solidFill>
                          <a:latin typeface="Calibri"/>
                        </a:rPr>
                        <a:t>58.7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77E"/>
                    </a:solidFill>
                  </a:tcPr>
                </a:tc>
                <a:tc>
                  <a:txBody>
                    <a:bodyPr/>
                    <a:lstStyle/>
                    <a:p>
                      <a:pPr algn="r" fontAlgn="b"/>
                      <a:r>
                        <a:rPr lang="en-US" sz="400" b="0" i="0" u="none" strike="noStrike">
                          <a:solidFill>
                            <a:srgbClr val="000000"/>
                          </a:solidFill>
                          <a:latin typeface="Calibri"/>
                        </a:rPr>
                        <a:t>64.6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A7B"/>
                    </a:solidFill>
                  </a:tcPr>
                </a:tc>
                <a:tc>
                  <a:txBody>
                    <a:bodyPr/>
                    <a:lstStyle/>
                    <a:p>
                      <a:pPr algn="r" fontAlgn="b"/>
                      <a:r>
                        <a:rPr lang="en-US" sz="400" b="0" i="0" u="none" strike="noStrike">
                          <a:solidFill>
                            <a:srgbClr val="000000"/>
                          </a:solidFill>
                          <a:latin typeface="Calibri"/>
                        </a:rPr>
                        <a:t>62.0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64.2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B7B"/>
                    </a:solidFill>
                  </a:tcPr>
                </a:tc>
                <a:tc>
                  <a:txBody>
                    <a:bodyPr/>
                    <a:lstStyle/>
                    <a:p>
                      <a:pPr algn="r" fontAlgn="b"/>
                      <a:r>
                        <a:rPr lang="en-US" sz="400" b="0" i="0" u="none" strike="noStrike">
                          <a:solidFill>
                            <a:srgbClr val="000000"/>
                          </a:solidFill>
                          <a:latin typeface="Calibri"/>
                        </a:rPr>
                        <a:t>60.7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37D"/>
                    </a:solidFill>
                  </a:tcPr>
                </a:tc>
                <a:tc>
                  <a:txBody>
                    <a:bodyPr/>
                    <a:lstStyle/>
                    <a:p>
                      <a:pPr algn="r" fontAlgn="b"/>
                      <a:r>
                        <a:rPr lang="en-US" sz="400" b="0" i="0" u="none" strike="noStrike">
                          <a:solidFill>
                            <a:srgbClr val="000000"/>
                          </a:solidFill>
                          <a:latin typeface="Calibri"/>
                        </a:rPr>
                        <a:t>62.4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F7C"/>
                    </a:solidFill>
                  </a:tcPr>
                </a:tc>
                <a:tc>
                  <a:txBody>
                    <a:bodyPr/>
                    <a:lstStyle/>
                    <a:p>
                      <a:pPr algn="r" fontAlgn="b"/>
                      <a:r>
                        <a:rPr lang="en-US" sz="400" b="0" i="0" u="none" strike="noStrike">
                          <a:solidFill>
                            <a:srgbClr val="000000"/>
                          </a:solidFill>
                          <a:latin typeface="Calibri"/>
                        </a:rPr>
                        <a:t>59.7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57D"/>
                    </a:solidFill>
                  </a:tcPr>
                </a:tc>
                <a:tc>
                  <a:txBody>
                    <a:bodyPr/>
                    <a:lstStyle/>
                    <a:p>
                      <a:pPr algn="r" fontAlgn="b"/>
                      <a:r>
                        <a:rPr lang="en-US" sz="400" b="0" i="0" u="none" strike="noStrike">
                          <a:solidFill>
                            <a:srgbClr val="000000"/>
                          </a:solidFill>
                          <a:latin typeface="Calibri"/>
                        </a:rPr>
                        <a:t>65.6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87B"/>
                    </a:solidFill>
                  </a:tcPr>
                </a:tc>
                <a:tc>
                  <a:txBody>
                    <a:bodyPr/>
                    <a:lstStyle/>
                    <a:p>
                      <a:pPr algn="r" fontAlgn="b"/>
                      <a:r>
                        <a:rPr lang="en-US" sz="400" b="0" i="0" u="none" strike="noStrike">
                          <a:solidFill>
                            <a:srgbClr val="000000"/>
                          </a:solidFill>
                          <a:latin typeface="Calibri"/>
                        </a:rPr>
                        <a:t>59.1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67D"/>
                    </a:solidFill>
                  </a:tcPr>
                </a:tc>
                <a:tc>
                  <a:txBody>
                    <a:bodyPr/>
                    <a:lstStyle/>
                    <a:p>
                      <a:pPr algn="r" fontAlgn="b"/>
                      <a:r>
                        <a:rPr lang="en-US" sz="400" b="0" i="0" u="none" strike="noStrike">
                          <a:solidFill>
                            <a:srgbClr val="000000"/>
                          </a:solidFill>
                          <a:latin typeface="Calibri"/>
                        </a:rPr>
                        <a:t>57.2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B7E"/>
                    </a:solidFill>
                  </a:tcPr>
                </a:tc>
                <a:tc>
                  <a:txBody>
                    <a:bodyPr/>
                    <a:lstStyle/>
                    <a:p>
                      <a:pPr algn="r" fontAlgn="b"/>
                      <a:r>
                        <a:rPr lang="en-US" sz="400" b="0" i="0" u="none" strike="noStrike">
                          <a:solidFill>
                            <a:srgbClr val="000000"/>
                          </a:solidFill>
                          <a:latin typeface="Calibri"/>
                        </a:rPr>
                        <a:t>61.1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27C"/>
                    </a:solidFill>
                  </a:tcPr>
                </a:tc>
                <a:tc>
                  <a:txBody>
                    <a:bodyPr/>
                    <a:lstStyle/>
                    <a:p>
                      <a:pPr algn="r" fontAlgn="b"/>
                      <a:r>
                        <a:rPr lang="en-US" sz="400" b="0" i="0" u="none" strike="noStrike">
                          <a:solidFill>
                            <a:srgbClr val="000000"/>
                          </a:solidFill>
                          <a:latin typeface="Calibri"/>
                        </a:rPr>
                        <a:t>74.1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577"/>
                    </a:solidFill>
                  </a:tcPr>
                </a:tc>
                <a:tc>
                  <a:txBody>
                    <a:bodyPr/>
                    <a:lstStyle/>
                    <a:p>
                      <a:pPr algn="r" fontAlgn="b"/>
                      <a:r>
                        <a:rPr lang="en-US" sz="400" b="0" i="0" u="none" strike="noStrike">
                          <a:solidFill>
                            <a:srgbClr val="000000"/>
                          </a:solidFill>
                          <a:latin typeface="Calibri"/>
                        </a:rPr>
                        <a:t>67.9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B37A"/>
                    </a:solidFill>
                  </a:tcPr>
                </a:tc>
                <a:tc>
                  <a:txBody>
                    <a:bodyPr/>
                    <a:lstStyle/>
                    <a:p>
                      <a:pPr algn="r" fontAlgn="b"/>
                      <a:r>
                        <a:rPr lang="en-US" sz="400" b="0" i="0" u="none" strike="noStrike">
                          <a:solidFill>
                            <a:srgbClr val="000000"/>
                          </a:solidFill>
                          <a:latin typeface="Calibri"/>
                        </a:rPr>
                        <a:t>70.0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E79"/>
                    </a:solidFill>
                  </a:tcPr>
                </a:tc>
                <a:tc>
                  <a:txBody>
                    <a:bodyPr/>
                    <a:lstStyle/>
                    <a:p>
                      <a:pPr algn="r" fontAlgn="b"/>
                      <a:r>
                        <a:rPr lang="en-US" sz="400" b="0" i="0" u="none" strike="noStrike">
                          <a:solidFill>
                            <a:srgbClr val="000000"/>
                          </a:solidFill>
                          <a:latin typeface="Calibri"/>
                        </a:rPr>
                        <a:t>64.4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B7B"/>
                    </a:solidFill>
                  </a:tcPr>
                </a:tc>
              </a:tr>
              <a:tr h="65314">
                <a:tc>
                  <a:txBody>
                    <a:bodyPr/>
                    <a:lstStyle/>
                    <a:p>
                      <a:pPr algn="l" fontAlgn="b"/>
                      <a:r>
                        <a:rPr lang="en-US" sz="400" b="0" i="0" u="none" strike="noStrike">
                          <a:solidFill>
                            <a:srgbClr val="000000"/>
                          </a:solidFill>
                          <a:latin typeface="Calibri"/>
                        </a:rPr>
                        <a:t>ADVANCE EME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91.2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7F70"/>
                    </a:solidFill>
                  </a:tcPr>
                </a:tc>
                <a:tc>
                  <a:txBody>
                    <a:bodyPr/>
                    <a:lstStyle/>
                    <a:p>
                      <a:pPr algn="r" fontAlgn="b"/>
                      <a:r>
                        <a:rPr lang="en-US" sz="400" b="0" i="0" u="none" strike="noStrike">
                          <a:solidFill>
                            <a:srgbClr val="000000"/>
                          </a:solidFill>
                          <a:latin typeface="Calibri"/>
                        </a:rPr>
                        <a:t>83.0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173"/>
                    </a:solidFill>
                  </a:tcPr>
                </a:tc>
                <a:tc>
                  <a:txBody>
                    <a:bodyPr/>
                    <a:lstStyle/>
                    <a:p>
                      <a:pPr algn="r" fontAlgn="b"/>
                      <a:r>
                        <a:rPr lang="en-US" sz="400" b="0" i="0" u="none" strike="noStrike">
                          <a:solidFill>
                            <a:srgbClr val="000000"/>
                          </a:solidFill>
                          <a:latin typeface="Calibri"/>
                        </a:rPr>
                        <a:t>82.4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273"/>
                    </a:solidFill>
                  </a:tcPr>
                </a:tc>
                <a:tc>
                  <a:txBody>
                    <a:bodyPr/>
                    <a:lstStyle/>
                    <a:p>
                      <a:pPr algn="r" fontAlgn="b"/>
                      <a:r>
                        <a:rPr lang="en-US" sz="400" b="0" i="0" u="none" strike="noStrike">
                          <a:solidFill>
                            <a:srgbClr val="000000"/>
                          </a:solidFill>
                          <a:latin typeface="Calibri"/>
                        </a:rPr>
                        <a:t>87.1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871"/>
                    </a:solidFill>
                  </a:tcPr>
                </a:tc>
                <a:tc>
                  <a:txBody>
                    <a:bodyPr/>
                    <a:lstStyle/>
                    <a:p>
                      <a:pPr algn="r" fontAlgn="b"/>
                      <a:r>
                        <a:rPr lang="en-US" sz="400" b="0" i="0" u="none" strike="noStrike">
                          <a:solidFill>
                            <a:srgbClr val="000000"/>
                          </a:solidFill>
                          <a:latin typeface="Calibri"/>
                        </a:rPr>
                        <a:t>82.3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273"/>
                    </a:solidFill>
                  </a:tcPr>
                </a:tc>
                <a:tc>
                  <a:txBody>
                    <a:bodyPr/>
                    <a:lstStyle/>
                    <a:p>
                      <a:pPr algn="r" fontAlgn="b"/>
                      <a:r>
                        <a:rPr lang="en-US" sz="400" b="0" i="0" u="none" strike="noStrike">
                          <a:solidFill>
                            <a:srgbClr val="000000"/>
                          </a:solidFill>
                          <a:latin typeface="Calibri"/>
                        </a:rPr>
                        <a:t>74.9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377"/>
                    </a:solidFill>
                  </a:tcPr>
                </a:tc>
                <a:tc>
                  <a:txBody>
                    <a:bodyPr/>
                    <a:lstStyle/>
                    <a:p>
                      <a:pPr algn="r" fontAlgn="b"/>
                      <a:r>
                        <a:rPr lang="en-US" sz="400" b="0" i="0" u="none" strike="noStrike">
                          <a:solidFill>
                            <a:srgbClr val="000000"/>
                          </a:solidFill>
                          <a:latin typeface="Calibri"/>
                        </a:rPr>
                        <a:t>70.5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75.3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276"/>
                    </a:solidFill>
                  </a:tcPr>
                </a:tc>
                <a:tc>
                  <a:txBody>
                    <a:bodyPr/>
                    <a:lstStyle/>
                    <a:p>
                      <a:pPr algn="r" fontAlgn="b"/>
                      <a:r>
                        <a:rPr lang="en-US" sz="400" b="0" i="0" u="none" strike="noStrike">
                          <a:solidFill>
                            <a:srgbClr val="000000"/>
                          </a:solidFill>
                          <a:latin typeface="Calibri"/>
                        </a:rPr>
                        <a:t>79.0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A75"/>
                    </a:solidFill>
                  </a:tcPr>
                </a:tc>
                <a:tc>
                  <a:txBody>
                    <a:bodyPr/>
                    <a:lstStyle/>
                    <a:p>
                      <a:pPr algn="r" fontAlgn="b"/>
                      <a:r>
                        <a:rPr lang="en-US" sz="400" b="0" i="0" u="none" strike="noStrike">
                          <a:solidFill>
                            <a:srgbClr val="000000"/>
                          </a:solidFill>
                          <a:latin typeface="Calibri"/>
                        </a:rPr>
                        <a:t>76.3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A076"/>
                    </a:solidFill>
                  </a:tcPr>
                </a:tc>
                <a:tc>
                  <a:txBody>
                    <a:bodyPr/>
                    <a:lstStyle/>
                    <a:p>
                      <a:pPr algn="r" fontAlgn="b"/>
                      <a:r>
                        <a:rPr lang="en-US" sz="400" b="0" i="0" u="none" strike="noStrike">
                          <a:solidFill>
                            <a:srgbClr val="000000"/>
                          </a:solidFill>
                          <a:latin typeface="Calibri"/>
                        </a:rPr>
                        <a:t>72.9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877"/>
                    </a:solidFill>
                  </a:tcPr>
                </a:tc>
                <a:tc>
                  <a:txBody>
                    <a:bodyPr/>
                    <a:lstStyle/>
                    <a:p>
                      <a:pPr algn="r" fontAlgn="b"/>
                      <a:r>
                        <a:rPr lang="en-US" sz="400" b="0" i="0" u="none" strike="noStrike">
                          <a:solidFill>
                            <a:srgbClr val="000000"/>
                          </a:solidFill>
                          <a:latin typeface="Calibri"/>
                        </a:rPr>
                        <a:t>73.9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577"/>
                    </a:solidFill>
                  </a:tcPr>
                </a:tc>
                <a:tc>
                  <a:txBody>
                    <a:bodyPr/>
                    <a:lstStyle/>
                    <a:p>
                      <a:pPr algn="r" fontAlgn="b"/>
                      <a:r>
                        <a:rPr lang="en-US" sz="400" b="0" i="0" u="none" strike="noStrike">
                          <a:solidFill>
                            <a:srgbClr val="000000"/>
                          </a:solidFill>
                          <a:latin typeface="Calibri"/>
                        </a:rPr>
                        <a:t>100.6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86.4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972"/>
                    </a:solidFill>
                  </a:tcPr>
                </a:tc>
                <a:tc>
                  <a:txBody>
                    <a:bodyPr/>
                    <a:lstStyle/>
                    <a:p>
                      <a:pPr algn="r" fontAlgn="b"/>
                      <a:r>
                        <a:rPr lang="en-US" sz="400" b="0" i="0" u="none" strike="noStrike">
                          <a:solidFill>
                            <a:srgbClr val="000000"/>
                          </a:solidFill>
                          <a:latin typeface="Calibri"/>
                        </a:rPr>
                        <a:t>92.6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89.3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61.4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17C"/>
                    </a:solidFill>
                  </a:tcPr>
                </a:tc>
                <a:tc>
                  <a:txBody>
                    <a:bodyPr/>
                    <a:lstStyle/>
                    <a:p>
                      <a:pPr algn="r" fontAlgn="b"/>
                      <a:r>
                        <a:rPr lang="en-US" sz="400" b="0" i="0" u="none" strike="noStrike">
                          <a:solidFill>
                            <a:srgbClr val="000000"/>
                          </a:solidFill>
                          <a:latin typeface="Calibri"/>
                        </a:rPr>
                        <a:t>54.7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07F"/>
                    </a:solidFill>
                  </a:tcPr>
                </a:tc>
                <a:tc>
                  <a:txBody>
                    <a:bodyPr/>
                    <a:lstStyle/>
                    <a:p>
                      <a:pPr algn="r" fontAlgn="b"/>
                      <a:r>
                        <a:rPr lang="en-US" sz="400" b="0" i="0" u="none" strike="noStrike">
                          <a:solidFill>
                            <a:srgbClr val="000000"/>
                          </a:solidFill>
                          <a:latin typeface="Calibri"/>
                        </a:rPr>
                        <a:t>57.3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A7E"/>
                    </a:solidFill>
                  </a:tcPr>
                </a:tc>
                <a:tc>
                  <a:txBody>
                    <a:bodyPr/>
                    <a:lstStyle/>
                    <a:p>
                      <a:pPr algn="r" fontAlgn="b"/>
                      <a:r>
                        <a:rPr lang="en-US" sz="400" b="0" i="0" u="none" strike="noStrike">
                          <a:solidFill>
                            <a:srgbClr val="000000"/>
                          </a:solidFill>
                          <a:latin typeface="Calibri"/>
                        </a:rPr>
                        <a:t>56.0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70.2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E79"/>
                    </a:solidFill>
                  </a:tcPr>
                </a:tc>
                <a:tc>
                  <a:txBody>
                    <a:bodyPr/>
                    <a:lstStyle/>
                    <a:p>
                      <a:pPr algn="r" fontAlgn="b"/>
                      <a:r>
                        <a:rPr lang="en-US" sz="400" b="0" i="0" u="none" strike="noStrike">
                          <a:solidFill>
                            <a:srgbClr val="000000"/>
                          </a:solidFill>
                          <a:latin typeface="Calibri"/>
                        </a:rPr>
                        <a:t>66.8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61.0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27D"/>
                    </a:solidFill>
                  </a:tcPr>
                </a:tc>
                <a:tc>
                  <a:txBody>
                    <a:bodyPr/>
                    <a:lstStyle/>
                    <a:p>
                      <a:pPr algn="r" fontAlgn="b"/>
                      <a:r>
                        <a:rPr lang="en-US" sz="400" b="0" i="0" u="none" strike="noStrike">
                          <a:solidFill>
                            <a:srgbClr val="000000"/>
                          </a:solidFill>
                          <a:latin typeface="Calibri"/>
                        </a:rPr>
                        <a:t>64.4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A7B"/>
                    </a:solidFill>
                  </a:tcPr>
                </a:tc>
                <a:tc>
                  <a:txBody>
                    <a:bodyPr/>
                    <a:lstStyle/>
                    <a:p>
                      <a:pPr algn="r" fontAlgn="b"/>
                      <a:r>
                        <a:rPr lang="en-US" sz="400" b="0" i="0" u="none" strike="noStrike">
                          <a:solidFill>
                            <a:srgbClr val="000000"/>
                          </a:solidFill>
                          <a:latin typeface="Calibri"/>
                        </a:rPr>
                        <a:t>62.3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F7C"/>
                    </a:solidFill>
                  </a:tcPr>
                </a:tc>
                <a:tc>
                  <a:txBody>
                    <a:bodyPr/>
                    <a:lstStyle/>
                    <a:p>
                      <a:pPr algn="r" fontAlgn="b"/>
                      <a:r>
                        <a:rPr lang="en-US" sz="400" b="0" i="0" u="none" strike="noStrike">
                          <a:solidFill>
                            <a:srgbClr val="000000"/>
                          </a:solidFill>
                          <a:latin typeface="Calibri"/>
                        </a:rPr>
                        <a:t>54.0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56.3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58.7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77E"/>
                    </a:solidFill>
                  </a:tcPr>
                </a:tc>
                <a:tc>
                  <a:txBody>
                    <a:bodyPr/>
                    <a:lstStyle/>
                    <a:p>
                      <a:pPr algn="r" fontAlgn="b"/>
                      <a:r>
                        <a:rPr lang="en-US" sz="400" b="0" i="0" u="none" strike="noStrike">
                          <a:solidFill>
                            <a:srgbClr val="000000"/>
                          </a:solidFill>
                          <a:latin typeface="Calibri"/>
                        </a:rPr>
                        <a:t>68.8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B179"/>
                    </a:solidFill>
                  </a:tcPr>
                </a:tc>
                <a:tc>
                  <a:txBody>
                    <a:bodyPr/>
                    <a:lstStyle/>
                    <a:p>
                      <a:pPr algn="r" fontAlgn="b"/>
                      <a:r>
                        <a:rPr lang="en-US" sz="400" b="0" i="0" u="none" strike="noStrike">
                          <a:solidFill>
                            <a:srgbClr val="000000"/>
                          </a:solidFill>
                          <a:latin typeface="Calibri"/>
                        </a:rPr>
                        <a:t>60.4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37D"/>
                    </a:solidFill>
                  </a:tcPr>
                </a:tc>
                <a:tc>
                  <a:txBody>
                    <a:bodyPr/>
                    <a:lstStyle/>
                    <a:p>
                      <a:pPr algn="r" fontAlgn="b"/>
                      <a:r>
                        <a:rPr lang="en-US" sz="400" b="0" i="0" u="none" strike="noStrike">
                          <a:solidFill>
                            <a:srgbClr val="000000"/>
                          </a:solidFill>
                          <a:latin typeface="Calibri"/>
                        </a:rPr>
                        <a:t>63.5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C7B"/>
                    </a:solidFill>
                  </a:tcPr>
                </a:tc>
                <a:tc>
                  <a:txBody>
                    <a:bodyPr/>
                    <a:lstStyle/>
                    <a:p>
                      <a:pPr algn="r" fontAlgn="b"/>
                      <a:r>
                        <a:rPr lang="en-US" sz="400" b="0" i="0" u="none" strike="noStrike">
                          <a:solidFill>
                            <a:srgbClr val="000000"/>
                          </a:solidFill>
                          <a:latin typeface="Calibri"/>
                        </a:rPr>
                        <a:t>64.7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A7B"/>
                    </a:solidFill>
                  </a:tcPr>
                </a:tc>
              </a:tr>
              <a:tr h="65314">
                <a:tc>
                  <a:txBody>
                    <a:bodyPr/>
                    <a:lstStyle/>
                    <a:p>
                      <a:pPr algn="l" fontAlgn="b"/>
                      <a:r>
                        <a:rPr lang="en-US" sz="400" b="0" i="0" u="none" strike="noStrike">
                          <a:solidFill>
                            <a:srgbClr val="000000"/>
                          </a:solidFill>
                          <a:latin typeface="Calibri"/>
                        </a:rPr>
                        <a:t>ADVANCE Eastern Europe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75.9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A176"/>
                    </a:solidFill>
                  </a:tcPr>
                </a:tc>
                <a:tc>
                  <a:txBody>
                    <a:bodyPr/>
                    <a:lstStyle/>
                    <a:p>
                      <a:pPr algn="r" fontAlgn="b"/>
                      <a:r>
                        <a:rPr lang="en-US" sz="400" b="0" i="0" u="none" strike="noStrike">
                          <a:solidFill>
                            <a:srgbClr val="000000"/>
                          </a:solidFill>
                          <a:latin typeface="Calibri"/>
                        </a:rPr>
                        <a:t>71.0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C78"/>
                    </a:solidFill>
                  </a:tcPr>
                </a:tc>
                <a:tc>
                  <a:txBody>
                    <a:bodyPr/>
                    <a:lstStyle/>
                    <a:p>
                      <a:pPr algn="r" fontAlgn="b"/>
                      <a:r>
                        <a:rPr lang="en-US" sz="400" b="0" i="0" u="none" strike="noStrike">
                          <a:solidFill>
                            <a:srgbClr val="000000"/>
                          </a:solidFill>
                          <a:latin typeface="Calibri"/>
                        </a:rPr>
                        <a:t>69.1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B079"/>
                    </a:solidFill>
                  </a:tcPr>
                </a:tc>
                <a:tc>
                  <a:txBody>
                    <a:bodyPr/>
                    <a:lstStyle/>
                    <a:p>
                      <a:pPr algn="r" fontAlgn="b"/>
                      <a:r>
                        <a:rPr lang="en-US" sz="400" b="0" i="0" u="none" strike="noStrike">
                          <a:solidFill>
                            <a:srgbClr val="000000"/>
                          </a:solidFill>
                          <a:latin typeface="Calibri"/>
                        </a:rPr>
                        <a:t>70.8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C78"/>
                    </a:solidFill>
                  </a:tcPr>
                </a:tc>
                <a:tc>
                  <a:txBody>
                    <a:bodyPr/>
                    <a:lstStyle/>
                    <a:p>
                      <a:pPr algn="r" fontAlgn="b"/>
                      <a:r>
                        <a:rPr lang="en-US" sz="400" b="0" i="0" u="none" strike="noStrike">
                          <a:solidFill>
                            <a:srgbClr val="000000"/>
                          </a:solidFill>
                          <a:latin typeface="Calibri"/>
                        </a:rPr>
                        <a:t>65.6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87B"/>
                    </a:solidFill>
                  </a:tcPr>
                </a:tc>
                <a:tc>
                  <a:txBody>
                    <a:bodyPr/>
                    <a:lstStyle/>
                    <a:p>
                      <a:pPr algn="r" fontAlgn="b"/>
                      <a:r>
                        <a:rPr lang="en-US" sz="400" b="0" i="0" u="none" strike="noStrike">
                          <a:solidFill>
                            <a:srgbClr val="000000"/>
                          </a:solidFill>
                          <a:latin typeface="Calibri"/>
                        </a:rPr>
                        <a:t>59.7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57D"/>
                    </a:solidFill>
                  </a:tcPr>
                </a:tc>
                <a:tc>
                  <a:txBody>
                    <a:bodyPr/>
                    <a:lstStyle/>
                    <a:p>
                      <a:pPr algn="r" fontAlgn="b"/>
                      <a:r>
                        <a:rPr lang="en-US" sz="400" b="0" i="0" u="none" strike="noStrike">
                          <a:solidFill>
                            <a:srgbClr val="000000"/>
                          </a:solidFill>
                          <a:latin typeface="Calibri"/>
                        </a:rPr>
                        <a:t>58.1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87E"/>
                    </a:solidFill>
                  </a:tcPr>
                </a:tc>
                <a:tc>
                  <a:txBody>
                    <a:bodyPr/>
                    <a:lstStyle/>
                    <a:p>
                      <a:pPr algn="r" fontAlgn="b"/>
                      <a:r>
                        <a:rPr lang="en-US" sz="400" b="0" i="0" u="none" strike="noStrike">
                          <a:solidFill>
                            <a:srgbClr val="000000"/>
                          </a:solidFill>
                          <a:latin typeface="Calibri"/>
                        </a:rPr>
                        <a:t>55.9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62.9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E7C"/>
                    </a:solidFill>
                  </a:tcPr>
                </a:tc>
                <a:tc>
                  <a:txBody>
                    <a:bodyPr/>
                    <a:lstStyle/>
                    <a:p>
                      <a:pPr algn="r" fontAlgn="b"/>
                      <a:r>
                        <a:rPr lang="en-US" sz="400" b="0" i="0" u="none" strike="noStrike">
                          <a:solidFill>
                            <a:srgbClr val="000000"/>
                          </a:solidFill>
                          <a:latin typeface="Calibri"/>
                        </a:rPr>
                        <a:t>57.1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B7E"/>
                    </a:solidFill>
                  </a:tcPr>
                </a:tc>
                <a:tc>
                  <a:txBody>
                    <a:bodyPr/>
                    <a:lstStyle/>
                    <a:p>
                      <a:pPr algn="r" fontAlgn="b"/>
                      <a:r>
                        <a:rPr lang="en-US" sz="400" b="0" i="0" u="none" strike="noStrike">
                          <a:solidFill>
                            <a:srgbClr val="000000"/>
                          </a:solidFill>
                          <a:latin typeface="Calibri"/>
                        </a:rPr>
                        <a:t>51.4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881"/>
                    </a:solidFill>
                  </a:tcPr>
                </a:tc>
                <a:tc>
                  <a:txBody>
                    <a:bodyPr/>
                    <a:lstStyle/>
                    <a:p>
                      <a:pPr algn="r" fontAlgn="b"/>
                      <a:r>
                        <a:rPr lang="en-US" sz="400" b="0" i="0" u="none" strike="noStrike">
                          <a:solidFill>
                            <a:srgbClr val="000000"/>
                          </a:solidFill>
                          <a:latin typeface="Calibri"/>
                        </a:rPr>
                        <a:t>51.6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1"/>
                    </a:solidFill>
                  </a:tcPr>
                </a:tc>
                <a:tc>
                  <a:txBody>
                    <a:bodyPr/>
                    <a:lstStyle/>
                    <a:p>
                      <a:pPr algn="r" fontAlgn="b"/>
                      <a:r>
                        <a:rPr lang="en-US" sz="400" b="0" i="0" u="none" strike="noStrike">
                          <a:solidFill>
                            <a:srgbClr val="000000"/>
                          </a:solidFill>
                          <a:latin typeface="Calibri"/>
                        </a:rPr>
                        <a:t>81.8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72.2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978"/>
                    </a:solidFill>
                  </a:tcPr>
                </a:tc>
                <a:tc>
                  <a:txBody>
                    <a:bodyPr/>
                    <a:lstStyle/>
                    <a:p>
                      <a:pPr algn="r" fontAlgn="b"/>
                      <a:r>
                        <a:rPr lang="en-US" sz="400" b="0" i="0" u="none" strike="noStrike">
                          <a:solidFill>
                            <a:srgbClr val="000000"/>
                          </a:solidFill>
                          <a:latin typeface="Calibri"/>
                        </a:rPr>
                        <a:t>76.2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A076"/>
                    </a:solidFill>
                  </a:tcPr>
                </a:tc>
                <a:tc>
                  <a:txBody>
                    <a:bodyPr/>
                    <a:lstStyle/>
                    <a:p>
                      <a:pPr algn="r" fontAlgn="b"/>
                      <a:r>
                        <a:rPr lang="en-US" sz="400" b="0" i="0" u="none" strike="noStrike">
                          <a:solidFill>
                            <a:srgbClr val="000000"/>
                          </a:solidFill>
                          <a:latin typeface="Calibri"/>
                        </a:rPr>
                        <a:t>70.2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E79"/>
                    </a:solidFill>
                  </a:tcPr>
                </a:tc>
                <a:tc>
                  <a:txBody>
                    <a:bodyPr/>
                    <a:lstStyle/>
                    <a:p>
                      <a:pPr algn="r" fontAlgn="b"/>
                      <a:r>
                        <a:rPr lang="en-US" sz="400" b="0" i="0" u="none" strike="noStrike">
                          <a:solidFill>
                            <a:srgbClr val="000000"/>
                          </a:solidFill>
                          <a:latin typeface="Calibri"/>
                        </a:rPr>
                        <a:t>54.0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47.9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48.5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E82"/>
                    </a:solidFill>
                  </a:tcPr>
                </a:tc>
                <a:tc>
                  <a:txBody>
                    <a:bodyPr/>
                    <a:lstStyle/>
                    <a:p>
                      <a:pPr algn="r" fontAlgn="b"/>
                      <a:r>
                        <a:rPr lang="en-US" sz="400" b="0" i="0" u="none" strike="noStrike">
                          <a:solidFill>
                            <a:srgbClr val="000000"/>
                          </a:solidFill>
                          <a:latin typeface="Calibri"/>
                        </a:rPr>
                        <a:t>56.1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52.6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580"/>
                    </a:solidFill>
                  </a:tcPr>
                </a:tc>
                <a:tc>
                  <a:txBody>
                    <a:bodyPr/>
                    <a:lstStyle/>
                    <a:p>
                      <a:pPr algn="r" fontAlgn="b"/>
                      <a:r>
                        <a:rPr lang="en-US" sz="400" b="0" i="0" u="none" strike="noStrike">
                          <a:solidFill>
                            <a:srgbClr val="000000"/>
                          </a:solidFill>
                          <a:latin typeface="Calibri"/>
                        </a:rPr>
                        <a:t>46.0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483"/>
                    </a:solidFill>
                  </a:tcPr>
                </a:tc>
                <a:tc>
                  <a:txBody>
                    <a:bodyPr/>
                    <a:lstStyle/>
                    <a:p>
                      <a:pPr algn="r" fontAlgn="b"/>
                      <a:r>
                        <a:rPr lang="en-US" sz="400" b="0" i="0" u="none" strike="noStrike">
                          <a:solidFill>
                            <a:srgbClr val="000000"/>
                          </a:solidFill>
                          <a:latin typeface="Calibri"/>
                        </a:rPr>
                        <a:t>45.7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483"/>
                    </a:solidFill>
                  </a:tcPr>
                </a:tc>
                <a:tc>
                  <a:txBody>
                    <a:bodyPr/>
                    <a:lstStyle/>
                    <a:p>
                      <a:pPr algn="r" fontAlgn="b"/>
                      <a:r>
                        <a:rPr lang="en-US" sz="400" b="0" i="0" u="none" strike="noStrike">
                          <a:solidFill>
                            <a:srgbClr val="000000"/>
                          </a:solidFill>
                          <a:latin typeface="Calibri"/>
                        </a:rPr>
                        <a:t>46.3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49.9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B81"/>
                    </a:solidFill>
                  </a:tcPr>
                </a:tc>
                <a:tc>
                  <a:txBody>
                    <a:bodyPr/>
                    <a:lstStyle/>
                    <a:p>
                      <a:pPr algn="r" fontAlgn="b"/>
                      <a:r>
                        <a:rPr lang="en-US" sz="400" b="0" i="0" u="none" strike="noStrike">
                          <a:solidFill>
                            <a:srgbClr val="000000"/>
                          </a:solidFill>
                          <a:latin typeface="Calibri"/>
                        </a:rPr>
                        <a:t>46.9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283"/>
                    </a:solidFill>
                  </a:tcPr>
                </a:tc>
                <a:tc>
                  <a:txBody>
                    <a:bodyPr/>
                    <a:lstStyle/>
                    <a:p>
                      <a:pPr algn="r" fontAlgn="b"/>
                      <a:r>
                        <a:rPr lang="en-US" sz="400" b="0" i="0" u="none" strike="noStrike">
                          <a:solidFill>
                            <a:srgbClr val="000000"/>
                          </a:solidFill>
                          <a:latin typeface="Calibri"/>
                        </a:rPr>
                        <a:t>48.9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D82"/>
                    </a:solidFill>
                  </a:tcPr>
                </a:tc>
                <a:tc>
                  <a:txBody>
                    <a:bodyPr/>
                    <a:lstStyle/>
                    <a:p>
                      <a:pPr algn="r" fontAlgn="b"/>
                      <a:r>
                        <a:rPr lang="en-US" sz="400" b="0" i="0" u="none" strike="noStrike">
                          <a:solidFill>
                            <a:srgbClr val="000000"/>
                          </a:solidFill>
                          <a:latin typeface="Calibri"/>
                        </a:rPr>
                        <a:t>42.1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EA83"/>
                    </a:solidFill>
                  </a:tcPr>
                </a:tc>
                <a:tc>
                  <a:txBody>
                    <a:bodyPr/>
                    <a:lstStyle/>
                    <a:p>
                      <a:pPr algn="r" fontAlgn="b"/>
                      <a:r>
                        <a:rPr lang="en-US" sz="400" b="0" i="0" u="none" strike="noStrike">
                          <a:solidFill>
                            <a:srgbClr val="000000"/>
                          </a:solidFill>
                          <a:latin typeface="Calibri"/>
                        </a:rPr>
                        <a:t>60.6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37D"/>
                    </a:solidFill>
                  </a:tcPr>
                </a:tc>
                <a:tc>
                  <a:txBody>
                    <a:bodyPr/>
                    <a:lstStyle/>
                    <a:p>
                      <a:pPr algn="r" fontAlgn="b"/>
                      <a:r>
                        <a:rPr lang="en-US" sz="400" b="0" i="0" u="none" strike="noStrike">
                          <a:solidFill>
                            <a:srgbClr val="000000"/>
                          </a:solidFill>
                          <a:latin typeface="Calibri"/>
                        </a:rPr>
                        <a:t>56.2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57.1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B7E"/>
                    </a:solidFill>
                  </a:tcPr>
                </a:tc>
                <a:tc>
                  <a:txBody>
                    <a:bodyPr/>
                    <a:lstStyle/>
                    <a:p>
                      <a:pPr algn="r" fontAlgn="b"/>
                      <a:r>
                        <a:rPr lang="en-US" sz="400" b="0" i="0" u="none" strike="noStrike">
                          <a:solidFill>
                            <a:srgbClr val="000000"/>
                          </a:solidFill>
                          <a:latin typeface="Calibri"/>
                        </a:rPr>
                        <a:t>53.9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r>
              <a:tr h="65314">
                <a:tc>
                  <a:txBody>
                    <a:bodyPr/>
                    <a:lstStyle/>
                    <a:p>
                      <a:pPr algn="l" fontAlgn="b"/>
                      <a:r>
                        <a:rPr lang="en-US" sz="400" b="0" i="0" u="none" strike="noStrike">
                          <a:solidFill>
                            <a:srgbClr val="000000"/>
                          </a:solidFill>
                          <a:latin typeface="Calibri"/>
                        </a:rPr>
                        <a:t>ADVANCE Eastern Europe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78.5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B75"/>
                    </a:solidFill>
                  </a:tcPr>
                </a:tc>
                <a:tc>
                  <a:txBody>
                    <a:bodyPr/>
                    <a:lstStyle/>
                    <a:p>
                      <a:pPr algn="r" fontAlgn="b"/>
                      <a:r>
                        <a:rPr lang="en-US" sz="400" b="0" i="0" u="none" strike="noStrike">
                          <a:solidFill>
                            <a:srgbClr val="000000"/>
                          </a:solidFill>
                          <a:latin typeface="Calibri"/>
                        </a:rPr>
                        <a:t>69.2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r" fontAlgn="b"/>
                      <a:r>
                        <a:rPr lang="en-US" sz="400" b="0" i="0" u="none" strike="noStrike">
                          <a:solidFill>
                            <a:srgbClr val="000000"/>
                          </a:solidFill>
                          <a:latin typeface="Calibri"/>
                        </a:rPr>
                        <a:t>73.6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677"/>
                    </a:solidFill>
                  </a:tcPr>
                </a:tc>
                <a:tc>
                  <a:txBody>
                    <a:bodyPr/>
                    <a:lstStyle/>
                    <a:p>
                      <a:pPr algn="r" fontAlgn="b"/>
                      <a:r>
                        <a:rPr lang="en-US" sz="400" b="0" i="0" u="none" strike="noStrike">
                          <a:solidFill>
                            <a:srgbClr val="000000"/>
                          </a:solidFill>
                          <a:latin typeface="Calibri"/>
                        </a:rPr>
                        <a:t>75.8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r" fontAlgn="b"/>
                      <a:r>
                        <a:rPr lang="en-US" sz="400" b="0" i="0" u="none" strike="noStrike">
                          <a:solidFill>
                            <a:srgbClr val="000000"/>
                          </a:solidFill>
                          <a:latin typeface="Calibri"/>
                        </a:rPr>
                        <a:t>66.3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r" fontAlgn="b"/>
                      <a:r>
                        <a:rPr lang="en-US" sz="400" b="0" i="0" u="none" strike="noStrike">
                          <a:solidFill>
                            <a:srgbClr val="000000"/>
                          </a:solidFill>
                          <a:latin typeface="Calibri"/>
                        </a:rPr>
                        <a:t>61.1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r" fontAlgn="b"/>
                      <a:r>
                        <a:rPr lang="en-US" sz="400" b="0" i="0" u="none" strike="noStrike">
                          <a:solidFill>
                            <a:srgbClr val="000000"/>
                          </a:solidFill>
                          <a:latin typeface="Calibri"/>
                        </a:rPr>
                        <a:t>56.1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59.3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69.5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57.8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400" b="0" i="0" u="none" strike="noStrike">
                          <a:solidFill>
                            <a:srgbClr val="000000"/>
                          </a:solidFill>
                          <a:latin typeface="Calibri"/>
                        </a:rPr>
                        <a:t>55.0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400" b="0" i="0" u="none" strike="noStrike">
                          <a:solidFill>
                            <a:srgbClr val="000000"/>
                          </a:solidFill>
                          <a:latin typeface="Calibri"/>
                        </a:rPr>
                        <a:t>54.4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400" b="0" i="0" u="none" strike="noStrike">
                          <a:solidFill>
                            <a:srgbClr val="000000"/>
                          </a:solidFill>
                          <a:latin typeface="Calibri"/>
                        </a:rPr>
                        <a:t>79.0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r" fontAlgn="b"/>
                      <a:r>
                        <a:rPr lang="en-US" sz="400" b="0" i="0" u="none" strike="noStrike">
                          <a:solidFill>
                            <a:srgbClr val="000000"/>
                          </a:solidFill>
                          <a:latin typeface="Calibri"/>
                        </a:rPr>
                        <a:t>72.7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877"/>
                    </a:solidFill>
                  </a:tcPr>
                </a:tc>
                <a:tc>
                  <a:txBody>
                    <a:bodyPr/>
                    <a:lstStyle/>
                    <a:p>
                      <a:pPr algn="r" fontAlgn="b"/>
                      <a:r>
                        <a:rPr lang="en-US" sz="400" b="0" i="0" u="none" strike="noStrike">
                          <a:solidFill>
                            <a:srgbClr val="000000"/>
                          </a:solidFill>
                          <a:latin typeface="Calibri"/>
                        </a:rPr>
                        <a:t>78.8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r" fontAlgn="b"/>
                      <a:r>
                        <a:rPr lang="en-US" sz="400" b="0" i="0" u="none" strike="noStrike">
                          <a:solidFill>
                            <a:srgbClr val="000000"/>
                          </a:solidFill>
                          <a:latin typeface="Calibri"/>
                        </a:rPr>
                        <a:t>68.4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r" fontAlgn="b"/>
                      <a:r>
                        <a:rPr lang="en-US" sz="400" b="0" i="0" u="none" strike="noStrike">
                          <a:solidFill>
                            <a:srgbClr val="000000"/>
                          </a:solidFill>
                          <a:latin typeface="Calibri"/>
                        </a:rPr>
                        <a:t>43.5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39.9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r" fontAlgn="b"/>
                      <a:r>
                        <a:rPr lang="en-US" sz="400" b="0" i="0" u="none" strike="noStrike">
                          <a:solidFill>
                            <a:srgbClr val="000000"/>
                          </a:solidFill>
                          <a:latin typeface="Calibri"/>
                        </a:rPr>
                        <a:t>40.9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c>
                  <a:txBody>
                    <a:bodyPr/>
                    <a:lstStyle/>
                    <a:p>
                      <a:pPr algn="r" fontAlgn="b"/>
                      <a:r>
                        <a:rPr lang="en-US" sz="400" b="0" i="0" u="none" strike="noStrike">
                          <a:solidFill>
                            <a:srgbClr val="000000"/>
                          </a:solidFill>
                          <a:latin typeface="Calibri"/>
                        </a:rPr>
                        <a:t>38.0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r" fontAlgn="b"/>
                      <a:r>
                        <a:rPr lang="en-US" sz="400" b="0" i="0" u="none" strike="noStrike">
                          <a:solidFill>
                            <a:srgbClr val="000000"/>
                          </a:solidFill>
                          <a:latin typeface="Calibri"/>
                        </a:rPr>
                        <a:t>52.9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400" b="0" i="0" u="none" strike="noStrike">
                          <a:solidFill>
                            <a:srgbClr val="000000"/>
                          </a:solidFill>
                          <a:latin typeface="Calibri"/>
                        </a:rPr>
                        <a:t>51.6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400" b="0" i="0" u="none" strike="noStrike">
                          <a:solidFill>
                            <a:srgbClr val="000000"/>
                          </a:solidFill>
                          <a:latin typeface="Calibri"/>
                        </a:rPr>
                        <a:t>48.0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44.5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47.6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400" b="0" i="0" u="none" strike="noStrike">
                          <a:solidFill>
                            <a:srgbClr val="000000"/>
                          </a:solidFill>
                          <a:latin typeface="Calibri"/>
                        </a:rPr>
                        <a:t>44.7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38.8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400" b="0" i="0" u="none" strike="noStrike">
                          <a:solidFill>
                            <a:srgbClr val="000000"/>
                          </a:solidFill>
                          <a:latin typeface="Calibri"/>
                        </a:rPr>
                        <a:t>43.6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62.4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r" fontAlgn="b"/>
                      <a:r>
                        <a:rPr lang="en-US" sz="400" b="0" i="0" u="none" strike="noStrike">
                          <a:solidFill>
                            <a:srgbClr val="000000"/>
                          </a:solidFill>
                          <a:latin typeface="Calibri"/>
                        </a:rPr>
                        <a:t>52.2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400" b="0" i="0" u="none" strike="noStrike">
                          <a:solidFill>
                            <a:srgbClr val="000000"/>
                          </a:solidFill>
                          <a:latin typeface="Calibri"/>
                        </a:rPr>
                        <a:t>55.8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54.5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r>
              <a:tr h="65314">
                <a:tc>
                  <a:txBody>
                    <a:bodyPr/>
                    <a:lstStyle/>
                    <a:p>
                      <a:pPr algn="l" fontAlgn="b"/>
                      <a:r>
                        <a:rPr lang="en-US" sz="400" b="0" i="0" u="none" strike="noStrike">
                          <a:solidFill>
                            <a:srgbClr val="000000"/>
                          </a:solidFill>
                          <a:latin typeface="Calibri"/>
                        </a:rPr>
                        <a:t>ACCORD BP Standard Therapy</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46.8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283"/>
                    </a:solidFill>
                  </a:tcPr>
                </a:tc>
                <a:tc>
                  <a:txBody>
                    <a:bodyPr/>
                    <a:lstStyle/>
                    <a:p>
                      <a:pPr algn="r" fontAlgn="b"/>
                      <a:r>
                        <a:rPr lang="en-US" sz="400" b="0" i="0" u="none" strike="noStrike">
                          <a:solidFill>
                            <a:srgbClr val="000000"/>
                          </a:solidFill>
                          <a:latin typeface="Calibri"/>
                        </a:rPr>
                        <a:t>48.0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54.3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17F"/>
                    </a:solidFill>
                  </a:tcPr>
                </a:tc>
                <a:tc>
                  <a:txBody>
                    <a:bodyPr/>
                    <a:lstStyle/>
                    <a:p>
                      <a:pPr algn="r" fontAlgn="b"/>
                      <a:r>
                        <a:rPr lang="en-US" sz="400" b="0" i="0" u="none" strike="noStrike">
                          <a:solidFill>
                            <a:srgbClr val="000000"/>
                          </a:solidFill>
                          <a:latin typeface="Calibri"/>
                        </a:rPr>
                        <a:t>53.0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480"/>
                    </a:solidFill>
                  </a:tcPr>
                </a:tc>
                <a:tc>
                  <a:txBody>
                    <a:bodyPr/>
                    <a:lstStyle/>
                    <a:p>
                      <a:pPr algn="r" fontAlgn="b"/>
                      <a:r>
                        <a:rPr lang="en-US" sz="400" b="0" i="0" u="none" strike="noStrike">
                          <a:solidFill>
                            <a:srgbClr val="000000"/>
                          </a:solidFill>
                          <a:latin typeface="Calibri"/>
                        </a:rPr>
                        <a:t>41.5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E983"/>
                    </a:solidFill>
                  </a:tcPr>
                </a:tc>
                <a:tc>
                  <a:txBody>
                    <a:bodyPr/>
                    <a:lstStyle/>
                    <a:p>
                      <a:pPr algn="r" fontAlgn="b"/>
                      <a:r>
                        <a:rPr lang="en-US" sz="400" b="0" i="0" u="none" strike="noStrike">
                          <a:solidFill>
                            <a:srgbClr val="000000"/>
                          </a:solidFill>
                          <a:latin typeface="Calibri"/>
                        </a:rPr>
                        <a:t>44.7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50.6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981"/>
                    </a:solidFill>
                  </a:tcPr>
                </a:tc>
                <a:tc>
                  <a:txBody>
                    <a:bodyPr/>
                    <a:lstStyle/>
                    <a:p>
                      <a:pPr algn="r" fontAlgn="b"/>
                      <a:r>
                        <a:rPr lang="en-US" sz="400" b="0" i="0" u="none" strike="noStrike">
                          <a:solidFill>
                            <a:srgbClr val="000000"/>
                          </a:solidFill>
                          <a:latin typeface="Calibri"/>
                        </a:rPr>
                        <a:t>49.5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C81"/>
                    </a:solidFill>
                  </a:tcPr>
                </a:tc>
                <a:tc>
                  <a:txBody>
                    <a:bodyPr/>
                    <a:lstStyle/>
                    <a:p>
                      <a:pPr algn="r" fontAlgn="b"/>
                      <a:r>
                        <a:rPr lang="en-US" sz="400" b="0" i="0" u="none" strike="noStrike">
                          <a:solidFill>
                            <a:srgbClr val="000000"/>
                          </a:solidFill>
                          <a:latin typeface="Calibri"/>
                        </a:rPr>
                        <a:t>62.6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F7C"/>
                    </a:solidFill>
                  </a:tcPr>
                </a:tc>
                <a:tc>
                  <a:txBody>
                    <a:bodyPr/>
                    <a:lstStyle/>
                    <a:p>
                      <a:pPr algn="r" fontAlgn="b"/>
                      <a:r>
                        <a:rPr lang="en-US" sz="400" b="0" i="0" u="none" strike="noStrike">
                          <a:solidFill>
                            <a:srgbClr val="000000"/>
                          </a:solidFill>
                          <a:latin typeface="Calibri"/>
                        </a:rPr>
                        <a:t>63.3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66.3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67A"/>
                    </a:solidFill>
                  </a:tcPr>
                </a:tc>
                <a:tc>
                  <a:txBody>
                    <a:bodyPr/>
                    <a:lstStyle/>
                    <a:p>
                      <a:pPr algn="r" fontAlgn="b"/>
                      <a:r>
                        <a:rPr lang="en-US" sz="400" b="0" i="0" u="none" strike="noStrike">
                          <a:solidFill>
                            <a:srgbClr val="000000"/>
                          </a:solidFill>
                          <a:latin typeface="Calibri"/>
                        </a:rPr>
                        <a:t>63.5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C7B"/>
                    </a:solidFill>
                  </a:tcPr>
                </a:tc>
                <a:tc>
                  <a:txBody>
                    <a:bodyPr/>
                    <a:lstStyle/>
                    <a:p>
                      <a:pPr algn="r" fontAlgn="b"/>
                      <a:r>
                        <a:rPr lang="en-US" sz="400" b="0" i="0" u="none" strike="noStrike">
                          <a:solidFill>
                            <a:srgbClr val="000000"/>
                          </a:solidFill>
                          <a:latin typeface="Calibri"/>
                        </a:rPr>
                        <a:t>52.8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480"/>
                    </a:solidFill>
                  </a:tcPr>
                </a:tc>
                <a:tc>
                  <a:txBody>
                    <a:bodyPr/>
                    <a:lstStyle/>
                    <a:p>
                      <a:pPr algn="r" fontAlgn="b"/>
                      <a:r>
                        <a:rPr lang="en-US" sz="400" b="0" i="0" u="none" strike="noStrike">
                          <a:solidFill>
                            <a:srgbClr val="000000"/>
                          </a:solidFill>
                          <a:latin typeface="Calibri"/>
                        </a:rPr>
                        <a:t>49.4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C82"/>
                    </a:solidFill>
                  </a:tcPr>
                </a:tc>
                <a:tc>
                  <a:txBody>
                    <a:bodyPr/>
                    <a:lstStyle/>
                    <a:p>
                      <a:pPr algn="r" fontAlgn="b"/>
                      <a:r>
                        <a:rPr lang="en-US" sz="400" b="0" i="0" u="none" strike="noStrike">
                          <a:solidFill>
                            <a:srgbClr val="000000"/>
                          </a:solidFill>
                          <a:latin typeface="Calibri"/>
                        </a:rPr>
                        <a:t>54.4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17F"/>
                    </a:solidFill>
                  </a:tcPr>
                </a:tc>
                <a:tc>
                  <a:txBody>
                    <a:bodyPr/>
                    <a:lstStyle/>
                    <a:p>
                      <a:pPr algn="r" fontAlgn="b"/>
                      <a:r>
                        <a:rPr lang="en-US" sz="400" b="0" i="0" u="none" strike="noStrike">
                          <a:solidFill>
                            <a:srgbClr val="000000"/>
                          </a:solidFill>
                          <a:latin typeface="Calibri"/>
                        </a:rPr>
                        <a:t>52.5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580"/>
                    </a:solidFill>
                  </a:tcPr>
                </a:tc>
                <a:tc>
                  <a:txBody>
                    <a:bodyPr/>
                    <a:lstStyle/>
                    <a:p>
                      <a:pPr algn="r" fontAlgn="b"/>
                      <a:r>
                        <a:rPr lang="en-US" sz="400" b="0" i="0" u="none" strike="noStrike">
                          <a:solidFill>
                            <a:srgbClr val="000000"/>
                          </a:solidFill>
                          <a:latin typeface="Calibri"/>
                        </a:rPr>
                        <a:t>46.5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47.7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082"/>
                    </a:solidFill>
                  </a:tcPr>
                </a:tc>
                <a:tc>
                  <a:txBody>
                    <a:bodyPr/>
                    <a:lstStyle/>
                    <a:p>
                      <a:pPr algn="r" fontAlgn="b"/>
                      <a:r>
                        <a:rPr lang="en-US" sz="400" b="0" i="0" u="none" strike="noStrike">
                          <a:solidFill>
                            <a:srgbClr val="000000"/>
                          </a:solidFill>
                          <a:latin typeface="Calibri"/>
                        </a:rPr>
                        <a:t>46.9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283"/>
                    </a:solidFill>
                  </a:tcPr>
                </a:tc>
                <a:tc>
                  <a:txBody>
                    <a:bodyPr/>
                    <a:lstStyle/>
                    <a:p>
                      <a:pPr algn="r" fontAlgn="b"/>
                      <a:r>
                        <a:rPr lang="en-US" sz="400" b="0" i="0" u="none" strike="noStrike">
                          <a:solidFill>
                            <a:srgbClr val="000000"/>
                          </a:solidFill>
                          <a:latin typeface="Calibri"/>
                        </a:rPr>
                        <a:t>50.9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981"/>
                    </a:solidFill>
                  </a:tcPr>
                </a:tc>
                <a:tc>
                  <a:txBody>
                    <a:bodyPr/>
                    <a:lstStyle/>
                    <a:p>
                      <a:pPr algn="r" fontAlgn="b"/>
                      <a:r>
                        <a:rPr lang="en-US" sz="400" b="0" i="0" u="none" strike="noStrike">
                          <a:solidFill>
                            <a:srgbClr val="000000"/>
                          </a:solidFill>
                          <a:latin typeface="Calibri"/>
                        </a:rPr>
                        <a:t>42.2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EA83"/>
                    </a:solidFill>
                  </a:tcPr>
                </a:tc>
                <a:tc>
                  <a:txBody>
                    <a:bodyPr/>
                    <a:lstStyle/>
                    <a:p>
                      <a:pPr algn="r" fontAlgn="b"/>
                      <a:r>
                        <a:rPr lang="en-US" sz="400" b="0" i="0" u="none" strike="noStrike">
                          <a:solidFill>
                            <a:srgbClr val="000000"/>
                          </a:solidFill>
                          <a:latin typeface="Calibri"/>
                        </a:rPr>
                        <a:t>41.7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E983"/>
                    </a:solidFill>
                  </a:tcPr>
                </a:tc>
                <a:tc>
                  <a:txBody>
                    <a:bodyPr/>
                    <a:lstStyle/>
                    <a:p>
                      <a:pPr algn="r" fontAlgn="b"/>
                      <a:r>
                        <a:rPr lang="en-US" sz="400" b="0" i="0" u="none" strike="noStrike">
                          <a:solidFill>
                            <a:srgbClr val="000000"/>
                          </a:solidFill>
                          <a:latin typeface="Calibri"/>
                        </a:rPr>
                        <a:t>49.3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C82"/>
                    </a:solidFill>
                  </a:tcPr>
                </a:tc>
                <a:tc>
                  <a:txBody>
                    <a:bodyPr/>
                    <a:lstStyle/>
                    <a:p>
                      <a:pPr algn="r" fontAlgn="b"/>
                      <a:r>
                        <a:rPr lang="en-US" sz="400" b="0" i="0" u="none" strike="noStrike">
                          <a:solidFill>
                            <a:srgbClr val="000000"/>
                          </a:solidFill>
                          <a:latin typeface="Calibri"/>
                        </a:rPr>
                        <a:t>48.3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E82"/>
                    </a:solidFill>
                  </a:tcPr>
                </a:tc>
                <a:tc>
                  <a:txBody>
                    <a:bodyPr/>
                    <a:lstStyle/>
                    <a:p>
                      <a:pPr algn="r" fontAlgn="b"/>
                      <a:r>
                        <a:rPr lang="en-US" sz="400" b="0" i="0" u="none" strike="noStrike">
                          <a:solidFill>
                            <a:srgbClr val="000000"/>
                          </a:solidFill>
                          <a:latin typeface="Calibri"/>
                        </a:rPr>
                        <a:t>58.3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C87E"/>
                    </a:solidFill>
                  </a:tcPr>
                </a:tc>
                <a:tc>
                  <a:txBody>
                    <a:bodyPr/>
                    <a:lstStyle/>
                    <a:p>
                      <a:pPr algn="r" fontAlgn="b"/>
                      <a:r>
                        <a:rPr lang="en-US" sz="400" b="0" i="0" u="none" strike="noStrike">
                          <a:solidFill>
                            <a:srgbClr val="000000"/>
                          </a:solidFill>
                          <a:latin typeface="Calibri"/>
                        </a:rPr>
                        <a:t>56.0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63.1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60.7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37D"/>
                    </a:solidFill>
                  </a:tcPr>
                </a:tc>
                <a:tc>
                  <a:txBody>
                    <a:bodyPr/>
                    <a:lstStyle/>
                    <a:p>
                      <a:pPr algn="r" fontAlgn="b"/>
                      <a:r>
                        <a:rPr lang="en-US" sz="400" b="0" i="0" u="none" strike="noStrike">
                          <a:solidFill>
                            <a:srgbClr val="000000"/>
                          </a:solidFill>
                          <a:latin typeface="Calibri"/>
                        </a:rPr>
                        <a:t>45.9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483"/>
                    </a:solidFill>
                  </a:tcPr>
                </a:tc>
                <a:tc>
                  <a:txBody>
                    <a:bodyPr/>
                    <a:lstStyle/>
                    <a:p>
                      <a:pPr algn="r" fontAlgn="b"/>
                      <a:r>
                        <a:rPr lang="en-US" sz="400" b="0" i="0" u="none" strike="noStrike">
                          <a:solidFill>
                            <a:srgbClr val="000000"/>
                          </a:solidFill>
                          <a:latin typeface="Calibri"/>
                        </a:rPr>
                        <a:t>47.0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183"/>
                    </a:solidFill>
                  </a:tcPr>
                </a:tc>
                <a:tc>
                  <a:txBody>
                    <a:bodyPr/>
                    <a:lstStyle/>
                    <a:p>
                      <a:pPr algn="r" fontAlgn="b"/>
                      <a:r>
                        <a:rPr lang="en-US" sz="400" b="0" i="0" u="none" strike="noStrike">
                          <a:solidFill>
                            <a:srgbClr val="000000"/>
                          </a:solidFill>
                          <a:latin typeface="Calibri"/>
                        </a:rPr>
                        <a:t>52.5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580"/>
                    </a:solidFill>
                  </a:tcPr>
                </a:tc>
                <a:tc>
                  <a:txBody>
                    <a:bodyPr/>
                    <a:lstStyle/>
                    <a:p>
                      <a:pPr algn="r" fontAlgn="b"/>
                      <a:r>
                        <a:rPr lang="en-US" sz="400" b="0" i="0" u="none" strike="noStrike">
                          <a:solidFill>
                            <a:srgbClr val="000000"/>
                          </a:solidFill>
                          <a:latin typeface="Calibri"/>
                        </a:rPr>
                        <a:t>54.0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r>
              <a:tr h="65314">
                <a:tc>
                  <a:txBody>
                    <a:bodyPr/>
                    <a:lstStyle/>
                    <a:p>
                      <a:pPr algn="l" fontAlgn="b"/>
                      <a:r>
                        <a:rPr lang="en-US" sz="400" b="0" i="0" u="none" strike="noStrike">
                          <a:solidFill>
                            <a:srgbClr val="000000"/>
                          </a:solidFill>
                          <a:latin typeface="Calibri"/>
                        </a:rPr>
                        <a:t>ACCORD BP Intensive Therapy</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42.5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400" b="0" i="0" u="none" strike="noStrike">
                          <a:solidFill>
                            <a:srgbClr val="000000"/>
                          </a:solidFill>
                          <a:latin typeface="Calibri"/>
                        </a:rPr>
                        <a:t>46.7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400" b="0" i="0" u="none" strike="noStrike">
                          <a:solidFill>
                            <a:srgbClr val="000000"/>
                          </a:solidFill>
                          <a:latin typeface="Calibri"/>
                        </a:rPr>
                        <a:t>49.8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400" b="0" i="0" u="none" strike="noStrike">
                          <a:solidFill>
                            <a:srgbClr val="000000"/>
                          </a:solidFill>
                          <a:latin typeface="Calibri"/>
                        </a:rPr>
                        <a:t>48.9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400" b="0" i="0" u="none" strike="noStrike">
                          <a:solidFill>
                            <a:srgbClr val="000000"/>
                          </a:solidFill>
                          <a:latin typeface="Calibri"/>
                        </a:rPr>
                        <a:t>43.5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41.6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E983"/>
                    </a:solidFill>
                  </a:tcPr>
                </a:tc>
                <a:tc>
                  <a:txBody>
                    <a:bodyPr/>
                    <a:lstStyle/>
                    <a:p>
                      <a:pPr algn="r" fontAlgn="b"/>
                      <a:r>
                        <a:rPr lang="en-US" sz="400" b="0" i="0" u="none" strike="noStrike">
                          <a:solidFill>
                            <a:srgbClr val="000000"/>
                          </a:solidFill>
                          <a:latin typeface="Calibri"/>
                        </a:rPr>
                        <a:t>48.4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400" b="0" i="0" u="none" strike="noStrike">
                          <a:solidFill>
                            <a:srgbClr val="000000"/>
                          </a:solidFill>
                          <a:latin typeface="Calibri"/>
                        </a:rPr>
                        <a:t>43.4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54.4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400" b="0" i="0" u="none" strike="noStrike">
                          <a:solidFill>
                            <a:srgbClr val="000000"/>
                          </a:solidFill>
                          <a:latin typeface="Calibri"/>
                        </a:rPr>
                        <a:t>55.9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400" b="0" i="0" u="none" strike="noStrike">
                          <a:solidFill>
                            <a:srgbClr val="000000"/>
                          </a:solidFill>
                          <a:latin typeface="Calibri"/>
                        </a:rPr>
                        <a:t>63.6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r" fontAlgn="b"/>
                      <a:r>
                        <a:rPr lang="en-US" sz="400" b="0" i="0" u="none" strike="noStrike">
                          <a:solidFill>
                            <a:srgbClr val="000000"/>
                          </a:solidFill>
                          <a:latin typeface="Calibri"/>
                        </a:rPr>
                        <a:t>60.3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r" fontAlgn="b"/>
                      <a:r>
                        <a:rPr lang="en-US" sz="400" b="0" i="0" u="none" strike="noStrike">
                          <a:solidFill>
                            <a:srgbClr val="000000"/>
                          </a:solidFill>
                          <a:latin typeface="Calibri"/>
                        </a:rPr>
                        <a:t>47.5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400" b="0" i="0" u="none" strike="noStrike">
                          <a:solidFill>
                            <a:srgbClr val="000000"/>
                          </a:solidFill>
                          <a:latin typeface="Calibri"/>
                        </a:rPr>
                        <a:t>44.3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56.8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r" fontAlgn="b"/>
                      <a:r>
                        <a:rPr lang="en-US" sz="400" b="0" i="0" u="none" strike="noStrike">
                          <a:solidFill>
                            <a:srgbClr val="000000"/>
                          </a:solidFill>
                          <a:latin typeface="Calibri"/>
                        </a:rPr>
                        <a:t>52.0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400" b="0" i="0" u="none" strike="noStrike">
                          <a:solidFill>
                            <a:srgbClr val="000000"/>
                          </a:solidFill>
                          <a:latin typeface="Calibri"/>
                        </a:rPr>
                        <a:t>36.7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r" fontAlgn="b"/>
                      <a:r>
                        <a:rPr lang="en-US" sz="400" b="0" i="0" u="none" strike="noStrike">
                          <a:solidFill>
                            <a:srgbClr val="000000"/>
                          </a:solidFill>
                          <a:latin typeface="Calibri"/>
                        </a:rPr>
                        <a:t>37.2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r" fontAlgn="b"/>
                      <a:r>
                        <a:rPr lang="en-US" sz="400" b="0" i="0" u="none" strike="noStrike">
                          <a:solidFill>
                            <a:srgbClr val="000000"/>
                          </a:solidFill>
                          <a:latin typeface="Calibri"/>
                        </a:rPr>
                        <a:t>43.6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400" b="0" i="0" u="none" strike="noStrike">
                          <a:solidFill>
                            <a:srgbClr val="000000"/>
                          </a:solidFill>
                          <a:latin typeface="Calibri"/>
                        </a:rPr>
                        <a:t>41.3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36.1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1E282"/>
                    </a:solidFill>
                  </a:tcPr>
                </a:tc>
                <a:tc>
                  <a:txBody>
                    <a:bodyPr/>
                    <a:lstStyle/>
                    <a:p>
                      <a:pPr algn="r" fontAlgn="b"/>
                      <a:r>
                        <a:rPr lang="en-US" sz="400" b="0" i="0" u="none" strike="noStrike">
                          <a:solidFill>
                            <a:srgbClr val="000000"/>
                          </a:solidFill>
                          <a:latin typeface="Calibri"/>
                        </a:rPr>
                        <a:t>36.9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r" fontAlgn="b"/>
                      <a:r>
                        <a:rPr lang="en-US" sz="400" b="0" i="0" u="none" strike="noStrike">
                          <a:solidFill>
                            <a:srgbClr val="000000"/>
                          </a:solidFill>
                          <a:latin typeface="Calibri"/>
                        </a:rPr>
                        <a:t>40.6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6E883"/>
                    </a:solidFill>
                  </a:tcPr>
                </a:tc>
                <a:tc>
                  <a:txBody>
                    <a:bodyPr/>
                    <a:lstStyle/>
                    <a:p>
                      <a:pPr algn="r" fontAlgn="b"/>
                      <a:r>
                        <a:rPr lang="en-US" sz="400" b="0" i="0" u="none" strike="noStrike">
                          <a:solidFill>
                            <a:srgbClr val="000000"/>
                          </a:solidFill>
                          <a:latin typeface="Calibri"/>
                        </a:rPr>
                        <a:t>45.1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400" b="0" i="0" u="none" strike="noStrike">
                          <a:solidFill>
                            <a:srgbClr val="000000"/>
                          </a:solidFill>
                          <a:latin typeface="Calibri"/>
                        </a:rPr>
                        <a:t>44.2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400" b="0" i="0" u="none" strike="noStrike">
                          <a:solidFill>
                            <a:srgbClr val="000000"/>
                          </a:solidFill>
                          <a:latin typeface="Calibri"/>
                        </a:rPr>
                        <a:t>46.9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400" b="0" i="0" u="none" strike="noStrike">
                          <a:solidFill>
                            <a:srgbClr val="000000"/>
                          </a:solidFill>
                          <a:latin typeface="Calibri"/>
                        </a:rPr>
                        <a:t>53.3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400" b="0" i="0" u="none" strike="noStrike">
                          <a:solidFill>
                            <a:srgbClr val="000000"/>
                          </a:solidFill>
                          <a:latin typeface="Calibri"/>
                        </a:rPr>
                        <a:t>54.6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400" b="0" i="0" u="none" strike="noStrike">
                          <a:solidFill>
                            <a:srgbClr val="000000"/>
                          </a:solidFill>
                          <a:latin typeface="Calibri"/>
                        </a:rPr>
                        <a:t>30.7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r" fontAlgn="b"/>
                      <a:r>
                        <a:rPr lang="en-US" sz="400" b="0" i="0" u="none" strike="noStrike">
                          <a:solidFill>
                            <a:srgbClr val="000000"/>
                          </a:solidFill>
                          <a:latin typeface="Calibri"/>
                        </a:rPr>
                        <a:t>37.8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r" fontAlgn="b"/>
                      <a:r>
                        <a:rPr lang="en-US" sz="400" b="0" i="0" u="none" strike="noStrike">
                          <a:solidFill>
                            <a:srgbClr val="000000"/>
                          </a:solidFill>
                          <a:latin typeface="Calibri"/>
                        </a:rPr>
                        <a:t>41.2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r" fontAlgn="b"/>
                      <a:r>
                        <a:rPr lang="en-US" sz="400" b="0" i="0" u="none" strike="noStrike">
                          <a:solidFill>
                            <a:srgbClr val="000000"/>
                          </a:solidFill>
                          <a:latin typeface="Calibri"/>
                        </a:rPr>
                        <a:t>40.8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r>
              <a:tr h="65314">
                <a:tc>
                  <a:txBody>
                    <a:bodyPr/>
                    <a:lstStyle/>
                    <a:p>
                      <a:pPr algn="l" fontAlgn="b"/>
                      <a:r>
                        <a:rPr lang="en-US" sz="400" b="1" i="0" u="none" strike="noStrike">
                          <a:solidFill>
                            <a:srgbClr val="000000"/>
                          </a:solidFill>
                          <a:latin typeface="Calibri"/>
                        </a:rPr>
                        <a:t>RANK POPULATIONS FOR EACH MODEL</a:t>
                      </a: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314">
                <a:tc>
                  <a:txBody>
                    <a:bodyPr/>
                    <a:lstStyle/>
                    <a:p>
                      <a:pPr algn="l" fontAlgn="b"/>
                      <a:r>
                        <a:rPr lang="en-US" sz="400" b="0" i="0" u="none" strike="noStrike">
                          <a:solidFill>
                            <a:srgbClr val="000000"/>
                          </a:solidFill>
                          <a:latin typeface="Calibri"/>
                        </a:rPr>
                        <a:t>UKPDS33 Conventional</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r>
              <a:tr h="65314">
                <a:tc>
                  <a:txBody>
                    <a:bodyPr/>
                    <a:lstStyle/>
                    <a:p>
                      <a:pPr algn="l" fontAlgn="b"/>
                      <a:r>
                        <a:rPr lang="en-US" sz="400" b="0" i="0" u="none" strike="noStrike">
                          <a:solidFill>
                            <a:srgbClr val="000000"/>
                          </a:solidFill>
                          <a:latin typeface="Calibri"/>
                        </a:rPr>
                        <a:t>UKPDS33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r>
              <a:tr h="65314">
                <a:tc>
                  <a:txBody>
                    <a:bodyPr/>
                    <a:lstStyle/>
                    <a:p>
                      <a:pPr algn="l" fontAlgn="b"/>
                      <a:r>
                        <a:rPr lang="en-US" sz="400" b="0" i="0" u="none" strike="noStrike">
                          <a:solidFill>
                            <a:srgbClr val="000000"/>
                          </a:solidFill>
                          <a:latin typeface="Calibri"/>
                        </a:rPr>
                        <a:t>ASPEN All Placebo</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r>
              <a:tr h="65314">
                <a:tc>
                  <a:txBody>
                    <a:bodyPr/>
                    <a:lstStyle/>
                    <a:p>
                      <a:pPr algn="l" fontAlgn="b"/>
                      <a:r>
                        <a:rPr lang="en-US" sz="400" b="0" i="0" u="none" strike="noStrike">
                          <a:solidFill>
                            <a:srgbClr val="000000"/>
                          </a:solidFill>
                          <a:latin typeface="Calibri"/>
                        </a:rPr>
                        <a:t>ASPEN All Atorvastatin</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r>
              <a:tr h="65314">
                <a:tc>
                  <a:txBody>
                    <a:bodyPr/>
                    <a:lstStyle/>
                    <a:p>
                      <a:pPr algn="l" fontAlgn="b"/>
                      <a:r>
                        <a:rPr lang="en-US" sz="400" b="0" i="0" u="none" strike="noStrike">
                          <a:solidFill>
                            <a:srgbClr val="000000"/>
                          </a:solidFill>
                          <a:latin typeface="Calibri"/>
                        </a:rPr>
                        <a:t>ASPEN Primary Placebo</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r>
              <a:tr h="65314">
                <a:tc>
                  <a:txBody>
                    <a:bodyPr/>
                    <a:lstStyle/>
                    <a:p>
                      <a:pPr algn="l" fontAlgn="b"/>
                      <a:r>
                        <a:rPr lang="en-US" sz="400" b="0" i="0" u="none" strike="noStrike">
                          <a:solidFill>
                            <a:srgbClr val="000000"/>
                          </a:solidFill>
                          <a:latin typeface="Calibri"/>
                        </a:rPr>
                        <a:t>ASPEN Primary Atorvastatin</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7C47C"/>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r>
              <a:tr h="65314">
                <a:tc>
                  <a:txBody>
                    <a:bodyPr/>
                    <a:lstStyle/>
                    <a:p>
                      <a:pPr algn="l" fontAlgn="b"/>
                      <a:r>
                        <a:rPr lang="en-US" sz="400" b="0" i="0" u="none" strike="noStrike">
                          <a:solidFill>
                            <a:srgbClr val="000000"/>
                          </a:solidFill>
                          <a:latin typeface="Calibri"/>
                        </a:rPr>
                        <a:t>ADVANCE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r>
              <a:tr h="65314">
                <a:tc>
                  <a:txBody>
                    <a:bodyPr/>
                    <a:lstStyle/>
                    <a:p>
                      <a:pPr algn="l" fontAlgn="b"/>
                      <a:r>
                        <a:rPr lang="en-US" sz="400" b="0" i="0" u="none" strike="noStrike">
                          <a:solidFill>
                            <a:srgbClr val="000000"/>
                          </a:solidFill>
                          <a:latin typeface="Calibri"/>
                        </a:rPr>
                        <a:t>ADVANCE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r>
              <a:tr h="65314">
                <a:tc>
                  <a:txBody>
                    <a:bodyPr/>
                    <a:lstStyle/>
                    <a:p>
                      <a:pPr algn="l" fontAlgn="b"/>
                      <a:r>
                        <a:rPr lang="en-US" sz="400" b="0" i="0" u="none" strike="noStrike">
                          <a:solidFill>
                            <a:srgbClr val="000000"/>
                          </a:solidFill>
                          <a:latin typeface="Calibri"/>
                        </a:rPr>
                        <a:t>ADVANCE Asia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1D07E"/>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r>
              <a:tr h="65314">
                <a:tc>
                  <a:txBody>
                    <a:bodyPr/>
                    <a:lstStyle/>
                    <a:p>
                      <a:pPr algn="l" fontAlgn="b"/>
                      <a:r>
                        <a:rPr lang="en-US" sz="400" b="0" i="0" u="none" strike="noStrike">
                          <a:solidFill>
                            <a:srgbClr val="000000"/>
                          </a:solidFill>
                          <a:latin typeface="Calibri"/>
                        </a:rPr>
                        <a:t>ADVANCE Asia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r>
              <a:tr h="65314">
                <a:tc>
                  <a:txBody>
                    <a:bodyPr/>
                    <a:lstStyle/>
                    <a:p>
                      <a:pPr algn="l" fontAlgn="b"/>
                      <a:r>
                        <a:rPr lang="en-US" sz="400" b="0" i="0" u="none" strike="noStrike">
                          <a:solidFill>
                            <a:srgbClr val="000000"/>
                          </a:solidFill>
                          <a:latin typeface="Calibri"/>
                        </a:rPr>
                        <a:t>ADVANCE EME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r>
              <a:tr h="65314">
                <a:tc>
                  <a:txBody>
                    <a:bodyPr/>
                    <a:lstStyle/>
                    <a:p>
                      <a:pPr algn="l" fontAlgn="b"/>
                      <a:r>
                        <a:rPr lang="en-US" sz="400" b="0" i="0" u="none" strike="noStrike">
                          <a:solidFill>
                            <a:srgbClr val="000000"/>
                          </a:solidFill>
                          <a:latin typeface="Calibri"/>
                        </a:rPr>
                        <a:t>ADVANCE EME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0" i="0" u="none" strike="noStrike">
                          <a:solidFill>
                            <a:srgbClr val="000000"/>
                          </a:solidFill>
                          <a:latin typeface="Calibri"/>
                        </a:rPr>
                        <a:t>ADVANCE Eastern Europe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r>
              <a:tr h="65314">
                <a:tc>
                  <a:txBody>
                    <a:bodyPr/>
                    <a:lstStyle/>
                    <a:p>
                      <a:pPr algn="l" fontAlgn="b"/>
                      <a:r>
                        <a:rPr lang="en-US" sz="400" b="0" i="0" u="none" strike="noStrike">
                          <a:solidFill>
                            <a:srgbClr val="000000"/>
                          </a:solidFill>
                          <a:latin typeface="Calibri"/>
                        </a:rPr>
                        <a:t>ADVANCE Eastern Europe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r>
              <a:tr h="65314">
                <a:tc>
                  <a:txBody>
                    <a:bodyPr/>
                    <a:lstStyle/>
                    <a:p>
                      <a:pPr algn="l" fontAlgn="b"/>
                      <a:r>
                        <a:rPr lang="en-US" sz="400" b="0" i="0" u="none" strike="noStrike">
                          <a:solidFill>
                            <a:srgbClr val="000000"/>
                          </a:solidFill>
                          <a:latin typeface="Calibri"/>
                        </a:rPr>
                        <a:t>ACCORD BP Standard Therapy</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C72"/>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B6F"/>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r>
              <a:tr h="65314">
                <a:tc>
                  <a:txBody>
                    <a:bodyPr/>
                    <a:lstStyle/>
                    <a:p>
                      <a:pPr algn="l" fontAlgn="b"/>
                      <a:r>
                        <a:rPr lang="en-US" sz="400" b="0" i="0" u="none" strike="noStrike">
                          <a:solidFill>
                            <a:srgbClr val="000000"/>
                          </a:solidFill>
                          <a:latin typeface="Calibri"/>
                        </a:rPr>
                        <a:t>ACCORD BP Intensive Therapy</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r>
              <a:tr h="65314">
                <a:tc>
                  <a:txBody>
                    <a:bodyPr/>
                    <a:lstStyle/>
                    <a:p>
                      <a:pPr algn="l" fontAlgn="b"/>
                      <a:r>
                        <a:rPr lang="en-US" sz="400" b="1" i="0" u="none" strike="noStrike">
                          <a:solidFill>
                            <a:srgbClr val="000000"/>
                          </a:solidFill>
                          <a:latin typeface="Calibri"/>
                        </a:rPr>
                        <a:t>RANK MODELS FOR EACH POPULATION</a:t>
                      </a: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314">
                <a:tc>
                  <a:txBody>
                    <a:bodyPr/>
                    <a:lstStyle/>
                    <a:p>
                      <a:pPr algn="l" fontAlgn="b"/>
                      <a:r>
                        <a:rPr lang="en-US" sz="400" b="0" i="0" u="none" strike="noStrike">
                          <a:solidFill>
                            <a:srgbClr val="000000"/>
                          </a:solidFill>
                          <a:latin typeface="Calibri"/>
                        </a:rPr>
                        <a:t>UKPDS33 Conventional</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r>
              <a:tr h="65314">
                <a:tc>
                  <a:txBody>
                    <a:bodyPr/>
                    <a:lstStyle/>
                    <a:p>
                      <a:pPr algn="l" fontAlgn="b"/>
                      <a:r>
                        <a:rPr lang="en-US" sz="400" b="0" i="0" u="none" strike="noStrike">
                          <a:solidFill>
                            <a:srgbClr val="000000"/>
                          </a:solidFill>
                          <a:latin typeface="Calibri"/>
                        </a:rPr>
                        <a:t>UKPDS33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26D"/>
                    </a:solidFill>
                  </a:tcPr>
                </a:tc>
              </a:tr>
              <a:tr h="65314">
                <a:tc>
                  <a:txBody>
                    <a:bodyPr/>
                    <a:lstStyle/>
                    <a:p>
                      <a:pPr algn="l" fontAlgn="b"/>
                      <a:r>
                        <a:rPr lang="en-US" sz="400" b="0" i="0" u="none" strike="noStrike">
                          <a:solidFill>
                            <a:srgbClr val="000000"/>
                          </a:solidFill>
                          <a:latin typeface="Calibri"/>
                        </a:rPr>
                        <a:t>ASPEN All Placebo</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r>
              <a:tr h="65314">
                <a:tc>
                  <a:txBody>
                    <a:bodyPr/>
                    <a:lstStyle/>
                    <a:p>
                      <a:pPr algn="l" fontAlgn="b"/>
                      <a:r>
                        <a:rPr lang="en-US" sz="400" b="0" i="0" u="none" strike="noStrike">
                          <a:solidFill>
                            <a:srgbClr val="000000"/>
                          </a:solidFill>
                          <a:latin typeface="Calibri"/>
                        </a:rPr>
                        <a:t>ASPEN All Atorvastatin</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r>
              <a:tr h="65314">
                <a:tc>
                  <a:txBody>
                    <a:bodyPr/>
                    <a:lstStyle/>
                    <a:p>
                      <a:pPr algn="l" fontAlgn="b"/>
                      <a:r>
                        <a:rPr lang="en-US" sz="400" b="0" i="0" u="none" strike="noStrike">
                          <a:solidFill>
                            <a:srgbClr val="000000"/>
                          </a:solidFill>
                          <a:latin typeface="Calibri"/>
                        </a:rPr>
                        <a:t>ASPEN Primary Placebo</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r>
              <a:tr h="65314">
                <a:tc>
                  <a:txBody>
                    <a:bodyPr/>
                    <a:lstStyle/>
                    <a:p>
                      <a:pPr algn="l" fontAlgn="b"/>
                      <a:r>
                        <a:rPr lang="en-US" sz="400" b="0" i="0" u="none" strike="noStrike">
                          <a:solidFill>
                            <a:srgbClr val="000000"/>
                          </a:solidFill>
                          <a:latin typeface="Calibri"/>
                        </a:rPr>
                        <a:t>ASPEN Primary Atorvastatin</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r>
              <a:tr h="65314">
                <a:tc>
                  <a:txBody>
                    <a:bodyPr/>
                    <a:lstStyle/>
                    <a:p>
                      <a:pPr algn="l" fontAlgn="b"/>
                      <a:r>
                        <a:rPr lang="en-US" sz="400" b="0" i="0" u="none" strike="noStrike">
                          <a:solidFill>
                            <a:srgbClr val="000000"/>
                          </a:solidFill>
                          <a:latin typeface="Calibri"/>
                        </a:rPr>
                        <a:t>ADVANCE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r>
              <a:tr h="65314">
                <a:tc>
                  <a:txBody>
                    <a:bodyPr/>
                    <a:lstStyle/>
                    <a:p>
                      <a:pPr algn="l" fontAlgn="b"/>
                      <a:r>
                        <a:rPr lang="en-US" sz="400" b="0" i="0" u="none" strike="noStrike">
                          <a:solidFill>
                            <a:srgbClr val="000000"/>
                          </a:solidFill>
                          <a:latin typeface="Calibri"/>
                        </a:rPr>
                        <a:t>ADVANCE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r>
              <a:tr h="65314">
                <a:tc>
                  <a:txBody>
                    <a:bodyPr/>
                    <a:lstStyle/>
                    <a:p>
                      <a:pPr algn="l" fontAlgn="b"/>
                      <a:r>
                        <a:rPr lang="en-US" sz="400" b="0" i="0" u="none" strike="noStrike">
                          <a:solidFill>
                            <a:srgbClr val="000000"/>
                          </a:solidFill>
                          <a:latin typeface="Calibri"/>
                        </a:rPr>
                        <a:t>ADVANCE Asia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r>
              <a:tr h="65314">
                <a:tc>
                  <a:txBody>
                    <a:bodyPr/>
                    <a:lstStyle/>
                    <a:p>
                      <a:pPr algn="l" fontAlgn="b"/>
                      <a:r>
                        <a:rPr lang="en-US" sz="400" b="0" i="0" u="none" strike="noStrike">
                          <a:solidFill>
                            <a:srgbClr val="000000"/>
                          </a:solidFill>
                          <a:latin typeface="Calibri"/>
                        </a:rPr>
                        <a:t>ADVANCE Asia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r>
              <a:tr h="65314">
                <a:tc>
                  <a:txBody>
                    <a:bodyPr/>
                    <a:lstStyle/>
                    <a:p>
                      <a:pPr algn="l" fontAlgn="b"/>
                      <a:r>
                        <a:rPr lang="en-US" sz="400" b="0" i="0" u="none" strike="noStrike">
                          <a:solidFill>
                            <a:srgbClr val="000000"/>
                          </a:solidFill>
                          <a:latin typeface="Calibri"/>
                        </a:rPr>
                        <a:t>ADVANCE EME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r>
              <a:tr h="65314">
                <a:tc>
                  <a:txBody>
                    <a:bodyPr/>
                    <a:lstStyle/>
                    <a:p>
                      <a:pPr algn="l" fontAlgn="b"/>
                      <a:r>
                        <a:rPr lang="en-US" sz="400" b="0" i="0" u="none" strike="noStrike">
                          <a:solidFill>
                            <a:srgbClr val="000000"/>
                          </a:solidFill>
                          <a:latin typeface="Calibri"/>
                        </a:rPr>
                        <a:t>ADVANCE EME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r>
              <a:tr h="65314">
                <a:tc>
                  <a:txBody>
                    <a:bodyPr/>
                    <a:lstStyle/>
                    <a:p>
                      <a:pPr algn="l" fontAlgn="b"/>
                      <a:r>
                        <a:rPr lang="en-US" sz="400" b="0" i="0" u="none" strike="noStrike">
                          <a:solidFill>
                            <a:srgbClr val="000000"/>
                          </a:solidFill>
                          <a:latin typeface="Calibri"/>
                        </a:rPr>
                        <a:t>ADVANCE Eastern Europe Standard</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r>
              <a:tr h="65314">
                <a:tc>
                  <a:txBody>
                    <a:bodyPr/>
                    <a:lstStyle/>
                    <a:p>
                      <a:pPr algn="l" fontAlgn="b"/>
                      <a:r>
                        <a:rPr lang="en-US" sz="400" b="0" i="0" u="none" strike="noStrike">
                          <a:solidFill>
                            <a:srgbClr val="000000"/>
                          </a:solidFill>
                          <a:latin typeface="Calibri"/>
                        </a:rPr>
                        <a:t>ADVANCE Eastern Europe Intensive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r>
              <a:tr h="65314">
                <a:tc>
                  <a:txBody>
                    <a:bodyPr/>
                    <a:lstStyle/>
                    <a:p>
                      <a:pPr algn="l" fontAlgn="b"/>
                      <a:r>
                        <a:rPr lang="en-US" sz="400" b="0" i="0" u="none" strike="noStrike">
                          <a:solidFill>
                            <a:srgbClr val="000000"/>
                          </a:solidFill>
                          <a:latin typeface="Calibri"/>
                        </a:rPr>
                        <a:t>ACCORD BP Standard Therapy</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A9D27F"/>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DBD7C"/>
                    </a:solidFill>
                  </a:tcPr>
                </a:tc>
              </a:tr>
              <a:tr h="65314">
                <a:tc>
                  <a:txBody>
                    <a:bodyPr/>
                    <a:lstStyle/>
                    <a:p>
                      <a:pPr algn="l" fontAlgn="b"/>
                      <a:r>
                        <a:rPr lang="en-US" sz="400" b="0" i="0" u="none" strike="noStrike">
                          <a:solidFill>
                            <a:srgbClr val="000000"/>
                          </a:solidFill>
                          <a:latin typeface="Calibri"/>
                        </a:rPr>
                        <a:t>ACCORD BP Intensive Therapy</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solidFill>
                            <a:srgbClr val="000000"/>
                          </a:solidFill>
                          <a:latin typeface="Calibri"/>
                        </a:rPr>
                        <a:t>11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400" b="0" i="0" u="none" strike="noStrike">
                          <a:solidFill>
                            <a:srgbClr val="000000"/>
                          </a:solidFill>
                          <a:latin typeface="Calibri"/>
                        </a:rPr>
                        <a:t>18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400" b="0" i="0" u="none" strike="noStrike">
                          <a:solidFill>
                            <a:srgbClr val="000000"/>
                          </a:solidFill>
                          <a:latin typeface="Calibri"/>
                        </a:rPr>
                        <a:t>23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r" fontAlgn="b"/>
                      <a:r>
                        <a:rPr lang="en-US" sz="400" b="0" i="0" u="none" strike="noStrike">
                          <a:solidFill>
                            <a:srgbClr val="000000"/>
                          </a:solidFill>
                          <a:latin typeface="Calibri"/>
                        </a:rPr>
                        <a:t>22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sz="400" b="0" i="0" u="none" strike="noStrike">
                          <a:solidFill>
                            <a:srgbClr val="000000"/>
                          </a:solidFill>
                          <a:latin typeface="Calibri"/>
                        </a:rPr>
                        <a:t>13</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r" fontAlgn="b"/>
                      <a:r>
                        <a:rPr lang="en-US" sz="400" b="0" i="0" u="none" strike="noStrike">
                          <a:solidFill>
                            <a:srgbClr val="000000"/>
                          </a:solidFill>
                          <a:latin typeface="Calibri"/>
                        </a:rPr>
                        <a:t>10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r" fontAlgn="b"/>
                      <a:r>
                        <a:rPr lang="en-US" sz="400" b="0" i="0" u="none" strike="noStrike">
                          <a:solidFill>
                            <a:srgbClr val="000000"/>
                          </a:solidFill>
                          <a:latin typeface="Calibri"/>
                        </a:rPr>
                        <a:t>21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r" fontAlgn="b"/>
                      <a:r>
                        <a:rPr lang="en-US" sz="400" b="0" i="0" u="none" strike="noStrike">
                          <a:solidFill>
                            <a:srgbClr val="000000"/>
                          </a:solidFill>
                          <a:latin typeface="Calibri"/>
                        </a:rPr>
                        <a:t>12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r" fontAlgn="b"/>
                      <a:r>
                        <a:rPr lang="en-US" sz="400" b="0" i="0" u="none" strike="noStrike">
                          <a:solidFill>
                            <a:srgbClr val="000000"/>
                          </a:solidFill>
                          <a:latin typeface="Calibri"/>
                        </a:rPr>
                        <a:t>26</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374"/>
                    </a:solidFill>
                  </a:tcPr>
                </a:tc>
                <a:tc>
                  <a:txBody>
                    <a:bodyPr/>
                    <a:lstStyle/>
                    <a:p>
                      <a:pPr algn="r" fontAlgn="b"/>
                      <a:r>
                        <a:rPr lang="en-US" sz="400" b="0" i="0" u="none" strike="noStrike">
                          <a:solidFill>
                            <a:srgbClr val="000000"/>
                          </a:solidFill>
                          <a:latin typeface="Calibri"/>
                        </a:rPr>
                        <a:t>28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r" fontAlgn="b"/>
                      <a:r>
                        <a:rPr lang="en-US" sz="400" b="0" i="0" u="none" strike="noStrike">
                          <a:solidFill>
                            <a:srgbClr val="000000"/>
                          </a:solidFill>
                          <a:latin typeface="Calibri"/>
                        </a:rPr>
                        <a:t>31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400" b="0" i="0" u="none" strike="noStrike">
                          <a:solidFill>
                            <a:srgbClr val="000000"/>
                          </a:solidFill>
                          <a:latin typeface="Calibri"/>
                        </a:rPr>
                        <a:t>30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26D"/>
                    </a:solidFill>
                  </a:tcPr>
                </a:tc>
                <a:tc>
                  <a:txBody>
                    <a:bodyPr/>
                    <a:lstStyle/>
                    <a:p>
                      <a:pPr algn="r" fontAlgn="b"/>
                      <a:r>
                        <a:rPr lang="en-US" sz="400" b="0" i="0" u="none" strike="noStrike">
                          <a:solidFill>
                            <a:srgbClr val="000000"/>
                          </a:solidFill>
                          <a:latin typeface="Calibri"/>
                        </a:rPr>
                        <a:t>20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400" b="0" i="0" u="none" strike="noStrike">
                          <a:solidFill>
                            <a:srgbClr val="000000"/>
                          </a:solidFill>
                          <a:latin typeface="Calibri"/>
                        </a:rPr>
                        <a:t>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400" b="0" i="0" u="none" strike="noStrike">
                          <a:solidFill>
                            <a:srgbClr val="000000"/>
                          </a:solidFill>
                          <a:latin typeface="Calibri"/>
                        </a:rPr>
                        <a:t>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r" fontAlgn="b"/>
                      <a:r>
                        <a:rPr lang="en-US" sz="400" b="0" i="0" u="none" strike="noStrike">
                          <a:solidFill>
                            <a:srgbClr val="000000"/>
                          </a:solidFill>
                          <a:latin typeface="Calibri"/>
                        </a:rPr>
                        <a:t>24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CA477"/>
                    </a:solidFill>
                  </a:tcPr>
                </a:tc>
                <a:tc>
                  <a:txBody>
                    <a:bodyPr/>
                    <a:lstStyle/>
                    <a:p>
                      <a:pPr algn="r" fontAlgn="b"/>
                      <a:r>
                        <a:rPr lang="en-US" sz="400" b="0"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400" b="0"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400" b="0" i="0" u="none" strike="noStrike">
                          <a:solidFill>
                            <a:srgbClr val="000000"/>
                          </a:solidFill>
                          <a:latin typeface="Calibri"/>
                        </a:rPr>
                        <a:t>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400" b="0" i="0" u="none" strike="noStrike">
                          <a:solidFill>
                            <a:srgbClr val="000000"/>
                          </a:solidFill>
                          <a:latin typeface="Calibri"/>
                        </a:rPr>
                        <a:t>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r" fontAlgn="b"/>
                      <a:r>
                        <a:rPr lang="en-US" sz="400" b="0"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DC07B"/>
                    </a:solidFill>
                  </a:tcPr>
                </a:tc>
                <a:tc>
                  <a:txBody>
                    <a:bodyPr/>
                    <a:lstStyle/>
                    <a:p>
                      <a:pPr algn="r" fontAlgn="b"/>
                      <a:r>
                        <a:rPr lang="en-US" sz="400" b="0"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400" b="0" i="0" u="none" strike="noStrike">
                          <a:solidFill>
                            <a:srgbClr val="000000"/>
                          </a:solidFill>
                          <a:latin typeface="Calibri"/>
                        </a:rPr>
                        <a:t>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400" b="0" i="0" u="none" strike="noStrike">
                          <a:solidFill>
                            <a:srgbClr val="000000"/>
                          </a:solidFill>
                          <a:latin typeface="Calibri"/>
                        </a:rPr>
                        <a:t>17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400" b="0" i="0" u="none" strike="noStrike">
                          <a:solidFill>
                            <a:srgbClr val="000000"/>
                          </a:solidFill>
                          <a:latin typeface="Calibri"/>
                        </a:rPr>
                        <a:t>15</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400" b="0" i="0" u="none" strike="noStrike">
                          <a:solidFill>
                            <a:srgbClr val="000000"/>
                          </a:solidFill>
                          <a:latin typeface="Calibri"/>
                        </a:rPr>
                        <a:t>19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400" b="0" i="0" u="none" strike="noStrike">
                          <a:solidFill>
                            <a:srgbClr val="000000"/>
                          </a:solidFill>
                          <a:latin typeface="Calibri"/>
                        </a:rPr>
                        <a:t>25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r" fontAlgn="b"/>
                      <a:r>
                        <a:rPr lang="en-US" sz="400" b="0" i="0" u="none" strike="noStrike">
                          <a:solidFill>
                            <a:srgbClr val="000000"/>
                          </a:solidFill>
                          <a:latin typeface="Calibri"/>
                        </a:rPr>
                        <a:t>27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A8B72"/>
                    </a:solidFill>
                  </a:tcPr>
                </a:tc>
                <a:tc>
                  <a:txBody>
                    <a:bodyPr/>
                    <a:lstStyle/>
                    <a:p>
                      <a:pPr algn="r" fontAlgn="b"/>
                      <a:r>
                        <a:rPr lang="en-US" sz="400" b="0" i="0" u="none" strike="noStrike">
                          <a:solidFill>
                            <a:srgbClr val="000000"/>
                          </a:solidFill>
                          <a:latin typeface="Calibri"/>
                        </a:rPr>
                        <a:t>0</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400" b="0" i="0" u="none" strike="noStrike">
                          <a:solidFill>
                            <a:srgbClr val="000000"/>
                          </a:solidFill>
                          <a:latin typeface="Calibri"/>
                        </a:rPr>
                        <a:t>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r" fontAlgn="b"/>
                      <a:r>
                        <a:rPr lang="en-US" sz="400" b="0" i="0" u="none" strike="noStrike">
                          <a:solidFill>
                            <a:srgbClr val="000000"/>
                          </a:solidFill>
                          <a:latin typeface="Calibri"/>
                        </a:rPr>
                        <a:t>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400" b="0" i="0" u="none" strike="noStrike">
                          <a:solidFill>
                            <a:srgbClr val="000000"/>
                          </a:solidFill>
                          <a:latin typeface="Calibri"/>
                        </a:rPr>
                        <a:t>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r>
              <a:tr h="65314">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w="6350" cap="flat" cmpd="sng" algn="ctr">
                      <a:solidFill>
                        <a:srgbClr val="000000"/>
                      </a:solidFill>
                      <a:prstDash val="solid"/>
                      <a:round/>
                      <a:headEnd type="none" w="med" len="med"/>
                      <a:tailEnd type="none" w="med" len="med"/>
                    </a:lnT>
                    <a:lnB>
                      <a:noFill/>
                    </a:lnB>
                  </a:tcPr>
                </a:tc>
              </a:tr>
              <a:tr h="65314">
                <a:tc>
                  <a:txBody>
                    <a:bodyPr/>
                    <a:lstStyle/>
                    <a:p>
                      <a:pPr algn="l" fontAlgn="b"/>
                      <a:r>
                        <a:rPr lang="en-US" sz="400" b="1" i="0" u="none" strike="noStrike">
                          <a:solidFill>
                            <a:srgbClr val="000000"/>
                          </a:solidFill>
                          <a:latin typeface="Calibri"/>
                        </a:rPr>
                        <a:t>OVERALL MODEL RANKING RESULTS</a:t>
                      </a: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latin typeface="Calibri"/>
                      </a:endParaRPr>
                    </a:p>
                  </a:txBody>
                  <a:tcPr marL="3110" marR="3110" marT="3110" marB="0" anchor="b">
                    <a:lnL>
                      <a:noFill/>
                    </a:lnL>
                    <a:lnR>
                      <a:noFill/>
                    </a:lnR>
                    <a:lnT>
                      <a:noFill/>
                    </a:lnT>
                    <a:lnB w="6350" cap="flat" cmpd="sng" algn="ctr">
                      <a:solidFill>
                        <a:srgbClr val="000000"/>
                      </a:solidFill>
                      <a:prstDash val="solid"/>
                      <a:round/>
                      <a:headEnd type="none" w="med" len="med"/>
                      <a:tailEnd type="none" w="med" len="med"/>
                    </a:lnB>
                  </a:tcPr>
                </a:tc>
              </a:tr>
              <a:tr h="65314">
                <a:tc>
                  <a:txBody>
                    <a:bodyPr/>
                    <a:lstStyle/>
                    <a:p>
                      <a:pPr algn="l" fontAlgn="b"/>
                      <a:r>
                        <a:rPr lang="en-US" sz="400" b="1" i="0" u="none" strike="noStrike">
                          <a:solidFill>
                            <a:srgbClr val="000000"/>
                          </a:solidFill>
                          <a:latin typeface="Calibri"/>
                        </a:rPr>
                        <a:t>A1c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a:solidFill>
                            <a:srgbClr val="000000"/>
                          </a:solidFill>
                          <a:latin typeface="Calibri"/>
                        </a:rPr>
                        <a:t>BMI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a:solidFill>
                            <a:srgbClr val="000000"/>
                          </a:solidFill>
                          <a:latin typeface="Calibri"/>
                        </a:rPr>
                        <a:t>BP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a:solidFill>
                            <a:srgbClr val="000000"/>
                          </a:solidFill>
                          <a:latin typeface="Calibri"/>
                        </a:rPr>
                        <a:t>Lipid change</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a:solidFill>
                            <a:srgbClr val="000000"/>
                          </a:solidFill>
                          <a:latin typeface="Calibri"/>
                        </a:rPr>
                        <a:t>Smoke changes</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a:solidFill>
                            <a:srgbClr val="000000"/>
                          </a:solidFill>
                          <a:latin typeface="Calibri"/>
                        </a:rPr>
                        <a:t>MI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r>
              <a:tr h="65314">
                <a:tc>
                  <a:txBody>
                    <a:bodyPr/>
                    <a:lstStyle/>
                    <a:p>
                      <a:pPr algn="l" fontAlgn="b"/>
                      <a:r>
                        <a:rPr lang="en-US" sz="400" b="1" i="0" u="none" strike="noStrike">
                          <a:solidFill>
                            <a:srgbClr val="000000"/>
                          </a:solidFill>
                          <a:latin typeface="Calibri"/>
                        </a:rPr>
                        <a:t>Stroke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DC07C"/>
                    </a:solidFill>
                  </a:tcPr>
                </a:tc>
                <a:tc>
                  <a:txBody>
                    <a:bodyPr/>
                    <a:lstStyle/>
                    <a:p>
                      <a:pPr algn="ctr" fontAlgn="b"/>
                      <a:r>
                        <a:rPr lang="en-US" sz="400" b="1" i="0" u="none" strike="noStrike">
                          <a:solidFill>
                            <a:srgbClr val="000000"/>
                          </a:solidFill>
                          <a:latin typeface="Calibri"/>
                        </a:rPr>
                        <a:t>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8696B"/>
                    </a:solidFill>
                  </a:tcPr>
                </a:tc>
                <a:tc>
                  <a:txBody>
                    <a:bodyPr/>
                    <a:lstStyle/>
                    <a:p>
                      <a:pPr algn="ctr" fontAlgn="b"/>
                      <a:r>
                        <a:rPr lang="en-US" sz="400" b="1" i="0" u="none" strike="noStrike">
                          <a:solidFill>
                            <a:srgbClr val="000000"/>
                          </a:solidFill>
                          <a:latin typeface="Calibri"/>
                        </a:rPr>
                        <a:t>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FB9574"/>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a:solidFill>
                            <a:srgbClr val="000000"/>
                          </a:solidFill>
                          <a:latin typeface="Calibri"/>
                        </a:rPr>
                        <a:t>CHD Death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5A8AC6"/>
                    </a:solidFill>
                  </a:tcPr>
                </a:tc>
              </a:tr>
              <a:tr h="65314">
                <a:tc>
                  <a:txBody>
                    <a:bodyPr/>
                    <a:lstStyle/>
                    <a:p>
                      <a:pPr algn="l" fontAlgn="b"/>
                      <a:r>
                        <a:rPr lang="en-US" sz="400" b="1" i="0" u="none" strike="noStrike">
                          <a:solidFill>
                            <a:srgbClr val="000000"/>
                          </a:solidFill>
                          <a:latin typeface="Calibri"/>
                        </a:rPr>
                        <a:t>Stroke Death Equation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400" b="1" i="0" u="none" strike="noStrike">
                          <a:solidFill>
                            <a:srgbClr val="000000"/>
                          </a:solidFill>
                          <a:latin typeface="Calibri"/>
                        </a:rPr>
                        <a:t>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r>
              <a:tr h="65314">
                <a:tc>
                  <a:txBody>
                    <a:bodyPr/>
                    <a:lstStyle/>
                    <a:p>
                      <a:pPr algn="l" fontAlgn="b"/>
                      <a:r>
                        <a:rPr lang="en-US" sz="400" b="1" i="0" u="none" strike="noStrike" dirty="0">
                          <a:solidFill>
                            <a:srgbClr val="000000"/>
                          </a:solidFill>
                          <a:latin typeface="Calibri"/>
                        </a:rPr>
                        <a:t>Overall Model Fitness </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solidFill>
                            <a:srgbClr val="000000"/>
                          </a:solidFill>
                          <a:latin typeface="Calibri"/>
                        </a:rPr>
                        <a:t>33.9</a:t>
                      </a:r>
                    </a:p>
                  </a:txBody>
                  <a:tcPr marL="3110" marR="3110" marT="3110" marB="0" anchor="b">
                    <a:lnL w="6350" cap="flat" cmpd="sng" algn="ctr">
                      <a:solidFill>
                        <a:srgbClr val="000000"/>
                      </a:solidFill>
                      <a:prstDash val="solid"/>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00" b="0" i="0" u="none" strike="noStrike">
                          <a:solidFill>
                            <a:srgbClr val="000000"/>
                          </a:solidFill>
                          <a:latin typeface="Calibri"/>
                        </a:rPr>
                        <a:t>34.1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B"/>
                    </a:solidFill>
                  </a:tcPr>
                </a:tc>
                <a:tc>
                  <a:txBody>
                    <a:bodyPr/>
                    <a:lstStyle/>
                    <a:p>
                      <a:pPr algn="ctr" fontAlgn="b"/>
                      <a:r>
                        <a:rPr lang="en-US" sz="400" b="0" i="0" u="none" strike="noStrike">
                          <a:solidFill>
                            <a:srgbClr val="000000"/>
                          </a:solidFill>
                          <a:latin typeface="Calibri"/>
                        </a:rPr>
                        <a:t>35.3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ctr" fontAlgn="b"/>
                      <a:r>
                        <a:rPr lang="en-US" sz="400" b="0" i="0" u="none" strike="noStrike">
                          <a:solidFill>
                            <a:srgbClr val="000000"/>
                          </a:solidFill>
                          <a:latin typeface="Calibri"/>
                        </a:rPr>
                        <a:t>35.7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b"/>
                      <a:r>
                        <a:rPr lang="en-US" sz="400" b="0" i="0" u="none" strike="noStrike">
                          <a:solidFill>
                            <a:srgbClr val="000000"/>
                          </a:solidFill>
                          <a:latin typeface="Calibri"/>
                        </a:rPr>
                        <a:t>35.7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b"/>
                      <a:r>
                        <a:rPr lang="en-US" sz="400" b="0" i="0" u="none" strike="noStrike">
                          <a:solidFill>
                            <a:srgbClr val="000000"/>
                          </a:solidFill>
                          <a:latin typeface="Calibri"/>
                        </a:rPr>
                        <a:t>36.1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97D"/>
                    </a:solidFill>
                  </a:tcPr>
                </a:tc>
                <a:tc>
                  <a:txBody>
                    <a:bodyPr/>
                    <a:lstStyle/>
                    <a:p>
                      <a:pPr algn="ctr" fontAlgn="b"/>
                      <a:r>
                        <a:rPr lang="en-US" sz="400" b="0" i="0" u="none" strike="noStrike">
                          <a:solidFill>
                            <a:srgbClr val="000000"/>
                          </a:solidFill>
                          <a:latin typeface="Calibri"/>
                        </a:rPr>
                        <a:t>36.1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ctr" fontAlgn="b"/>
                      <a:r>
                        <a:rPr lang="en-US" sz="400" b="0" i="0" u="none" strike="noStrike">
                          <a:solidFill>
                            <a:srgbClr val="000000"/>
                          </a:solidFill>
                          <a:latin typeface="Calibri"/>
                        </a:rPr>
                        <a:t>36.3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b"/>
                      <a:r>
                        <a:rPr lang="en-US" sz="400" b="0" i="0" u="none" strike="noStrike">
                          <a:solidFill>
                            <a:srgbClr val="000000"/>
                          </a:solidFill>
                          <a:latin typeface="Calibri"/>
                        </a:rPr>
                        <a:t>37.7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b"/>
                      <a:r>
                        <a:rPr lang="en-US" sz="400" b="0" i="0" u="none" strike="noStrike">
                          <a:solidFill>
                            <a:srgbClr val="000000"/>
                          </a:solidFill>
                          <a:latin typeface="Calibri"/>
                        </a:rPr>
                        <a:t>38.1</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b"/>
                      <a:r>
                        <a:rPr lang="en-US" sz="400" b="0" i="0" u="none" strike="noStrike">
                          <a:solidFill>
                            <a:srgbClr val="000000"/>
                          </a:solidFill>
                          <a:latin typeface="Calibri"/>
                        </a:rPr>
                        <a:t>39.4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B80"/>
                    </a:solidFill>
                  </a:tcPr>
                </a:tc>
                <a:tc>
                  <a:txBody>
                    <a:bodyPr/>
                    <a:lstStyle/>
                    <a:p>
                      <a:pPr algn="ctr" fontAlgn="b"/>
                      <a:r>
                        <a:rPr lang="en-US" sz="400" b="0" i="0" u="none" strike="noStrike">
                          <a:solidFill>
                            <a:srgbClr val="000000"/>
                          </a:solidFill>
                          <a:latin typeface="Calibri"/>
                        </a:rPr>
                        <a:t>39.6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b"/>
                      <a:r>
                        <a:rPr lang="en-US" sz="400" b="0" i="0" u="none" strike="noStrike">
                          <a:solidFill>
                            <a:srgbClr val="000000"/>
                          </a:solidFill>
                          <a:latin typeface="Calibri"/>
                        </a:rPr>
                        <a:t>39.9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b"/>
                      <a:r>
                        <a:rPr lang="en-US" sz="400" b="0" i="0" u="none" strike="noStrike">
                          <a:solidFill>
                            <a:srgbClr val="000000"/>
                          </a:solidFill>
                          <a:latin typeface="Calibri"/>
                        </a:rPr>
                        <a:t>40.5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182"/>
                    </a:solidFill>
                  </a:tcPr>
                </a:tc>
                <a:tc>
                  <a:txBody>
                    <a:bodyPr/>
                    <a:lstStyle/>
                    <a:p>
                      <a:pPr algn="ctr" fontAlgn="b"/>
                      <a:r>
                        <a:rPr lang="en-US" sz="400" b="0" i="0" u="none" strike="noStrike">
                          <a:solidFill>
                            <a:srgbClr val="000000"/>
                          </a:solidFill>
                          <a:latin typeface="Calibri"/>
                        </a:rPr>
                        <a:t>40.8</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2"/>
                    </a:solidFill>
                  </a:tcPr>
                </a:tc>
                <a:tc>
                  <a:txBody>
                    <a:bodyPr/>
                    <a:lstStyle/>
                    <a:p>
                      <a:pPr algn="ctr" fontAlgn="b"/>
                      <a:r>
                        <a:rPr lang="en-US" sz="400" b="0" i="0" u="none" strike="noStrike">
                          <a:solidFill>
                            <a:srgbClr val="000000"/>
                          </a:solidFill>
                          <a:latin typeface="Calibri"/>
                        </a:rPr>
                        <a:t>41.6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b"/>
                      <a:r>
                        <a:rPr lang="en-US" sz="400" b="0" i="0" u="none" strike="noStrike">
                          <a:solidFill>
                            <a:srgbClr val="000000"/>
                          </a:solidFill>
                          <a:latin typeface="Calibri"/>
                        </a:rPr>
                        <a:t>42.9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b"/>
                      <a:r>
                        <a:rPr lang="en-US" sz="400" b="0" i="0" u="none" strike="noStrike">
                          <a:solidFill>
                            <a:srgbClr val="000000"/>
                          </a:solidFill>
                          <a:latin typeface="Calibri"/>
                        </a:rPr>
                        <a:t>43.7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b"/>
                      <a:r>
                        <a:rPr lang="en-US" sz="400" b="0" i="0" u="none" strike="noStrike">
                          <a:solidFill>
                            <a:srgbClr val="000000"/>
                          </a:solidFill>
                          <a:latin typeface="Calibri"/>
                        </a:rPr>
                        <a:t>44.5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b"/>
                      <a:r>
                        <a:rPr lang="en-US" sz="400" b="0" i="0" u="none" strike="noStrike">
                          <a:solidFill>
                            <a:srgbClr val="000000"/>
                          </a:solidFill>
                          <a:latin typeface="Calibri"/>
                        </a:rPr>
                        <a:t>44.6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b"/>
                      <a:r>
                        <a:rPr lang="en-US" sz="400" b="0" i="0" u="none" strike="noStrike">
                          <a:solidFill>
                            <a:srgbClr val="000000"/>
                          </a:solidFill>
                          <a:latin typeface="Calibri"/>
                        </a:rPr>
                        <a:t>45.0</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b"/>
                      <a:r>
                        <a:rPr lang="en-US" sz="400" b="0" i="0" u="none" strike="noStrike">
                          <a:solidFill>
                            <a:srgbClr val="000000"/>
                          </a:solidFill>
                          <a:latin typeface="Calibri"/>
                        </a:rPr>
                        <a:t>45.4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b"/>
                      <a:r>
                        <a:rPr lang="en-US" sz="400" b="0" i="0" u="none" strike="noStrike">
                          <a:solidFill>
                            <a:srgbClr val="000000"/>
                          </a:solidFill>
                          <a:latin typeface="Calibri"/>
                        </a:rPr>
                        <a:t>45.5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b"/>
                      <a:r>
                        <a:rPr lang="en-US" sz="400" b="0" i="0" u="none" strike="noStrike">
                          <a:solidFill>
                            <a:srgbClr val="000000"/>
                          </a:solidFill>
                          <a:latin typeface="Calibri"/>
                        </a:rPr>
                        <a:t>46.3</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b"/>
                      <a:r>
                        <a:rPr lang="en-US" sz="400" b="0" i="0" u="none" strike="noStrike">
                          <a:solidFill>
                            <a:srgbClr val="000000"/>
                          </a:solidFill>
                          <a:latin typeface="Calibri"/>
                        </a:rPr>
                        <a:t>46.9</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b"/>
                      <a:r>
                        <a:rPr lang="en-US" sz="400" b="0" i="0" u="none" strike="noStrike">
                          <a:solidFill>
                            <a:srgbClr val="000000"/>
                          </a:solidFill>
                          <a:latin typeface="Calibri"/>
                        </a:rPr>
                        <a:t>47.2</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b"/>
                      <a:r>
                        <a:rPr lang="en-US" sz="400" b="0" i="0" u="none" strike="noStrike">
                          <a:solidFill>
                            <a:srgbClr val="000000"/>
                          </a:solidFill>
                          <a:latin typeface="Calibri"/>
                        </a:rPr>
                        <a:t>47.6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400" b="0" i="0" u="none" strike="noStrike">
                          <a:solidFill>
                            <a:srgbClr val="000000"/>
                          </a:solidFill>
                          <a:latin typeface="Calibri"/>
                        </a:rPr>
                        <a:t>47.7</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b"/>
                      <a:r>
                        <a:rPr lang="en-US" sz="400" b="0" i="0" u="none" strike="noStrike">
                          <a:solidFill>
                            <a:srgbClr val="000000"/>
                          </a:solidFill>
                          <a:latin typeface="Calibri"/>
                        </a:rPr>
                        <a:t>51.4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273"/>
                    </a:solidFill>
                  </a:tcPr>
                </a:tc>
                <a:tc>
                  <a:txBody>
                    <a:bodyPr/>
                    <a:lstStyle/>
                    <a:p>
                      <a:pPr algn="ctr" fontAlgn="b"/>
                      <a:r>
                        <a:rPr lang="en-US" sz="400" b="0" i="0" u="none" strike="noStrike">
                          <a:solidFill>
                            <a:srgbClr val="000000"/>
                          </a:solidFill>
                          <a:latin typeface="Calibri"/>
                        </a:rPr>
                        <a:t>53.4</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F70"/>
                    </a:solidFill>
                  </a:tcPr>
                </a:tc>
                <a:tc>
                  <a:txBody>
                    <a:bodyPr/>
                    <a:lstStyle/>
                    <a:p>
                      <a:pPr algn="ctr" fontAlgn="b"/>
                      <a:r>
                        <a:rPr lang="en-US" sz="400" b="0" i="0" u="none" strike="noStrike">
                          <a:solidFill>
                            <a:srgbClr val="000000"/>
                          </a:solidFill>
                          <a:latin typeface="Calibri"/>
                        </a:rPr>
                        <a:t>55.5</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B6C"/>
                    </a:solidFill>
                  </a:tcPr>
                </a:tc>
                <a:tc>
                  <a:txBody>
                    <a:bodyPr/>
                    <a:lstStyle/>
                    <a:p>
                      <a:pPr algn="ctr" fontAlgn="b"/>
                      <a:r>
                        <a:rPr lang="en-US" sz="400" b="0" i="0" u="none" strike="noStrike" dirty="0">
                          <a:solidFill>
                            <a:srgbClr val="000000"/>
                          </a:solidFill>
                          <a:latin typeface="Calibri"/>
                        </a:rPr>
                        <a:t>55.6</a:t>
                      </a:r>
                    </a:p>
                  </a:txBody>
                  <a:tcPr marL="3110" marR="3110" marT="3110" marB="0" anchor="b">
                    <a:lnL w="6350" cap="flat" cmpd="sng" algn="ctr">
                      <a:solidFill>
                        <a:srgbClr val="BFBFBF"/>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bl>
          </a:graphicData>
        </a:graphic>
      </p:graphicFrame>
      <p:sp>
        <p:nvSpPr>
          <p:cNvPr id="5" name="Rectangle 4"/>
          <p:cNvSpPr/>
          <p:nvPr/>
        </p:nvSpPr>
        <p:spPr>
          <a:xfrm>
            <a:off x="381000" y="1597223"/>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6" name="Rectangle 5"/>
          <p:cNvSpPr/>
          <p:nvPr/>
        </p:nvSpPr>
        <p:spPr>
          <a:xfrm>
            <a:off x="381000" y="2206823"/>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7" name="Rectangle 6"/>
          <p:cNvSpPr/>
          <p:nvPr/>
        </p:nvSpPr>
        <p:spPr>
          <a:xfrm>
            <a:off x="381000" y="3349823"/>
            <a:ext cx="1219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POPULATIONS FOR EACH MODEL</a:t>
            </a:r>
            <a:endParaRPr lang="en-US" sz="1400" dirty="0"/>
          </a:p>
        </p:txBody>
      </p:sp>
      <p:sp>
        <p:nvSpPr>
          <p:cNvPr id="8" name="Rectangle 7"/>
          <p:cNvSpPr/>
          <p:nvPr/>
        </p:nvSpPr>
        <p:spPr>
          <a:xfrm>
            <a:off x="381000" y="4416623"/>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 FOR EACH POPULATION</a:t>
            </a:r>
            <a:endParaRPr lang="en-US" sz="1400" dirty="0"/>
          </a:p>
        </p:txBody>
      </p:sp>
      <p:sp>
        <p:nvSpPr>
          <p:cNvPr id="9" name="Rectangle 8"/>
          <p:cNvSpPr/>
          <p:nvPr/>
        </p:nvSpPr>
        <p:spPr>
          <a:xfrm>
            <a:off x="381000" y="5635823"/>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10" name="TextBox 9"/>
          <p:cNvSpPr txBox="1"/>
          <p:nvPr/>
        </p:nvSpPr>
        <p:spPr>
          <a:xfrm>
            <a:off x="2514600" y="1292423"/>
            <a:ext cx="2514600" cy="304800"/>
          </a:xfrm>
          <a:prstGeom prst="rect">
            <a:avLst/>
          </a:prstGeom>
          <a:noFill/>
        </p:spPr>
        <p:txBody>
          <a:bodyPr wrap="square" rtlCol="0">
            <a:spAutoFit/>
          </a:bodyPr>
          <a:lstStyle/>
          <a:p>
            <a:pPr algn="ctr"/>
            <a:r>
              <a:rPr lang="en-US" sz="1400" dirty="0" smtClean="0">
                <a:solidFill>
                  <a:srgbClr val="5A8AC6"/>
                </a:solidFill>
              </a:rPr>
              <a:t>Without Biomarker Hypothesis</a:t>
            </a:r>
            <a:endParaRPr lang="en-US" sz="1400" dirty="0">
              <a:solidFill>
                <a:srgbClr val="5A8AC6"/>
              </a:solidFill>
            </a:endParaRPr>
          </a:p>
        </p:txBody>
      </p:sp>
      <p:sp>
        <p:nvSpPr>
          <p:cNvPr id="11" name="TextBox 10"/>
          <p:cNvSpPr txBox="1"/>
          <p:nvPr/>
        </p:nvSpPr>
        <p:spPr>
          <a:xfrm>
            <a:off x="5029200" y="1292424"/>
            <a:ext cx="2514600" cy="304800"/>
          </a:xfrm>
          <a:prstGeom prst="rect">
            <a:avLst/>
          </a:prstGeom>
          <a:noFill/>
        </p:spPr>
        <p:txBody>
          <a:bodyPr wrap="square" rtlCol="0">
            <a:spAutoFit/>
          </a:bodyPr>
          <a:lstStyle/>
          <a:p>
            <a:pPr algn="ctr"/>
            <a:r>
              <a:rPr lang="en-US" sz="1400" dirty="0" smtClean="0">
                <a:solidFill>
                  <a:srgbClr val="F8696B"/>
                </a:solidFill>
              </a:rPr>
              <a:t>With Biomarker Hypothesis</a:t>
            </a:r>
            <a:endParaRPr lang="en-US" sz="1400" dirty="0">
              <a:solidFill>
                <a:srgbClr val="F8696B"/>
              </a:solidFill>
            </a:endParaRPr>
          </a:p>
        </p:txBody>
      </p:sp>
      <p:cxnSp>
        <p:nvCxnSpPr>
          <p:cNvPr id="14" name="Straight Arrow Connector 13"/>
          <p:cNvCxnSpPr/>
          <p:nvPr/>
        </p:nvCxnSpPr>
        <p:spPr>
          <a:xfrm flipV="1">
            <a:off x="2590800" y="6321623"/>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0" y="6474023"/>
            <a:ext cx="2133600" cy="307777"/>
          </a:xfrm>
          <a:prstGeom prst="rect">
            <a:avLst/>
          </a:prstGeom>
          <a:noFill/>
        </p:spPr>
        <p:txBody>
          <a:bodyPr wrap="square" rtlCol="0">
            <a:spAutoFit/>
          </a:bodyPr>
          <a:lstStyle/>
          <a:p>
            <a:pPr algn="ctr"/>
            <a:r>
              <a:rPr lang="en-US" sz="1400" dirty="0" smtClean="0"/>
              <a:t>Best Model Overall</a:t>
            </a:r>
            <a:endParaRPr 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Modeling Scope</a:t>
            </a:r>
            <a:br>
              <a:rPr lang="en-US" dirty="0" smtClean="0"/>
            </a:br>
            <a:r>
              <a:rPr lang="en-US" dirty="0" smtClean="0"/>
              <a:t>Courtesy of C. Anthony Hunt - UCSF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Work\Desktop\Fig1[5].jpg"/>
          <p:cNvPicPr>
            <a:picLocks noChangeAspect="1" noChangeArrowheads="1"/>
          </p:cNvPicPr>
          <p:nvPr/>
        </p:nvPicPr>
        <p:blipFill>
          <a:blip r:embed="rId2" cstate="print"/>
          <a:srcRect/>
          <a:stretch>
            <a:fillRect/>
          </a:stretch>
        </p:blipFill>
        <p:spPr bwMode="auto">
          <a:xfrm>
            <a:off x="2113022" y="1523999"/>
            <a:ext cx="4897378" cy="5056969"/>
          </a:xfrm>
          <a:prstGeom prst="rect">
            <a:avLst/>
          </a:prstGeom>
          <a:noFill/>
        </p:spPr>
      </p:pic>
      <p:grpSp>
        <p:nvGrpSpPr>
          <p:cNvPr id="4" name="Group 12"/>
          <p:cNvGrpSpPr/>
          <p:nvPr/>
        </p:nvGrpSpPr>
        <p:grpSpPr>
          <a:xfrm>
            <a:off x="685800" y="1524000"/>
            <a:ext cx="7543800" cy="1524000"/>
            <a:chOff x="1981200" y="1524000"/>
            <a:chExt cx="5029200" cy="1524000"/>
          </a:xfrm>
        </p:grpSpPr>
        <p:sp>
          <p:nvSpPr>
            <p:cNvPr id="9" name="Rectangle 8"/>
            <p:cNvSpPr/>
            <p:nvPr/>
          </p:nvSpPr>
          <p:spPr>
            <a:xfrm>
              <a:off x="1981200" y="1524000"/>
              <a:ext cx="5029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The Reference Model</a:t>
              </a:r>
            </a:p>
            <a:p>
              <a:pPr algn="ctr"/>
              <a:r>
                <a:rPr lang="en-US" dirty="0" smtClean="0">
                  <a:solidFill>
                    <a:srgbClr val="7030A0"/>
                  </a:solidFill>
                </a:rPr>
                <a:t>Attempts to reduce uncertainty by competition and knowledge accumulation</a:t>
              </a:r>
            </a:p>
            <a:p>
              <a:pPr algn="ctr"/>
              <a:endParaRPr lang="en-US" dirty="0">
                <a:solidFill>
                  <a:srgbClr val="7030A0"/>
                </a:solidFill>
              </a:endParaRPr>
            </a:p>
          </p:txBody>
        </p:sp>
        <p:sp>
          <p:nvSpPr>
            <p:cNvPr id="12" name="Notched Right Arrow 11"/>
            <p:cNvSpPr/>
            <p:nvPr/>
          </p:nvSpPr>
          <p:spPr>
            <a:xfrm>
              <a:off x="3860800" y="2438400"/>
              <a:ext cx="1676400" cy="381000"/>
            </a:xfrm>
            <a:prstGeom prst="notchedRightArrow">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Prototype demonstrating Technology</a:t>
            </a:r>
          </a:p>
          <a:p>
            <a:r>
              <a:rPr lang="en-US" dirty="0" smtClean="0"/>
              <a:t>Built from literature references and hence the name: The Reference Model</a:t>
            </a:r>
          </a:p>
          <a:p>
            <a:r>
              <a:rPr lang="en-US" dirty="0" smtClean="0"/>
              <a:t>Designed to serve as a reference for new equations and populations</a:t>
            </a:r>
          </a:p>
          <a:p>
            <a:r>
              <a:rPr lang="en-US" dirty="0" smtClean="0"/>
              <a:t>A League / Consumers Report for disease models</a:t>
            </a:r>
          </a:p>
          <a:p>
            <a:pPr>
              <a:buNone/>
            </a:pPr>
            <a:endParaRPr lang="en-US" dirty="0" smtClean="0"/>
          </a:p>
        </p:txBody>
      </p:sp>
      <p:sp>
        <p:nvSpPr>
          <p:cNvPr id="4" name="Rounded Rectangle 3"/>
          <p:cNvSpPr/>
          <p:nvPr/>
        </p:nvSpPr>
        <p:spPr>
          <a:xfrm>
            <a:off x="838200" y="1676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0574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17526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28194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1148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2438400" y="1828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1828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1828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67000" y="2362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2819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0574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17526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28194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1148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2438400" y="2971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971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971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505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8200" y="39624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1752600" y="43434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90600" y="41148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057400" y="41148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685800" y="4343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85800" y="3429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800" y="2286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58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0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6800" y="2286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3429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2819400" y="4343400"/>
            <a:ext cx="419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5200" y="30480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4800600" y="1676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4800600" y="2819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2667000" y="39624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Simple - Low Resolution</a:t>
            </a:r>
          </a:p>
          <a:p>
            <a:endParaRPr lang="en-US" dirty="0" smtClean="0"/>
          </a:p>
          <a:p>
            <a:r>
              <a:rPr lang="en-US" dirty="0" smtClean="0"/>
              <a:t>Based on secondary data:</a:t>
            </a:r>
          </a:p>
          <a:p>
            <a:pPr lvl="1"/>
            <a:r>
              <a:rPr lang="en-US" dirty="0" smtClean="0"/>
              <a:t>Published </a:t>
            </a:r>
            <a:r>
              <a:rPr lang="en-US" dirty="0" smtClean="0">
                <a:solidFill>
                  <a:srgbClr val="7030A0"/>
                </a:solidFill>
              </a:rPr>
              <a:t>Risk Equations</a:t>
            </a:r>
          </a:p>
          <a:p>
            <a:pPr lvl="1"/>
            <a:r>
              <a:rPr lang="en-US" dirty="0" smtClean="0"/>
              <a:t>Published </a:t>
            </a:r>
            <a:r>
              <a:rPr lang="en-US" dirty="0" smtClean="0">
                <a:solidFill>
                  <a:srgbClr val="7030A0"/>
                </a:solidFill>
              </a:rPr>
              <a:t>Clinical Trials</a:t>
            </a:r>
            <a:r>
              <a:rPr lang="en-US" dirty="0" smtClean="0"/>
              <a:t>, i.e. no real individual data</a:t>
            </a:r>
          </a:p>
          <a:p>
            <a:pPr lvl="1"/>
            <a:r>
              <a:rPr lang="en-US" dirty="0" smtClean="0"/>
              <a:t>Other publications</a:t>
            </a:r>
          </a:p>
          <a:p>
            <a:endParaRPr lang="en-US" dirty="0" smtClean="0"/>
          </a:p>
          <a:p>
            <a:r>
              <a:rPr lang="en-US" dirty="0" smtClean="0"/>
              <a:t>Relies on computing power/techniques</a:t>
            </a:r>
          </a:p>
          <a:p>
            <a:pPr lvl="1">
              <a:buClr>
                <a:schemeClr val="tx1"/>
              </a:buClr>
            </a:pPr>
            <a:r>
              <a:rPr lang="en-US" dirty="0" smtClean="0"/>
              <a:t>Parallel processing / High Performance Computing</a:t>
            </a:r>
          </a:p>
          <a:p>
            <a:pPr lvl="1">
              <a:buClr>
                <a:schemeClr val="tx1"/>
              </a:buClr>
            </a:pPr>
            <a:r>
              <a:rPr lang="en-US" dirty="0" smtClean="0">
                <a:solidFill>
                  <a:srgbClr val="7030A0"/>
                </a:solidFill>
              </a:rPr>
              <a:t>Competition</a:t>
            </a:r>
            <a:r>
              <a:rPr lang="en-US" dirty="0" smtClean="0"/>
              <a:t> among alternative equation/hypothesis combinations</a:t>
            </a:r>
          </a:p>
          <a:p>
            <a:pPr lvl="1">
              <a:buClr>
                <a:schemeClr val="tx1"/>
              </a:buClr>
            </a:pPr>
            <a:r>
              <a:rPr lang="en-US" dirty="0" smtClean="0"/>
              <a:t>Cross validation - </a:t>
            </a:r>
            <a:r>
              <a:rPr lang="en-US" dirty="0" smtClean="0">
                <a:solidFill>
                  <a:srgbClr val="7030A0"/>
                </a:solidFill>
              </a:rPr>
              <a:t>One click validation</a:t>
            </a:r>
          </a:p>
          <a:p>
            <a:pPr lvl="1">
              <a:buClr>
                <a:schemeClr val="tx1"/>
              </a:buClr>
            </a:pPr>
            <a:r>
              <a:rPr lang="en-US" dirty="0" smtClean="0">
                <a:solidFill>
                  <a:srgbClr val="7030A0"/>
                </a:solidFill>
              </a:rPr>
              <a:t>Ranks</a:t>
            </a:r>
            <a:r>
              <a:rPr lang="en-US" dirty="0" smtClean="0"/>
              <a:t> results according to fitness - </a:t>
            </a:r>
            <a:r>
              <a:rPr lang="en-US" dirty="0" smtClean="0">
                <a:solidFill>
                  <a:srgbClr val="7030A0"/>
                </a:solidFill>
              </a:rPr>
              <a:t>Fitness Engine</a:t>
            </a:r>
          </a:p>
          <a:p>
            <a:pPr lvl="1">
              <a:buClr>
                <a:schemeClr val="tx1"/>
              </a:buClr>
            </a:pPr>
            <a:r>
              <a:rPr lang="en-US" dirty="0" smtClean="0">
                <a:solidFill>
                  <a:srgbClr val="7030A0"/>
                </a:solidFill>
              </a:rPr>
              <a:t>Accumulates knowledge</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Risk Equations from the Literature Blinded</a:t>
            </a:r>
            <a:endParaRPr lang="en-US" dirty="0"/>
          </a:p>
        </p:txBody>
      </p:sp>
      <p:graphicFrame>
        <p:nvGraphicFramePr>
          <p:cNvPr id="5" name="Content Placeholder 4"/>
          <p:cNvGraphicFramePr>
            <a:graphicFrameLocks noGrp="1"/>
          </p:cNvGraphicFramePr>
          <p:nvPr>
            <p:ph idx="1"/>
          </p:nvPr>
        </p:nvGraphicFramePr>
        <p:xfrm>
          <a:off x="1219200" y="2362200"/>
          <a:ext cx="7315200" cy="3886200"/>
        </p:xfrm>
        <a:graphic>
          <a:graphicData uri="http://schemas.openxmlformats.org/drawingml/2006/table">
            <a:tbl>
              <a:tblPr/>
              <a:tblGrid>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tblGrid>
              <a:tr h="388620">
                <a:tc>
                  <a:txBody>
                    <a:bodyPr/>
                    <a:lstStyle/>
                    <a:p>
                      <a:pPr algn="ctr" fontAlgn="b"/>
                      <a:endParaRPr lang="en-US" sz="11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24</a:t>
                      </a:r>
                    </a:p>
                  </a:txBody>
                  <a:tcPr marL="9525" marR="9525" marT="9525" marB="0" anchor="ctr">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r>
              <a:tr h="388620">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
        <p:nvSpPr>
          <p:cNvPr id="6" name="TextBox 5"/>
          <p:cNvSpPr txBox="1"/>
          <p:nvPr/>
        </p:nvSpPr>
        <p:spPr>
          <a:xfrm>
            <a:off x="152400" y="3581400"/>
            <a:ext cx="1219200" cy="646331"/>
          </a:xfrm>
          <a:prstGeom prst="rect">
            <a:avLst/>
          </a:prstGeom>
          <a:noFill/>
        </p:spPr>
        <p:txBody>
          <a:bodyPr wrap="square" rtlCol="0">
            <a:spAutoFit/>
          </a:bodyPr>
          <a:lstStyle/>
          <a:p>
            <a:pPr algn="ctr"/>
            <a:r>
              <a:rPr lang="en-US" dirty="0" smtClean="0"/>
              <a:t>Risk Equations</a:t>
            </a:r>
            <a:endParaRPr lang="en-US" dirty="0"/>
          </a:p>
        </p:txBody>
      </p:sp>
      <p:sp>
        <p:nvSpPr>
          <p:cNvPr id="7" name="TextBox 6"/>
          <p:cNvSpPr txBox="1"/>
          <p:nvPr/>
        </p:nvSpPr>
        <p:spPr>
          <a:xfrm>
            <a:off x="2895600" y="2057400"/>
            <a:ext cx="2895600" cy="369332"/>
          </a:xfrm>
          <a:prstGeom prst="rect">
            <a:avLst/>
          </a:prstGeom>
          <a:noFill/>
        </p:spPr>
        <p:txBody>
          <a:bodyPr wrap="square" rtlCol="0">
            <a:spAutoFit/>
          </a:bodyPr>
          <a:lstStyle/>
          <a:p>
            <a:pPr algn="ctr"/>
            <a:r>
              <a:rPr lang="en-US" dirty="0" smtClean="0"/>
              <a:t>Bio-Markers / Parameters</a:t>
            </a:r>
            <a:endParaRPr lang="en-US" dirty="0"/>
          </a:p>
        </p:txBody>
      </p:sp>
      <p:grpSp>
        <p:nvGrpSpPr>
          <p:cNvPr id="3" name="Group 9"/>
          <p:cNvGrpSpPr/>
          <p:nvPr/>
        </p:nvGrpSpPr>
        <p:grpSpPr>
          <a:xfrm>
            <a:off x="3429000" y="2438400"/>
            <a:ext cx="2286000" cy="4343400"/>
            <a:chOff x="3429000" y="1905000"/>
            <a:chExt cx="2286000" cy="4495800"/>
          </a:xfrm>
        </p:grpSpPr>
        <p:sp>
          <p:nvSpPr>
            <p:cNvPr id="8" name="Rectangle 7"/>
            <p:cNvSpPr/>
            <p:nvPr/>
          </p:nvSpPr>
          <p:spPr>
            <a:xfrm>
              <a:off x="4419600" y="1905000"/>
              <a:ext cx="304800" cy="3962400"/>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429000" y="6019800"/>
              <a:ext cx="2286000" cy="381000"/>
            </a:xfrm>
            <a:prstGeom prst="rect">
              <a:avLst/>
            </a:prstGeom>
            <a:noFill/>
          </p:spPr>
          <p:txBody>
            <a:bodyPr wrap="square" rtlCol="0">
              <a:spAutoFit/>
            </a:bodyPr>
            <a:lstStyle/>
            <a:p>
              <a:pPr algn="ctr"/>
              <a:r>
                <a:rPr lang="en-US" dirty="0" smtClean="0">
                  <a:solidFill>
                    <a:srgbClr val="FF0000"/>
                  </a:solidFill>
                </a:rPr>
                <a:t>Smoke</a:t>
              </a:r>
              <a:endParaRPr lang="en-US" dirty="0">
                <a:solidFill>
                  <a:srgbClr val="FF0000"/>
                </a:solidFill>
              </a:endParaRPr>
            </a:p>
          </p:txBody>
        </p:sp>
      </p:grpSp>
      <p:sp>
        <p:nvSpPr>
          <p:cNvPr id="13" name="Rounded Rectangular Callout 12"/>
          <p:cNvSpPr/>
          <p:nvPr/>
        </p:nvSpPr>
        <p:spPr>
          <a:xfrm>
            <a:off x="381000" y="1600200"/>
            <a:ext cx="8610600" cy="457200"/>
          </a:xfrm>
          <a:prstGeom prst="wedgeRoundRectCallout">
            <a:avLst>
              <a:gd name="adj1" fmla="val 17165"/>
              <a:gd name="adj2" fmla="val 111719"/>
              <a:gd name="adj3" fmla="val 16667"/>
            </a:avLst>
          </a:prstGeom>
          <a:noFill/>
          <a:ln>
            <a:solidFill>
              <a:srgbClr val="660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660033"/>
                </a:solidFill>
              </a:rPr>
              <a:t>A1c, ACR, AF, Age, </a:t>
            </a:r>
            <a:r>
              <a:rPr lang="en-US" sz="1200" dirty="0" err="1" smtClean="0">
                <a:solidFill>
                  <a:srgbClr val="660033"/>
                </a:solidFill>
              </a:rPr>
              <a:t>AgeAtDiagnosisOfDiabetes</a:t>
            </a:r>
            <a:r>
              <a:rPr lang="en-US" sz="1200" dirty="0" smtClean="0">
                <a:solidFill>
                  <a:srgbClr val="660033"/>
                </a:solidFill>
              </a:rPr>
              <a:t>, BMI, DBP, DiabetesType2, </a:t>
            </a:r>
            <a:r>
              <a:rPr lang="en-US" sz="1200" dirty="0" err="1" smtClean="0">
                <a:solidFill>
                  <a:srgbClr val="660033"/>
                </a:solidFill>
              </a:rPr>
              <a:t>FamilyHistoryCHD</a:t>
            </a:r>
            <a:r>
              <a:rPr lang="en-US" sz="1200" dirty="0" smtClean="0">
                <a:solidFill>
                  <a:srgbClr val="660033"/>
                </a:solidFill>
              </a:rPr>
              <a:t>, HDL, LDL, </a:t>
            </a:r>
            <a:r>
              <a:rPr lang="en-US" sz="1200" dirty="0" err="1" smtClean="0">
                <a:solidFill>
                  <a:srgbClr val="660033"/>
                </a:solidFill>
              </a:rPr>
              <a:t>LipidRatio</a:t>
            </a:r>
            <a:r>
              <a:rPr lang="en-US" sz="1200" dirty="0" smtClean="0">
                <a:solidFill>
                  <a:srgbClr val="660033"/>
                </a:solidFill>
              </a:rPr>
              <a:t>, </a:t>
            </a:r>
            <a:r>
              <a:rPr lang="en-US" sz="1200" dirty="0" err="1" smtClean="0">
                <a:solidFill>
                  <a:srgbClr val="660033"/>
                </a:solidFill>
              </a:rPr>
              <a:t>MacroAlbuminuria</a:t>
            </a:r>
            <a:r>
              <a:rPr lang="en-US" sz="1200" dirty="0" smtClean="0">
                <a:solidFill>
                  <a:srgbClr val="660033"/>
                </a:solidFill>
              </a:rPr>
              <a:t>, Male, </a:t>
            </a:r>
            <a:r>
              <a:rPr lang="en-US" sz="1200" dirty="0" err="1" smtClean="0">
                <a:solidFill>
                  <a:srgbClr val="660033"/>
                </a:solidFill>
              </a:rPr>
              <a:t>MicroAlbuminuria</a:t>
            </a:r>
            <a:r>
              <a:rPr lang="en-US" sz="1200" dirty="0" smtClean="0">
                <a:solidFill>
                  <a:srgbClr val="660033"/>
                </a:solidFill>
              </a:rPr>
              <a:t>, Race, </a:t>
            </a:r>
            <a:r>
              <a:rPr lang="en-US" sz="1200" dirty="0" err="1" smtClean="0">
                <a:solidFill>
                  <a:srgbClr val="660033"/>
                </a:solidFill>
              </a:rPr>
              <a:t>RheumatoidArthritis</a:t>
            </a:r>
            <a:r>
              <a:rPr lang="en-US" sz="1200" dirty="0" smtClean="0">
                <a:solidFill>
                  <a:srgbClr val="660033"/>
                </a:solidFill>
              </a:rPr>
              <a:t> , SBP, Smoke, </a:t>
            </a:r>
            <a:r>
              <a:rPr lang="en-US" sz="1200" dirty="0" err="1" smtClean="0">
                <a:solidFill>
                  <a:srgbClr val="660033"/>
                </a:solidFill>
              </a:rPr>
              <a:t>Survive_MI</a:t>
            </a:r>
            <a:r>
              <a:rPr lang="en-US" sz="1200" dirty="0" smtClean="0">
                <a:solidFill>
                  <a:srgbClr val="660033"/>
                </a:solidFill>
              </a:rPr>
              <a:t>, </a:t>
            </a:r>
            <a:r>
              <a:rPr lang="en-US" sz="1200" dirty="0" err="1" smtClean="0">
                <a:solidFill>
                  <a:srgbClr val="660033"/>
                </a:solidFill>
              </a:rPr>
              <a:t>Survive_Stroke</a:t>
            </a:r>
            <a:r>
              <a:rPr lang="en-US" sz="1200" dirty="0" smtClean="0">
                <a:solidFill>
                  <a:srgbClr val="660033"/>
                </a:solidFill>
              </a:rPr>
              <a:t>, TC, Townsend, </a:t>
            </a:r>
            <a:r>
              <a:rPr lang="en-US" sz="1200" dirty="0" err="1" smtClean="0">
                <a:solidFill>
                  <a:srgbClr val="660033"/>
                </a:solidFill>
              </a:rPr>
              <a:t>TreatedHypertension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 Tested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Biomarkers change in the first year</a:t>
            </a:r>
          </a:p>
          <a:p>
            <a:pPr lvl="1"/>
            <a:r>
              <a:rPr lang="en-US" dirty="0" smtClean="0"/>
              <a:t>Risk equations use end of trial inputs, if available</a:t>
            </a:r>
          </a:p>
          <a:p>
            <a:pPr lvl="1"/>
            <a:r>
              <a:rPr lang="en-US" dirty="0" smtClean="0"/>
              <a:t>Treatment effect through biomarker values</a:t>
            </a:r>
          </a:p>
          <a:p>
            <a:pPr marL="514350" indent="-514350">
              <a:buFont typeface="+mj-lt"/>
              <a:buAutoNum type="arabicPeriod"/>
            </a:pPr>
            <a:endParaRPr lang="en-US" dirty="0" smtClean="0"/>
          </a:p>
          <a:p>
            <a:pPr marL="514350" indent="-514350">
              <a:buFont typeface="+mj-lt"/>
              <a:buAutoNum type="arabicPeriod"/>
            </a:pPr>
            <a:r>
              <a:rPr lang="en-US" dirty="0" smtClean="0"/>
              <a:t>Treatment has improved with time</a:t>
            </a:r>
          </a:p>
          <a:p>
            <a:pPr marL="914400" lvl="1" indent="-514350"/>
            <a:r>
              <a:rPr lang="en-US" dirty="0" smtClean="0"/>
              <a:t>Assumes risk equations become outdated</a:t>
            </a:r>
          </a:p>
          <a:p>
            <a:pPr marL="914400" lvl="1" indent="-514350"/>
            <a:r>
              <a:rPr lang="en-US" dirty="0" smtClean="0"/>
              <a:t>Transition probabilities are multiplied</a:t>
            </a:r>
          </a:p>
          <a:p>
            <a:pPr marL="914400" lvl="1" indent="-514350"/>
            <a:endParaRPr lang="en-US" dirty="0" smtClean="0"/>
          </a:p>
          <a:p>
            <a:pPr marL="514350" indent="-514350"/>
            <a:r>
              <a:rPr lang="en-US" dirty="0" smtClean="0"/>
              <a:t>Hypotheses were tested</a:t>
            </a:r>
          </a:p>
          <a:p>
            <a:pPr marL="914400" lvl="1" indent="-514350"/>
            <a:r>
              <a:rPr lang="en-US" dirty="0" smtClean="0"/>
              <a:t>Separately</a:t>
            </a:r>
          </a:p>
          <a:p>
            <a:pPr marL="914400" lvl="1" indent="-514350"/>
            <a:r>
              <a:rPr lang="en-US" dirty="0" smtClean="0"/>
              <a:t>Together</a:t>
            </a:r>
          </a:p>
          <a:p>
            <a:pPr marL="914400" lvl="1" indent="-514350"/>
            <a:r>
              <a:rPr lang="en-US" dirty="0" smtClean="0"/>
              <a:t>With all equation combinations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Example: ADVANCE standard control:</a:t>
            </a:r>
          </a:p>
          <a:p>
            <a:pPr marL="5314950" indent="0">
              <a:buNone/>
            </a:pPr>
            <a:endParaRPr lang="en-US" sz="1700" dirty="0" smtClean="0"/>
          </a:p>
          <a:p>
            <a:pPr marL="5314950" indent="0">
              <a:buNone/>
            </a:pPr>
            <a:endParaRPr lang="en-US" sz="1700" dirty="0" smtClean="0"/>
          </a:p>
          <a:p>
            <a:pPr marL="5314950" indent="0">
              <a:buNone/>
            </a:pPr>
            <a:r>
              <a:rPr lang="en-US" sz="1700" dirty="0" smtClean="0"/>
              <a:t>From Table 1 in:</a:t>
            </a:r>
          </a:p>
          <a:p>
            <a:pPr marL="5314950" indent="0">
              <a:buNone/>
            </a:pPr>
            <a:r>
              <a:rPr lang="en-US" sz="1700" dirty="0" smtClean="0"/>
              <a:t>Intensive Blood Glucose Control and Vascular Outcomes in Patients with Type 2 Diabetes, NEJM Volume 358:2560-2572 June 12, 2008 Number 24</a:t>
            </a:r>
          </a:p>
          <a:p>
            <a:pPr>
              <a:buNone/>
            </a:pPr>
            <a:endParaRPr lang="en-US" dirty="0" smtClean="0"/>
          </a:p>
        </p:txBody>
      </p:sp>
      <p:sp>
        <p:nvSpPr>
          <p:cNvPr id="8" name="Rectangle 7"/>
          <p:cNvSpPr/>
          <p:nvPr/>
        </p:nvSpPr>
        <p:spPr>
          <a:xfrm>
            <a:off x="3200400" y="2209800"/>
            <a:ext cx="1066800" cy="3276600"/>
          </a:xfrm>
          <a:prstGeom prst="rect">
            <a:avLst/>
          </a:prstGeom>
          <a:solidFill>
            <a:srgbClr val="5A8A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lstStyle/>
          <a:p>
            <a:r>
              <a:rPr lang="en-US" dirty="0" smtClean="0"/>
              <a:t>Biomarker Hypothesis</a:t>
            </a:r>
            <a:endParaRPr lang="en-US" dirty="0"/>
          </a:p>
        </p:txBody>
      </p:sp>
      <p:sp>
        <p:nvSpPr>
          <p:cNvPr id="9" name="Rectangle 8"/>
          <p:cNvSpPr/>
          <p:nvPr/>
        </p:nvSpPr>
        <p:spPr>
          <a:xfrm>
            <a:off x="4267200" y="2209800"/>
            <a:ext cx="1143000" cy="3276600"/>
          </a:xfrm>
          <a:prstGeom prst="rect">
            <a:avLst/>
          </a:prstGeom>
          <a:solidFill>
            <a:srgbClr val="F86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graphicFrame>
        <p:nvGraphicFramePr>
          <p:cNvPr id="5" name="Table 4"/>
          <p:cNvGraphicFramePr>
            <a:graphicFrameLocks noGrp="1"/>
          </p:cNvGraphicFramePr>
          <p:nvPr/>
        </p:nvGraphicFramePr>
        <p:xfrm>
          <a:off x="2057400" y="2209799"/>
          <a:ext cx="3352800" cy="3280523"/>
        </p:xfrm>
        <a:graphic>
          <a:graphicData uri="http://schemas.openxmlformats.org/drawingml/2006/table">
            <a:tbl>
              <a:tblPr firstRow="1" bandRow="1">
                <a:tableStyleId>{2D5ABB26-0587-4C30-8999-92F81FD0307C}</a:tableStyleId>
              </a:tblPr>
              <a:tblGrid>
                <a:gridCol w="1155485"/>
                <a:gridCol w="1079715"/>
                <a:gridCol w="1117600"/>
              </a:tblGrid>
              <a:tr h="656104">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Baseline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End of Trial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917">
                <a:tc>
                  <a:txBody>
                    <a:bodyPr/>
                    <a:lstStyle/>
                    <a:p>
                      <a:r>
                        <a:rPr lang="en-US" dirty="0" smtClean="0"/>
                        <a:t>A1c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7.48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917">
                <a:tc>
                  <a:txBody>
                    <a:bodyPr/>
                    <a:lstStyle/>
                    <a:p>
                      <a:r>
                        <a:rPr lang="en-US" dirty="0" smtClean="0"/>
                        <a:t>BMI</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917">
                <a:tc>
                  <a:txBody>
                    <a:bodyPr/>
                    <a:lstStyle/>
                    <a:p>
                      <a:r>
                        <a:rPr lang="en-US" dirty="0" smtClean="0"/>
                        <a:t>DBP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74.3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917">
                <a:tc>
                  <a:txBody>
                    <a:bodyPr/>
                    <a:lstStyle/>
                    <a:p>
                      <a:r>
                        <a:rPr lang="en-US" dirty="0" smtClean="0"/>
                        <a:t>SBP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137.9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917">
                <a:tc>
                  <a:txBody>
                    <a:bodyPr/>
                    <a:lstStyle/>
                    <a:p>
                      <a:r>
                        <a:rPr lang="en-US" dirty="0" smtClean="0"/>
                        <a:t>HDL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917">
                <a:tc>
                  <a:txBody>
                    <a:bodyPr/>
                    <a:lstStyle/>
                    <a:p>
                      <a:r>
                        <a:rPr lang="en-US" dirty="0" smtClean="0"/>
                        <a:t>LDL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917">
                <a:tc>
                  <a:txBody>
                    <a:bodyPr/>
                    <a:lstStyle/>
                    <a:p>
                      <a:r>
                        <a:rPr lang="en-US" dirty="0" smtClean="0"/>
                        <a:t>Trig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Oval Callout 9"/>
          <p:cNvSpPr/>
          <p:nvPr/>
        </p:nvSpPr>
        <p:spPr>
          <a:xfrm>
            <a:off x="228600" y="5638800"/>
            <a:ext cx="3429000" cy="1066800"/>
          </a:xfrm>
          <a:prstGeom prst="wedgeEllipseCallout">
            <a:avLst>
              <a:gd name="adj1" fmla="val 52459"/>
              <a:gd name="adj2" fmla="val -62500"/>
            </a:avLst>
          </a:prstGeom>
          <a:solidFill>
            <a:srgbClr val="5A8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default use these average numbers in the risk equation</a:t>
            </a:r>
            <a:endParaRPr lang="en-US" dirty="0"/>
          </a:p>
        </p:txBody>
      </p:sp>
      <p:sp>
        <p:nvSpPr>
          <p:cNvPr id="11" name="Oval Callout 10"/>
          <p:cNvSpPr/>
          <p:nvPr/>
        </p:nvSpPr>
        <p:spPr>
          <a:xfrm>
            <a:off x="4267200" y="5638800"/>
            <a:ext cx="4724400" cy="990600"/>
          </a:xfrm>
          <a:prstGeom prst="wedgeEllipseCallout">
            <a:avLst>
              <a:gd name="adj1" fmla="val -38300"/>
              <a:gd name="adj2" fmla="val -61657"/>
            </a:avLst>
          </a:prstGeom>
          <a:solidFill>
            <a:srgbClr val="F869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 biomarker hypothesis, adjust year 1 values to these averages in risk equation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Hypothesis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r>
              <a:rPr lang="en-US" dirty="0" smtClean="0"/>
              <a:t>Healthcare quality improved through the years. </a:t>
            </a:r>
          </a:p>
          <a:p>
            <a:pPr marL="914400" lvl="1" indent="-514350">
              <a:buFont typeface="+mj-lt"/>
              <a:buAutoNum type="arabicPeriod"/>
            </a:pPr>
            <a:endParaRPr lang="en-US" dirty="0" smtClean="0"/>
          </a:p>
          <a:p>
            <a:pPr marL="914400" lvl="1" indent="-514350">
              <a:buFont typeface="+mj-lt"/>
              <a:buAutoNum type="arabicPeriod"/>
            </a:pPr>
            <a:r>
              <a:rPr lang="en-US" dirty="0" smtClean="0"/>
              <a:t>M.L. </a:t>
            </a:r>
            <a:r>
              <a:rPr lang="en-US" dirty="0" err="1" smtClean="0"/>
              <a:t>Weisfeldt</a:t>
            </a:r>
            <a:r>
              <a:rPr lang="en-US" dirty="0" smtClean="0"/>
              <a:t>, S.J. </a:t>
            </a:r>
            <a:r>
              <a:rPr lang="en-US" dirty="0" err="1" smtClean="0"/>
              <a:t>Zieman</a:t>
            </a:r>
            <a:r>
              <a:rPr lang="en-US" dirty="0" smtClean="0"/>
              <a:t>. Advances In The Prevention And Treatment Of Cardiovascular Disease. Health Affairs, 26, no.1 (2007):25-37. DOI: 10.1377/hlthaff.26.1.25</a:t>
            </a:r>
          </a:p>
          <a:p>
            <a:pPr marL="1314450" lvl="2" indent="-514350"/>
            <a:r>
              <a:rPr lang="en-US" dirty="0" smtClean="0"/>
              <a:t>Shows improvement trend</a:t>
            </a:r>
          </a:p>
          <a:p>
            <a:pPr marL="1314450" lvl="2" indent="-514350"/>
            <a:r>
              <a:rPr lang="en-US" dirty="0" smtClean="0"/>
              <a:t>Lists procedures and drugs on a timeline since 1970</a:t>
            </a:r>
          </a:p>
          <a:p>
            <a:pPr marL="914400" lvl="1" indent="-514350">
              <a:buFont typeface="+mj-lt"/>
              <a:buAutoNum type="arabicPeriod"/>
            </a:pPr>
            <a:endParaRPr lang="en-US" dirty="0" smtClean="0"/>
          </a:p>
          <a:p>
            <a:pPr marL="914400" lvl="1" indent="-514350">
              <a:buFont typeface="+mj-lt"/>
              <a:buAutoNum type="arabicPeriod"/>
            </a:pPr>
            <a:r>
              <a:rPr lang="en-US" dirty="0" smtClean="0"/>
              <a:t>E.W. Gregg , Y.J. Cheng , S. </a:t>
            </a:r>
            <a:r>
              <a:rPr lang="en-US" dirty="0" err="1" smtClean="0"/>
              <a:t>Saydah</a:t>
            </a:r>
            <a:r>
              <a:rPr lang="en-US" dirty="0" smtClean="0"/>
              <a:t> , C. </a:t>
            </a:r>
            <a:r>
              <a:rPr lang="en-US" dirty="0" err="1" smtClean="0"/>
              <a:t>Cowie</a:t>
            </a:r>
            <a:r>
              <a:rPr lang="en-US" dirty="0" smtClean="0"/>
              <a:t> , S. Garfield , L. </a:t>
            </a:r>
            <a:r>
              <a:rPr lang="en-US" dirty="0" err="1" smtClean="0"/>
              <a:t>Geiss</a:t>
            </a:r>
            <a:r>
              <a:rPr lang="en-US" dirty="0" smtClean="0"/>
              <a:t> , L. Barker,  Trends in death rates among U.S. adults with and without diabetes between 1997 and 2006: findings from the National Health Interview Survey. Diabetes Care. 2012 Jun;35(6):1252-7. DOI: 10.2337/dc11-1162</a:t>
            </a:r>
          </a:p>
          <a:p>
            <a:pPr marL="1314450" lvl="2" indent="-514350"/>
            <a:r>
              <a:rPr lang="en-US" dirty="0" smtClean="0"/>
              <a:t>Quantifies improvement between NHANES cohorts</a:t>
            </a:r>
          </a:p>
          <a:p>
            <a:pPr marL="1314450" lvl="2" indent="-514350"/>
            <a:r>
              <a:rPr lang="en-US" dirty="0" smtClean="0"/>
              <a:t>Diabetic CVD death 2003–2004 vs. 1997–1998, Hazard Rate Ratio: 0.60</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3729</TotalTime>
  <Words>9436</Words>
  <Application>Microsoft Office PowerPoint</Application>
  <PresentationFormat>On-screen Show (4:3)</PresentationFormat>
  <Paragraphs>8284</Paragraphs>
  <Slides>18</Slides>
  <Notes>0</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The Reference Model: Improvement in Treatment Through Time in Diabetic Populations </vt:lpstr>
      <vt:lpstr>Modeling Scope Courtesy of C. Anthony Hunt - UCSF</vt:lpstr>
      <vt:lpstr>The Reference Model</vt:lpstr>
      <vt:lpstr>Key Features </vt:lpstr>
      <vt:lpstr>Risk Equations from the Literature Blinded</vt:lpstr>
      <vt:lpstr>How Does it Work?</vt:lpstr>
      <vt:lpstr>Hypotheses Tested</vt:lpstr>
      <vt:lpstr>Biomarker Hypothesis</vt:lpstr>
      <vt:lpstr>Treatment Hypothesis</vt:lpstr>
      <vt:lpstr>Treatment Hypothesis</vt:lpstr>
      <vt:lpstr>Simulation Overview</vt:lpstr>
      <vt:lpstr>Results</vt:lpstr>
      <vt:lpstr>Analysis</vt:lpstr>
      <vt:lpstr>Summary  Points to Remember</vt:lpstr>
      <vt:lpstr>Disclaimer</vt:lpstr>
      <vt:lpstr>Acknowledgments</vt:lpstr>
      <vt:lpstr>Simplifying Assumptions</vt:lpstr>
      <vt:lpstr>Results – From 2012 IMAG MSM Consortium Meeting - NIH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428</cp:revision>
  <dcterms:created xsi:type="dcterms:W3CDTF">2012-03-14T20:44:16Z</dcterms:created>
  <dcterms:modified xsi:type="dcterms:W3CDTF">2012-12-10T15:25:06Z</dcterms:modified>
</cp:coreProperties>
</file>