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3" r:id="rId2"/>
    <p:sldId id="284" r:id="rId3"/>
    <p:sldId id="285" r:id="rId4"/>
    <p:sldId id="286" r:id="rId5"/>
    <p:sldId id="287" r:id="rId6"/>
    <p:sldId id="288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301" r:id="rId16"/>
    <p:sldId id="299" r:id="rId17"/>
    <p:sldId id="300" r:id="rId18"/>
    <p:sldId id="302" r:id="rId19"/>
    <p:sldId id="298" r:id="rId20"/>
    <p:sldId id="271" r:id="rId21"/>
    <p:sldId id="28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2393D-D900-47AD-A8E5-77145A9AD694}" type="datetimeFigureOut">
              <a:rPr lang="en-US" smtClean="0"/>
              <a:pPr/>
              <a:t>6/6/2012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BC359-F938-40AC-9AB5-FFE4896E2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4CE0D-4C55-43AB-9D1C-EF8B34325C1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F6FF-6632-4E48-8F29-53F70D24E2CD}" type="datetimeFigureOut">
              <a:rPr lang="en-US" smtClean="0"/>
              <a:pPr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DB10-D60E-42A6-80F4-E4BBC9F06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F6FF-6632-4E48-8F29-53F70D24E2CD}" type="datetimeFigureOut">
              <a:rPr lang="en-US" smtClean="0"/>
              <a:pPr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DB10-D60E-42A6-80F4-E4BBC9F06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002213" y="6550223"/>
            <a:ext cx="1141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Jacob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Barhak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F6FF-6632-4E48-8F29-53F70D24E2CD}" type="datetimeFigureOut">
              <a:rPr lang="en-US" smtClean="0"/>
              <a:pPr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DB10-D60E-42A6-80F4-E4BBC9F06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F6FF-6632-4E48-8F29-53F70D24E2CD}" type="datetimeFigureOut">
              <a:rPr lang="en-US" smtClean="0"/>
              <a:pPr/>
              <a:t>6/6/2012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DB10-D60E-42A6-80F4-E4BBC9F06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F6FF-6632-4E48-8F29-53F70D24E2CD}" type="datetimeFigureOut">
              <a:rPr lang="en-US" smtClean="0"/>
              <a:pPr/>
              <a:t>6/6/2012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DB10-D60E-42A6-80F4-E4BBC9F06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F6FF-6632-4E48-8F29-53F70D24E2CD}" type="datetimeFigureOut">
              <a:rPr lang="en-US" smtClean="0"/>
              <a:pPr/>
              <a:t>6/6/2012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DB10-D60E-42A6-80F4-E4BBC9F06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F6FF-6632-4E48-8F29-53F70D24E2CD}" type="datetimeFigureOut">
              <a:rPr lang="en-US" smtClean="0"/>
              <a:pPr/>
              <a:t>6/6/2012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DB10-D60E-42A6-80F4-E4BBC9F06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F6FF-6632-4E48-8F29-53F70D24E2CD}" type="datetimeFigureOut">
              <a:rPr lang="en-US" smtClean="0"/>
              <a:pPr/>
              <a:t>6/6/2012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DB10-D60E-42A6-80F4-E4BBC9F06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F6FF-6632-4E48-8F29-53F70D24E2CD}" type="datetimeFigureOut">
              <a:rPr lang="en-US" smtClean="0"/>
              <a:pPr/>
              <a:t>6/6/2012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DB10-D60E-42A6-80F4-E4BBC9F06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3F6FF-6632-4E48-8F29-53F70D24E2CD}" type="datetimeFigureOut">
              <a:rPr lang="en-US" smtClean="0"/>
              <a:pPr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DDB10-D60E-42A6-80F4-E4BBC9F06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Computing Power </a:t>
            </a:r>
            <a:r>
              <a:rPr lang="en-US" dirty="0"/>
              <a:t>to </a:t>
            </a:r>
            <a:r>
              <a:rPr lang="en-US" dirty="0" smtClean="0"/>
              <a:t>Aid Chronic Disease Modeling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Jacob </a:t>
            </a:r>
            <a:r>
              <a:rPr lang="en-US" dirty="0" err="1" smtClean="0">
                <a:solidFill>
                  <a:schemeClr val="tx1"/>
                </a:solidFill>
              </a:rPr>
              <a:t>Barhak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Mount Hood #6-2012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7 June 2012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Run in Parallel on a Single PC?</a:t>
            </a:r>
            <a:br>
              <a:rPr lang="en-US" dirty="0" smtClean="0"/>
            </a:br>
            <a:r>
              <a:rPr lang="en-US" dirty="0" smtClean="0"/>
              <a:t>Using a Batch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If we have 1000 scripts/batch files:</a:t>
            </a:r>
          </a:p>
          <a:p>
            <a:pPr lvl="1"/>
            <a:r>
              <a:rPr lang="en-US" dirty="0" smtClean="0"/>
              <a:t>sim1, sim2, … sim1000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On a PC with a Linux OS such as </a:t>
            </a:r>
            <a:r>
              <a:rPr lang="en-US" dirty="0" err="1" smtClean="0"/>
              <a:t>Ubuntu</a:t>
            </a:r>
            <a:r>
              <a:rPr lang="en-US" dirty="0" smtClean="0"/>
              <a:t> from the terminal:</a:t>
            </a:r>
          </a:p>
          <a:p>
            <a:pPr lvl="1"/>
            <a:r>
              <a:rPr lang="en-US" dirty="0" smtClean="0"/>
              <a:t>Declare load and batch parameters using the </a:t>
            </a:r>
            <a:r>
              <a:rPr lang="en-US" dirty="0" err="1" smtClean="0">
                <a:solidFill>
                  <a:srgbClr val="660033"/>
                </a:solidFill>
              </a:rPr>
              <a:t>atd</a:t>
            </a:r>
            <a:r>
              <a:rPr lang="en-US" dirty="0" smtClean="0"/>
              <a:t> command</a:t>
            </a:r>
          </a:p>
          <a:p>
            <a:pPr lvl="2">
              <a:buNone/>
            </a:pPr>
            <a:r>
              <a:rPr lang="en-US" dirty="0" err="1" smtClean="0"/>
              <a:t>atd</a:t>
            </a:r>
            <a:r>
              <a:rPr lang="en-US" dirty="0" smtClean="0"/>
              <a:t> -l8 -b30</a:t>
            </a:r>
          </a:p>
          <a:p>
            <a:pPr lvl="1"/>
            <a:r>
              <a:rPr lang="en-US" dirty="0" smtClean="0"/>
              <a:t>Run a script that uses the </a:t>
            </a:r>
            <a:r>
              <a:rPr lang="en-US" dirty="0" smtClean="0">
                <a:solidFill>
                  <a:srgbClr val="660033"/>
                </a:solidFill>
              </a:rPr>
              <a:t>batch</a:t>
            </a:r>
            <a:r>
              <a:rPr lang="en-US" dirty="0" smtClean="0"/>
              <a:t> command to launch these </a:t>
            </a:r>
          </a:p>
          <a:p>
            <a:pPr lvl="2">
              <a:buNone/>
            </a:pPr>
            <a:r>
              <a:rPr lang="en-US" dirty="0" smtClean="0"/>
              <a:t>batch sim1 </a:t>
            </a:r>
          </a:p>
          <a:p>
            <a:pPr lvl="2">
              <a:buNone/>
            </a:pPr>
            <a:r>
              <a:rPr lang="en-US" dirty="0" smtClean="0"/>
              <a:t>batch sim2</a:t>
            </a:r>
          </a:p>
          <a:p>
            <a:pPr lvl="2">
              <a:buNone/>
            </a:pPr>
            <a:r>
              <a:rPr lang="en-US" dirty="0" smtClean="0"/>
              <a:t>…</a:t>
            </a:r>
          </a:p>
          <a:p>
            <a:pPr lvl="2">
              <a:buNone/>
            </a:pPr>
            <a:r>
              <a:rPr lang="en-US" dirty="0" smtClean="0"/>
              <a:t>batch sim1000</a:t>
            </a:r>
          </a:p>
          <a:p>
            <a:pPr lvl="1"/>
            <a:r>
              <a:rPr lang="en-US" dirty="0" smtClean="0"/>
              <a:t>Monitor progress using the </a:t>
            </a:r>
            <a:r>
              <a:rPr lang="en-US" dirty="0" err="1" smtClean="0"/>
              <a:t>atq</a:t>
            </a:r>
            <a:r>
              <a:rPr lang="en-US" dirty="0" smtClean="0"/>
              <a:t> command</a:t>
            </a:r>
          </a:p>
          <a:p>
            <a:pPr lvl="2">
              <a:buNone/>
            </a:pPr>
            <a:r>
              <a:rPr lang="en-US" dirty="0" err="1" smtClean="0"/>
              <a:t>atq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Allows optimal speedup for a </a:t>
            </a:r>
            <a:r>
              <a:rPr lang="en-US" dirty="0" smtClean="0">
                <a:solidFill>
                  <a:srgbClr val="660033"/>
                </a:solidFill>
              </a:rPr>
              <a:t>single machine</a:t>
            </a:r>
            <a:r>
              <a:rPr lang="en-US" dirty="0" smtClean="0"/>
              <a:t> for a </a:t>
            </a:r>
            <a:r>
              <a:rPr lang="en-US" dirty="0" smtClean="0">
                <a:solidFill>
                  <a:srgbClr val="660033"/>
                </a:solidFill>
              </a:rPr>
              <a:t>single user</a:t>
            </a:r>
          </a:p>
          <a:p>
            <a:r>
              <a:rPr lang="en-US" dirty="0" smtClean="0"/>
              <a:t>Automatically </a:t>
            </a:r>
            <a:r>
              <a:rPr lang="en-US" dirty="0" smtClean="0">
                <a:solidFill>
                  <a:srgbClr val="660033"/>
                </a:solidFill>
              </a:rPr>
              <a:t>manages</a:t>
            </a:r>
            <a:r>
              <a:rPr lang="en-US" dirty="0" smtClean="0"/>
              <a:t>  the </a:t>
            </a:r>
            <a:r>
              <a:rPr lang="en-US" dirty="0" smtClean="0">
                <a:solidFill>
                  <a:srgbClr val="660033"/>
                </a:solidFill>
              </a:rPr>
              <a:t>queue</a:t>
            </a:r>
            <a:r>
              <a:rPr lang="en-US" dirty="0" smtClean="0"/>
              <a:t> according to the </a:t>
            </a:r>
            <a:r>
              <a:rPr lang="en-US" dirty="0" smtClean="0">
                <a:solidFill>
                  <a:srgbClr val="660033"/>
                </a:solidFill>
              </a:rPr>
              <a:t>load</a:t>
            </a:r>
          </a:p>
          <a:p>
            <a:pPr lvl="2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7772400" y="2133600"/>
            <a:ext cx="304800" cy="3048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7772400" y="2514600"/>
            <a:ext cx="304800" cy="3048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7772400" y="2895600"/>
            <a:ext cx="304800" cy="3048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7772400" y="3276600"/>
            <a:ext cx="304800" cy="3048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7772400" y="3657600"/>
            <a:ext cx="304800" cy="3048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7772400" y="4038600"/>
            <a:ext cx="304800" cy="3048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7772400" y="4419600"/>
            <a:ext cx="304800" cy="3048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7772400" y="4800600"/>
            <a:ext cx="304800" cy="3048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7772400" y="5181600"/>
            <a:ext cx="304800" cy="3048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7772400" y="5562600"/>
            <a:ext cx="304800" cy="3048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7772400" y="2133600"/>
            <a:ext cx="304800" cy="3048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7772400" y="2514600"/>
            <a:ext cx="304800" cy="3048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7772400" y="2895600"/>
            <a:ext cx="304800" cy="3048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/>
          <p:cNvSpPr/>
          <p:nvPr/>
        </p:nvSpPr>
        <p:spPr>
          <a:xfrm>
            <a:off x="7772400" y="3276600"/>
            <a:ext cx="304800" cy="3048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7772400" y="3657600"/>
            <a:ext cx="304800" cy="3048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/>
          <p:nvPr/>
        </p:nvSpPr>
        <p:spPr>
          <a:xfrm>
            <a:off x="7772400" y="4038600"/>
            <a:ext cx="304800" cy="3048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7772400" y="4419600"/>
            <a:ext cx="304800" cy="3048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/>
          <p:cNvSpPr/>
          <p:nvPr/>
        </p:nvSpPr>
        <p:spPr>
          <a:xfrm>
            <a:off x="7772400" y="4800600"/>
            <a:ext cx="304800" cy="3048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/>
          <p:cNvSpPr/>
          <p:nvPr/>
        </p:nvSpPr>
        <p:spPr>
          <a:xfrm>
            <a:off x="7772400" y="5181600"/>
            <a:ext cx="304800" cy="3048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/>
          <p:cNvSpPr/>
          <p:nvPr/>
        </p:nvSpPr>
        <p:spPr>
          <a:xfrm>
            <a:off x="7772400" y="5562600"/>
            <a:ext cx="304800" cy="3048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086599" y="1295400"/>
            <a:ext cx="1752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Batch Queue with 2 CPU cores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Run in Parallel on a Single PC?</a:t>
            </a:r>
            <a:br>
              <a:rPr lang="en-US" dirty="0" smtClean="0"/>
            </a:br>
            <a:r>
              <a:rPr lang="en-US" dirty="0" smtClean="0"/>
              <a:t>Using a Batch Queue -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we have 1000 scripts/batch files:</a:t>
            </a:r>
          </a:p>
          <a:p>
            <a:pPr lvl="1"/>
            <a:r>
              <a:rPr lang="en-US" dirty="0" smtClean="0"/>
              <a:t>sim1, sim2, … sim1000</a:t>
            </a:r>
          </a:p>
          <a:p>
            <a:pPr lvl="1"/>
            <a:r>
              <a:rPr lang="en-US" dirty="0" smtClean="0"/>
              <a:t>Maximum </a:t>
            </a:r>
            <a:r>
              <a:rPr lang="en-US" dirty="0" smtClean="0">
                <a:solidFill>
                  <a:srgbClr val="660033"/>
                </a:solidFill>
              </a:rPr>
              <a:t>speedup</a:t>
            </a:r>
            <a:r>
              <a:rPr lang="en-US" dirty="0" smtClean="0"/>
              <a:t> is limited by the </a:t>
            </a:r>
            <a:r>
              <a:rPr lang="en-US" dirty="0" smtClean="0">
                <a:solidFill>
                  <a:srgbClr val="660033"/>
                </a:solidFill>
              </a:rPr>
              <a:t>number of cores</a:t>
            </a:r>
          </a:p>
          <a:p>
            <a:pPr lvl="1"/>
            <a:r>
              <a:rPr lang="en-US" dirty="0" smtClean="0"/>
              <a:t>Not suitable for sharing with other users</a:t>
            </a:r>
          </a:p>
          <a:p>
            <a:pPr lvl="1"/>
            <a:r>
              <a:rPr lang="en-US" dirty="0" smtClean="0"/>
              <a:t>The user is responsible for tune up</a:t>
            </a:r>
          </a:p>
          <a:p>
            <a:endParaRPr lang="en-US" dirty="0" smtClean="0"/>
          </a:p>
          <a:p>
            <a:r>
              <a:rPr lang="en-US" dirty="0" smtClean="0"/>
              <a:t>We want </a:t>
            </a:r>
            <a:r>
              <a:rPr lang="en-US" dirty="0" smtClean="0">
                <a:solidFill>
                  <a:srgbClr val="660033"/>
                </a:solidFill>
              </a:rPr>
              <a:t>more</a:t>
            </a:r>
            <a:r>
              <a:rPr lang="en-US" dirty="0" smtClean="0"/>
              <a:t> computing power/</a:t>
            </a:r>
            <a:r>
              <a:rPr lang="en-US" dirty="0" smtClean="0">
                <a:solidFill>
                  <a:srgbClr val="660033"/>
                </a:solidFill>
              </a:rPr>
              <a:t>parallelization</a:t>
            </a:r>
          </a:p>
          <a:p>
            <a:r>
              <a:rPr lang="en-US" dirty="0" smtClean="0"/>
              <a:t>We want to </a:t>
            </a:r>
            <a:r>
              <a:rPr lang="en-US" dirty="0" smtClean="0">
                <a:solidFill>
                  <a:srgbClr val="660033"/>
                </a:solidFill>
              </a:rPr>
              <a:t>share resources </a:t>
            </a:r>
            <a:r>
              <a:rPr lang="en-US" dirty="0" smtClean="0"/>
              <a:t>among people</a:t>
            </a:r>
          </a:p>
          <a:p>
            <a:pPr lvl="1"/>
            <a:r>
              <a:rPr lang="en-US" dirty="0" smtClean="0"/>
              <a:t>We have resources and a system administrator</a:t>
            </a:r>
          </a:p>
          <a:p>
            <a:r>
              <a:rPr lang="en-US" dirty="0" smtClean="0"/>
              <a:t>Solution: Use a computer </a:t>
            </a:r>
            <a:r>
              <a:rPr lang="en-US" dirty="0" smtClean="0">
                <a:solidFill>
                  <a:srgbClr val="660033"/>
                </a:solidFill>
              </a:rPr>
              <a:t>cluster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Run in Parallel on a Cluster?</a:t>
            </a:r>
            <a:br>
              <a:rPr lang="en-US" dirty="0" smtClean="0"/>
            </a:br>
            <a:r>
              <a:rPr lang="en-US" dirty="0" smtClean="0"/>
              <a:t>Using a Cluster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If we have 1000 scripts/batch files:</a:t>
            </a:r>
          </a:p>
          <a:p>
            <a:pPr lvl="1"/>
            <a:r>
              <a:rPr lang="en-US" dirty="0" smtClean="0"/>
              <a:t>sim1, sim2, … sim1000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On a cluster running SLURM :</a:t>
            </a:r>
          </a:p>
          <a:p>
            <a:pPr lvl="1"/>
            <a:r>
              <a:rPr lang="en-US" dirty="0" smtClean="0"/>
              <a:t>Write a </a:t>
            </a:r>
            <a:r>
              <a:rPr lang="en-US" dirty="0" smtClean="0">
                <a:solidFill>
                  <a:srgbClr val="660033"/>
                </a:solidFill>
              </a:rPr>
              <a:t>Script</a:t>
            </a:r>
            <a:r>
              <a:rPr lang="en-US" dirty="0" smtClean="0"/>
              <a:t> that uses the </a:t>
            </a:r>
            <a:r>
              <a:rPr lang="en-US" dirty="0" err="1" smtClean="0">
                <a:solidFill>
                  <a:srgbClr val="660033"/>
                </a:solidFill>
              </a:rPr>
              <a:t>srun</a:t>
            </a:r>
            <a:r>
              <a:rPr lang="en-US" dirty="0" smtClean="0"/>
              <a:t> command to launch these </a:t>
            </a:r>
          </a:p>
          <a:p>
            <a:pPr lvl="2">
              <a:buNone/>
            </a:pPr>
            <a:r>
              <a:rPr lang="en-US" dirty="0" err="1" smtClean="0"/>
              <a:t>srun</a:t>
            </a:r>
            <a:r>
              <a:rPr lang="en-US" dirty="0" smtClean="0"/>
              <a:t> sim1 </a:t>
            </a:r>
          </a:p>
          <a:p>
            <a:pPr lvl="2">
              <a:buNone/>
            </a:pPr>
            <a:r>
              <a:rPr lang="en-US" dirty="0" err="1" smtClean="0"/>
              <a:t>srun</a:t>
            </a:r>
            <a:r>
              <a:rPr lang="en-US" dirty="0" smtClean="0"/>
              <a:t> sim2</a:t>
            </a:r>
          </a:p>
          <a:p>
            <a:pPr lvl="2">
              <a:buNone/>
            </a:pPr>
            <a:r>
              <a:rPr lang="en-US" dirty="0" smtClean="0"/>
              <a:t>…</a:t>
            </a:r>
          </a:p>
          <a:p>
            <a:pPr lvl="2">
              <a:buNone/>
            </a:pPr>
            <a:r>
              <a:rPr lang="en-US" dirty="0" err="1" smtClean="0"/>
              <a:t>srun</a:t>
            </a:r>
            <a:r>
              <a:rPr lang="en-US" dirty="0" smtClean="0"/>
              <a:t> sim1000</a:t>
            </a:r>
          </a:p>
          <a:p>
            <a:pPr lvl="1"/>
            <a:r>
              <a:rPr lang="en-US" dirty="0" smtClean="0"/>
              <a:t>Launch the </a:t>
            </a:r>
            <a:r>
              <a:rPr lang="en-US" dirty="0" smtClean="0">
                <a:solidFill>
                  <a:srgbClr val="660033"/>
                </a:solidFill>
              </a:rPr>
              <a:t>Script</a:t>
            </a:r>
            <a:r>
              <a:rPr lang="en-US" dirty="0" smtClean="0"/>
              <a:t> to the cluster using the </a:t>
            </a:r>
            <a:r>
              <a:rPr lang="en-US" dirty="0" err="1" smtClean="0">
                <a:solidFill>
                  <a:srgbClr val="660033"/>
                </a:solidFill>
              </a:rPr>
              <a:t>sbatch</a:t>
            </a:r>
            <a:r>
              <a:rPr lang="en-US" dirty="0" smtClean="0"/>
              <a:t> command</a:t>
            </a:r>
          </a:p>
          <a:p>
            <a:pPr lvl="2">
              <a:buNone/>
            </a:pPr>
            <a:r>
              <a:rPr lang="en-US" dirty="0" err="1" smtClean="0"/>
              <a:t>sbatch</a:t>
            </a:r>
            <a:r>
              <a:rPr lang="en-US" dirty="0" smtClean="0"/>
              <a:t> Script</a:t>
            </a:r>
          </a:p>
          <a:p>
            <a:pPr lvl="1"/>
            <a:r>
              <a:rPr lang="en-US" dirty="0" smtClean="0"/>
              <a:t>Monitor progress using the </a:t>
            </a:r>
            <a:r>
              <a:rPr lang="en-US" dirty="0" err="1" smtClean="0">
                <a:solidFill>
                  <a:srgbClr val="660033"/>
                </a:solidFill>
              </a:rPr>
              <a:t>squeue</a:t>
            </a:r>
            <a:r>
              <a:rPr lang="en-US" dirty="0" smtClean="0"/>
              <a:t> command</a:t>
            </a:r>
          </a:p>
          <a:p>
            <a:pPr lvl="2">
              <a:buNone/>
            </a:pPr>
            <a:r>
              <a:rPr lang="en-US" dirty="0" err="1" smtClean="0"/>
              <a:t>squeue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Scalable - allows </a:t>
            </a:r>
            <a:r>
              <a:rPr lang="en-US" dirty="0" smtClean="0">
                <a:solidFill>
                  <a:srgbClr val="660033"/>
                </a:solidFill>
              </a:rPr>
              <a:t>maximum speedup </a:t>
            </a:r>
            <a:r>
              <a:rPr lang="en-US" dirty="0" smtClean="0"/>
              <a:t>for resources</a:t>
            </a:r>
          </a:p>
          <a:p>
            <a:r>
              <a:rPr lang="en-US" dirty="0" smtClean="0"/>
              <a:t>Costs are reduced and capabilities improve if </a:t>
            </a:r>
            <a:r>
              <a:rPr lang="en-US" dirty="0" smtClean="0">
                <a:solidFill>
                  <a:srgbClr val="660033"/>
                </a:solidFill>
              </a:rPr>
              <a:t>resources are shared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Other cluster implementations:</a:t>
            </a:r>
          </a:p>
          <a:p>
            <a:pPr lvl="1"/>
            <a:r>
              <a:rPr lang="en-US" dirty="0" smtClean="0"/>
              <a:t>PBS/Torque - another cluster management system</a:t>
            </a:r>
          </a:p>
          <a:p>
            <a:pPr lvl="1"/>
            <a:r>
              <a:rPr lang="en-US" dirty="0" err="1" smtClean="0"/>
              <a:t>Mosix</a:t>
            </a:r>
            <a:r>
              <a:rPr lang="en-US" dirty="0" smtClean="0"/>
              <a:t> - distributed operating system</a:t>
            </a:r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r>
              <a:rPr lang="en-US" dirty="0" smtClean="0"/>
              <a:t>: cluster management based on Map/Reduce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Cloud Solutions:</a:t>
            </a:r>
          </a:p>
          <a:p>
            <a:pPr lvl="1"/>
            <a:r>
              <a:rPr lang="en-US" dirty="0" smtClean="0"/>
              <a:t>Amazon EC2 - Elastic Compute Cloud </a:t>
            </a:r>
          </a:p>
          <a:p>
            <a:pPr lvl="2"/>
            <a:r>
              <a:rPr lang="en-US" dirty="0" smtClean="0"/>
              <a:t>Allows renting computers with desired configuration</a:t>
            </a:r>
          </a:p>
          <a:p>
            <a:pPr lvl="1"/>
            <a:r>
              <a:rPr lang="en-US" dirty="0" smtClean="0"/>
              <a:t>Star Cluster by MIT</a:t>
            </a:r>
          </a:p>
          <a:p>
            <a:pPr lvl="2"/>
            <a:r>
              <a:rPr lang="en-US" dirty="0" smtClean="0"/>
              <a:t>Software to create and manage a cluster on Amazon EC2</a:t>
            </a:r>
          </a:p>
          <a:p>
            <a:pPr lvl="2"/>
            <a:r>
              <a:rPr lang="en-US" dirty="0" smtClean="0"/>
              <a:t>Open source</a:t>
            </a:r>
          </a:p>
          <a:p>
            <a:pPr lvl="2"/>
            <a:r>
              <a:rPr lang="en-US" dirty="0" smtClean="0"/>
              <a:t>YouTube has demo videos demonstrating this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Bottlenecks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OS limitations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Number of CPU cores</a:t>
            </a:r>
          </a:p>
          <a:p>
            <a:r>
              <a:rPr lang="en-US" dirty="0" smtClean="0"/>
              <a:t>Memory </a:t>
            </a:r>
          </a:p>
          <a:p>
            <a:pPr lvl="1"/>
            <a:r>
              <a:rPr lang="en-US" dirty="0" smtClean="0"/>
              <a:t>Consider </a:t>
            </a:r>
            <a:r>
              <a:rPr lang="en-US" dirty="0" smtClean="0">
                <a:solidFill>
                  <a:srgbClr val="660033"/>
                </a:solidFill>
              </a:rPr>
              <a:t>number of cores </a:t>
            </a:r>
            <a:r>
              <a:rPr lang="en-US" dirty="0" smtClean="0"/>
              <a:t>to find limit</a:t>
            </a:r>
          </a:p>
          <a:p>
            <a:r>
              <a:rPr lang="en-US" dirty="0" smtClean="0"/>
              <a:t>Disk space</a:t>
            </a:r>
          </a:p>
          <a:p>
            <a:pPr lvl="1"/>
            <a:r>
              <a:rPr lang="en-US" dirty="0" smtClean="0"/>
              <a:t>More repetitions consume disk space quicker</a:t>
            </a:r>
          </a:p>
          <a:p>
            <a:r>
              <a:rPr lang="en-US" dirty="0" smtClean="0"/>
              <a:t>Disk I/O</a:t>
            </a:r>
          </a:p>
          <a:p>
            <a:pPr lvl="1"/>
            <a:r>
              <a:rPr lang="en-US" dirty="0" smtClean="0"/>
              <a:t>Redirection of output from many processes</a:t>
            </a:r>
          </a:p>
          <a:p>
            <a:pPr lvl="1"/>
            <a:r>
              <a:rPr lang="en-US" dirty="0" smtClean="0"/>
              <a:t>Copying </a:t>
            </a:r>
            <a:r>
              <a:rPr lang="en-US" dirty="0" smtClean="0">
                <a:solidFill>
                  <a:srgbClr val="660033"/>
                </a:solidFill>
              </a:rPr>
              <a:t>Giga Bytes </a:t>
            </a:r>
            <a:r>
              <a:rPr lang="en-US" dirty="0" smtClean="0"/>
              <a:t>of data takes </a:t>
            </a:r>
            <a:r>
              <a:rPr lang="en-US" dirty="0" smtClean="0">
                <a:solidFill>
                  <a:srgbClr val="660033"/>
                </a:solidFill>
              </a:rPr>
              <a:t>time</a:t>
            </a:r>
          </a:p>
          <a:p>
            <a:pPr lvl="1"/>
            <a:r>
              <a:rPr lang="en-US" dirty="0" smtClean="0"/>
              <a:t>Even opening a folder with 60K files on screen takes time</a:t>
            </a:r>
          </a:p>
          <a:p>
            <a:r>
              <a:rPr lang="en-US" dirty="0" smtClean="0"/>
              <a:t>Network Bandwidth</a:t>
            </a:r>
          </a:p>
          <a:p>
            <a:pPr lvl="1"/>
            <a:r>
              <a:rPr lang="en-US" dirty="0" smtClean="0"/>
              <a:t>Cluster communication between computers requires attention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 smtClean="0">
                <a:solidFill>
                  <a:srgbClr val="660033"/>
                </a:solidFill>
              </a:rPr>
              <a:t>logs and errors</a:t>
            </a:r>
            <a:r>
              <a:rPr lang="en-US" dirty="0" smtClean="0"/>
              <a:t> to disk</a:t>
            </a:r>
          </a:p>
          <a:p>
            <a:r>
              <a:rPr lang="en-US" dirty="0" smtClean="0"/>
              <a:t>Monitor runs</a:t>
            </a:r>
          </a:p>
          <a:p>
            <a:r>
              <a:rPr lang="en-US" dirty="0" smtClean="0"/>
              <a:t>Enumerate processes yourself and keep a log of </a:t>
            </a:r>
            <a:r>
              <a:rPr lang="en-US" dirty="0" smtClean="0">
                <a:solidFill>
                  <a:srgbClr val="660033"/>
                </a:solidFill>
              </a:rPr>
              <a:t>process IDs</a:t>
            </a:r>
          </a:p>
          <a:p>
            <a:r>
              <a:rPr lang="en-US" dirty="0" smtClean="0"/>
              <a:t>Allow recovery from </a:t>
            </a:r>
            <a:r>
              <a:rPr lang="en-US" dirty="0" smtClean="0">
                <a:solidFill>
                  <a:srgbClr val="660033"/>
                </a:solidFill>
              </a:rPr>
              <a:t>interrupted runs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Now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Multi core CPUs allow powerful desktops:</a:t>
            </a:r>
          </a:p>
          <a:p>
            <a:pPr lvl="1"/>
            <a:r>
              <a:rPr lang="en-US" dirty="0" smtClean="0"/>
              <a:t>8 cores are currently high end desktops</a:t>
            </a:r>
          </a:p>
          <a:p>
            <a:pPr lvl="1"/>
            <a:r>
              <a:rPr lang="en-US" dirty="0" smtClean="0"/>
              <a:t>64 core workstations are </a:t>
            </a:r>
            <a:r>
              <a:rPr lang="en-US" dirty="0" smtClean="0"/>
              <a:t>available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Price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Roughly ~$100 to buy a CPU core</a:t>
            </a:r>
          </a:p>
          <a:p>
            <a:pPr lvl="1"/>
            <a:r>
              <a:rPr lang="en-US" dirty="0" smtClean="0"/>
              <a:t>Rent at $0.02-</a:t>
            </a:r>
            <a:r>
              <a:rPr lang="en-US" dirty="0" smtClean="0"/>
              <a:t>$2.97 / Hour per virtual </a:t>
            </a:r>
            <a:r>
              <a:rPr lang="en-US" dirty="0" smtClean="0"/>
              <a:t>machine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</a:t>
            </a:r>
            <a:r>
              <a:rPr lang="en-US" dirty="0" smtClean="0"/>
              <a:t>expensive computing power:</a:t>
            </a:r>
          </a:p>
          <a:p>
            <a:pPr lvl="1"/>
            <a:r>
              <a:rPr lang="en-US" dirty="0" smtClean="0"/>
              <a:t>Better predictions are possible</a:t>
            </a:r>
          </a:p>
          <a:p>
            <a:pPr lvl="1"/>
            <a:r>
              <a:rPr lang="en-US" dirty="0" smtClean="0"/>
              <a:t>Let the computer work for you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Work\Desktop\IMG_228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1204912"/>
            <a:ext cx="6515100" cy="585707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971800" y="4572000"/>
            <a:ext cx="5410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dirty="0" smtClean="0"/>
              <a:t>If the trend continues: </a:t>
            </a: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dirty="0" smtClean="0">
                <a:solidFill>
                  <a:srgbClr val="660033"/>
                </a:solidFill>
              </a:rPr>
              <a:t>Larger problems </a:t>
            </a:r>
            <a:r>
              <a:rPr lang="en-US" dirty="0" smtClean="0"/>
              <a:t>could be solved </a:t>
            </a:r>
            <a:r>
              <a:rPr lang="en-US" dirty="0" smtClean="0">
                <a:solidFill>
                  <a:srgbClr val="660033"/>
                </a:solidFill>
              </a:rPr>
              <a:t>each year</a:t>
            </a: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dirty="0" smtClean="0"/>
              <a:t>Exponential speedup</a:t>
            </a: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13716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sz="1400" dirty="0" smtClean="0"/>
              <a:t>Source: Wikipedia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very capable cluster builder &amp; sys admin:</a:t>
            </a:r>
          </a:p>
          <a:p>
            <a:pPr lvl="1">
              <a:buNone/>
            </a:pPr>
            <a:r>
              <a:rPr lang="en-US" dirty="0" smtClean="0"/>
              <a:t>Chris </a:t>
            </a:r>
            <a:r>
              <a:rPr lang="en-US" dirty="0" err="1" smtClean="0"/>
              <a:t>Scheller</a:t>
            </a:r>
            <a:endParaRPr lang="en-US" dirty="0" smtClean="0"/>
          </a:p>
          <a:p>
            <a:r>
              <a:rPr lang="en-US" dirty="0" smtClean="0"/>
              <a:t>CAC / Cyber Infrastructure Team at U of M</a:t>
            </a:r>
          </a:p>
          <a:p>
            <a:r>
              <a:rPr lang="en-US" dirty="0" smtClean="0"/>
              <a:t>Michigan Python Users Group</a:t>
            </a:r>
          </a:p>
          <a:p>
            <a:r>
              <a:rPr lang="en-US" dirty="0" smtClean="0"/>
              <a:t>Wikipedia</a:t>
            </a:r>
          </a:p>
          <a:p>
            <a:r>
              <a:rPr lang="en-US" dirty="0" smtClean="0"/>
              <a:t>All the people who developed Linux and cluster OS and made them freely available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Hyper Threading - HT</a:t>
            </a:r>
          </a:p>
          <a:p>
            <a:pPr lvl="1"/>
            <a:r>
              <a:rPr lang="en-US" dirty="0" smtClean="0"/>
              <a:t>Distinguish from software threads</a:t>
            </a:r>
          </a:p>
          <a:p>
            <a:pPr lvl="1"/>
            <a:r>
              <a:rPr lang="en-US" dirty="0" smtClean="0"/>
              <a:t>The OS sees </a:t>
            </a:r>
            <a:r>
              <a:rPr lang="en-US" dirty="0" smtClean="0">
                <a:solidFill>
                  <a:srgbClr val="660033"/>
                </a:solidFill>
              </a:rPr>
              <a:t>two virtual cores </a:t>
            </a:r>
            <a:r>
              <a:rPr lang="en-US" dirty="0" smtClean="0"/>
              <a:t>for each physical core</a:t>
            </a:r>
          </a:p>
          <a:p>
            <a:pPr lvl="1"/>
            <a:r>
              <a:rPr lang="en-US" dirty="0" smtClean="0"/>
              <a:t>It is </a:t>
            </a:r>
            <a:r>
              <a:rPr lang="en-US" dirty="0" smtClean="0">
                <a:solidFill>
                  <a:srgbClr val="660033"/>
                </a:solidFill>
              </a:rPr>
              <a:t>less computing power </a:t>
            </a:r>
            <a:r>
              <a:rPr lang="en-US" dirty="0" smtClean="0"/>
              <a:t>than having an actual computing core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Virtualization:</a:t>
            </a:r>
          </a:p>
          <a:p>
            <a:pPr lvl="1"/>
            <a:r>
              <a:rPr lang="en-US" dirty="0" smtClean="0"/>
              <a:t>Allows a computer to </a:t>
            </a:r>
            <a:r>
              <a:rPr lang="en-US" dirty="0" smtClean="0">
                <a:solidFill>
                  <a:srgbClr val="660033"/>
                </a:solidFill>
              </a:rPr>
              <a:t>emulate</a:t>
            </a:r>
            <a:r>
              <a:rPr lang="en-US" dirty="0" smtClean="0"/>
              <a:t> another</a:t>
            </a:r>
          </a:p>
          <a:p>
            <a:pPr lvl="1"/>
            <a:r>
              <a:rPr lang="en-US" dirty="0" smtClean="0"/>
              <a:t>Allows much flexibility:</a:t>
            </a:r>
          </a:p>
          <a:p>
            <a:pPr lvl="2"/>
            <a:r>
              <a:rPr lang="en-US" dirty="0" smtClean="0"/>
              <a:t>Multiple operating systems</a:t>
            </a:r>
          </a:p>
          <a:p>
            <a:pPr lvl="2"/>
            <a:r>
              <a:rPr lang="en-US" dirty="0" smtClean="0"/>
              <a:t>Save computer snapshot – continue elsewhere</a:t>
            </a:r>
          </a:p>
          <a:p>
            <a:pPr lvl="2"/>
            <a:r>
              <a:rPr lang="en-US" dirty="0" smtClean="0"/>
              <a:t>Possible to replicate virtual computers</a:t>
            </a:r>
          </a:p>
          <a:p>
            <a:pPr lvl="1"/>
            <a:r>
              <a:rPr lang="en-US" dirty="0" smtClean="0"/>
              <a:t>Will be slower than a native OS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to Disease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143000" y="2667000"/>
            <a:ext cx="7239000" cy="1905000"/>
          </a:xfrm>
          <a:custGeom>
            <a:avLst/>
            <a:gdLst>
              <a:gd name="connsiteX0" fmla="*/ 0 w 7202658"/>
              <a:gd name="connsiteY0" fmla="*/ 1048043 h 1878036"/>
              <a:gd name="connsiteX1" fmla="*/ 1266092 w 7202658"/>
              <a:gd name="connsiteY1" fmla="*/ 372793 h 1878036"/>
              <a:gd name="connsiteX2" fmla="*/ 2644726 w 7202658"/>
              <a:gd name="connsiteY2" fmla="*/ 77372 h 1878036"/>
              <a:gd name="connsiteX3" fmla="*/ 4768948 w 7202658"/>
              <a:gd name="connsiteY3" fmla="*/ 837027 h 1878036"/>
              <a:gd name="connsiteX4" fmla="*/ 7202658 w 7202658"/>
              <a:gd name="connsiteY4" fmla="*/ 1878036 h 1878036"/>
              <a:gd name="connsiteX0" fmla="*/ 0 w 7239000"/>
              <a:gd name="connsiteY0" fmla="*/ 1048043 h 1905000"/>
              <a:gd name="connsiteX1" fmla="*/ 1266092 w 7239000"/>
              <a:gd name="connsiteY1" fmla="*/ 372793 h 1905000"/>
              <a:gd name="connsiteX2" fmla="*/ 2644726 w 7239000"/>
              <a:gd name="connsiteY2" fmla="*/ 77372 h 1905000"/>
              <a:gd name="connsiteX3" fmla="*/ 4768948 w 7239000"/>
              <a:gd name="connsiteY3" fmla="*/ 837027 h 1905000"/>
              <a:gd name="connsiteX4" fmla="*/ 7239000 w 7239000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1905000">
                <a:moveTo>
                  <a:pt x="0" y="1048043"/>
                </a:moveTo>
                <a:cubicBezTo>
                  <a:pt x="412652" y="791307"/>
                  <a:pt x="825304" y="534572"/>
                  <a:pt x="1266092" y="372793"/>
                </a:cubicBezTo>
                <a:cubicBezTo>
                  <a:pt x="1706880" y="211015"/>
                  <a:pt x="2060917" y="0"/>
                  <a:pt x="2644726" y="77372"/>
                </a:cubicBezTo>
                <a:cubicBezTo>
                  <a:pt x="3228535" y="154744"/>
                  <a:pt x="4003236" y="532422"/>
                  <a:pt x="4768948" y="837027"/>
                </a:cubicBezTo>
                <a:cubicBezTo>
                  <a:pt x="5534660" y="1141632"/>
                  <a:pt x="6952957" y="1815905"/>
                  <a:pt x="7239000" y="1905000"/>
                </a:cubicBezTo>
              </a:path>
            </a:pathLst>
          </a:custGeom>
          <a:ln w="762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143000" y="3189068"/>
            <a:ext cx="7239000" cy="906974"/>
          </a:xfrm>
          <a:custGeom>
            <a:avLst/>
            <a:gdLst>
              <a:gd name="connsiteX0" fmla="*/ 0 w 7202658"/>
              <a:gd name="connsiteY0" fmla="*/ 1048043 h 1878036"/>
              <a:gd name="connsiteX1" fmla="*/ 1266092 w 7202658"/>
              <a:gd name="connsiteY1" fmla="*/ 372793 h 1878036"/>
              <a:gd name="connsiteX2" fmla="*/ 2644726 w 7202658"/>
              <a:gd name="connsiteY2" fmla="*/ 77372 h 1878036"/>
              <a:gd name="connsiteX3" fmla="*/ 4768948 w 7202658"/>
              <a:gd name="connsiteY3" fmla="*/ 837027 h 1878036"/>
              <a:gd name="connsiteX4" fmla="*/ 7202658 w 7202658"/>
              <a:gd name="connsiteY4" fmla="*/ 1878036 h 1878036"/>
              <a:gd name="connsiteX0" fmla="*/ 0 w 7239000"/>
              <a:gd name="connsiteY0" fmla="*/ 1048043 h 1048043"/>
              <a:gd name="connsiteX1" fmla="*/ 1266092 w 7239000"/>
              <a:gd name="connsiteY1" fmla="*/ 372793 h 1048043"/>
              <a:gd name="connsiteX2" fmla="*/ 2644726 w 7239000"/>
              <a:gd name="connsiteY2" fmla="*/ 77372 h 1048043"/>
              <a:gd name="connsiteX3" fmla="*/ 4768948 w 7239000"/>
              <a:gd name="connsiteY3" fmla="*/ 837027 h 1048043"/>
              <a:gd name="connsiteX4" fmla="*/ 7239000 w 7239000"/>
              <a:gd name="connsiteY4" fmla="*/ 685800 h 1048043"/>
              <a:gd name="connsiteX0" fmla="*/ 0 w 7239000"/>
              <a:gd name="connsiteY0" fmla="*/ 786424 h 786424"/>
              <a:gd name="connsiteX1" fmla="*/ 1266092 w 7239000"/>
              <a:gd name="connsiteY1" fmla="*/ 111174 h 786424"/>
              <a:gd name="connsiteX2" fmla="*/ 2590800 w 7239000"/>
              <a:gd name="connsiteY2" fmla="*/ 119382 h 786424"/>
              <a:gd name="connsiteX3" fmla="*/ 4768948 w 7239000"/>
              <a:gd name="connsiteY3" fmla="*/ 575408 h 786424"/>
              <a:gd name="connsiteX4" fmla="*/ 7239000 w 7239000"/>
              <a:gd name="connsiteY4" fmla="*/ 424181 h 786424"/>
              <a:gd name="connsiteX0" fmla="*/ 0 w 7239000"/>
              <a:gd name="connsiteY0" fmla="*/ 794043 h 794043"/>
              <a:gd name="connsiteX1" fmla="*/ 1266092 w 7239000"/>
              <a:gd name="connsiteY1" fmla="*/ 118793 h 794043"/>
              <a:gd name="connsiteX2" fmla="*/ 2590800 w 7239000"/>
              <a:gd name="connsiteY2" fmla="*/ 127001 h 794043"/>
              <a:gd name="connsiteX3" fmla="*/ 4876800 w 7239000"/>
              <a:gd name="connsiteY3" fmla="*/ 50800 h 794043"/>
              <a:gd name="connsiteX4" fmla="*/ 7239000 w 7239000"/>
              <a:gd name="connsiteY4" fmla="*/ 431800 h 794043"/>
              <a:gd name="connsiteX0" fmla="*/ 0 w 7239000"/>
              <a:gd name="connsiteY0" fmla="*/ 906974 h 906974"/>
              <a:gd name="connsiteX1" fmla="*/ 1266092 w 7239000"/>
              <a:gd name="connsiteY1" fmla="*/ 231724 h 906974"/>
              <a:gd name="connsiteX2" fmla="*/ 2667000 w 7239000"/>
              <a:gd name="connsiteY2" fmla="*/ 11332 h 906974"/>
              <a:gd name="connsiteX3" fmla="*/ 4876800 w 7239000"/>
              <a:gd name="connsiteY3" fmla="*/ 163731 h 906974"/>
              <a:gd name="connsiteX4" fmla="*/ 7239000 w 7239000"/>
              <a:gd name="connsiteY4" fmla="*/ 544731 h 90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906974">
                <a:moveTo>
                  <a:pt x="0" y="906974"/>
                </a:moveTo>
                <a:cubicBezTo>
                  <a:pt x="412652" y="650238"/>
                  <a:pt x="821592" y="380998"/>
                  <a:pt x="1266092" y="231724"/>
                </a:cubicBezTo>
                <a:cubicBezTo>
                  <a:pt x="1710592" y="82450"/>
                  <a:pt x="2065215" y="22664"/>
                  <a:pt x="2667000" y="11332"/>
                </a:cubicBezTo>
                <a:cubicBezTo>
                  <a:pt x="3268785" y="0"/>
                  <a:pt x="4114800" y="74831"/>
                  <a:pt x="4876800" y="163731"/>
                </a:cubicBezTo>
                <a:cubicBezTo>
                  <a:pt x="5638800" y="252631"/>
                  <a:pt x="6952957" y="455636"/>
                  <a:pt x="7239000" y="544731"/>
                </a:cubicBezTo>
              </a:path>
            </a:pathLst>
          </a:custGeom>
          <a:ln w="762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143000" y="3581400"/>
            <a:ext cx="7239000" cy="906974"/>
          </a:xfrm>
          <a:custGeom>
            <a:avLst/>
            <a:gdLst>
              <a:gd name="connsiteX0" fmla="*/ 0 w 7202658"/>
              <a:gd name="connsiteY0" fmla="*/ 1048043 h 1878036"/>
              <a:gd name="connsiteX1" fmla="*/ 1266092 w 7202658"/>
              <a:gd name="connsiteY1" fmla="*/ 372793 h 1878036"/>
              <a:gd name="connsiteX2" fmla="*/ 2644726 w 7202658"/>
              <a:gd name="connsiteY2" fmla="*/ 77372 h 1878036"/>
              <a:gd name="connsiteX3" fmla="*/ 4768948 w 7202658"/>
              <a:gd name="connsiteY3" fmla="*/ 837027 h 1878036"/>
              <a:gd name="connsiteX4" fmla="*/ 7202658 w 7202658"/>
              <a:gd name="connsiteY4" fmla="*/ 1878036 h 1878036"/>
              <a:gd name="connsiteX0" fmla="*/ 0 w 7239000"/>
              <a:gd name="connsiteY0" fmla="*/ 1048043 h 1048043"/>
              <a:gd name="connsiteX1" fmla="*/ 1266092 w 7239000"/>
              <a:gd name="connsiteY1" fmla="*/ 372793 h 1048043"/>
              <a:gd name="connsiteX2" fmla="*/ 2644726 w 7239000"/>
              <a:gd name="connsiteY2" fmla="*/ 77372 h 1048043"/>
              <a:gd name="connsiteX3" fmla="*/ 4768948 w 7239000"/>
              <a:gd name="connsiteY3" fmla="*/ 837027 h 1048043"/>
              <a:gd name="connsiteX4" fmla="*/ 7239000 w 7239000"/>
              <a:gd name="connsiteY4" fmla="*/ 685800 h 1048043"/>
              <a:gd name="connsiteX0" fmla="*/ 0 w 7239000"/>
              <a:gd name="connsiteY0" fmla="*/ 786424 h 786424"/>
              <a:gd name="connsiteX1" fmla="*/ 1266092 w 7239000"/>
              <a:gd name="connsiteY1" fmla="*/ 111174 h 786424"/>
              <a:gd name="connsiteX2" fmla="*/ 2590800 w 7239000"/>
              <a:gd name="connsiteY2" fmla="*/ 119382 h 786424"/>
              <a:gd name="connsiteX3" fmla="*/ 4768948 w 7239000"/>
              <a:gd name="connsiteY3" fmla="*/ 575408 h 786424"/>
              <a:gd name="connsiteX4" fmla="*/ 7239000 w 7239000"/>
              <a:gd name="connsiteY4" fmla="*/ 424181 h 786424"/>
              <a:gd name="connsiteX0" fmla="*/ 0 w 7239000"/>
              <a:gd name="connsiteY0" fmla="*/ 794043 h 794043"/>
              <a:gd name="connsiteX1" fmla="*/ 1266092 w 7239000"/>
              <a:gd name="connsiteY1" fmla="*/ 118793 h 794043"/>
              <a:gd name="connsiteX2" fmla="*/ 2590800 w 7239000"/>
              <a:gd name="connsiteY2" fmla="*/ 127001 h 794043"/>
              <a:gd name="connsiteX3" fmla="*/ 4876800 w 7239000"/>
              <a:gd name="connsiteY3" fmla="*/ 50800 h 794043"/>
              <a:gd name="connsiteX4" fmla="*/ 7239000 w 7239000"/>
              <a:gd name="connsiteY4" fmla="*/ 431800 h 794043"/>
              <a:gd name="connsiteX0" fmla="*/ 0 w 7239000"/>
              <a:gd name="connsiteY0" fmla="*/ 906974 h 906974"/>
              <a:gd name="connsiteX1" fmla="*/ 1266092 w 7239000"/>
              <a:gd name="connsiteY1" fmla="*/ 231724 h 906974"/>
              <a:gd name="connsiteX2" fmla="*/ 2667000 w 7239000"/>
              <a:gd name="connsiteY2" fmla="*/ 11332 h 906974"/>
              <a:gd name="connsiteX3" fmla="*/ 4876800 w 7239000"/>
              <a:gd name="connsiteY3" fmla="*/ 163731 h 906974"/>
              <a:gd name="connsiteX4" fmla="*/ 7239000 w 7239000"/>
              <a:gd name="connsiteY4" fmla="*/ 544731 h 90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906974">
                <a:moveTo>
                  <a:pt x="0" y="906974"/>
                </a:moveTo>
                <a:cubicBezTo>
                  <a:pt x="412652" y="650238"/>
                  <a:pt x="821592" y="380998"/>
                  <a:pt x="1266092" y="231724"/>
                </a:cubicBezTo>
                <a:cubicBezTo>
                  <a:pt x="1710592" y="82450"/>
                  <a:pt x="2065215" y="22664"/>
                  <a:pt x="2667000" y="11332"/>
                </a:cubicBezTo>
                <a:cubicBezTo>
                  <a:pt x="3268785" y="0"/>
                  <a:pt x="4114800" y="74831"/>
                  <a:pt x="4876800" y="163731"/>
                </a:cubicBezTo>
                <a:cubicBezTo>
                  <a:pt x="5638800" y="252631"/>
                  <a:pt x="6952957" y="455636"/>
                  <a:pt x="7239000" y="544731"/>
                </a:cubicBezTo>
              </a:path>
            </a:pathLst>
          </a:custGeom>
          <a:ln w="762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143000" y="2745318"/>
            <a:ext cx="7239000" cy="2111356"/>
          </a:xfrm>
          <a:custGeom>
            <a:avLst/>
            <a:gdLst>
              <a:gd name="connsiteX0" fmla="*/ 0 w 7202658"/>
              <a:gd name="connsiteY0" fmla="*/ 1048043 h 1878036"/>
              <a:gd name="connsiteX1" fmla="*/ 1266092 w 7202658"/>
              <a:gd name="connsiteY1" fmla="*/ 372793 h 1878036"/>
              <a:gd name="connsiteX2" fmla="*/ 2644726 w 7202658"/>
              <a:gd name="connsiteY2" fmla="*/ 77372 h 1878036"/>
              <a:gd name="connsiteX3" fmla="*/ 4768948 w 7202658"/>
              <a:gd name="connsiteY3" fmla="*/ 837027 h 1878036"/>
              <a:gd name="connsiteX4" fmla="*/ 7202658 w 7202658"/>
              <a:gd name="connsiteY4" fmla="*/ 1878036 h 1878036"/>
              <a:gd name="connsiteX0" fmla="*/ 0 w 7239000"/>
              <a:gd name="connsiteY0" fmla="*/ 1048043 h 1048043"/>
              <a:gd name="connsiteX1" fmla="*/ 1266092 w 7239000"/>
              <a:gd name="connsiteY1" fmla="*/ 372793 h 1048043"/>
              <a:gd name="connsiteX2" fmla="*/ 2644726 w 7239000"/>
              <a:gd name="connsiteY2" fmla="*/ 77372 h 1048043"/>
              <a:gd name="connsiteX3" fmla="*/ 4768948 w 7239000"/>
              <a:gd name="connsiteY3" fmla="*/ 837027 h 1048043"/>
              <a:gd name="connsiteX4" fmla="*/ 7239000 w 7239000"/>
              <a:gd name="connsiteY4" fmla="*/ 685800 h 1048043"/>
              <a:gd name="connsiteX0" fmla="*/ 0 w 7239000"/>
              <a:gd name="connsiteY0" fmla="*/ 786424 h 786424"/>
              <a:gd name="connsiteX1" fmla="*/ 1266092 w 7239000"/>
              <a:gd name="connsiteY1" fmla="*/ 111174 h 786424"/>
              <a:gd name="connsiteX2" fmla="*/ 2590800 w 7239000"/>
              <a:gd name="connsiteY2" fmla="*/ 119382 h 786424"/>
              <a:gd name="connsiteX3" fmla="*/ 4768948 w 7239000"/>
              <a:gd name="connsiteY3" fmla="*/ 575408 h 786424"/>
              <a:gd name="connsiteX4" fmla="*/ 7239000 w 7239000"/>
              <a:gd name="connsiteY4" fmla="*/ 424181 h 786424"/>
              <a:gd name="connsiteX0" fmla="*/ 0 w 7239000"/>
              <a:gd name="connsiteY0" fmla="*/ 794043 h 794043"/>
              <a:gd name="connsiteX1" fmla="*/ 1266092 w 7239000"/>
              <a:gd name="connsiteY1" fmla="*/ 118793 h 794043"/>
              <a:gd name="connsiteX2" fmla="*/ 2590800 w 7239000"/>
              <a:gd name="connsiteY2" fmla="*/ 127001 h 794043"/>
              <a:gd name="connsiteX3" fmla="*/ 4876800 w 7239000"/>
              <a:gd name="connsiteY3" fmla="*/ 50800 h 794043"/>
              <a:gd name="connsiteX4" fmla="*/ 7239000 w 7239000"/>
              <a:gd name="connsiteY4" fmla="*/ 431800 h 794043"/>
              <a:gd name="connsiteX0" fmla="*/ 0 w 7239000"/>
              <a:gd name="connsiteY0" fmla="*/ 906974 h 906974"/>
              <a:gd name="connsiteX1" fmla="*/ 1266092 w 7239000"/>
              <a:gd name="connsiteY1" fmla="*/ 231724 h 906974"/>
              <a:gd name="connsiteX2" fmla="*/ 2667000 w 7239000"/>
              <a:gd name="connsiteY2" fmla="*/ 11332 h 906974"/>
              <a:gd name="connsiteX3" fmla="*/ 4876800 w 7239000"/>
              <a:gd name="connsiteY3" fmla="*/ 163731 h 906974"/>
              <a:gd name="connsiteX4" fmla="*/ 7239000 w 7239000"/>
              <a:gd name="connsiteY4" fmla="*/ 544731 h 906974"/>
              <a:gd name="connsiteX0" fmla="*/ 0 w 7239000"/>
              <a:gd name="connsiteY0" fmla="*/ 2139069 h 2139069"/>
              <a:gd name="connsiteX1" fmla="*/ 1266092 w 7239000"/>
              <a:gd name="connsiteY1" fmla="*/ 1463819 h 2139069"/>
              <a:gd name="connsiteX2" fmla="*/ 2667000 w 7239000"/>
              <a:gd name="connsiteY2" fmla="*/ 1243427 h 2139069"/>
              <a:gd name="connsiteX3" fmla="*/ 4876800 w 7239000"/>
              <a:gd name="connsiteY3" fmla="*/ 1395826 h 2139069"/>
              <a:gd name="connsiteX4" fmla="*/ 7239000 w 7239000"/>
              <a:gd name="connsiteY4" fmla="*/ 89095 h 2139069"/>
              <a:gd name="connsiteX0" fmla="*/ 0 w 7239000"/>
              <a:gd name="connsiteY0" fmla="*/ 2139069 h 2139069"/>
              <a:gd name="connsiteX1" fmla="*/ 1266092 w 7239000"/>
              <a:gd name="connsiteY1" fmla="*/ 1463819 h 2139069"/>
              <a:gd name="connsiteX2" fmla="*/ 2667000 w 7239000"/>
              <a:gd name="connsiteY2" fmla="*/ 1243427 h 2139069"/>
              <a:gd name="connsiteX3" fmla="*/ 4953000 w 7239000"/>
              <a:gd name="connsiteY3" fmla="*/ 393896 h 2139069"/>
              <a:gd name="connsiteX4" fmla="*/ 7239000 w 7239000"/>
              <a:gd name="connsiteY4" fmla="*/ 89095 h 2139069"/>
              <a:gd name="connsiteX0" fmla="*/ 0 w 7239000"/>
              <a:gd name="connsiteY0" fmla="*/ 2139069 h 2139069"/>
              <a:gd name="connsiteX1" fmla="*/ 1266092 w 7239000"/>
              <a:gd name="connsiteY1" fmla="*/ 1463819 h 2139069"/>
              <a:gd name="connsiteX2" fmla="*/ 2743200 w 7239000"/>
              <a:gd name="connsiteY2" fmla="*/ 927296 h 2139069"/>
              <a:gd name="connsiteX3" fmla="*/ 4953000 w 7239000"/>
              <a:gd name="connsiteY3" fmla="*/ 393896 h 2139069"/>
              <a:gd name="connsiteX4" fmla="*/ 7239000 w 7239000"/>
              <a:gd name="connsiteY4" fmla="*/ 89095 h 2139069"/>
              <a:gd name="connsiteX0" fmla="*/ 0 w 7315200"/>
              <a:gd name="connsiteY0" fmla="*/ 1808673 h 1808673"/>
              <a:gd name="connsiteX1" fmla="*/ 1266092 w 7315200"/>
              <a:gd name="connsiteY1" fmla="*/ 1133423 h 1808673"/>
              <a:gd name="connsiteX2" fmla="*/ 2743200 w 7315200"/>
              <a:gd name="connsiteY2" fmla="*/ 596900 h 1808673"/>
              <a:gd name="connsiteX3" fmla="*/ 4953000 w 7315200"/>
              <a:gd name="connsiteY3" fmla="*/ 63500 h 1808673"/>
              <a:gd name="connsiteX4" fmla="*/ 7315200 w 7315200"/>
              <a:gd name="connsiteY4" fmla="*/ 215900 h 1808673"/>
              <a:gd name="connsiteX0" fmla="*/ 0 w 7315200"/>
              <a:gd name="connsiteY0" fmla="*/ 2113473 h 2113473"/>
              <a:gd name="connsiteX1" fmla="*/ 1266092 w 7315200"/>
              <a:gd name="connsiteY1" fmla="*/ 1438223 h 2113473"/>
              <a:gd name="connsiteX2" fmla="*/ 2743200 w 7315200"/>
              <a:gd name="connsiteY2" fmla="*/ 901700 h 2113473"/>
              <a:gd name="connsiteX3" fmla="*/ 4876800 w 7315200"/>
              <a:gd name="connsiteY3" fmla="*/ 63500 h 2113473"/>
              <a:gd name="connsiteX4" fmla="*/ 7315200 w 7315200"/>
              <a:gd name="connsiteY4" fmla="*/ 520700 h 2113473"/>
              <a:gd name="connsiteX0" fmla="*/ 0 w 7315200"/>
              <a:gd name="connsiteY0" fmla="*/ 2062673 h 2062673"/>
              <a:gd name="connsiteX1" fmla="*/ 1266092 w 7315200"/>
              <a:gd name="connsiteY1" fmla="*/ 1387423 h 2062673"/>
              <a:gd name="connsiteX2" fmla="*/ 2819400 w 7315200"/>
              <a:gd name="connsiteY2" fmla="*/ 546100 h 2062673"/>
              <a:gd name="connsiteX3" fmla="*/ 4876800 w 7315200"/>
              <a:gd name="connsiteY3" fmla="*/ 12700 h 2062673"/>
              <a:gd name="connsiteX4" fmla="*/ 7315200 w 7315200"/>
              <a:gd name="connsiteY4" fmla="*/ 469900 h 2062673"/>
              <a:gd name="connsiteX0" fmla="*/ 0 w 7315200"/>
              <a:gd name="connsiteY0" fmla="*/ 2113473 h 2113473"/>
              <a:gd name="connsiteX1" fmla="*/ 1266092 w 7315200"/>
              <a:gd name="connsiteY1" fmla="*/ 1438223 h 2113473"/>
              <a:gd name="connsiteX2" fmla="*/ 2819400 w 7315200"/>
              <a:gd name="connsiteY2" fmla="*/ 596900 h 2113473"/>
              <a:gd name="connsiteX3" fmla="*/ 4876800 w 7315200"/>
              <a:gd name="connsiteY3" fmla="*/ 63500 h 2113473"/>
              <a:gd name="connsiteX4" fmla="*/ 7315200 w 7315200"/>
              <a:gd name="connsiteY4" fmla="*/ 215900 h 2113473"/>
              <a:gd name="connsiteX0" fmla="*/ 0 w 7315200"/>
              <a:gd name="connsiteY0" fmla="*/ 2113473 h 2113473"/>
              <a:gd name="connsiteX1" fmla="*/ 1219200 w 7315200"/>
              <a:gd name="connsiteY1" fmla="*/ 1282700 h 2113473"/>
              <a:gd name="connsiteX2" fmla="*/ 2819400 w 7315200"/>
              <a:gd name="connsiteY2" fmla="*/ 596900 h 2113473"/>
              <a:gd name="connsiteX3" fmla="*/ 4876800 w 7315200"/>
              <a:gd name="connsiteY3" fmla="*/ 63500 h 2113473"/>
              <a:gd name="connsiteX4" fmla="*/ 7315200 w 7315200"/>
              <a:gd name="connsiteY4" fmla="*/ 215900 h 2113473"/>
              <a:gd name="connsiteX0" fmla="*/ 0 w 7239000"/>
              <a:gd name="connsiteY0" fmla="*/ 2111356 h 2111356"/>
              <a:gd name="connsiteX1" fmla="*/ 1219200 w 7239000"/>
              <a:gd name="connsiteY1" fmla="*/ 1280583 h 2111356"/>
              <a:gd name="connsiteX2" fmla="*/ 2819400 w 7239000"/>
              <a:gd name="connsiteY2" fmla="*/ 594783 h 2111356"/>
              <a:gd name="connsiteX3" fmla="*/ 4876800 w 7239000"/>
              <a:gd name="connsiteY3" fmla="*/ 61383 h 2111356"/>
              <a:gd name="connsiteX4" fmla="*/ 7239000 w 7239000"/>
              <a:gd name="connsiteY4" fmla="*/ 226483 h 211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2111356">
                <a:moveTo>
                  <a:pt x="0" y="2111356"/>
                </a:moveTo>
                <a:cubicBezTo>
                  <a:pt x="412652" y="1854620"/>
                  <a:pt x="749300" y="1533345"/>
                  <a:pt x="1219200" y="1280583"/>
                </a:cubicBezTo>
                <a:cubicBezTo>
                  <a:pt x="1689100" y="1027821"/>
                  <a:pt x="2209800" y="797983"/>
                  <a:pt x="2819400" y="594783"/>
                </a:cubicBezTo>
                <a:cubicBezTo>
                  <a:pt x="3429000" y="391583"/>
                  <a:pt x="4140200" y="122766"/>
                  <a:pt x="4876800" y="61383"/>
                </a:cubicBezTo>
                <a:cubicBezTo>
                  <a:pt x="5613400" y="0"/>
                  <a:pt x="6952957" y="137388"/>
                  <a:pt x="7239000" y="226483"/>
                </a:cubicBezTo>
              </a:path>
            </a:pathLst>
          </a:custGeom>
          <a:ln w="762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143000" y="3283832"/>
            <a:ext cx="7239000" cy="1973968"/>
          </a:xfrm>
          <a:custGeom>
            <a:avLst/>
            <a:gdLst>
              <a:gd name="connsiteX0" fmla="*/ 0 w 7202658"/>
              <a:gd name="connsiteY0" fmla="*/ 1048043 h 1878036"/>
              <a:gd name="connsiteX1" fmla="*/ 1266092 w 7202658"/>
              <a:gd name="connsiteY1" fmla="*/ 372793 h 1878036"/>
              <a:gd name="connsiteX2" fmla="*/ 2644726 w 7202658"/>
              <a:gd name="connsiteY2" fmla="*/ 77372 h 1878036"/>
              <a:gd name="connsiteX3" fmla="*/ 4768948 w 7202658"/>
              <a:gd name="connsiteY3" fmla="*/ 837027 h 1878036"/>
              <a:gd name="connsiteX4" fmla="*/ 7202658 w 7202658"/>
              <a:gd name="connsiteY4" fmla="*/ 1878036 h 1878036"/>
              <a:gd name="connsiteX0" fmla="*/ 0 w 7239000"/>
              <a:gd name="connsiteY0" fmla="*/ 1048043 h 1048043"/>
              <a:gd name="connsiteX1" fmla="*/ 1266092 w 7239000"/>
              <a:gd name="connsiteY1" fmla="*/ 372793 h 1048043"/>
              <a:gd name="connsiteX2" fmla="*/ 2644726 w 7239000"/>
              <a:gd name="connsiteY2" fmla="*/ 77372 h 1048043"/>
              <a:gd name="connsiteX3" fmla="*/ 4768948 w 7239000"/>
              <a:gd name="connsiteY3" fmla="*/ 837027 h 1048043"/>
              <a:gd name="connsiteX4" fmla="*/ 7239000 w 7239000"/>
              <a:gd name="connsiteY4" fmla="*/ 685800 h 1048043"/>
              <a:gd name="connsiteX0" fmla="*/ 0 w 7239000"/>
              <a:gd name="connsiteY0" fmla="*/ 786424 h 786424"/>
              <a:gd name="connsiteX1" fmla="*/ 1266092 w 7239000"/>
              <a:gd name="connsiteY1" fmla="*/ 111174 h 786424"/>
              <a:gd name="connsiteX2" fmla="*/ 2590800 w 7239000"/>
              <a:gd name="connsiteY2" fmla="*/ 119382 h 786424"/>
              <a:gd name="connsiteX3" fmla="*/ 4768948 w 7239000"/>
              <a:gd name="connsiteY3" fmla="*/ 575408 h 786424"/>
              <a:gd name="connsiteX4" fmla="*/ 7239000 w 7239000"/>
              <a:gd name="connsiteY4" fmla="*/ 424181 h 786424"/>
              <a:gd name="connsiteX0" fmla="*/ 0 w 7239000"/>
              <a:gd name="connsiteY0" fmla="*/ 794043 h 794043"/>
              <a:gd name="connsiteX1" fmla="*/ 1266092 w 7239000"/>
              <a:gd name="connsiteY1" fmla="*/ 118793 h 794043"/>
              <a:gd name="connsiteX2" fmla="*/ 2590800 w 7239000"/>
              <a:gd name="connsiteY2" fmla="*/ 127001 h 794043"/>
              <a:gd name="connsiteX3" fmla="*/ 4876800 w 7239000"/>
              <a:gd name="connsiteY3" fmla="*/ 50800 h 794043"/>
              <a:gd name="connsiteX4" fmla="*/ 7239000 w 7239000"/>
              <a:gd name="connsiteY4" fmla="*/ 431800 h 794043"/>
              <a:gd name="connsiteX0" fmla="*/ 0 w 7239000"/>
              <a:gd name="connsiteY0" fmla="*/ 906974 h 906974"/>
              <a:gd name="connsiteX1" fmla="*/ 1266092 w 7239000"/>
              <a:gd name="connsiteY1" fmla="*/ 231724 h 906974"/>
              <a:gd name="connsiteX2" fmla="*/ 2667000 w 7239000"/>
              <a:gd name="connsiteY2" fmla="*/ 11332 h 906974"/>
              <a:gd name="connsiteX3" fmla="*/ 4876800 w 7239000"/>
              <a:gd name="connsiteY3" fmla="*/ 163731 h 906974"/>
              <a:gd name="connsiteX4" fmla="*/ 7239000 w 7239000"/>
              <a:gd name="connsiteY4" fmla="*/ 544731 h 906974"/>
              <a:gd name="connsiteX0" fmla="*/ 0 w 7239000"/>
              <a:gd name="connsiteY0" fmla="*/ 2139069 h 2139069"/>
              <a:gd name="connsiteX1" fmla="*/ 1266092 w 7239000"/>
              <a:gd name="connsiteY1" fmla="*/ 1463819 h 2139069"/>
              <a:gd name="connsiteX2" fmla="*/ 2667000 w 7239000"/>
              <a:gd name="connsiteY2" fmla="*/ 1243427 h 2139069"/>
              <a:gd name="connsiteX3" fmla="*/ 4876800 w 7239000"/>
              <a:gd name="connsiteY3" fmla="*/ 1395826 h 2139069"/>
              <a:gd name="connsiteX4" fmla="*/ 7239000 w 7239000"/>
              <a:gd name="connsiteY4" fmla="*/ 89095 h 2139069"/>
              <a:gd name="connsiteX0" fmla="*/ 0 w 7239000"/>
              <a:gd name="connsiteY0" fmla="*/ 2139069 h 2139069"/>
              <a:gd name="connsiteX1" fmla="*/ 1266092 w 7239000"/>
              <a:gd name="connsiteY1" fmla="*/ 1463819 h 2139069"/>
              <a:gd name="connsiteX2" fmla="*/ 2667000 w 7239000"/>
              <a:gd name="connsiteY2" fmla="*/ 1243427 h 2139069"/>
              <a:gd name="connsiteX3" fmla="*/ 4953000 w 7239000"/>
              <a:gd name="connsiteY3" fmla="*/ 393896 h 2139069"/>
              <a:gd name="connsiteX4" fmla="*/ 7239000 w 7239000"/>
              <a:gd name="connsiteY4" fmla="*/ 89095 h 2139069"/>
              <a:gd name="connsiteX0" fmla="*/ 0 w 7239000"/>
              <a:gd name="connsiteY0" fmla="*/ 2139069 h 2139069"/>
              <a:gd name="connsiteX1" fmla="*/ 1266092 w 7239000"/>
              <a:gd name="connsiteY1" fmla="*/ 1463819 h 2139069"/>
              <a:gd name="connsiteX2" fmla="*/ 2743200 w 7239000"/>
              <a:gd name="connsiteY2" fmla="*/ 927296 h 2139069"/>
              <a:gd name="connsiteX3" fmla="*/ 4953000 w 7239000"/>
              <a:gd name="connsiteY3" fmla="*/ 393896 h 2139069"/>
              <a:gd name="connsiteX4" fmla="*/ 7239000 w 7239000"/>
              <a:gd name="connsiteY4" fmla="*/ 89095 h 2139069"/>
              <a:gd name="connsiteX0" fmla="*/ 0 w 7315200"/>
              <a:gd name="connsiteY0" fmla="*/ 1808673 h 1808673"/>
              <a:gd name="connsiteX1" fmla="*/ 1266092 w 7315200"/>
              <a:gd name="connsiteY1" fmla="*/ 1133423 h 1808673"/>
              <a:gd name="connsiteX2" fmla="*/ 2743200 w 7315200"/>
              <a:gd name="connsiteY2" fmla="*/ 596900 h 1808673"/>
              <a:gd name="connsiteX3" fmla="*/ 4953000 w 7315200"/>
              <a:gd name="connsiteY3" fmla="*/ 63500 h 1808673"/>
              <a:gd name="connsiteX4" fmla="*/ 7315200 w 7315200"/>
              <a:gd name="connsiteY4" fmla="*/ 215900 h 1808673"/>
              <a:gd name="connsiteX0" fmla="*/ 0 w 7315200"/>
              <a:gd name="connsiteY0" fmla="*/ 2113473 h 2113473"/>
              <a:gd name="connsiteX1" fmla="*/ 1266092 w 7315200"/>
              <a:gd name="connsiteY1" fmla="*/ 1438223 h 2113473"/>
              <a:gd name="connsiteX2" fmla="*/ 2743200 w 7315200"/>
              <a:gd name="connsiteY2" fmla="*/ 901700 h 2113473"/>
              <a:gd name="connsiteX3" fmla="*/ 4876800 w 7315200"/>
              <a:gd name="connsiteY3" fmla="*/ 63500 h 2113473"/>
              <a:gd name="connsiteX4" fmla="*/ 7315200 w 7315200"/>
              <a:gd name="connsiteY4" fmla="*/ 520700 h 2113473"/>
              <a:gd name="connsiteX0" fmla="*/ 0 w 7315200"/>
              <a:gd name="connsiteY0" fmla="*/ 2062673 h 2062673"/>
              <a:gd name="connsiteX1" fmla="*/ 1266092 w 7315200"/>
              <a:gd name="connsiteY1" fmla="*/ 1387423 h 2062673"/>
              <a:gd name="connsiteX2" fmla="*/ 2819400 w 7315200"/>
              <a:gd name="connsiteY2" fmla="*/ 546100 h 2062673"/>
              <a:gd name="connsiteX3" fmla="*/ 4876800 w 7315200"/>
              <a:gd name="connsiteY3" fmla="*/ 12700 h 2062673"/>
              <a:gd name="connsiteX4" fmla="*/ 7315200 w 7315200"/>
              <a:gd name="connsiteY4" fmla="*/ 469900 h 2062673"/>
              <a:gd name="connsiteX0" fmla="*/ 0 w 7315200"/>
              <a:gd name="connsiteY0" fmla="*/ 2113473 h 2113473"/>
              <a:gd name="connsiteX1" fmla="*/ 1266092 w 7315200"/>
              <a:gd name="connsiteY1" fmla="*/ 1438223 h 2113473"/>
              <a:gd name="connsiteX2" fmla="*/ 2819400 w 7315200"/>
              <a:gd name="connsiteY2" fmla="*/ 596900 h 2113473"/>
              <a:gd name="connsiteX3" fmla="*/ 4876800 w 7315200"/>
              <a:gd name="connsiteY3" fmla="*/ 63500 h 2113473"/>
              <a:gd name="connsiteX4" fmla="*/ 7315200 w 7315200"/>
              <a:gd name="connsiteY4" fmla="*/ 215900 h 2113473"/>
              <a:gd name="connsiteX0" fmla="*/ 0 w 7315200"/>
              <a:gd name="connsiteY0" fmla="*/ 2113473 h 2113473"/>
              <a:gd name="connsiteX1" fmla="*/ 1219200 w 7315200"/>
              <a:gd name="connsiteY1" fmla="*/ 1282700 h 2113473"/>
              <a:gd name="connsiteX2" fmla="*/ 2819400 w 7315200"/>
              <a:gd name="connsiteY2" fmla="*/ 596900 h 2113473"/>
              <a:gd name="connsiteX3" fmla="*/ 4876800 w 7315200"/>
              <a:gd name="connsiteY3" fmla="*/ 63500 h 2113473"/>
              <a:gd name="connsiteX4" fmla="*/ 7315200 w 7315200"/>
              <a:gd name="connsiteY4" fmla="*/ 215900 h 2113473"/>
              <a:gd name="connsiteX0" fmla="*/ 0 w 7239000"/>
              <a:gd name="connsiteY0" fmla="*/ 2111356 h 2111356"/>
              <a:gd name="connsiteX1" fmla="*/ 1219200 w 7239000"/>
              <a:gd name="connsiteY1" fmla="*/ 1280583 h 2111356"/>
              <a:gd name="connsiteX2" fmla="*/ 2819400 w 7239000"/>
              <a:gd name="connsiteY2" fmla="*/ 594783 h 2111356"/>
              <a:gd name="connsiteX3" fmla="*/ 4876800 w 7239000"/>
              <a:gd name="connsiteY3" fmla="*/ 61383 h 2111356"/>
              <a:gd name="connsiteX4" fmla="*/ 7239000 w 7239000"/>
              <a:gd name="connsiteY4" fmla="*/ 226483 h 2111356"/>
              <a:gd name="connsiteX0" fmla="*/ 0 w 7239000"/>
              <a:gd name="connsiteY0" fmla="*/ 1973968 h 1973968"/>
              <a:gd name="connsiteX1" fmla="*/ 1219200 w 7239000"/>
              <a:gd name="connsiteY1" fmla="*/ 1143195 h 1973968"/>
              <a:gd name="connsiteX2" fmla="*/ 2819400 w 7239000"/>
              <a:gd name="connsiteY2" fmla="*/ 457395 h 1973968"/>
              <a:gd name="connsiteX3" fmla="*/ 4876800 w 7239000"/>
              <a:gd name="connsiteY3" fmla="*/ 145168 h 1973968"/>
              <a:gd name="connsiteX4" fmla="*/ 7239000 w 7239000"/>
              <a:gd name="connsiteY4" fmla="*/ 89095 h 1973968"/>
              <a:gd name="connsiteX0" fmla="*/ 0 w 7239000"/>
              <a:gd name="connsiteY0" fmla="*/ 1973968 h 1973968"/>
              <a:gd name="connsiteX1" fmla="*/ 1219200 w 7239000"/>
              <a:gd name="connsiteY1" fmla="*/ 1143195 h 1973968"/>
              <a:gd name="connsiteX2" fmla="*/ 2819400 w 7239000"/>
              <a:gd name="connsiteY2" fmla="*/ 602368 h 1973968"/>
              <a:gd name="connsiteX3" fmla="*/ 4876800 w 7239000"/>
              <a:gd name="connsiteY3" fmla="*/ 145168 h 1973968"/>
              <a:gd name="connsiteX4" fmla="*/ 7239000 w 7239000"/>
              <a:gd name="connsiteY4" fmla="*/ 89095 h 1973968"/>
              <a:gd name="connsiteX0" fmla="*/ 0 w 7239000"/>
              <a:gd name="connsiteY0" fmla="*/ 1973968 h 1973968"/>
              <a:gd name="connsiteX1" fmla="*/ 1219200 w 7239000"/>
              <a:gd name="connsiteY1" fmla="*/ 1288168 h 1973968"/>
              <a:gd name="connsiteX2" fmla="*/ 2819400 w 7239000"/>
              <a:gd name="connsiteY2" fmla="*/ 602368 h 1973968"/>
              <a:gd name="connsiteX3" fmla="*/ 4876800 w 7239000"/>
              <a:gd name="connsiteY3" fmla="*/ 145168 h 1973968"/>
              <a:gd name="connsiteX4" fmla="*/ 7239000 w 7239000"/>
              <a:gd name="connsiteY4" fmla="*/ 89095 h 1973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1973968">
                <a:moveTo>
                  <a:pt x="0" y="1973968"/>
                </a:moveTo>
                <a:cubicBezTo>
                  <a:pt x="412652" y="1717232"/>
                  <a:pt x="749300" y="1516768"/>
                  <a:pt x="1219200" y="1288168"/>
                </a:cubicBezTo>
                <a:cubicBezTo>
                  <a:pt x="1689100" y="1059568"/>
                  <a:pt x="2209800" y="792868"/>
                  <a:pt x="2819400" y="602368"/>
                </a:cubicBezTo>
                <a:cubicBezTo>
                  <a:pt x="3429000" y="411868"/>
                  <a:pt x="4140200" y="230714"/>
                  <a:pt x="4876800" y="145168"/>
                </a:cubicBezTo>
                <a:cubicBezTo>
                  <a:pt x="5613400" y="59622"/>
                  <a:pt x="6952957" y="0"/>
                  <a:pt x="7239000" y="89095"/>
                </a:cubicBezTo>
              </a:path>
            </a:pathLst>
          </a:custGeom>
          <a:ln w="762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143000" y="2286000"/>
            <a:ext cx="7239000" cy="2743200"/>
          </a:xfrm>
          <a:custGeom>
            <a:avLst/>
            <a:gdLst>
              <a:gd name="connsiteX0" fmla="*/ 0 w 7202658"/>
              <a:gd name="connsiteY0" fmla="*/ 1048043 h 1878036"/>
              <a:gd name="connsiteX1" fmla="*/ 1266092 w 7202658"/>
              <a:gd name="connsiteY1" fmla="*/ 372793 h 1878036"/>
              <a:gd name="connsiteX2" fmla="*/ 2644726 w 7202658"/>
              <a:gd name="connsiteY2" fmla="*/ 77372 h 1878036"/>
              <a:gd name="connsiteX3" fmla="*/ 4768948 w 7202658"/>
              <a:gd name="connsiteY3" fmla="*/ 837027 h 1878036"/>
              <a:gd name="connsiteX4" fmla="*/ 7202658 w 7202658"/>
              <a:gd name="connsiteY4" fmla="*/ 1878036 h 1878036"/>
              <a:gd name="connsiteX0" fmla="*/ 0 w 7239000"/>
              <a:gd name="connsiteY0" fmla="*/ 1048043 h 1905000"/>
              <a:gd name="connsiteX1" fmla="*/ 1266092 w 7239000"/>
              <a:gd name="connsiteY1" fmla="*/ 372793 h 1905000"/>
              <a:gd name="connsiteX2" fmla="*/ 2644726 w 7239000"/>
              <a:gd name="connsiteY2" fmla="*/ 77372 h 1905000"/>
              <a:gd name="connsiteX3" fmla="*/ 4768948 w 7239000"/>
              <a:gd name="connsiteY3" fmla="*/ 837027 h 1905000"/>
              <a:gd name="connsiteX4" fmla="*/ 7239000 w 7239000"/>
              <a:gd name="connsiteY4" fmla="*/ 1905000 h 1905000"/>
              <a:gd name="connsiteX0" fmla="*/ 0 w 7162800"/>
              <a:gd name="connsiteY0" fmla="*/ 1048043 h 2743200"/>
              <a:gd name="connsiteX1" fmla="*/ 1266092 w 7162800"/>
              <a:gd name="connsiteY1" fmla="*/ 372793 h 2743200"/>
              <a:gd name="connsiteX2" fmla="*/ 2644726 w 7162800"/>
              <a:gd name="connsiteY2" fmla="*/ 77372 h 2743200"/>
              <a:gd name="connsiteX3" fmla="*/ 4768948 w 7162800"/>
              <a:gd name="connsiteY3" fmla="*/ 837027 h 2743200"/>
              <a:gd name="connsiteX4" fmla="*/ 7162800 w 7162800"/>
              <a:gd name="connsiteY4" fmla="*/ 2743200 h 2743200"/>
              <a:gd name="connsiteX0" fmla="*/ 0 w 7239000"/>
              <a:gd name="connsiteY0" fmla="*/ 1048043 h 2743200"/>
              <a:gd name="connsiteX1" fmla="*/ 1266092 w 7239000"/>
              <a:gd name="connsiteY1" fmla="*/ 372793 h 2743200"/>
              <a:gd name="connsiteX2" fmla="*/ 2644726 w 7239000"/>
              <a:gd name="connsiteY2" fmla="*/ 77372 h 2743200"/>
              <a:gd name="connsiteX3" fmla="*/ 4768948 w 7239000"/>
              <a:gd name="connsiteY3" fmla="*/ 837027 h 2743200"/>
              <a:gd name="connsiteX4" fmla="*/ 7239000 w 72390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2743200">
                <a:moveTo>
                  <a:pt x="0" y="1048043"/>
                </a:moveTo>
                <a:cubicBezTo>
                  <a:pt x="412652" y="791307"/>
                  <a:pt x="825304" y="534572"/>
                  <a:pt x="1266092" y="372793"/>
                </a:cubicBezTo>
                <a:cubicBezTo>
                  <a:pt x="1706880" y="211015"/>
                  <a:pt x="2060917" y="0"/>
                  <a:pt x="2644726" y="77372"/>
                </a:cubicBezTo>
                <a:cubicBezTo>
                  <a:pt x="3228535" y="154744"/>
                  <a:pt x="4003236" y="392722"/>
                  <a:pt x="4768948" y="837027"/>
                </a:cubicBezTo>
                <a:cubicBezTo>
                  <a:pt x="5534660" y="1281332"/>
                  <a:pt x="6952957" y="2654105"/>
                  <a:pt x="7239000" y="2743200"/>
                </a:cubicBezTo>
              </a:path>
            </a:pathLst>
          </a:custGeom>
          <a:ln w="762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Program Files (x86)\Microsoft Office\MEDIA\CAGCAT10\j0285698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00400"/>
            <a:ext cx="1143000" cy="1221682"/>
          </a:xfrm>
          <a:prstGeom prst="rect">
            <a:avLst/>
          </a:prstGeom>
          <a:noFill/>
        </p:spPr>
      </p:pic>
      <p:pic>
        <p:nvPicPr>
          <p:cNvPr id="1027" name="Picture 3" descr="C:\Program Files (x86)\Microsoft Office\MEDIA\OFFICE12\Bullets\BD21335_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6800" y="4114800"/>
            <a:ext cx="123825" cy="12382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838200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3364468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3745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1314" y="4583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8200" y="4964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1" y="5486400"/>
            <a:ext cx="121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conditions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772400" y="5257800"/>
            <a:ext cx="121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62400" y="41148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Modeling = </a:t>
            </a:r>
          </a:p>
          <a:p>
            <a:r>
              <a:rPr lang="en-US" dirty="0" smtClean="0"/>
              <a:t>Find the function?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6" grpId="2"/>
      <p:bldP spid="16" grpId="3"/>
      <p:bldP spid="17" grpId="0"/>
      <p:bldP spid="17" grpId="1"/>
      <p:bldP spid="19" grpId="0"/>
      <p:bldP spid="1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Risk Equations from the Literature Blinded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19200" y="1828800"/>
          <a:ext cx="7315200" cy="3886200"/>
        </p:xfrm>
        <a:graphic>
          <a:graphicData uri="http://schemas.openxmlformats.org/drawingml/2006/table">
            <a:tbl>
              <a:tblPr/>
              <a:tblGrid>
                <a:gridCol w="292608"/>
                <a:gridCol w="292608"/>
                <a:gridCol w="292608"/>
                <a:gridCol w="292608"/>
                <a:gridCol w="292608"/>
                <a:gridCol w="292608"/>
                <a:gridCol w="292608"/>
                <a:gridCol w="292608"/>
                <a:gridCol w="292608"/>
                <a:gridCol w="292608"/>
                <a:gridCol w="292608"/>
                <a:gridCol w="292608"/>
                <a:gridCol w="292608"/>
                <a:gridCol w="292608"/>
                <a:gridCol w="292608"/>
                <a:gridCol w="292608"/>
                <a:gridCol w="292608"/>
                <a:gridCol w="292608"/>
                <a:gridCol w="292608"/>
                <a:gridCol w="292608"/>
                <a:gridCol w="292608"/>
                <a:gridCol w="292608"/>
                <a:gridCol w="292608"/>
                <a:gridCol w="292608"/>
                <a:gridCol w="292608"/>
              </a:tblGrid>
              <a:tr h="38862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" y="3352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Risk Equations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5240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Bio-Markers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429000" y="1905000"/>
            <a:ext cx="2286000" cy="4495800"/>
            <a:chOff x="3429000" y="1905000"/>
            <a:chExt cx="2286000" cy="4495800"/>
          </a:xfrm>
        </p:grpSpPr>
        <p:sp>
          <p:nvSpPr>
            <p:cNvPr id="8" name="Rectangle 7"/>
            <p:cNvSpPr/>
            <p:nvPr/>
          </p:nvSpPr>
          <p:spPr>
            <a:xfrm>
              <a:off x="4419600" y="1905000"/>
              <a:ext cx="304800" cy="396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9000" y="6019800"/>
              <a:ext cx="2286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Smoke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Reference Model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Calibration requires computing power:</a:t>
            </a:r>
          </a:p>
          <a:p>
            <a:pPr lvl="1"/>
            <a:r>
              <a:rPr lang="en-US" dirty="0" smtClean="0"/>
              <a:t>48 equation variations</a:t>
            </a:r>
          </a:p>
          <a:p>
            <a:pPr lvl="1"/>
            <a:r>
              <a:rPr lang="en-US" dirty="0" smtClean="0"/>
              <a:t>16 cohorts with known outcomes</a:t>
            </a:r>
          </a:p>
          <a:p>
            <a:pPr lvl="1"/>
            <a:r>
              <a:rPr lang="en-US" dirty="0" smtClean="0"/>
              <a:t>20 repetitions of 1000 individuals for 10 years</a:t>
            </a:r>
          </a:p>
          <a:p>
            <a:pPr lvl="1"/>
            <a:r>
              <a:rPr lang="en-US" dirty="0" smtClean="0"/>
              <a:t>15360 processes = 48x16x20</a:t>
            </a:r>
          </a:p>
          <a:p>
            <a:pPr lvl="1"/>
            <a:r>
              <a:rPr lang="en-US" dirty="0" smtClean="0"/>
              <a:t>4.5 days of commutation on a single 8 core desktop PC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Easy to add cohorts/equations</a:t>
            </a:r>
          </a:p>
          <a:p>
            <a:pPr lvl="1"/>
            <a:r>
              <a:rPr lang="en-US" dirty="0" smtClean="0"/>
              <a:t>Improves with more information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Chronic Disease Models</a:t>
            </a:r>
            <a:br>
              <a:rPr lang="en-US" dirty="0" smtClean="0"/>
            </a:br>
            <a:r>
              <a:rPr lang="en-US" dirty="0" smtClean="0"/>
              <a:t>At a Glance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model </a:t>
            </a:r>
            <a:r>
              <a:rPr lang="en-US" dirty="0" smtClean="0">
                <a:solidFill>
                  <a:srgbClr val="660033"/>
                </a:solidFill>
              </a:rPr>
              <a:t>applies a function </a:t>
            </a:r>
            <a:r>
              <a:rPr lang="en-US" dirty="0" smtClean="0"/>
              <a:t>to an initial cohort</a:t>
            </a:r>
          </a:p>
          <a:p>
            <a:pPr lvl="1"/>
            <a:r>
              <a:rPr lang="en-US" dirty="0" smtClean="0"/>
              <a:t>Markov model</a:t>
            </a:r>
          </a:p>
          <a:p>
            <a:pPr lvl="1"/>
            <a:r>
              <a:rPr lang="en-US" dirty="0" smtClean="0"/>
              <a:t>Differential equation</a:t>
            </a:r>
          </a:p>
          <a:p>
            <a:pPr lvl="1"/>
            <a:r>
              <a:rPr lang="en-US" dirty="0" smtClean="0"/>
              <a:t>Hybrid functions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Returns </a:t>
            </a:r>
            <a:r>
              <a:rPr lang="en-US" dirty="0" smtClean="0">
                <a:solidFill>
                  <a:srgbClr val="660033"/>
                </a:solidFill>
              </a:rPr>
              <a:t>results</a:t>
            </a:r>
            <a:r>
              <a:rPr lang="en-US" dirty="0" smtClean="0"/>
              <a:t> at different time periods</a:t>
            </a:r>
          </a:p>
          <a:p>
            <a:pPr lvl="1"/>
            <a:r>
              <a:rPr lang="en-US" dirty="0" smtClean="0"/>
              <a:t>Yearly</a:t>
            </a:r>
          </a:p>
          <a:p>
            <a:pPr lvl="1"/>
            <a:r>
              <a:rPr lang="en-US" dirty="0" smtClean="0"/>
              <a:t>Semi yearly</a:t>
            </a:r>
          </a:p>
          <a:p>
            <a:pPr lvl="1"/>
            <a:r>
              <a:rPr lang="en-US" dirty="0" smtClean="0"/>
              <a:t>Specific times</a:t>
            </a:r>
          </a:p>
          <a:p>
            <a:pPr lvl="1"/>
            <a:endParaRPr lang="en-US" dirty="0"/>
          </a:p>
          <a:p>
            <a:r>
              <a:rPr lang="en-US" dirty="0" smtClean="0"/>
              <a:t>Results are </a:t>
            </a:r>
            <a:r>
              <a:rPr lang="en-US" dirty="0" smtClean="0">
                <a:solidFill>
                  <a:srgbClr val="660033"/>
                </a:solidFill>
              </a:rPr>
              <a:t>validated</a:t>
            </a:r>
            <a:r>
              <a:rPr lang="en-US" dirty="0" smtClean="0"/>
              <a:t> against known outcomes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Chronic Disease Models</a:t>
            </a:r>
            <a:br>
              <a:rPr lang="en-US" dirty="0" smtClean="0"/>
            </a:b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Requires </a:t>
            </a:r>
            <a:r>
              <a:rPr lang="en-US" dirty="0" smtClean="0">
                <a:solidFill>
                  <a:srgbClr val="660033"/>
                </a:solidFill>
              </a:rPr>
              <a:t>repetition</a:t>
            </a:r>
            <a:r>
              <a:rPr lang="en-US" dirty="0" smtClean="0"/>
              <a:t> for multiple </a:t>
            </a:r>
            <a:r>
              <a:rPr lang="en-US" dirty="0" smtClean="0">
                <a:solidFill>
                  <a:srgbClr val="660033"/>
                </a:solidFill>
              </a:rPr>
              <a:t>individuals</a:t>
            </a:r>
            <a:r>
              <a:rPr lang="en-US" dirty="0" smtClean="0"/>
              <a:t> in a cohort </a:t>
            </a:r>
          </a:p>
          <a:p>
            <a:pPr lvl="1"/>
            <a:r>
              <a:rPr lang="en-US" dirty="0" smtClean="0"/>
              <a:t>Governed by population size</a:t>
            </a:r>
          </a:p>
          <a:p>
            <a:pPr lvl="1"/>
            <a:r>
              <a:rPr lang="en-US" dirty="0" smtClean="0"/>
              <a:t>Typically counted in 1000s</a:t>
            </a:r>
          </a:p>
          <a:p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660033"/>
                </a:solidFill>
              </a:rPr>
              <a:t>Monte Carlo </a:t>
            </a:r>
            <a:r>
              <a:rPr lang="en-US" dirty="0" smtClean="0"/>
              <a:t>simulations require repetitions of simulation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Depends on variance of phenomena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Depends on accuracy desired</a:t>
            </a:r>
          </a:p>
          <a:p>
            <a:pPr lvl="1"/>
            <a:r>
              <a:rPr lang="en-US" dirty="0" smtClean="0"/>
              <a:t>Typically counted in 10s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Model parameters require </a:t>
            </a:r>
            <a:r>
              <a:rPr lang="en-US" dirty="0" smtClean="0">
                <a:solidFill>
                  <a:srgbClr val="660033"/>
                </a:solidFill>
              </a:rPr>
              <a:t>calibration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Depends on model parameter space</a:t>
            </a:r>
          </a:p>
          <a:p>
            <a:pPr lvl="1"/>
            <a:r>
              <a:rPr lang="en-US" dirty="0" smtClean="0"/>
              <a:t>Possibly a number of populations to validate against</a:t>
            </a:r>
          </a:p>
          <a:p>
            <a:pPr lvl="1"/>
            <a:r>
              <a:rPr lang="en-US" dirty="0" smtClean="0"/>
              <a:t>Typically 100s of variations</a:t>
            </a:r>
          </a:p>
          <a:p>
            <a:pP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660033"/>
                </a:solidFill>
              </a:rPr>
              <a:t>Interaction</a:t>
            </a:r>
            <a:r>
              <a:rPr lang="en-US" dirty="0" smtClean="0"/>
              <a:t> between individuals </a:t>
            </a:r>
            <a:r>
              <a:rPr lang="en-US" dirty="0" smtClean="0">
                <a:solidFill>
                  <a:srgbClr val="660033"/>
                </a:solidFill>
              </a:rPr>
              <a:t>not required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Computation?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Time = CNMK = O(NMK) </a:t>
            </a:r>
          </a:p>
          <a:p>
            <a:pPr lvl="1">
              <a:buNone/>
            </a:pPr>
            <a:r>
              <a:rPr lang="en-US" dirty="0" smtClean="0"/>
              <a:t>Where:</a:t>
            </a:r>
          </a:p>
          <a:p>
            <a:pPr lvl="1"/>
            <a:r>
              <a:rPr lang="en-US" dirty="0" smtClean="0"/>
              <a:t>Time to compute a single individual &lt; C constant</a:t>
            </a:r>
          </a:p>
          <a:p>
            <a:pPr lvl="1"/>
            <a:r>
              <a:rPr lang="en-US" dirty="0" smtClean="0"/>
              <a:t>Cohort Size = N</a:t>
            </a:r>
          </a:p>
          <a:p>
            <a:pPr lvl="1"/>
            <a:r>
              <a:rPr lang="en-US" dirty="0" smtClean="0"/>
              <a:t>Monte Carlo Repetitions = M </a:t>
            </a:r>
          </a:p>
          <a:p>
            <a:pPr lvl="1"/>
            <a:r>
              <a:rPr lang="en-US" dirty="0" smtClean="0"/>
              <a:t>Calibration Repetitions = 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With numbers</a:t>
            </a:r>
          </a:p>
          <a:p>
            <a:pPr lvl="1"/>
            <a:r>
              <a:rPr lang="en-US" dirty="0" smtClean="0"/>
              <a:t>C = 1 second ; N=1,000 ; M=10 ; K=100 </a:t>
            </a:r>
          </a:p>
          <a:p>
            <a:pPr lvl="1"/>
            <a:r>
              <a:rPr lang="en-US" dirty="0" smtClean="0"/>
              <a:t>100,000s individuals altogether</a:t>
            </a:r>
          </a:p>
          <a:p>
            <a:pPr lvl="1"/>
            <a:r>
              <a:rPr lang="en-US" dirty="0" smtClean="0"/>
              <a:t>Time ~ 1.2 Days</a:t>
            </a:r>
          </a:p>
          <a:p>
            <a:pPr lvl="1"/>
            <a:r>
              <a:rPr lang="en-US" dirty="0" smtClean="0"/>
              <a:t>Time measured in days</a:t>
            </a:r>
          </a:p>
          <a:p>
            <a:endParaRPr lang="en-US" dirty="0" smtClean="0"/>
          </a:p>
          <a:p>
            <a:r>
              <a:rPr lang="en-US" dirty="0" smtClean="0"/>
              <a:t>These are </a:t>
            </a:r>
            <a:r>
              <a:rPr lang="en-US" dirty="0" smtClean="0">
                <a:solidFill>
                  <a:srgbClr val="660033"/>
                </a:solidFill>
              </a:rPr>
              <a:t>independent computations </a:t>
            </a:r>
            <a:r>
              <a:rPr lang="en-US" dirty="0" smtClean="0"/>
              <a:t>per individual</a:t>
            </a:r>
          </a:p>
          <a:p>
            <a:endParaRPr lang="en-US" dirty="0" smtClean="0"/>
          </a:p>
          <a:p>
            <a:r>
              <a:rPr lang="en-US" dirty="0" smtClean="0"/>
              <a:t>Hence the name </a:t>
            </a:r>
            <a:r>
              <a:rPr lang="en-US" dirty="0" smtClean="0">
                <a:solidFill>
                  <a:srgbClr val="660033"/>
                </a:solidFill>
              </a:rPr>
              <a:t>Embarrassingly Parallel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6781800" y="1828800"/>
            <a:ext cx="304800" cy="3048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6781800" y="2209800"/>
            <a:ext cx="304800" cy="3048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6781800" y="2590800"/>
            <a:ext cx="304800" cy="3048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6781800" y="2971800"/>
            <a:ext cx="304800" cy="3048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6781800" y="3352800"/>
            <a:ext cx="304800" cy="3048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6781800" y="3733800"/>
            <a:ext cx="304800" cy="3048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6781800" y="4114800"/>
            <a:ext cx="304800" cy="3048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6781800" y="4495800"/>
            <a:ext cx="304800" cy="3048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6781800" y="4876800"/>
            <a:ext cx="304800" cy="3048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6781800" y="5257800"/>
            <a:ext cx="304800" cy="3048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7772400" y="1828800"/>
            <a:ext cx="304800" cy="3048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7772400" y="2209800"/>
            <a:ext cx="304800" cy="3048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/>
          <p:cNvSpPr/>
          <p:nvPr/>
        </p:nvSpPr>
        <p:spPr>
          <a:xfrm>
            <a:off x="7772400" y="2590800"/>
            <a:ext cx="304800" cy="3048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7772400" y="2971800"/>
            <a:ext cx="304800" cy="3048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/>
          <p:nvPr/>
        </p:nvSpPr>
        <p:spPr>
          <a:xfrm>
            <a:off x="7772400" y="3352800"/>
            <a:ext cx="304800" cy="3048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7772400" y="3733800"/>
            <a:ext cx="304800" cy="3048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/>
          <p:cNvSpPr/>
          <p:nvPr/>
        </p:nvSpPr>
        <p:spPr>
          <a:xfrm>
            <a:off x="7772400" y="4114800"/>
            <a:ext cx="304800" cy="3048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/>
          <p:cNvSpPr/>
          <p:nvPr/>
        </p:nvSpPr>
        <p:spPr>
          <a:xfrm>
            <a:off x="7772400" y="4495800"/>
            <a:ext cx="304800" cy="3048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/>
          <p:cNvSpPr/>
          <p:nvPr/>
        </p:nvSpPr>
        <p:spPr>
          <a:xfrm>
            <a:off x="7772400" y="4876800"/>
            <a:ext cx="304800" cy="3048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7772400" y="5257800"/>
            <a:ext cx="304800" cy="3048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/>
          <p:cNvSpPr/>
          <p:nvPr/>
        </p:nvSpPr>
        <p:spPr>
          <a:xfrm>
            <a:off x="6781800" y="1828800"/>
            <a:ext cx="304800" cy="3048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iley Face 25"/>
          <p:cNvSpPr/>
          <p:nvPr/>
        </p:nvSpPr>
        <p:spPr>
          <a:xfrm>
            <a:off x="6781800" y="2209800"/>
            <a:ext cx="304800" cy="3048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iley Face 26"/>
          <p:cNvSpPr/>
          <p:nvPr/>
        </p:nvSpPr>
        <p:spPr>
          <a:xfrm>
            <a:off x="6781800" y="2590800"/>
            <a:ext cx="304800" cy="3048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6781800" y="2971800"/>
            <a:ext cx="304800" cy="3048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/>
          <p:cNvSpPr/>
          <p:nvPr/>
        </p:nvSpPr>
        <p:spPr>
          <a:xfrm>
            <a:off x="6781800" y="3352800"/>
            <a:ext cx="304800" cy="3048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iley Face 29"/>
          <p:cNvSpPr/>
          <p:nvPr/>
        </p:nvSpPr>
        <p:spPr>
          <a:xfrm>
            <a:off x="6781800" y="3733800"/>
            <a:ext cx="304800" cy="3048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/>
          <p:cNvSpPr/>
          <p:nvPr/>
        </p:nvSpPr>
        <p:spPr>
          <a:xfrm>
            <a:off x="6781800" y="4114800"/>
            <a:ext cx="304800" cy="3048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iley Face 31"/>
          <p:cNvSpPr/>
          <p:nvPr/>
        </p:nvSpPr>
        <p:spPr>
          <a:xfrm>
            <a:off x="6781800" y="4495800"/>
            <a:ext cx="304800" cy="3048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miley Face 32"/>
          <p:cNvSpPr/>
          <p:nvPr/>
        </p:nvSpPr>
        <p:spPr>
          <a:xfrm>
            <a:off x="6781800" y="4876800"/>
            <a:ext cx="304800" cy="3048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miley Face 33"/>
          <p:cNvSpPr/>
          <p:nvPr/>
        </p:nvSpPr>
        <p:spPr>
          <a:xfrm>
            <a:off x="6781800" y="5257800"/>
            <a:ext cx="304800" cy="3048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7772400" y="1828800"/>
            <a:ext cx="304800" cy="3048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miley Face 35"/>
          <p:cNvSpPr/>
          <p:nvPr/>
        </p:nvSpPr>
        <p:spPr>
          <a:xfrm>
            <a:off x="7772400" y="2209800"/>
            <a:ext cx="304800" cy="3048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miley Face 36"/>
          <p:cNvSpPr/>
          <p:nvPr/>
        </p:nvSpPr>
        <p:spPr>
          <a:xfrm>
            <a:off x="7772400" y="2590800"/>
            <a:ext cx="304800" cy="3048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miley Face 37"/>
          <p:cNvSpPr/>
          <p:nvPr/>
        </p:nvSpPr>
        <p:spPr>
          <a:xfrm>
            <a:off x="7772400" y="2971800"/>
            <a:ext cx="304800" cy="3048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miley Face 38"/>
          <p:cNvSpPr/>
          <p:nvPr/>
        </p:nvSpPr>
        <p:spPr>
          <a:xfrm>
            <a:off x="7772400" y="3352800"/>
            <a:ext cx="304800" cy="3048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/>
          <p:cNvSpPr/>
          <p:nvPr/>
        </p:nvSpPr>
        <p:spPr>
          <a:xfrm>
            <a:off x="7772400" y="3733800"/>
            <a:ext cx="304800" cy="3048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iley Face 40"/>
          <p:cNvSpPr/>
          <p:nvPr/>
        </p:nvSpPr>
        <p:spPr>
          <a:xfrm>
            <a:off x="7772400" y="4114800"/>
            <a:ext cx="304800" cy="3048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miley Face 41"/>
          <p:cNvSpPr/>
          <p:nvPr/>
        </p:nvSpPr>
        <p:spPr>
          <a:xfrm>
            <a:off x="7772400" y="4495800"/>
            <a:ext cx="304800" cy="3048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miley Face 42"/>
          <p:cNvSpPr/>
          <p:nvPr/>
        </p:nvSpPr>
        <p:spPr>
          <a:xfrm>
            <a:off x="7772400" y="4876800"/>
            <a:ext cx="304800" cy="3048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miley Face 43"/>
          <p:cNvSpPr/>
          <p:nvPr/>
        </p:nvSpPr>
        <p:spPr>
          <a:xfrm>
            <a:off x="7772400" y="5257800"/>
            <a:ext cx="304800" cy="3048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553200" y="137160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Serial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543800" y="1371600"/>
            <a:ext cx="869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Parallel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0"/>
                            </p:stCondLst>
                            <p:childTnLst>
                              <p:par>
                                <p:cTn id="164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6000"/>
                            </p:stCondLst>
                            <p:childTnLst>
                              <p:par>
                                <p:cTn id="168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7000"/>
                            </p:stCondLst>
                            <p:childTnLst>
                              <p:par>
                                <p:cTn id="172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8000"/>
                            </p:stCondLst>
                            <p:childTnLst>
                              <p:par>
                                <p:cTn id="176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9000"/>
                            </p:stCondLst>
                            <p:childTnLst>
                              <p:par>
                                <p:cTn id="180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Computing Speed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there are U computing units available</a:t>
            </a:r>
          </a:p>
          <a:p>
            <a:endParaRPr lang="en-US" dirty="0" smtClean="0"/>
          </a:p>
          <a:p>
            <a:r>
              <a:rPr lang="en-US" dirty="0" smtClean="0"/>
              <a:t>Time = CNMK/U = O(NMK/U) </a:t>
            </a:r>
          </a:p>
          <a:p>
            <a:endParaRPr lang="en-US" dirty="0" smtClean="0"/>
          </a:p>
          <a:p>
            <a:r>
              <a:rPr lang="en-US" dirty="0" smtClean="0"/>
              <a:t>With numbers, for a single computer</a:t>
            </a:r>
          </a:p>
          <a:p>
            <a:pPr lvl="1"/>
            <a:r>
              <a:rPr lang="en-US" dirty="0" smtClean="0"/>
              <a:t>U = 8 ; C = 1 second ; N=1,000 ; M=10 ; K=100 </a:t>
            </a:r>
          </a:p>
          <a:p>
            <a:pPr lvl="1"/>
            <a:r>
              <a:rPr lang="en-US" dirty="0" smtClean="0"/>
              <a:t>Time ~ 0.15 Days ~ 3.5 hours</a:t>
            </a:r>
          </a:p>
          <a:p>
            <a:pPr lvl="1"/>
            <a:r>
              <a:rPr lang="en-US" dirty="0" smtClean="0"/>
              <a:t>Can finish </a:t>
            </a:r>
            <a:r>
              <a:rPr lang="en-US" dirty="0" smtClean="0">
                <a:solidFill>
                  <a:srgbClr val="660033"/>
                </a:solidFill>
              </a:rPr>
              <a:t>overnight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With numbers, for multiple computers</a:t>
            </a:r>
          </a:p>
          <a:p>
            <a:pPr lvl="1"/>
            <a:r>
              <a:rPr lang="en-US" dirty="0" smtClean="0"/>
              <a:t>U = 100 ; C = 1 second ; N=1,000 ; M=10 ; K=100 </a:t>
            </a:r>
          </a:p>
          <a:p>
            <a:pPr lvl="1"/>
            <a:r>
              <a:rPr lang="en-US" dirty="0" smtClean="0"/>
              <a:t>Time ~ 0.01 Days ~ 0.3 hours ~ 17 minutes</a:t>
            </a:r>
          </a:p>
          <a:p>
            <a:pPr lvl="1"/>
            <a:r>
              <a:rPr lang="en-US" dirty="0" smtClean="0"/>
              <a:t>Can finish </a:t>
            </a:r>
            <a:r>
              <a:rPr lang="en-US" dirty="0" smtClean="0">
                <a:solidFill>
                  <a:srgbClr val="660033"/>
                </a:solidFill>
              </a:rPr>
              <a:t>in a coffee break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With sufficient computing power:</a:t>
            </a:r>
          </a:p>
          <a:p>
            <a:pPr lvl="1"/>
            <a:r>
              <a:rPr lang="en-US" dirty="0" smtClean="0"/>
              <a:t>Days can become minutes or less</a:t>
            </a:r>
          </a:p>
          <a:p>
            <a:pPr lvl="1"/>
            <a:r>
              <a:rPr lang="en-US" dirty="0" smtClean="0"/>
              <a:t>It is possible to test </a:t>
            </a:r>
            <a:r>
              <a:rPr lang="en-US" dirty="0" smtClean="0">
                <a:solidFill>
                  <a:srgbClr val="660033"/>
                </a:solidFill>
              </a:rPr>
              <a:t>many</a:t>
            </a:r>
            <a:r>
              <a:rPr lang="en-US" dirty="0" smtClean="0"/>
              <a:t> more </a:t>
            </a:r>
            <a:r>
              <a:rPr lang="en-US" dirty="0" smtClean="0">
                <a:solidFill>
                  <a:srgbClr val="660033"/>
                </a:solidFill>
              </a:rPr>
              <a:t>hypothesis/variations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Possible to </a:t>
            </a:r>
            <a:r>
              <a:rPr lang="en-US" dirty="0" smtClean="0">
                <a:solidFill>
                  <a:srgbClr val="660033"/>
                </a:solidFill>
              </a:rPr>
              <a:t>validate</a:t>
            </a:r>
            <a:r>
              <a:rPr lang="en-US" dirty="0" smtClean="0"/>
              <a:t> against more </a:t>
            </a:r>
            <a:r>
              <a:rPr lang="en-US" dirty="0" smtClean="0">
                <a:solidFill>
                  <a:srgbClr val="660033"/>
                </a:solidFill>
              </a:rPr>
              <a:t>populations</a:t>
            </a:r>
          </a:p>
          <a:p>
            <a:pPr lvl="1"/>
            <a:r>
              <a:rPr lang="en-US" dirty="0" smtClean="0"/>
              <a:t>Improve </a:t>
            </a:r>
            <a:r>
              <a:rPr lang="en-US" dirty="0" smtClean="0">
                <a:solidFill>
                  <a:srgbClr val="660033"/>
                </a:solidFill>
              </a:rPr>
              <a:t>accuracy</a:t>
            </a:r>
          </a:p>
          <a:p>
            <a:pPr lvl="1"/>
            <a:r>
              <a:rPr lang="en-US" dirty="0" smtClean="0"/>
              <a:t>Faster model development by </a:t>
            </a:r>
            <a:r>
              <a:rPr lang="en-US" dirty="0" smtClean="0">
                <a:solidFill>
                  <a:srgbClr val="660033"/>
                </a:solidFill>
              </a:rPr>
              <a:t>shortening the design cycle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4419600"/>
            <a:ext cx="1371600" cy="838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Design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4419600"/>
            <a:ext cx="1371600" cy="838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Implement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0600" y="4419600"/>
            <a:ext cx="1371600" cy="838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362200" y="4572000"/>
            <a:ext cx="533400" cy="48463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267200" y="4572000"/>
            <a:ext cx="533400" cy="48463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-Turn Arrow 17"/>
          <p:cNvSpPr/>
          <p:nvPr/>
        </p:nvSpPr>
        <p:spPr>
          <a:xfrm rot="10800000">
            <a:off x="1981200" y="5257800"/>
            <a:ext cx="4953000" cy="838200"/>
          </a:xfrm>
          <a:prstGeom prst="uturnArrow">
            <a:avLst>
              <a:gd name="adj1" fmla="val 266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20"/>
          <p:cNvGrpSpPr/>
          <p:nvPr/>
        </p:nvGrpSpPr>
        <p:grpSpPr>
          <a:xfrm>
            <a:off x="6172200" y="4419600"/>
            <a:ext cx="1905000" cy="838200"/>
            <a:chOff x="6172200" y="4419600"/>
            <a:chExt cx="1905000" cy="838200"/>
          </a:xfrm>
        </p:grpSpPr>
        <p:sp>
          <p:nvSpPr>
            <p:cNvPr id="20" name="Rectangle 19"/>
            <p:cNvSpPr/>
            <p:nvPr/>
          </p:nvSpPr>
          <p:spPr>
            <a:xfrm>
              <a:off x="6172200" y="4419600"/>
              <a:ext cx="137160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1"/>
                  </a:solidFill>
                </a:ln>
                <a:noFill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05600" y="4419600"/>
              <a:ext cx="1371600" cy="838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Validate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6172200" y="4572000"/>
              <a:ext cx="533400" cy="484632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86772E-6 L -0.12084 -2.8677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Run in Parallel on a Single PC?</a:t>
            </a:r>
            <a:br>
              <a:rPr lang="en-US" dirty="0" smtClean="0"/>
            </a:br>
            <a:r>
              <a:rPr lang="en-US" dirty="0" smtClean="0"/>
              <a:t>The Simplest Way: Multiple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If we have two scripts/batch files:</a:t>
            </a:r>
          </a:p>
          <a:p>
            <a:pPr lvl="1"/>
            <a:r>
              <a:rPr lang="en-US" dirty="0" smtClean="0"/>
              <a:t>sim1</a:t>
            </a:r>
          </a:p>
          <a:p>
            <a:pPr lvl="1"/>
            <a:r>
              <a:rPr lang="en-US" dirty="0" smtClean="0"/>
              <a:t>sim2</a:t>
            </a:r>
          </a:p>
          <a:p>
            <a:pPr lvl="1"/>
            <a:r>
              <a:rPr lang="en-US" dirty="0" smtClean="0"/>
              <a:t>To run these serially use the </a:t>
            </a:r>
            <a:r>
              <a:rPr lang="en-US" dirty="0" smtClean="0">
                <a:solidFill>
                  <a:srgbClr val="660033"/>
                </a:solidFill>
              </a:rPr>
              <a:t>&amp;&amp;</a:t>
            </a:r>
            <a:r>
              <a:rPr lang="en-US" dirty="0" smtClean="0"/>
              <a:t> operator:</a:t>
            </a:r>
          </a:p>
          <a:p>
            <a:pPr lvl="2">
              <a:buNone/>
            </a:pPr>
            <a:r>
              <a:rPr lang="en-US" dirty="0" smtClean="0"/>
              <a:t>sim1 &amp;&amp; sim2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On a PC with windows OS using the </a:t>
            </a:r>
            <a:r>
              <a:rPr lang="en-US" dirty="0" err="1" smtClean="0">
                <a:solidFill>
                  <a:srgbClr val="660033"/>
                </a:solidFill>
              </a:rPr>
              <a:t>cmd</a:t>
            </a:r>
            <a:r>
              <a:rPr lang="en-US" dirty="0" smtClean="0"/>
              <a:t> prompt:</a:t>
            </a:r>
          </a:p>
          <a:p>
            <a:pPr lvl="1"/>
            <a:r>
              <a:rPr lang="en-US" dirty="0" smtClean="0"/>
              <a:t>To run these in parallel use the </a:t>
            </a:r>
            <a:r>
              <a:rPr lang="en-US" dirty="0" smtClean="0">
                <a:solidFill>
                  <a:srgbClr val="660033"/>
                </a:solidFill>
              </a:rPr>
              <a:t>start</a:t>
            </a:r>
            <a:r>
              <a:rPr lang="en-US" dirty="0" smtClean="0"/>
              <a:t> command:</a:t>
            </a:r>
          </a:p>
          <a:p>
            <a:pPr lvl="2">
              <a:buNone/>
            </a:pPr>
            <a:r>
              <a:rPr lang="en-US" dirty="0" smtClean="0"/>
              <a:t>start sim1 &amp;&amp; start sim2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On a PC with a Linux OS such as </a:t>
            </a:r>
            <a:r>
              <a:rPr lang="en-US" dirty="0" err="1" smtClean="0"/>
              <a:t>Ubuntu</a:t>
            </a:r>
            <a:r>
              <a:rPr lang="en-US" dirty="0" smtClean="0"/>
              <a:t> from the terminal:</a:t>
            </a:r>
          </a:p>
          <a:p>
            <a:pPr lvl="1"/>
            <a:r>
              <a:rPr lang="en-US" dirty="0" smtClean="0"/>
              <a:t>To run these in parallel use the</a:t>
            </a:r>
            <a:r>
              <a:rPr lang="en-US" dirty="0" smtClean="0">
                <a:solidFill>
                  <a:srgbClr val="660033"/>
                </a:solidFill>
              </a:rPr>
              <a:t> &amp; </a:t>
            </a:r>
            <a:r>
              <a:rPr lang="en-US" dirty="0" smtClean="0"/>
              <a:t>operator:</a:t>
            </a:r>
          </a:p>
          <a:p>
            <a:pPr lvl="2">
              <a:buNone/>
            </a:pPr>
            <a:r>
              <a:rPr lang="en-US" dirty="0" smtClean="0"/>
              <a:t>sim1 &amp; </a:t>
            </a:r>
          </a:p>
          <a:p>
            <a:pPr lvl="2">
              <a:buNone/>
            </a:pPr>
            <a:r>
              <a:rPr lang="en-US" dirty="0" smtClean="0"/>
              <a:t>sim2 &amp;</a:t>
            </a:r>
          </a:p>
          <a:p>
            <a:endParaRPr lang="en-US" dirty="0" smtClean="0"/>
          </a:p>
          <a:p>
            <a:r>
              <a:rPr lang="en-US" dirty="0" smtClean="0"/>
              <a:t>Very </a:t>
            </a:r>
            <a:r>
              <a:rPr lang="en-US" dirty="0" smtClean="0">
                <a:solidFill>
                  <a:srgbClr val="660033"/>
                </a:solidFill>
              </a:rPr>
              <a:t>simple</a:t>
            </a:r>
            <a:r>
              <a:rPr lang="en-US" dirty="0" smtClean="0"/>
              <a:t> method that works on any operating system</a:t>
            </a:r>
          </a:p>
          <a:p>
            <a:r>
              <a:rPr lang="en-US" dirty="0" smtClean="0"/>
              <a:t>Speed up if </a:t>
            </a:r>
            <a:r>
              <a:rPr lang="en-US" dirty="0" smtClean="0">
                <a:solidFill>
                  <a:srgbClr val="660033"/>
                </a:solidFill>
              </a:rPr>
              <a:t>Number of Processes &lt;= number of CPU cores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Run in Parallel on a Single PC?</a:t>
            </a:r>
            <a:br>
              <a:rPr lang="en-US" dirty="0" smtClean="0"/>
            </a:br>
            <a:r>
              <a:rPr lang="en-US" dirty="0" smtClean="0"/>
              <a:t>Multiple Processes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we have 1000 scripts/batch files:</a:t>
            </a:r>
          </a:p>
          <a:p>
            <a:pPr lvl="1"/>
            <a:r>
              <a:rPr lang="en-US" dirty="0" smtClean="0"/>
              <a:t>sim1, sim2, … sim1000</a:t>
            </a:r>
          </a:p>
          <a:p>
            <a:pPr lvl="1"/>
            <a:r>
              <a:rPr lang="en-US" dirty="0" smtClean="0"/>
              <a:t>Running all processes together is a bad idea:</a:t>
            </a:r>
          </a:p>
          <a:p>
            <a:pPr lvl="2"/>
            <a:r>
              <a:rPr lang="en-US" dirty="0" smtClean="0"/>
              <a:t>The computer will slow down and become </a:t>
            </a:r>
            <a:r>
              <a:rPr lang="en-US" dirty="0" smtClean="0">
                <a:solidFill>
                  <a:srgbClr val="660033"/>
                </a:solidFill>
              </a:rPr>
              <a:t>unresponsive</a:t>
            </a:r>
          </a:p>
          <a:p>
            <a:pPr lvl="2"/>
            <a:r>
              <a:rPr lang="en-US" dirty="0" smtClean="0"/>
              <a:t>Memory limit may be exceeded</a:t>
            </a:r>
          </a:p>
          <a:p>
            <a:r>
              <a:rPr lang="en-US" dirty="0" smtClean="0"/>
              <a:t>We still want to launch them all</a:t>
            </a:r>
          </a:p>
          <a:p>
            <a:r>
              <a:rPr lang="en-US" dirty="0" smtClean="0"/>
              <a:t>Yet we want to </a:t>
            </a:r>
            <a:r>
              <a:rPr lang="en-US" dirty="0" smtClean="0">
                <a:solidFill>
                  <a:srgbClr val="660033"/>
                </a:solidFill>
              </a:rPr>
              <a:t>balance the load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only a few processes run parallel at the same time</a:t>
            </a:r>
          </a:p>
          <a:p>
            <a:r>
              <a:rPr lang="en-US" dirty="0" smtClean="0"/>
              <a:t>Solution: </a:t>
            </a:r>
            <a:r>
              <a:rPr lang="en-US" dirty="0" smtClean="0">
                <a:solidFill>
                  <a:srgbClr val="660033"/>
                </a:solidFill>
              </a:rPr>
              <a:t>Use a Batch Queue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</TotalTime>
  <Words>1250</Words>
  <Application>Microsoft Office PowerPoint</Application>
  <PresentationFormat>On-screen Show (4:3)</PresentationFormat>
  <Paragraphs>383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Using Computing Power to Aid Chronic Disease Modeling</vt:lpstr>
      <vt:lpstr>Analogy to Disease Modeling</vt:lpstr>
      <vt:lpstr>Chronic Disease Models At a Glance</vt:lpstr>
      <vt:lpstr>Chronic Disease Models Implementation</vt:lpstr>
      <vt:lpstr>How Much Computation?</vt:lpstr>
      <vt:lpstr>Parallel Computing Speed Up</vt:lpstr>
      <vt:lpstr>Benefits</vt:lpstr>
      <vt:lpstr>How to Run in Parallel on a Single PC? The Simplest Way: Multiple Processes</vt:lpstr>
      <vt:lpstr>How to Run in Parallel on a Single PC? Multiple Processes Limitations</vt:lpstr>
      <vt:lpstr>How to Run in Parallel on a Single PC? Using a Batch Queue</vt:lpstr>
      <vt:lpstr>How to Run in Parallel on a Single PC? Using a Batch Queue - Limitations</vt:lpstr>
      <vt:lpstr>How to Run in Parallel on a Cluster? Using a Cluster Management System</vt:lpstr>
      <vt:lpstr>Other Technology</vt:lpstr>
      <vt:lpstr>Possible Bottlenecks </vt:lpstr>
      <vt:lpstr>Control Tips</vt:lpstr>
      <vt:lpstr>Why Now?</vt:lpstr>
      <vt:lpstr>Moore’s Law</vt:lpstr>
      <vt:lpstr>Acknowledgments</vt:lpstr>
      <vt:lpstr>More Terminology</vt:lpstr>
      <vt:lpstr>Risk Equations from the Literature Blinded</vt:lpstr>
      <vt:lpstr>Example Reference Model Calibration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Model</dc:title>
  <dc:creator>Work</dc:creator>
  <cp:lastModifiedBy>Work</cp:lastModifiedBy>
  <cp:revision>264</cp:revision>
  <dcterms:created xsi:type="dcterms:W3CDTF">2012-03-14T20:44:16Z</dcterms:created>
  <dcterms:modified xsi:type="dcterms:W3CDTF">2012-06-06T19:37:22Z</dcterms:modified>
</cp:coreProperties>
</file>