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319" r:id="rId2"/>
    <p:sldId id="364" r:id="rId3"/>
    <p:sldId id="369" r:id="rId4"/>
    <p:sldId id="343" r:id="rId5"/>
    <p:sldId id="368" r:id="rId6"/>
    <p:sldId id="380" r:id="rId7"/>
    <p:sldId id="349" r:id="rId8"/>
    <p:sldId id="370" r:id="rId9"/>
    <p:sldId id="372" r:id="rId10"/>
    <p:sldId id="381" r:id="rId11"/>
    <p:sldId id="373" r:id="rId12"/>
    <p:sldId id="376" r:id="rId13"/>
    <p:sldId id="371" r:id="rId14"/>
    <p:sldId id="374" r:id="rId15"/>
    <p:sldId id="375" r:id="rId16"/>
    <p:sldId id="377" r:id="rId17"/>
    <p:sldId id="313" r:id="rId18"/>
    <p:sldId id="293" r:id="rId19"/>
    <p:sldId id="351" r:id="rId20"/>
    <p:sldId id="379" r:id="rId21"/>
    <p:sldId id="352" r:id="rId22"/>
    <p:sldId id="359" r:id="rId23"/>
    <p:sldId id="339" r:id="rId24"/>
    <p:sldId id="341" r:id="rId25"/>
    <p:sldId id="346" r:id="rId26"/>
    <p:sldId id="347" r:id="rId27"/>
    <p:sldId id="366"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FF"/>
    <a:srgbClr val="5A8AC6"/>
    <a:srgbClr val="C9F1FF"/>
    <a:srgbClr val="21FFFA"/>
    <a:srgbClr val="FFFF99"/>
    <a:srgbClr val="FDC07C"/>
    <a:srgbClr val="660033"/>
    <a:srgbClr val="F8696B"/>
    <a:srgbClr val="FB9574"/>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78" autoAdjust="0"/>
    <p:restoredTop sz="98330" autoAdjust="0"/>
  </p:normalViewPr>
  <p:slideViewPr>
    <p:cSldViewPr>
      <p:cViewPr varScale="1">
        <p:scale>
          <a:sx n="65" d="100"/>
          <a:sy n="65" d="100"/>
        </p:scale>
        <p:origin x="-678" y="-114"/>
      </p:cViewPr>
      <p:guideLst>
        <p:guide orient="horz" pos="2160"/>
        <p:guide pos="2880"/>
      </p:guideLst>
    </p:cSldViewPr>
  </p:slideViewPr>
  <p:outlineViewPr>
    <p:cViewPr>
      <p:scale>
        <a:sx n="33" d="100"/>
        <a:sy n="33" d="100"/>
      </p:scale>
      <p:origin x="48" y="20682"/>
    </p:cViewPr>
  </p:outlineViewPr>
  <p:notesTextViewPr>
    <p:cViewPr>
      <p:scale>
        <a:sx n="100" d="100"/>
        <a:sy n="100" d="100"/>
      </p:scale>
      <p:origin x="0" y="0"/>
    </p:cViewPr>
  </p:notesTextViewPr>
  <p:sorterViewPr>
    <p:cViewPr>
      <p:scale>
        <a:sx n="43" d="100"/>
        <a:sy n="43" d="100"/>
      </p:scale>
      <p:origin x="0" y="0"/>
    </p:cViewPr>
  </p:sorterViewPr>
  <p:notesViewPr>
    <p:cSldViewPr>
      <p:cViewPr varScale="1">
        <p:scale>
          <a:sx n="50" d="100"/>
          <a:sy n="50" d="100"/>
        </p:scale>
        <p:origin x="-2886"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703945-51BC-458B-9147-9225F8BB185F}" type="datetimeFigureOut">
              <a:rPr lang="en-US" smtClean="0"/>
              <a:pPr/>
              <a:t>3/29/2015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7858D3-2877-4FEC-BFAA-31537F12698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5ED0619-A713-412B-8D74-01DEC5E47911}" type="slidenum">
              <a:rPr lang="en-US" smtClean="0"/>
              <a:pPr/>
              <a:t>27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130425"/>
            <a:ext cx="7772400" cy="1470025"/>
          </a:xfrm>
        </p:spPr>
        <p:txBody>
          <a:bodyPr/>
          <a:lstStyle>
            <a:lvl1pPr>
              <a:defRPr/>
            </a:lvl1pPr>
          </a:lstStyle>
          <a:p>
            <a:r>
              <a:rPr lang="en-US" dirty="0" smtClean="0"/>
              <a:t>Presentation Title</a:t>
            </a:r>
            <a:endParaRPr lang="en-US" dirty="0"/>
          </a:p>
        </p:txBody>
      </p:sp>
      <p:sp>
        <p:nvSpPr>
          <p:cNvPr id="3" name="Subtitle 2"/>
          <p:cNvSpPr>
            <a:spLocks noGrp="1"/>
          </p:cNvSpPr>
          <p:nvPr>
            <p:ph type="subTitle" idx="1" hasCustomPrompt="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Author Information</a:t>
            </a:r>
            <a:endParaRPr lang="en-US" dirty="0"/>
          </a:p>
        </p:txBody>
      </p:sp>
    </p:spTree>
    <p:extLst>
      <p:ext uri="{BB962C8B-B14F-4D97-AF65-F5344CB8AC3E}">
        <p14:creationId xmlns:p14="http://schemas.microsoft.com/office/powerpoint/2010/main" xmlns="" val="671092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a:xfrm>
            <a:off x="5334000" y="6356350"/>
            <a:ext cx="3361678" cy="365125"/>
          </a:xfrm>
        </p:spPr>
        <p:txBody>
          <a:bodyPr/>
          <a:lstStyle/>
          <a:p>
            <a:r>
              <a:rPr lang="en-US" dirty="0" smtClean="0">
                <a:solidFill>
                  <a:prstClr val="black">
                    <a:tint val="75000"/>
                  </a:prstClr>
                </a:solidFill>
              </a:rPr>
              <a:t>Hampton Roads, Virginia  </a:t>
            </a:r>
            <a:r>
              <a:rPr lang="en-US" dirty="0" smtClean="0">
                <a:solidFill>
                  <a:prstClr val="black">
                    <a:tint val="75000"/>
                  </a:prstClr>
                </a:solidFill>
                <a:sym typeface="Symbol"/>
              </a:rPr>
              <a:t>  March</a:t>
            </a:r>
            <a:r>
              <a:rPr lang="en-US" dirty="0" smtClean="0">
                <a:solidFill>
                  <a:prstClr val="black">
                    <a:tint val="75000"/>
                  </a:prstClr>
                </a:solidFill>
              </a:rPr>
              <a:t> 31-April 2, 2015</a:t>
            </a:r>
          </a:p>
        </p:txBody>
      </p:sp>
      <p:sp>
        <p:nvSpPr>
          <p:cNvPr id="6" name="Slide Number Placeholder 5"/>
          <p:cNvSpPr>
            <a:spLocks noGrp="1"/>
          </p:cNvSpPr>
          <p:nvPr>
            <p:ph type="sldNum" sz="quarter" idx="12"/>
          </p:nvPr>
        </p:nvSpPr>
        <p:spPr/>
        <p:txBody>
          <a:bodyPr/>
          <a:lstStyle/>
          <a:p>
            <a:fld id="{20E6FD9B-DC66-4F2B-B92A-19C65C99AF3B}" type="slidenum">
              <a:rPr lang="en-US" smtClean="0">
                <a:solidFill>
                  <a:prstClr val="black">
                    <a:tint val="75000"/>
                  </a:prstClr>
                </a:solidFill>
              </a:rPr>
              <a:pPr/>
              <a:t>‹#›</a:t>
            </a:fld>
            <a:endParaRPr lang="en-US">
              <a:solidFill>
                <a:prstClr val="black">
                  <a:tint val="75000"/>
                </a:prstClr>
              </a:solidFill>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5334000" y="5904215"/>
            <a:ext cx="3364298" cy="450056"/>
          </a:xfrm>
          <a:prstGeom prst="rect">
            <a:avLst/>
          </a:prstGeom>
        </p:spPr>
      </p:pic>
    </p:spTree>
    <p:extLst>
      <p:ext uri="{BB962C8B-B14F-4D97-AF65-F5344CB8AC3E}">
        <p14:creationId xmlns:p14="http://schemas.microsoft.com/office/powerpoint/2010/main" xmlns="" val="345906788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p:txBody>
          <a:bodyPr/>
          <a:lstStyle/>
          <a:p>
            <a:fld id="{20E6FD9B-DC66-4F2B-B92A-19C65C99AF3B}" type="slidenum">
              <a:rPr lang="en-US" smtClean="0">
                <a:solidFill>
                  <a:prstClr val="black">
                    <a:tint val="75000"/>
                  </a:prstClr>
                </a:solidFill>
              </a:rPr>
              <a:pPr/>
              <a:t>‹#›</a:t>
            </a:fld>
            <a:endParaRPr lang="en-US">
              <a:solidFill>
                <a:prstClr val="black">
                  <a:tint val="75000"/>
                </a:prstClr>
              </a:solidFill>
            </a:endParaRPr>
          </a:p>
        </p:txBody>
      </p:sp>
      <p:sp>
        <p:nvSpPr>
          <p:cNvPr id="8" name="Footer Placeholder 4"/>
          <p:cNvSpPr>
            <a:spLocks noGrp="1"/>
          </p:cNvSpPr>
          <p:nvPr>
            <p:ph type="ftr" sz="quarter" idx="11"/>
          </p:nvPr>
        </p:nvSpPr>
        <p:spPr>
          <a:xfrm>
            <a:off x="5334000" y="6356350"/>
            <a:ext cx="3361678" cy="365125"/>
          </a:xfrm>
        </p:spPr>
        <p:txBody>
          <a:bodyPr/>
          <a:lstStyle/>
          <a:p>
            <a:r>
              <a:rPr lang="en-US" dirty="0" smtClean="0">
                <a:solidFill>
                  <a:prstClr val="black">
                    <a:tint val="75000"/>
                  </a:prstClr>
                </a:solidFill>
              </a:rPr>
              <a:t>Hampton Roads, Virginia  </a:t>
            </a:r>
            <a:r>
              <a:rPr lang="en-US" dirty="0" smtClean="0">
                <a:solidFill>
                  <a:prstClr val="black">
                    <a:tint val="75000"/>
                  </a:prstClr>
                </a:solidFill>
                <a:sym typeface="Symbol"/>
              </a:rPr>
              <a:t>  March</a:t>
            </a:r>
            <a:r>
              <a:rPr lang="en-US" dirty="0" smtClean="0">
                <a:solidFill>
                  <a:prstClr val="black">
                    <a:tint val="75000"/>
                  </a:prstClr>
                </a:solidFill>
              </a:rPr>
              <a:t> 31-April 2, 2015</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5334000" y="5904215"/>
            <a:ext cx="3364298" cy="450056"/>
          </a:xfrm>
          <a:prstGeom prst="rect">
            <a:avLst/>
          </a:prstGeom>
        </p:spPr>
      </p:pic>
    </p:spTree>
    <p:extLst>
      <p:ext uri="{BB962C8B-B14F-4D97-AF65-F5344CB8AC3E}">
        <p14:creationId xmlns:p14="http://schemas.microsoft.com/office/powerpoint/2010/main" xmlns="" val="217487637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8"/>
          <p:cNvSpPr>
            <a:spLocks noGrp="1"/>
          </p:cNvSpPr>
          <p:nvPr>
            <p:ph type="sldNum" sz="quarter" idx="12"/>
          </p:nvPr>
        </p:nvSpPr>
        <p:spPr/>
        <p:txBody>
          <a:bodyPr/>
          <a:lstStyle/>
          <a:p>
            <a:fld id="{20E6FD9B-DC66-4F2B-B92A-19C65C99AF3B}" type="slidenum">
              <a:rPr lang="en-US" smtClean="0">
                <a:solidFill>
                  <a:prstClr val="black">
                    <a:tint val="75000"/>
                  </a:prstClr>
                </a:solidFill>
              </a:rPr>
              <a:pPr/>
              <a:t>‹#›</a:t>
            </a:fld>
            <a:endParaRPr lang="en-US">
              <a:solidFill>
                <a:prstClr val="black">
                  <a:tint val="75000"/>
                </a:prstClr>
              </a:solidFill>
            </a:endParaRPr>
          </a:p>
        </p:txBody>
      </p:sp>
      <p:sp>
        <p:nvSpPr>
          <p:cNvPr id="10" name="Footer Placeholder 4"/>
          <p:cNvSpPr>
            <a:spLocks noGrp="1"/>
          </p:cNvSpPr>
          <p:nvPr>
            <p:ph type="ftr" sz="quarter" idx="11"/>
          </p:nvPr>
        </p:nvSpPr>
        <p:spPr>
          <a:xfrm>
            <a:off x="5334000" y="6356350"/>
            <a:ext cx="3361678" cy="365125"/>
          </a:xfrm>
        </p:spPr>
        <p:txBody>
          <a:bodyPr/>
          <a:lstStyle/>
          <a:p>
            <a:r>
              <a:rPr lang="en-US" dirty="0" smtClean="0">
                <a:solidFill>
                  <a:prstClr val="black">
                    <a:tint val="75000"/>
                  </a:prstClr>
                </a:solidFill>
              </a:rPr>
              <a:t>Hampton Roads, Virginia  </a:t>
            </a:r>
            <a:r>
              <a:rPr lang="en-US" dirty="0" smtClean="0">
                <a:solidFill>
                  <a:prstClr val="black">
                    <a:tint val="75000"/>
                  </a:prstClr>
                </a:solidFill>
                <a:sym typeface="Symbol"/>
              </a:rPr>
              <a:t>  March</a:t>
            </a:r>
            <a:r>
              <a:rPr lang="en-US" dirty="0" smtClean="0">
                <a:solidFill>
                  <a:prstClr val="black">
                    <a:tint val="75000"/>
                  </a:prstClr>
                </a:solidFill>
              </a:rPr>
              <a:t> 31-April 2, 2015</a:t>
            </a: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5334000" y="5904215"/>
            <a:ext cx="3364298" cy="450056"/>
          </a:xfrm>
          <a:prstGeom prst="rect">
            <a:avLst/>
          </a:prstGeom>
        </p:spPr>
      </p:pic>
    </p:spTree>
    <p:extLst>
      <p:ext uri="{BB962C8B-B14F-4D97-AF65-F5344CB8AC3E}">
        <p14:creationId xmlns:p14="http://schemas.microsoft.com/office/powerpoint/2010/main" xmlns="" val="122351062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20E6FD9B-DC66-4F2B-B92A-19C65C99AF3B}" type="slidenum">
              <a:rPr lang="en-US" smtClean="0">
                <a:solidFill>
                  <a:prstClr val="black">
                    <a:tint val="75000"/>
                  </a:prstClr>
                </a:solidFill>
              </a:rPr>
              <a:pPr/>
              <a:t>‹#›</a:t>
            </a:fld>
            <a:endParaRPr lang="en-US">
              <a:solidFill>
                <a:prstClr val="black">
                  <a:tint val="75000"/>
                </a:prstClr>
              </a:solidFill>
            </a:endParaRPr>
          </a:p>
        </p:txBody>
      </p:sp>
      <p:sp>
        <p:nvSpPr>
          <p:cNvPr id="6" name="Footer Placeholder 4"/>
          <p:cNvSpPr>
            <a:spLocks noGrp="1"/>
          </p:cNvSpPr>
          <p:nvPr>
            <p:ph type="ftr" sz="quarter" idx="11"/>
          </p:nvPr>
        </p:nvSpPr>
        <p:spPr>
          <a:xfrm>
            <a:off x="5334000" y="6356350"/>
            <a:ext cx="3361678" cy="365125"/>
          </a:xfrm>
        </p:spPr>
        <p:txBody>
          <a:bodyPr/>
          <a:lstStyle/>
          <a:p>
            <a:r>
              <a:rPr lang="en-US" dirty="0" smtClean="0">
                <a:solidFill>
                  <a:prstClr val="black">
                    <a:tint val="75000"/>
                  </a:prstClr>
                </a:solidFill>
              </a:rPr>
              <a:t>Hampton Roads, Virginia  </a:t>
            </a:r>
            <a:r>
              <a:rPr lang="en-US" dirty="0" smtClean="0">
                <a:solidFill>
                  <a:prstClr val="black">
                    <a:tint val="75000"/>
                  </a:prstClr>
                </a:solidFill>
                <a:sym typeface="Symbol"/>
              </a:rPr>
              <a:t>  March</a:t>
            </a:r>
            <a:r>
              <a:rPr lang="en-US" dirty="0" smtClean="0">
                <a:solidFill>
                  <a:prstClr val="black">
                    <a:tint val="75000"/>
                  </a:prstClr>
                </a:solidFill>
              </a:rPr>
              <a:t> 31-April 2, 2015</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5334000" y="5904215"/>
            <a:ext cx="3364298" cy="450056"/>
          </a:xfrm>
          <a:prstGeom prst="rect">
            <a:avLst/>
          </a:prstGeom>
        </p:spPr>
      </p:pic>
    </p:spTree>
    <p:extLst>
      <p:ext uri="{BB962C8B-B14F-4D97-AF65-F5344CB8AC3E}">
        <p14:creationId xmlns:p14="http://schemas.microsoft.com/office/powerpoint/2010/main" xmlns="" val="184688840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0E6FD9B-DC66-4F2B-B92A-19C65C99AF3B}" type="slidenum">
              <a:rPr lang="en-US" smtClean="0">
                <a:solidFill>
                  <a:prstClr val="black">
                    <a:tint val="75000"/>
                  </a:prstClr>
                </a:solidFill>
              </a:rPr>
              <a:pPr/>
              <a:t>‹#›</a:t>
            </a:fld>
            <a:endParaRPr lang="en-US">
              <a:solidFill>
                <a:prstClr val="black">
                  <a:tint val="75000"/>
                </a:prstClr>
              </a:solidFill>
            </a:endParaRPr>
          </a:p>
        </p:txBody>
      </p:sp>
      <p:sp>
        <p:nvSpPr>
          <p:cNvPr id="5" name="Footer Placeholder 4"/>
          <p:cNvSpPr>
            <a:spLocks noGrp="1"/>
          </p:cNvSpPr>
          <p:nvPr>
            <p:ph type="ftr" sz="quarter" idx="11"/>
          </p:nvPr>
        </p:nvSpPr>
        <p:spPr>
          <a:xfrm>
            <a:off x="5334000" y="6356350"/>
            <a:ext cx="3361678" cy="365125"/>
          </a:xfrm>
        </p:spPr>
        <p:txBody>
          <a:bodyPr/>
          <a:lstStyle/>
          <a:p>
            <a:r>
              <a:rPr lang="en-US" dirty="0" smtClean="0">
                <a:solidFill>
                  <a:prstClr val="black">
                    <a:tint val="75000"/>
                  </a:prstClr>
                </a:solidFill>
              </a:rPr>
              <a:t>Hampton Roads, Virginia  </a:t>
            </a:r>
            <a:r>
              <a:rPr lang="en-US" dirty="0" smtClean="0">
                <a:solidFill>
                  <a:prstClr val="black">
                    <a:tint val="75000"/>
                  </a:prstClr>
                </a:solidFill>
                <a:sym typeface="Symbol"/>
              </a:rPr>
              <a:t>  March</a:t>
            </a:r>
            <a:r>
              <a:rPr lang="en-US" dirty="0" smtClean="0">
                <a:solidFill>
                  <a:prstClr val="black">
                    <a:tint val="75000"/>
                  </a:prstClr>
                </a:solidFill>
              </a:rPr>
              <a:t> 31-April 2, 2015</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5334000" y="5904215"/>
            <a:ext cx="3364298" cy="450056"/>
          </a:xfrm>
          <a:prstGeom prst="rect">
            <a:avLst/>
          </a:prstGeom>
        </p:spPr>
      </p:pic>
    </p:spTree>
    <p:extLst>
      <p:ext uri="{BB962C8B-B14F-4D97-AF65-F5344CB8AC3E}">
        <p14:creationId xmlns:p14="http://schemas.microsoft.com/office/powerpoint/2010/main" xmlns="" val="109510121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5562600" y="6356350"/>
            <a:ext cx="3133078"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solidFill>
                  <a:prstClr val="black">
                    <a:tint val="75000"/>
                  </a:prstClr>
                </a:solidFill>
              </a:rPr>
              <a:t>Hampton Roads, Virginia    March 31-April 2 2015</a:t>
            </a:r>
            <a:endParaRPr lang="en-US" dirty="0">
              <a:solidFill>
                <a:prstClr val="black">
                  <a:tint val="75000"/>
                </a:prstClr>
              </a:solidFill>
            </a:endParaRPr>
          </a:p>
        </p:txBody>
      </p:sp>
      <p:sp>
        <p:nvSpPr>
          <p:cNvPr id="6" name="Slide Number Placeholder 5"/>
          <p:cNvSpPr>
            <a:spLocks noGrp="1"/>
          </p:cNvSpPr>
          <p:nvPr>
            <p:ph type="sldNum" sz="quarter" idx="4"/>
          </p:nvPr>
        </p:nvSpPr>
        <p:spPr>
          <a:xfrm>
            <a:off x="2286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E6FD9B-DC66-4F2B-B92A-19C65C99AF3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40186594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hdr="0" dt="0"/>
  <p:txStyles>
    <p:titleStyle>
      <a:lvl1pPr algn="ctr" defTabSz="914400" rtl="0" eaLnBrk="1" latinLnBrk="0" hangingPunct="1">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Arial Narrow" panose="020B060602020203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Arial Narrow" panose="020B060602020203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Arial Narrow" panose="020B060602020203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Narrow" panose="020B060602020203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Narrow" panose="020B0606020202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ites.google.com/site/jacobbarhak/" TargetMode="Externa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ites.google.com/site/jacobbarhak/"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685800" y="4114800"/>
            <a:ext cx="7772400" cy="2286000"/>
          </a:xfrm>
        </p:spPr>
        <p:txBody>
          <a:bodyPr>
            <a:noAutofit/>
          </a:bodyPr>
          <a:lstStyle/>
          <a:p>
            <a:endParaRPr lang="en-US" sz="1600" dirty="0" smtClean="0">
              <a:solidFill>
                <a:schemeClr val="tx1"/>
              </a:solidFill>
            </a:endParaRPr>
          </a:p>
          <a:p>
            <a:r>
              <a:rPr lang="en-US" sz="1600" b="1" dirty="0" smtClean="0">
                <a:solidFill>
                  <a:schemeClr val="tx1"/>
                </a:solidFill>
              </a:rPr>
              <a:t>Jacob </a:t>
            </a:r>
            <a:r>
              <a:rPr lang="en-US" sz="1600" b="1" dirty="0" err="1" smtClean="0">
                <a:solidFill>
                  <a:schemeClr val="tx1"/>
                </a:solidFill>
              </a:rPr>
              <a:t>Barhak</a:t>
            </a:r>
            <a:endParaRPr lang="en-US" sz="1600" b="1" dirty="0" smtClean="0">
              <a:solidFill>
                <a:schemeClr val="tx1"/>
              </a:solidFill>
            </a:endParaRPr>
          </a:p>
          <a:p>
            <a:r>
              <a:rPr lang="en-US" sz="1600" b="1" dirty="0" smtClean="0">
                <a:solidFill>
                  <a:schemeClr val="tx1"/>
                </a:solidFill>
              </a:rPr>
              <a:t>Austin, Texas</a:t>
            </a:r>
          </a:p>
          <a:p>
            <a:r>
              <a:rPr lang="en-US" sz="1600" b="1" dirty="0" smtClean="0">
                <a:solidFill>
                  <a:schemeClr val="tx1"/>
                </a:solidFill>
                <a:hlinkClick r:id="rId2"/>
              </a:rPr>
              <a:t>http://sites.google.com/site/jacobbarhak/</a:t>
            </a:r>
            <a:r>
              <a:rPr lang="en-US" sz="1600" b="1" dirty="0" smtClean="0">
                <a:solidFill>
                  <a:schemeClr val="tx1"/>
                </a:solidFill>
              </a:rPr>
              <a:t> </a:t>
            </a:r>
          </a:p>
          <a:p>
            <a:endParaRPr lang="en-US" sz="1600" dirty="0" smtClean="0">
              <a:solidFill>
                <a:schemeClr val="tx1"/>
              </a:solidFill>
            </a:endParaRPr>
          </a:p>
          <a:p>
            <a:r>
              <a:rPr lang="en-US" sz="1600" b="1" dirty="0" smtClean="0">
                <a:solidFill>
                  <a:schemeClr val="tx1"/>
                </a:solidFill>
              </a:rPr>
              <a:t>MODSIM 2015</a:t>
            </a:r>
          </a:p>
          <a:p>
            <a:r>
              <a:rPr lang="en-US" sz="1600" b="1" dirty="0" smtClean="0">
                <a:solidFill>
                  <a:schemeClr val="tx1"/>
                </a:solidFill>
              </a:rPr>
              <a:t>Virginia Beach, VA</a:t>
            </a:r>
          </a:p>
          <a:p>
            <a:r>
              <a:rPr lang="en-US" sz="1600" b="1" dirty="0" smtClean="0">
                <a:solidFill>
                  <a:schemeClr val="tx1"/>
                </a:solidFill>
              </a:rPr>
              <a:t>31 March -2 April 2015</a:t>
            </a:r>
          </a:p>
        </p:txBody>
      </p:sp>
      <p:pic>
        <p:nvPicPr>
          <p:cNvPr id="1026" name="Picture 2" descr="C:\Users\Work\Desktop\JacobBarhak_QR_Code.png"/>
          <p:cNvPicPr>
            <a:picLocks noChangeAspect="1" noChangeArrowheads="1"/>
          </p:cNvPicPr>
          <p:nvPr/>
        </p:nvPicPr>
        <p:blipFill>
          <a:blip r:embed="rId3" cstate="print"/>
          <a:srcRect/>
          <a:stretch>
            <a:fillRect/>
          </a:stretch>
        </p:blipFill>
        <p:spPr bwMode="auto">
          <a:xfrm>
            <a:off x="6172200" y="0"/>
            <a:ext cx="2971800" cy="2971800"/>
          </a:xfrm>
          <a:prstGeom prst="rect">
            <a:avLst/>
          </a:prstGeom>
          <a:noFill/>
        </p:spPr>
      </p:pic>
      <p:pic>
        <p:nvPicPr>
          <p:cNvPr id="11" name="Picture 3" descr="C:\Users\Work\Desktop\PictureOfMeCropped.jpg"/>
          <p:cNvPicPr>
            <a:picLocks noChangeAspect="1" noChangeArrowheads="1"/>
          </p:cNvPicPr>
          <p:nvPr/>
        </p:nvPicPr>
        <p:blipFill>
          <a:blip r:embed="rId4" cstate="print"/>
          <a:srcRect/>
          <a:stretch>
            <a:fillRect/>
          </a:stretch>
        </p:blipFill>
        <p:spPr bwMode="auto">
          <a:xfrm>
            <a:off x="228600" y="228600"/>
            <a:ext cx="2169654" cy="2514600"/>
          </a:xfrm>
          <a:prstGeom prst="rect">
            <a:avLst/>
          </a:prstGeom>
          <a:noFill/>
        </p:spPr>
      </p:pic>
      <p:sp>
        <p:nvSpPr>
          <p:cNvPr id="4" name="Title 3"/>
          <p:cNvSpPr>
            <a:spLocks noGrp="1"/>
          </p:cNvSpPr>
          <p:nvPr>
            <p:ph type="ctrTitle"/>
          </p:nvPr>
        </p:nvSpPr>
        <p:spPr>
          <a:xfrm>
            <a:off x="685800" y="2667000"/>
            <a:ext cx="7772400" cy="1470025"/>
          </a:xfrm>
        </p:spPr>
        <p:txBody>
          <a:bodyPr>
            <a:normAutofit/>
          </a:bodyPr>
          <a:lstStyle/>
          <a:p>
            <a:r>
              <a:rPr lang="en-US" b="1" dirty="0" smtClean="0"/>
              <a:t>Object Oriented </a:t>
            </a:r>
            <a:br>
              <a:rPr lang="en-US" b="1" dirty="0" smtClean="0"/>
            </a:br>
            <a:r>
              <a:rPr lang="en-US" b="1" dirty="0" smtClean="0"/>
              <a:t>Population Generation</a:t>
            </a:r>
            <a:endParaRPr 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Oriented</a:t>
            </a:r>
            <a:endParaRPr lang="en-US" dirty="0"/>
          </a:p>
        </p:txBody>
      </p:sp>
      <p:sp>
        <p:nvSpPr>
          <p:cNvPr id="39946"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 name="Content Placeholder 12"/>
          <p:cNvSpPr>
            <a:spLocks noGrp="1"/>
          </p:cNvSpPr>
          <p:nvPr>
            <p:ph idx="1"/>
          </p:nvPr>
        </p:nvSpPr>
        <p:spPr/>
        <p:txBody>
          <a:bodyPr>
            <a:normAutofit lnSpcReduction="10000"/>
          </a:bodyPr>
          <a:lstStyle/>
          <a:p>
            <a:r>
              <a:rPr lang="en-US" dirty="0" smtClean="0"/>
              <a:t>Inheriting</a:t>
            </a:r>
          </a:p>
          <a:p>
            <a:pPr lvl="1"/>
            <a:r>
              <a:rPr lang="en-US" dirty="0" smtClean="0"/>
              <a:t> Rules</a:t>
            </a:r>
          </a:p>
          <a:p>
            <a:pPr lvl="1"/>
            <a:r>
              <a:rPr lang="en-US" dirty="0" smtClean="0"/>
              <a:t>Objectives</a:t>
            </a:r>
          </a:p>
          <a:p>
            <a:pPr lvl="1"/>
            <a:r>
              <a:rPr lang="en-US" dirty="0" smtClean="0"/>
              <a:t>Data</a:t>
            </a:r>
          </a:p>
          <a:p>
            <a:pPr lvl="1"/>
            <a:endParaRPr lang="en-US" dirty="0" smtClean="0"/>
          </a:p>
          <a:p>
            <a:r>
              <a:rPr lang="en-US" dirty="0" smtClean="0"/>
              <a:t>Inheritance from</a:t>
            </a:r>
          </a:p>
          <a:p>
            <a:pPr lvl="1"/>
            <a:r>
              <a:rPr lang="en-US" dirty="0" smtClean="0"/>
              <a:t>Multiple populations</a:t>
            </a:r>
          </a:p>
          <a:p>
            <a:pPr lvl="1"/>
            <a:r>
              <a:rPr lang="en-US" dirty="0" smtClean="0"/>
              <a:t>Multiple levels build an inheritance tree</a:t>
            </a:r>
          </a:p>
          <a:p>
            <a:pPr lvl="1"/>
            <a:r>
              <a:rPr lang="en-US" dirty="0" smtClean="0"/>
              <a:t>Override possible</a:t>
            </a:r>
            <a:endParaRPr lang="en-US" dirty="0" smtClean="0"/>
          </a:p>
          <a:p>
            <a:pPr lvl="1"/>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Inheritance Example</a:t>
            </a:r>
            <a:endParaRPr lang="en-US" dirty="0"/>
          </a:p>
        </p:txBody>
      </p:sp>
      <p:sp>
        <p:nvSpPr>
          <p:cNvPr id="3" name="Content Placeholder 2"/>
          <p:cNvSpPr>
            <a:spLocks noGrp="1"/>
          </p:cNvSpPr>
          <p:nvPr>
            <p:ph idx="1"/>
          </p:nvPr>
        </p:nvSpPr>
        <p:spPr>
          <a:xfrm>
            <a:off x="3505200" y="1600200"/>
            <a:ext cx="5181600" cy="4525963"/>
          </a:xfrm>
        </p:spPr>
        <p:txBody>
          <a:bodyPr>
            <a:normAutofit fontScale="92500" lnSpcReduction="10000"/>
          </a:bodyPr>
          <a:lstStyle/>
          <a:p>
            <a:pPr lvl="1">
              <a:buNone/>
            </a:pPr>
            <a:r>
              <a:rPr lang="en-US" sz="3000" dirty="0" smtClean="0"/>
              <a:t>Population D</a:t>
            </a:r>
          </a:p>
          <a:p>
            <a:pPr lvl="1">
              <a:buNone/>
            </a:pPr>
            <a:r>
              <a:rPr lang="en-US" sz="3000" dirty="0" smtClean="0"/>
              <a:t>Inheritance:</a:t>
            </a:r>
          </a:p>
          <a:p>
            <a:pPr lvl="1">
              <a:buNone/>
            </a:pPr>
            <a:r>
              <a:rPr lang="en-US" sz="3000" dirty="0" smtClean="0"/>
              <a:t>   (Population A, Rules)</a:t>
            </a:r>
          </a:p>
          <a:p>
            <a:pPr lvl="1">
              <a:buNone/>
            </a:pPr>
            <a:r>
              <a:rPr lang="en-US" sz="3000" dirty="0" smtClean="0"/>
              <a:t>   (Population C, Objectives)</a:t>
            </a:r>
          </a:p>
          <a:p>
            <a:pPr lvl="1">
              <a:buNone/>
            </a:pPr>
            <a:endParaRPr lang="en-US" sz="3000" dirty="0" smtClean="0"/>
          </a:p>
          <a:p>
            <a:pPr>
              <a:buNone/>
            </a:pPr>
            <a:r>
              <a:rPr lang="en-US" i="1" dirty="0" smtClean="0"/>
              <a:t> </a:t>
            </a:r>
          </a:p>
          <a:p>
            <a:pPr>
              <a:buNone/>
            </a:pPr>
            <a:endParaRPr lang="en-US" i="1" dirty="0" smtClean="0"/>
          </a:p>
          <a:p>
            <a:pPr>
              <a:buNone/>
            </a:pPr>
            <a:endParaRPr lang="en-US" i="1" dirty="0" smtClean="0"/>
          </a:p>
          <a:p>
            <a:pPr>
              <a:buNone/>
            </a:pPr>
            <a:r>
              <a:rPr lang="en-US" i="1" dirty="0" smtClean="0"/>
              <a:t> </a:t>
            </a:r>
          </a:p>
        </p:txBody>
      </p:sp>
      <p:sp>
        <p:nvSpPr>
          <p:cNvPr id="39946"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9944" name="Text Box 8"/>
          <p:cNvSpPr txBox="1">
            <a:spLocks noChangeArrowheads="1"/>
          </p:cNvSpPr>
          <p:nvPr/>
        </p:nvSpPr>
        <p:spPr bwMode="auto">
          <a:xfrm>
            <a:off x="1931568" y="2085412"/>
            <a:ext cx="1575589" cy="156527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Pop D:</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Age (A)</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Male (A)</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Height (A)</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Weight (A)</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Objective 1 (C)</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39943" name="Text Box 7"/>
          <p:cNvSpPr txBox="1">
            <a:spLocks noChangeArrowheads="1"/>
          </p:cNvSpPr>
          <p:nvPr/>
        </p:nvSpPr>
        <p:spPr bwMode="auto">
          <a:xfrm>
            <a:off x="457200" y="4343400"/>
            <a:ext cx="1576921" cy="126820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Pop A:</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Age (A)</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Male (A)</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Height (A)</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Weight (A)</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39942" name="Text Box 6"/>
          <p:cNvSpPr txBox="1">
            <a:spLocks noChangeArrowheads="1"/>
          </p:cNvSpPr>
          <p:nvPr/>
        </p:nvSpPr>
        <p:spPr bwMode="auto">
          <a:xfrm>
            <a:off x="3416590" y="4343400"/>
            <a:ext cx="1576921" cy="126820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Pop C:</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Objective 1 (C)</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39941" name="AutoShape 5"/>
          <p:cNvSpPr>
            <a:spLocks noChangeShapeType="1"/>
          </p:cNvSpPr>
          <p:nvPr/>
        </p:nvSpPr>
        <p:spPr bwMode="auto">
          <a:xfrm flipV="1">
            <a:off x="1207037" y="3678659"/>
            <a:ext cx="724531" cy="664741"/>
          </a:xfrm>
          <a:prstGeom prst="straightConnector1">
            <a:avLst/>
          </a:prstGeom>
          <a:noFill/>
          <a:ln w="12700">
            <a:solidFill>
              <a:srgbClr val="000000"/>
            </a:solidFill>
            <a:round/>
            <a:headEnd/>
            <a:tailEnd type="triangle" w="lg" len="lg"/>
          </a:ln>
        </p:spPr>
        <p:txBody>
          <a:bodyPr vert="horz" wrap="square" lIns="91440" tIns="45720" rIns="91440" bIns="45720" numCol="1" anchor="t" anchorCtr="0" compatLnSpc="1">
            <a:prstTxWarp prst="textNoShape">
              <a:avLst/>
            </a:prstTxWarp>
          </a:bodyPr>
          <a:lstStyle/>
          <a:p>
            <a:endParaRPr lang="en-US" sz="1400"/>
          </a:p>
        </p:txBody>
      </p:sp>
      <p:sp>
        <p:nvSpPr>
          <p:cNvPr id="39940" name="AutoShape 4"/>
          <p:cNvSpPr>
            <a:spLocks noChangeShapeType="1"/>
          </p:cNvSpPr>
          <p:nvPr/>
        </p:nvSpPr>
        <p:spPr bwMode="auto">
          <a:xfrm flipH="1" flipV="1">
            <a:off x="3507157" y="3678659"/>
            <a:ext cx="672589" cy="664741"/>
          </a:xfrm>
          <a:prstGeom prst="straightConnector1">
            <a:avLst/>
          </a:prstGeom>
          <a:noFill/>
          <a:ln w="12700">
            <a:solidFill>
              <a:srgbClr val="000000"/>
            </a:solidFill>
            <a:round/>
            <a:headEnd/>
            <a:tailEnd type="triangle" w="lg" len="lg"/>
          </a:ln>
        </p:spPr>
        <p:txBody>
          <a:bodyPr vert="horz" wrap="square" lIns="91440" tIns="45720" rIns="91440" bIns="45720" numCol="1" anchor="t" anchorCtr="0" compatLnSpc="1">
            <a:prstTxWarp prst="textNoShape">
              <a:avLst/>
            </a:prstTxWarp>
          </a:bodyPr>
          <a:lstStyle/>
          <a:p>
            <a:endParaRPr lang="en-US" sz="1400"/>
          </a:p>
        </p:txBody>
      </p:sp>
      <p:sp>
        <p:nvSpPr>
          <p:cNvPr id="39939" name="Text Box 3"/>
          <p:cNvSpPr txBox="1">
            <a:spLocks noChangeArrowheads="1"/>
          </p:cNvSpPr>
          <p:nvPr/>
        </p:nvSpPr>
        <p:spPr bwMode="auto">
          <a:xfrm>
            <a:off x="976625" y="3771909"/>
            <a:ext cx="711213" cy="3610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Rules</a:t>
            </a:r>
            <a:endParaRPr kumimoji="0" lang="en-US" sz="14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pitchFamily="34" charset="0"/>
              <a:cs typeface="Arial" pitchFamily="34" charset="0"/>
            </a:endParaRPr>
          </a:p>
        </p:txBody>
      </p:sp>
      <p:sp>
        <p:nvSpPr>
          <p:cNvPr id="39938" name="Text Box 2"/>
          <p:cNvSpPr txBox="1">
            <a:spLocks noChangeArrowheads="1"/>
          </p:cNvSpPr>
          <p:nvPr/>
        </p:nvSpPr>
        <p:spPr bwMode="auto">
          <a:xfrm>
            <a:off x="3758878" y="3771909"/>
            <a:ext cx="1137407" cy="3610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Objectives</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2" name="Rectangle 11"/>
          <p:cNvSpPr/>
          <p:nvPr/>
        </p:nvSpPr>
        <p:spPr>
          <a:xfrm>
            <a:off x="5334000" y="3657600"/>
            <a:ext cx="3581400" cy="2057400"/>
          </a:xfrm>
          <a:prstGeom prst="rect">
            <a:avLst/>
          </a:prstGeom>
          <a:gradFill>
            <a:gsLst>
              <a:gs pos="0">
                <a:schemeClr val="bg1"/>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0070C0"/>
                </a:solidFill>
              </a:rPr>
              <a:t>Result:</a:t>
            </a:r>
          </a:p>
          <a:p>
            <a:pPr algn="ctr"/>
            <a:r>
              <a:rPr lang="en-US" sz="2800" b="1" dirty="0" smtClean="0">
                <a:solidFill>
                  <a:schemeClr val="tx1"/>
                </a:solidFill>
              </a:rPr>
              <a:t>Population with     Age, Weight, Height characteristics where the mean BMI ~ 25 </a:t>
            </a:r>
            <a:endParaRPr lang="en-US" sz="28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9941"/>
                                        </p:tgtEl>
                                        <p:attrNameLst>
                                          <p:attrName>style.visibility</p:attrName>
                                        </p:attrNameLst>
                                      </p:cBhvr>
                                      <p:to>
                                        <p:strVal val="visible"/>
                                      </p:to>
                                    </p:set>
                                    <p:animEffect transition="in" filter="wipe(left)">
                                      <p:cBhvr>
                                        <p:cTn id="7" dur="500"/>
                                        <p:tgtEl>
                                          <p:spTgt spid="39941"/>
                                        </p:tgtEl>
                                      </p:cBhvr>
                                    </p:animEffect>
                                  </p:childTnLst>
                                </p:cTn>
                              </p:par>
                              <p:par>
                                <p:cTn id="8" presetID="22" presetClass="entr" presetSubtype="8" fill="hold" nodeType="withEffect">
                                  <p:stCondLst>
                                    <p:cond delay="0"/>
                                  </p:stCondLst>
                                  <p:childTnLst>
                                    <p:set>
                                      <p:cBhvr>
                                        <p:cTn id="9" dur="1" fill="hold">
                                          <p:stCondLst>
                                            <p:cond delay="0"/>
                                          </p:stCondLst>
                                        </p:cTn>
                                        <p:tgtEl>
                                          <p:spTgt spid="39939"/>
                                        </p:tgtEl>
                                        <p:attrNameLst>
                                          <p:attrName>style.visibility</p:attrName>
                                        </p:attrNameLst>
                                      </p:cBhvr>
                                      <p:to>
                                        <p:strVal val="visible"/>
                                      </p:to>
                                    </p:set>
                                    <p:animEffect transition="in" filter="wipe(left)">
                                      <p:cBhvr>
                                        <p:cTn id="10" dur="500"/>
                                        <p:tgtEl>
                                          <p:spTgt spid="39939"/>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39944">
                                            <p:txEl>
                                              <p:pRg st="1" end="1"/>
                                            </p:txEl>
                                          </p:spTgt>
                                        </p:tgtEl>
                                        <p:attrNameLst>
                                          <p:attrName>style.visibility</p:attrName>
                                        </p:attrNameLst>
                                      </p:cBhvr>
                                      <p:to>
                                        <p:strVal val="visible"/>
                                      </p:to>
                                    </p:set>
                                    <p:animEffect transition="in" filter="wipe(left)">
                                      <p:cBhvr>
                                        <p:cTn id="14" dur="500"/>
                                        <p:tgtEl>
                                          <p:spTgt spid="39944">
                                            <p:txEl>
                                              <p:pRg st="1" end="1"/>
                                            </p:txEl>
                                          </p:spTgt>
                                        </p:tgtEl>
                                      </p:cBhvr>
                                    </p:animEffect>
                                  </p:childTnLst>
                                </p:cTn>
                              </p:par>
                              <p:par>
                                <p:cTn id="15" presetID="22" presetClass="entr" presetSubtype="8" fill="hold" nodeType="withEffect">
                                  <p:stCondLst>
                                    <p:cond delay="0"/>
                                  </p:stCondLst>
                                  <p:childTnLst>
                                    <p:set>
                                      <p:cBhvr>
                                        <p:cTn id="16" dur="1" fill="hold">
                                          <p:stCondLst>
                                            <p:cond delay="0"/>
                                          </p:stCondLst>
                                        </p:cTn>
                                        <p:tgtEl>
                                          <p:spTgt spid="39944">
                                            <p:txEl>
                                              <p:pRg st="2" end="2"/>
                                            </p:txEl>
                                          </p:spTgt>
                                        </p:tgtEl>
                                        <p:attrNameLst>
                                          <p:attrName>style.visibility</p:attrName>
                                        </p:attrNameLst>
                                      </p:cBhvr>
                                      <p:to>
                                        <p:strVal val="visible"/>
                                      </p:to>
                                    </p:set>
                                    <p:animEffect transition="in" filter="wipe(left)">
                                      <p:cBhvr>
                                        <p:cTn id="17" dur="500"/>
                                        <p:tgtEl>
                                          <p:spTgt spid="39944">
                                            <p:txEl>
                                              <p:pRg st="2" end="2"/>
                                            </p:txEl>
                                          </p:spTgt>
                                        </p:tgtEl>
                                      </p:cBhvr>
                                    </p:animEffect>
                                  </p:childTnLst>
                                </p:cTn>
                              </p:par>
                              <p:par>
                                <p:cTn id="18" presetID="22" presetClass="entr" presetSubtype="8" fill="hold" nodeType="withEffect">
                                  <p:stCondLst>
                                    <p:cond delay="0"/>
                                  </p:stCondLst>
                                  <p:childTnLst>
                                    <p:set>
                                      <p:cBhvr>
                                        <p:cTn id="19" dur="1" fill="hold">
                                          <p:stCondLst>
                                            <p:cond delay="0"/>
                                          </p:stCondLst>
                                        </p:cTn>
                                        <p:tgtEl>
                                          <p:spTgt spid="39944">
                                            <p:txEl>
                                              <p:pRg st="3" end="3"/>
                                            </p:txEl>
                                          </p:spTgt>
                                        </p:tgtEl>
                                        <p:attrNameLst>
                                          <p:attrName>style.visibility</p:attrName>
                                        </p:attrNameLst>
                                      </p:cBhvr>
                                      <p:to>
                                        <p:strVal val="visible"/>
                                      </p:to>
                                    </p:set>
                                    <p:animEffect transition="in" filter="wipe(left)">
                                      <p:cBhvr>
                                        <p:cTn id="20" dur="500"/>
                                        <p:tgtEl>
                                          <p:spTgt spid="39944">
                                            <p:txEl>
                                              <p:pRg st="3" end="3"/>
                                            </p:txEl>
                                          </p:spTgt>
                                        </p:tgtEl>
                                      </p:cBhvr>
                                    </p:animEffect>
                                  </p:childTnLst>
                                </p:cTn>
                              </p:par>
                              <p:par>
                                <p:cTn id="21" presetID="22" presetClass="entr" presetSubtype="8" fill="hold" nodeType="withEffect">
                                  <p:stCondLst>
                                    <p:cond delay="0"/>
                                  </p:stCondLst>
                                  <p:childTnLst>
                                    <p:set>
                                      <p:cBhvr>
                                        <p:cTn id="22" dur="1" fill="hold">
                                          <p:stCondLst>
                                            <p:cond delay="0"/>
                                          </p:stCondLst>
                                        </p:cTn>
                                        <p:tgtEl>
                                          <p:spTgt spid="39944">
                                            <p:txEl>
                                              <p:pRg st="4" end="4"/>
                                            </p:txEl>
                                          </p:spTgt>
                                        </p:tgtEl>
                                        <p:attrNameLst>
                                          <p:attrName>style.visibility</p:attrName>
                                        </p:attrNameLst>
                                      </p:cBhvr>
                                      <p:to>
                                        <p:strVal val="visible"/>
                                      </p:to>
                                    </p:set>
                                    <p:animEffect transition="in" filter="wipe(left)">
                                      <p:cBhvr>
                                        <p:cTn id="23" dur="500"/>
                                        <p:tgtEl>
                                          <p:spTgt spid="39944">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grpId="0" nodeType="clickEffect">
                                  <p:stCondLst>
                                    <p:cond delay="0"/>
                                  </p:stCondLst>
                                  <p:childTnLst>
                                    <p:set>
                                      <p:cBhvr>
                                        <p:cTn id="27" dur="1" fill="hold">
                                          <p:stCondLst>
                                            <p:cond delay="0"/>
                                          </p:stCondLst>
                                        </p:cTn>
                                        <p:tgtEl>
                                          <p:spTgt spid="39938"/>
                                        </p:tgtEl>
                                        <p:attrNameLst>
                                          <p:attrName>style.visibility</p:attrName>
                                        </p:attrNameLst>
                                      </p:cBhvr>
                                      <p:to>
                                        <p:strVal val="visible"/>
                                      </p:to>
                                    </p:set>
                                    <p:animEffect transition="in" filter="wipe(right)">
                                      <p:cBhvr>
                                        <p:cTn id="28" dur="500"/>
                                        <p:tgtEl>
                                          <p:spTgt spid="39938"/>
                                        </p:tgtEl>
                                      </p:cBhvr>
                                    </p:animEffect>
                                  </p:childTnLst>
                                </p:cTn>
                              </p:par>
                              <p:par>
                                <p:cTn id="29" presetID="22" presetClass="entr" presetSubtype="2" fill="hold" grpId="0" nodeType="withEffect">
                                  <p:stCondLst>
                                    <p:cond delay="0"/>
                                  </p:stCondLst>
                                  <p:childTnLst>
                                    <p:set>
                                      <p:cBhvr>
                                        <p:cTn id="30" dur="1" fill="hold">
                                          <p:stCondLst>
                                            <p:cond delay="0"/>
                                          </p:stCondLst>
                                        </p:cTn>
                                        <p:tgtEl>
                                          <p:spTgt spid="39940"/>
                                        </p:tgtEl>
                                        <p:attrNameLst>
                                          <p:attrName>style.visibility</p:attrName>
                                        </p:attrNameLst>
                                      </p:cBhvr>
                                      <p:to>
                                        <p:strVal val="visible"/>
                                      </p:to>
                                    </p:set>
                                    <p:animEffect transition="in" filter="wipe(right)">
                                      <p:cBhvr>
                                        <p:cTn id="31" dur="500"/>
                                        <p:tgtEl>
                                          <p:spTgt spid="39940"/>
                                        </p:tgtEl>
                                      </p:cBhvr>
                                    </p:animEffect>
                                  </p:childTnLst>
                                </p:cTn>
                              </p:par>
                            </p:childTnLst>
                          </p:cTn>
                        </p:par>
                        <p:par>
                          <p:cTn id="32" fill="hold">
                            <p:stCondLst>
                              <p:cond delay="500"/>
                            </p:stCondLst>
                            <p:childTnLst>
                              <p:par>
                                <p:cTn id="33" presetID="22" presetClass="entr" presetSubtype="2" fill="hold" nodeType="afterEffect">
                                  <p:stCondLst>
                                    <p:cond delay="0"/>
                                  </p:stCondLst>
                                  <p:childTnLst>
                                    <p:set>
                                      <p:cBhvr>
                                        <p:cTn id="34" dur="1" fill="hold">
                                          <p:stCondLst>
                                            <p:cond delay="0"/>
                                          </p:stCondLst>
                                        </p:cTn>
                                        <p:tgtEl>
                                          <p:spTgt spid="39944">
                                            <p:txEl>
                                              <p:pRg st="5" end="5"/>
                                            </p:txEl>
                                          </p:spTgt>
                                        </p:tgtEl>
                                        <p:attrNameLst>
                                          <p:attrName>style.visibility</p:attrName>
                                        </p:attrNameLst>
                                      </p:cBhvr>
                                      <p:to>
                                        <p:strVal val="visible"/>
                                      </p:to>
                                    </p:set>
                                    <p:animEffect transition="in" filter="wipe(right)">
                                      <p:cBhvr>
                                        <p:cTn id="35" dur="500"/>
                                        <p:tgtEl>
                                          <p:spTgt spid="39944">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animBg="1"/>
      <p:bldP spid="39938" grpId="0"/>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Inheritance is Different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Similar to prototype inheritance in other languages</a:t>
            </a:r>
          </a:p>
          <a:p>
            <a:endParaRPr lang="en-US" dirty="0" smtClean="0"/>
          </a:p>
          <a:p>
            <a:r>
              <a:rPr lang="en-US" dirty="0" smtClean="0"/>
              <a:t>Data inheritance forces generation </a:t>
            </a:r>
          </a:p>
          <a:p>
            <a:pPr lvl="1"/>
            <a:r>
              <a:rPr lang="en-US" dirty="0" smtClean="0"/>
              <a:t>Invoked before inheritance</a:t>
            </a:r>
          </a:p>
          <a:p>
            <a:pPr lvl="1"/>
            <a:r>
              <a:rPr lang="en-US" dirty="0" smtClean="0"/>
              <a:t>Objectives and rules are not inherited </a:t>
            </a:r>
          </a:p>
          <a:p>
            <a:pPr lvl="1"/>
            <a:r>
              <a:rPr lang="en-US" dirty="0" smtClean="0"/>
              <a:t>The generated data is converted to rules</a:t>
            </a:r>
          </a:p>
          <a:p>
            <a:endParaRPr lang="en-US" dirty="0" smtClean="0"/>
          </a:p>
          <a:p>
            <a:r>
              <a:rPr lang="en-US" dirty="0" smtClean="0"/>
              <a:t>Aimed at handling real data in the future </a:t>
            </a:r>
          </a:p>
          <a:p>
            <a:pPr lvl="1"/>
            <a:r>
              <a:rPr lang="en-US" dirty="0" smtClean="0"/>
              <a:t>Electronic Medical Records (EMR)</a:t>
            </a:r>
          </a:p>
          <a:p>
            <a:pPr lvl="1"/>
            <a:r>
              <a:rPr lang="en-US" dirty="0" smtClean="0"/>
              <a:t>Previous simulation data can be reintroduces </a:t>
            </a:r>
          </a:p>
          <a:p>
            <a:pPr lvl="1"/>
            <a:endParaRPr 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Example</a:t>
            </a:r>
            <a:endParaRPr lang="en-US" dirty="0"/>
          </a:p>
        </p:txBody>
      </p:sp>
      <p:sp>
        <p:nvSpPr>
          <p:cNvPr id="3" name="Content Placeholder 2"/>
          <p:cNvSpPr>
            <a:spLocks noGrp="1"/>
          </p:cNvSpPr>
          <p:nvPr>
            <p:ph idx="1"/>
          </p:nvPr>
        </p:nvSpPr>
        <p:spPr/>
        <p:txBody>
          <a:bodyPr>
            <a:normAutofit lnSpcReduction="10000"/>
          </a:bodyPr>
          <a:lstStyle/>
          <a:p>
            <a:pPr lvl="1">
              <a:buNone/>
            </a:pPr>
            <a:r>
              <a:rPr lang="en-US" sz="3000" dirty="0" smtClean="0"/>
              <a:t>Population B:</a:t>
            </a:r>
          </a:p>
          <a:p>
            <a:pPr lvl="1">
              <a:buNone/>
            </a:pPr>
            <a:r>
              <a:rPr lang="en-US" sz="3000" dirty="0" smtClean="0"/>
              <a:t>Rules:</a:t>
            </a:r>
          </a:p>
          <a:p>
            <a:pPr lvl="1">
              <a:buNone/>
            </a:pPr>
            <a:r>
              <a:rPr lang="en-US" sz="3000" dirty="0" smtClean="0"/>
              <a:t>   Age ~ Table ([[Mod(IndividualID,3),[]]], [50,60,40])</a:t>
            </a:r>
          </a:p>
          <a:p>
            <a:pPr>
              <a:buNone/>
            </a:pPr>
            <a:endParaRPr lang="en-US" i="1" dirty="0" smtClean="0"/>
          </a:p>
          <a:p>
            <a:pPr>
              <a:buNone/>
            </a:pPr>
            <a:endParaRPr lang="en-US" i="1" dirty="0" smtClean="0"/>
          </a:p>
          <a:p>
            <a:pPr>
              <a:buNone/>
            </a:pPr>
            <a:endParaRPr lang="en-US" i="1" dirty="0" smtClean="0"/>
          </a:p>
          <a:p>
            <a:pPr>
              <a:buNone/>
            </a:pPr>
            <a:endParaRPr lang="en-US" i="1" dirty="0" smtClean="0"/>
          </a:p>
          <a:p>
            <a:pPr>
              <a:buNone/>
            </a:pPr>
            <a:r>
              <a:rPr lang="en-US" i="1" dirty="0" smtClean="0"/>
              <a:t> </a:t>
            </a:r>
            <a:endParaRPr lang="en-US" dirty="0" smtClean="0"/>
          </a:p>
          <a:p>
            <a:pPr lvl="1">
              <a:buNone/>
            </a:pPr>
            <a:endParaRPr lang="en-US" dirty="0"/>
          </a:p>
        </p:txBody>
      </p:sp>
      <p:sp>
        <p:nvSpPr>
          <p:cNvPr id="4" name="Rectangle 3"/>
          <p:cNvSpPr/>
          <p:nvPr/>
        </p:nvSpPr>
        <p:spPr>
          <a:xfrm>
            <a:off x="762000" y="3276600"/>
            <a:ext cx="7696200" cy="2514600"/>
          </a:xfrm>
          <a:prstGeom prst="rect">
            <a:avLst/>
          </a:prstGeom>
          <a:gradFill>
            <a:gsLst>
              <a:gs pos="0">
                <a:schemeClr val="bg1"/>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0070C0"/>
                </a:solidFill>
              </a:rPr>
              <a:t>Equivalent to the following data table:</a:t>
            </a:r>
            <a:endParaRPr lang="en-US" sz="2800" b="1" dirty="0" smtClean="0">
              <a:solidFill>
                <a:schemeClr val="tx1"/>
              </a:solidFill>
            </a:endParaRPr>
          </a:p>
          <a:p>
            <a:pPr algn="ctr"/>
            <a:endParaRPr lang="en-US" sz="2800" b="1" dirty="0" smtClean="0">
              <a:solidFill>
                <a:schemeClr val="tx1"/>
              </a:solidFill>
            </a:endParaRPr>
          </a:p>
          <a:p>
            <a:pPr algn="ctr"/>
            <a:endParaRPr lang="en-US" sz="2800" b="1" dirty="0" smtClean="0">
              <a:solidFill>
                <a:schemeClr val="tx1"/>
              </a:solidFill>
            </a:endParaRPr>
          </a:p>
          <a:p>
            <a:pPr algn="ctr"/>
            <a:endParaRPr lang="en-US" sz="2800" b="1" dirty="0" smtClean="0">
              <a:solidFill>
                <a:schemeClr val="tx1"/>
              </a:solidFill>
            </a:endParaRPr>
          </a:p>
          <a:p>
            <a:pPr algn="ctr"/>
            <a:endParaRPr lang="en-US" sz="2800" b="1" dirty="0">
              <a:solidFill>
                <a:schemeClr val="tx1"/>
              </a:solidFill>
            </a:endParaRPr>
          </a:p>
        </p:txBody>
      </p:sp>
      <p:graphicFrame>
        <p:nvGraphicFramePr>
          <p:cNvPr id="5" name="Table 4"/>
          <p:cNvGraphicFramePr>
            <a:graphicFrameLocks noGrp="1"/>
          </p:cNvGraphicFramePr>
          <p:nvPr/>
        </p:nvGraphicFramePr>
        <p:xfrm>
          <a:off x="1752600" y="3962400"/>
          <a:ext cx="5638800" cy="1483360"/>
        </p:xfrm>
        <a:graphic>
          <a:graphicData uri="http://schemas.openxmlformats.org/drawingml/2006/table">
            <a:tbl>
              <a:tblPr firstRow="1" bandRow="1">
                <a:tableStyleId>{5C22544A-7EE6-4342-B048-85BDC9FD1C3A}</a:tableStyleId>
              </a:tblPr>
              <a:tblGrid>
                <a:gridCol w="2819400"/>
                <a:gridCol w="2819400"/>
              </a:tblGrid>
              <a:tr h="370840">
                <a:tc>
                  <a:txBody>
                    <a:bodyPr/>
                    <a:lstStyle/>
                    <a:p>
                      <a:pPr algn="ctr"/>
                      <a:r>
                        <a:rPr lang="en-US" dirty="0" smtClean="0"/>
                        <a:t>Individual ID</a:t>
                      </a:r>
                      <a:endParaRPr lang="en-US" dirty="0"/>
                    </a:p>
                  </a:txBody>
                  <a:tcPr/>
                </a:tc>
                <a:tc>
                  <a:txBody>
                    <a:bodyPr/>
                    <a:lstStyle/>
                    <a:p>
                      <a:pPr algn="ctr"/>
                      <a:r>
                        <a:rPr lang="en-US" dirty="0" smtClean="0"/>
                        <a:t>Age</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50</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60</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40</a:t>
                      </a:r>
                      <a:endParaRPr lang="en-US"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6"/>
          <p:cNvSpPr txBox="1">
            <a:spLocks noChangeArrowheads="1"/>
          </p:cNvSpPr>
          <p:nvPr/>
        </p:nvSpPr>
        <p:spPr bwMode="auto">
          <a:xfrm>
            <a:off x="2253750" y="1447800"/>
            <a:ext cx="1964167" cy="142431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Pop E:</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Age (</a:t>
            </a:r>
            <a:r>
              <a:rPr lang="en-US" sz="1400" i="1" dirty="0" smtClean="0">
                <a:latin typeface="Arial" pitchFamily="34" charset="0"/>
                <a:ea typeface="Times New Roman" pitchFamily="18" charset="0"/>
                <a:cs typeface="Arial" pitchFamily="34" charset="0"/>
              </a:rPr>
              <a:t>Data D</a:t>
            </a:r>
            <a:r>
              <a:rPr kumimoji="0" lang="en-US" sz="14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Male (Data D)</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Height (Data D)</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Weight (Data D)</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2" name="Title 1"/>
          <p:cNvSpPr>
            <a:spLocks noGrp="1"/>
          </p:cNvSpPr>
          <p:nvPr>
            <p:ph type="title"/>
          </p:nvPr>
        </p:nvSpPr>
        <p:spPr/>
        <p:txBody>
          <a:bodyPr/>
          <a:lstStyle/>
          <a:p>
            <a:r>
              <a:rPr lang="en-US" dirty="0" smtClean="0"/>
              <a:t>Data Inheritance Example</a:t>
            </a:r>
            <a:endParaRPr lang="en-US" dirty="0"/>
          </a:p>
        </p:txBody>
      </p:sp>
      <p:sp>
        <p:nvSpPr>
          <p:cNvPr id="3" name="Content Placeholder 2"/>
          <p:cNvSpPr>
            <a:spLocks noGrp="1"/>
          </p:cNvSpPr>
          <p:nvPr>
            <p:ph idx="1"/>
          </p:nvPr>
        </p:nvSpPr>
        <p:spPr>
          <a:xfrm>
            <a:off x="4648200" y="1600200"/>
            <a:ext cx="4038600" cy="4525963"/>
          </a:xfrm>
        </p:spPr>
        <p:txBody>
          <a:bodyPr>
            <a:normAutofit fontScale="92500" lnSpcReduction="10000"/>
          </a:bodyPr>
          <a:lstStyle/>
          <a:p>
            <a:pPr lvl="1">
              <a:buNone/>
            </a:pPr>
            <a:r>
              <a:rPr lang="en-US" sz="3000" dirty="0" smtClean="0"/>
              <a:t>Population E</a:t>
            </a:r>
          </a:p>
          <a:p>
            <a:pPr lvl="1">
              <a:buNone/>
            </a:pPr>
            <a:r>
              <a:rPr lang="en-US" sz="3000" dirty="0" smtClean="0"/>
              <a:t>Inheritance:</a:t>
            </a:r>
          </a:p>
          <a:p>
            <a:pPr lvl="1">
              <a:buNone/>
            </a:pPr>
            <a:r>
              <a:rPr lang="en-US" sz="3000" dirty="0" smtClean="0"/>
              <a:t>   (Population D, Data)</a:t>
            </a:r>
          </a:p>
          <a:p>
            <a:pPr lvl="1">
              <a:buNone/>
            </a:pPr>
            <a:r>
              <a:rPr lang="en-US" sz="3000" dirty="0" smtClean="0"/>
              <a:t>   (Population B, Rules)</a:t>
            </a:r>
          </a:p>
          <a:p>
            <a:pPr lvl="1">
              <a:buNone/>
            </a:pPr>
            <a:endParaRPr lang="en-US" sz="3000" dirty="0" smtClean="0"/>
          </a:p>
          <a:p>
            <a:pPr>
              <a:buNone/>
            </a:pPr>
            <a:r>
              <a:rPr lang="en-US" i="1" dirty="0" smtClean="0"/>
              <a:t> </a:t>
            </a:r>
          </a:p>
          <a:p>
            <a:pPr>
              <a:buNone/>
            </a:pPr>
            <a:endParaRPr lang="en-US" i="1" dirty="0" smtClean="0"/>
          </a:p>
          <a:p>
            <a:pPr>
              <a:buNone/>
            </a:pPr>
            <a:endParaRPr lang="en-US" i="1" dirty="0" smtClean="0"/>
          </a:p>
          <a:p>
            <a:pPr>
              <a:buNone/>
            </a:pPr>
            <a:r>
              <a:rPr lang="en-US" i="1" dirty="0" smtClean="0"/>
              <a:t> </a:t>
            </a:r>
          </a:p>
        </p:txBody>
      </p:sp>
      <p:sp>
        <p:nvSpPr>
          <p:cNvPr id="39946"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24"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23" name="AutoShape 15"/>
          <p:cNvSpPr>
            <a:spLocks noChangeAspect="1" noChangeArrowheads="1" noTextEdit="1"/>
          </p:cNvSpPr>
          <p:nvPr/>
        </p:nvSpPr>
        <p:spPr bwMode="auto">
          <a:xfrm>
            <a:off x="1600200" y="1143007"/>
            <a:ext cx="9627553" cy="5562606"/>
          </a:xfrm>
          <a:prstGeom prst="rect">
            <a:avLst/>
          </a:prstGeom>
          <a:noFill/>
        </p:spPr>
        <p:txBody>
          <a:bodyPr vert="horz" wrap="square" lIns="91440" tIns="45720" rIns="91440" bIns="45720" numCol="1" anchor="t" anchorCtr="0" compatLnSpc="1">
            <a:prstTxWarp prst="textNoShape">
              <a:avLst/>
            </a:prstTxWarp>
          </a:bodyPr>
          <a:lstStyle/>
          <a:p>
            <a:endParaRPr lang="en-US" sz="1400"/>
          </a:p>
        </p:txBody>
      </p:sp>
      <p:sp>
        <p:nvSpPr>
          <p:cNvPr id="43021" name="Text Box 13"/>
          <p:cNvSpPr txBox="1">
            <a:spLocks noChangeArrowheads="1"/>
          </p:cNvSpPr>
          <p:nvPr/>
        </p:nvSpPr>
        <p:spPr bwMode="auto">
          <a:xfrm>
            <a:off x="467194" y="5473203"/>
            <a:ext cx="1547565" cy="115619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1" u="none" strike="noStrike" cap="none" normalizeH="0" baseline="0" smtClean="0">
                <a:ln>
                  <a:noFill/>
                </a:ln>
                <a:solidFill>
                  <a:schemeClr val="tx1"/>
                </a:solidFill>
                <a:effectLst/>
                <a:latin typeface="Arial" pitchFamily="34" charset="0"/>
                <a:ea typeface="Times New Roman" pitchFamily="18" charset="0"/>
                <a:cs typeface="Arial" pitchFamily="34" charset="0"/>
              </a:rPr>
              <a:t>Pop A:</a:t>
            </a:r>
            <a:endParaRPr kumimoji="0" lang="en-US" sz="14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smtClean="0">
                <a:ln>
                  <a:noFill/>
                </a:ln>
                <a:solidFill>
                  <a:schemeClr val="tx1"/>
                </a:solidFill>
                <a:effectLst/>
                <a:latin typeface="Arial" pitchFamily="34" charset="0"/>
                <a:ea typeface="Times New Roman" pitchFamily="18" charset="0"/>
                <a:cs typeface="Arial" pitchFamily="34" charset="0"/>
              </a:rPr>
              <a:t>  Age (A)</a:t>
            </a:r>
            <a:endParaRPr kumimoji="0" lang="en-US" sz="14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smtClean="0">
                <a:ln>
                  <a:noFill/>
                </a:ln>
                <a:solidFill>
                  <a:schemeClr val="tx1"/>
                </a:solidFill>
                <a:effectLst/>
                <a:latin typeface="Arial" pitchFamily="34" charset="0"/>
                <a:ea typeface="Times New Roman" pitchFamily="18" charset="0"/>
                <a:cs typeface="Arial" pitchFamily="34" charset="0"/>
              </a:rPr>
              <a:t>  Male (A)</a:t>
            </a:r>
            <a:endParaRPr kumimoji="0" lang="en-US" sz="14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smtClean="0">
                <a:ln>
                  <a:noFill/>
                </a:ln>
                <a:solidFill>
                  <a:schemeClr val="tx1"/>
                </a:solidFill>
                <a:effectLst/>
                <a:latin typeface="Arial" pitchFamily="34" charset="0"/>
                <a:ea typeface="Times New Roman" pitchFamily="18" charset="0"/>
                <a:cs typeface="Arial" pitchFamily="34" charset="0"/>
              </a:rPr>
              <a:t>  Height (A)</a:t>
            </a:r>
            <a:endParaRPr kumimoji="0" lang="en-US" sz="14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smtClean="0">
                <a:ln>
                  <a:noFill/>
                </a:ln>
                <a:solidFill>
                  <a:schemeClr val="tx1"/>
                </a:solidFill>
                <a:effectLst/>
                <a:latin typeface="Arial" pitchFamily="34" charset="0"/>
                <a:ea typeface="Times New Roman" pitchFamily="18" charset="0"/>
                <a:cs typeface="Arial" pitchFamily="34" charset="0"/>
              </a:rPr>
              <a:t>  Weight (A)</a:t>
            </a:r>
            <a:endParaRPr kumimoji="0" lang="en-US" sz="1400" b="0" i="0" u="none" strike="noStrike" cap="none" normalizeH="0" baseline="0" smtClean="0">
              <a:ln>
                <a:noFill/>
              </a:ln>
              <a:solidFill>
                <a:schemeClr val="tx1"/>
              </a:solidFill>
              <a:effectLst/>
              <a:latin typeface="Arial" pitchFamily="34" charset="0"/>
              <a:cs typeface="Arial" pitchFamily="34" charset="0"/>
            </a:endParaRPr>
          </a:p>
        </p:txBody>
      </p:sp>
      <p:sp>
        <p:nvSpPr>
          <p:cNvPr id="43020" name="Text Box 12"/>
          <p:cNvSpPr txBox="1">
            <a:spLocks noChangeArrowheads="1"/>
          </p:cNvSpPr>
          <p:nvPr/>
        </p:nvSpPr>
        <p:spPr bwMode="auto">
          <a:xfrm>
            <a:off x="2730426" y="5473203"/>
            <a:ext cx="1546259" cy="115619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1" u="none" strike="noStrike" cap="none" normalizeH="0" baseline="0" smtClean="0">
                <a:ln>
                  <a:noFill/>
                </a:ln>
                <a:solidFill>
                  <a:schemeClr val="tx1"/>
                </a:solidFill>
                <a:effectLst/>
                <a:latin typeface="Arial" pitchFamily="34" charset="0"/>
                <a:ea typeface="Times New Roman" pitchFamily="18" charset="0"/>
                <a:cs typeface="Arial" pitchFamily="34" charset="0"/>
              </a:rPr>
              <a:t>Pop C:</a:t>
            </a:r>
            <a:endParaRPr kumimoji="0" lang="en-US" sz="14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smtClean="0">
                <a:ln>
                  <a:noFill/>
                </a:ln>
                <a:solidFill>
                  <a:schemeClr val="tx1"/>
                </a:solidFill>
                <a:effectLst/>
                <a:latin typeface="Arial" pitchFamily="34" charset="0"/>
                <a:ea typeface="Times New Roman" pitchFamily="18" charset="0"/>
                <a:cs typeface="Arial" pitchFamily="34" charset="0"/>
              </a:rPr>
              <a:t>  Objective 1 (C)</a:t>
            </a:r>
            <a:endParaRPr kumimoji="0" lang="en-US" sz="1400" b="0" i="0" u="none" strike="noStrike" cap="none" normalizeH="0" baseline="0" smtClean="0">
              <a:ln>
                <a:noFill/>
              </a:ln>
              <a:solidFill>
                <a:schemeClr val="tx1"/>
              </a:solidFill>
              <a:effectLst/>
              <a:latin typeface="Arial" pitchFamily="34" charset="0"/>
              <a:cs typeface="Arial" pitchFamily="34" charset="0"/>
            </a:endParaRPr>
          </a:p>
        </p:txBody>
      </p:sp>
      <p:sp>
        <p:nvSpPr>
          <p:cNvPr id="43019" name="AutoShape 11"/>
          <p:cNvSpPr>
            <a:spLocks noChangeShapeType="1"/>
          </p:cNvSpPr>
          <p:nvPr/>
        </p:nvSpPr>
        <p:spPr bwMode="auto">
          <a:xfrm flipV="1">
            <a:off x="721856" y="4869020"/>
            <a:ext cx="710443" cy="604183"/>
          </a:xfrm>
          <a:prstGeom prst="straightConnector1">
            <a:avLst/>
          </a:prstGeom>
          <a:noFill/>
          <a:ln w="12700">
            <a:solidFill>
              <a:srgbClr val="000000"/>
            </a:solidFill>
            <a:round/>
            <a:headEnd/>
            <a:tailEnd type="triangle" w="lg" len="lg"/>
          </a:ln>
        </p:spPr>
        <p:txBody>
          <a:bodyPr vert="horz" wrap="square" lIns="91440" tIns="45720" rIns="91440" bIns="45720" numCol="1" anchor="t" anchorCtr="0" compatLnSpc="1">
            <a:prstTxWarp prst="textNoShape">
              <a:avLst/>
            </a:prstTxWarp>
          </a:bodyPr>
          <a:lstStyle/>
          <a:p>
            <a:endParaRPr lang="en-US" sz="1400"/>
          </a:p>
        </p:txBody>
      </p:sp>
      <p:sp>
        <p:nvSpPr>
          <p:cNvPr id="43018" name="AutoShape 10"/>
          <p:cNvSpPr>
            <a:spLocks noChangeShapeType="1"/>
          </p:cNvSpPr>
          <p:nvPr/>
        </p:nvSpPr>
        <p:spPr bwMode="auto">
          <a:xfrm flipH="1" flipV="1">
            <a:off x="2977253" y="4869020"/>
            <a:ext cx="659511" cy="604183"/>
          </a:xfrm>
          <a:prstGeom prst="straightConnector1">
            <a:avLst/>
          </a:prstGeom>
          <a:noFill/>
          <a:ln w="12700">
            <a:solidFill>
              <a:srgbClr val="000000"/>
            </a:solidFill>
            <a:round/>
            <a:headEnd/>
            <a:tailEnd type="triangle" w="lg" len="lg"/>
          </a:ln>
        </p:spPr>
        <p:txBody>
          <a:bodyPr vert="horz" wrap="square" lIns="91440" tIns="45720" rIns="91440" bIns="45720" numCol="1" anchor="t" anchorCtr="0" compatLnSpc="1">
            <a:prstTxWarp prst="textNoShape">
              <a:avLst/>
            </a:prstTxWarp>
          </a:bodyPr>
          <a:lstStyle/>
          <a:p>
            <a:endParaRPr lang="en-US" sz="1400"/>
          </a:p>
        </p:txBody>
      </p:sp>
      <p:sp>
        <p:nvSpPr>
          <p:cNvPr id="43017" name="Text Box 9"/>
          <p:cNvSpPr txBox="1">
            <a:spLocks noChangeArrowheads="1"/>
          </p:cNvSpPr>
          <p:nvPr/>
        </p:nvSpPr>
        <p:spPr bwMode="auto">
          <a:xfrm>
            <a:off x="381000" y="5013393"/>
            <a:ext cx="698690" cy="32756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Rules</a:t>
            </a:r>
            <a:endParaRPr kumimoji="0" lang="en-US" sz="14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pitchFamily="34" charset="0"/>
              <a:cs typeface="Arial" pitchFamily="34" charset="0"/>
            </a:endParaRPr>
          </a:p>
        </p:txBody>
      </p:sp>
      <p:sp>
        <p:nvSpPr>
          <p:cNvPr id="43016" name="Text Box 8"/>
          <p:cNvSpPr txBox="1">
            <a:spLocks noChangeArrowheads="1"/>
          </p:cNvSpPr>
          <p:nvPr/>
        </p:nvSpPr>
        <p:spPr bwMode="auto">
          <a:xfrm>
            <a:off x="2123154" y="5013393"/>
            <a:ext cx="1116598" cy="32756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Objectives</a:t>
            </a:r>
            <a:endParaRPr kumimoji="0" lang="en-US" sz="14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pitchFamily="34" charset="0"/>
              <a:cs typeface="Arial" pitchFamily="34" charset="0"/>
            </a:endParaRPr>
          </a:p>
        </p:txBody>
      </p:sp>
      <p:sp>
        <p:nvSpPr>
          <p:cNvPr id="43015" name="Text Box 7"/>
          <p:cNvSpPr txBox="1">
            <a:spLocks noChangeArrowheads="1"/>
          </p:cNvSpPr>
          <p:nvPr/>
        </p:nvSpPr>
        <p:spPr bwMode="auto">
          <a:xfrm>
            <a:off x="3482941" y="3452482"/>
            <a:ext cx="1546259" cy="142431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Pop </a:t>
            </a:r>
            <a:r>
              <a:rPr kumimoji="0" lang="en-US" sz="1400" b="1"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B:</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Age (B)</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43014" name="Text Box 6"/>
          <p:cNvSpPr txBox="1">
            <a:spLocks noChangeArrowheads="1"/>
          </p:cNvSpPr>
          <p:nvPr/>
        </p:nvSpPr>
        <p:spPr bwMode="auto">
          <a:xfrm>
            <a:off x="2253750" y="1447800"/>
            <a:ext cx="1964167" cy="142431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Pop E:</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Age (B)</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Male (Data D)</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Height (Data D)</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Weight (Data D)</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43013" name="AutoShape 5"/>
          <p:cNvSpPr>
            <a:spLocks noChangeShapeType="1"/>
          </p:cNvSpPr>
          <p:nvPr/>
        </p:nvSpPr>
        <p:spPr bwMode="auto">
          <a:xfrm flipH="1" flipV="1">
            <a:off x="3990680" y="2859987"/>
            <a:ext cx="659511" cy="605396"/>
          </a:xfrm>
          <a:prstGeom prst="straightConnector1">
            <a:avLst/>
          </a:prstGeom>
          <a:noFill/>
          <a:ln w="12700">
            <a:solidFill>
              <a:srgbClr val="000000"/>
            </a:solidFill>
            <a:round/>
            <a:headEnd/>
            <a:tailEnd type="triangle" w="lg" len="lg"/>
          </a:ln>
        </p:spPr>
        <p:txBody>
          <a:bodyPr vert="horz" wrap="square" lIns="91440" tIns="45720" rIns="91440" bIns="45720" numCol="1" anchor="t" anchorCtr="0" compatLnSpc="1">
            <a:prstTxWarp prst="textNoShape">
              <a:avLst/>
            </a:prstTxWarp>
          </a:bodyPr>
          <a:lstStyle/>
          <a:p>
            <a:endParaRPr lang="en-US" sz="1400"/>
          </a:p>
        </p:txBody>
      </p:sp>
      <p:sp>
        <p:nvSpPr>
          <p:cNvPr id="43012" name="AutoShape 4"/>
          <p:cNvSpPr>
            <a:spLocks noChangeShapeType="1"/>
          </p:cNvSpPr>
          <p:nvPr/>
        </p:nvSpPr>
        <p:spPr bwMode="auto">
          <a:xfrm flipV="1">
            <a:off x="1733977" y="2899804"/>
            <a:ext cx="711749" cy="605396"/>
          </a:xfrm>
          <a:prstGeom prst="straightConnector1">
            <a:avLst/>
          </a:prstGeom>
          <a:noFill/>
          <a:ln w="12700">
            <a:solidFill>
              <a:srgbClr val="000000"/>
            </a:solidFill>
            <a:round/>
            <a:headEnd/>
            <a:tailEnd type="triangle" w="lg" len="lg"/>
          </a:ln>
        </p:spPr>
        <p:txBody>
          <a:bodyPr vert="horz" wrap="square" lIns="91440" tIns="45720" rIns="91440" bIns="45720" numCol="1" anchor="t" anchorCtr="0" compatLnSpc="1">
            <a:prstTxWarp prst="textNoShape">
              <a:avLst/>
            </a:prstTxWarp>
          </a:bodyPr>
          <a:lstStyle/>
          <a:p>
            <a:endParaRPr lang="en-US" sz="1400"/>
          </a:p>
        </p:txBody>
      </p:sp>
      <p:sp>
        <p:nvSpPr>
          <p:cNvPr id="43011" name="Text Box 3"/>
          <p:cNvSpPr txBox="1">
            <a:spLocks noChangeArrowheads="1"/>
          </p:cNvSpPr>
          <p:nvPr/>
        </p:nvSpPr>
        <p:spPr bwMode="auto">
          <a:xfrm>
            <a:off x="1557672" y="2947818"/>
            <a:ext cx="696078" cy="32878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Data</a:t>
            </a:r>
            <a:endParaRPr kumimoji="0" lang="en-US" sz="14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pitchFamily="34" charset="0"/>
              <a:cs typeface="Arial" pitchFamily="34" charset="0"/>
            </a:endParaRPr>
          </a:p>
        </p:txBody>
      </p:sp>
      <p:sp>
        <p:nvSpPr>
          <p:cNvPr id="43010" name="Text Box 2"/>
          <p:cNvSpPr txBox="1">
            <a:spLocks noChangeArrowheads="1"/>
          </p:cNvSpPr>
          <p:nvPr/>
        </p:nvSpPr>
        <p:spPr bwMode="auto">
          <a:xfrm>
            <a:off x="4334314" y="2966475"/>
            <a:ext cx="696078" cy="32878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Rules</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25" name="Rectangle 24"/>
          <p:cNvSpPr/>
          <p:nvPr/>
        </p:nvSpPr>
        <p:spPr>
          <a:xfrm>
            <a:off x="5334000" y="3657600"/>
            <a:ext cx="3581400" cy="2057400"/>
          </a:xfrm>
          <a:prstGeom prst="rect">
            <a:avLst/>
          </a:prstGeom>
          <a:gradFill>
            <a:gsLst>
              <a:gs pos="0">
                <a:schemeClr val="bg1"/>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0070C0"/>
                </a:solidFill>
              </a:rPr>
              <a:t>After Generation:</a:t>
            </a:r>
          </a:p>
          <a:p>
            <a:pPr algn="ctr"/>
            <a:r>
              <a:rPr lang="en-US" sz="2800" b="1" dirty="0" smtClean="0">
                <a:solidFill>
                  <a:schemeClr val="tx1"/>
                </a:solidFill>
              </a:rPr>
              <a:t>E looks like D with Age override from B</a:t>
            </a:r>
            <a:endParaRPr lang="en-US" sz="2800" b="1" dirty="0">
              <a:solidFill>
                <a:schemeClr val="tx1"/>
              </a:solidFill>
            </a:endParaRPr>
          </a:p>
        </p:txBody>
      </p:sp>
      <p:sp>
        <p:nvSpPr>
          <p:cNvPr id="23" name="Right Arrow 22"/>
          <p:cNvSpPr/>
          <p:nvPr/>
        </p:nvSpPr>
        <p:spPr>
          <a:xfrm>
            <a:off x="957158" y="1295400"/>
            <a:ext cx="1295400" cy="914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Generate</a:t>
            </a:r>
            <a:endParaRPr lang="en-US" dirty="0"/>
          </a:p>
        </p:txBody>
      </p:sp>
      <p:sp>
        <p:nvSpPr>
          <p:cNvPr id="24" name="Right Arrow 23"/>
          <p:cNvSpPr/>
          <p:nvPr/>
        </p:nvSpPr>
        <p:spPr>
          <a:xfrm>
            <a:off x="152400" y="3540095"/>
            <a:ext cx="1295400" cy="914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Generate</a:t>
            </a:r>
            <a:endParaRPr lang="en-US" dirty="0"/>
          </a:p>
        </p:txBody>
      </p:sp>
      <p:sp>
        <p:nvSpPr>
          <p:cNvPr id="27" name="Text Box 7"/>
          <p:cNvSpPr txBox="1">
            <a:spLocks noChangeArrowheads="1"/>
          </p:cNvSpPr>
          <p:nvPr/>
        </p:nvSpPr>
        <p:spPr bwMode="auto">
          <a:xfrm>
            <a:off x="3482941" y="3452482"/>
            <a:ext cx="1546259" cy="142431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400" b="1" i="1" dirty="0" smtClean="0">
                <a:latin typeface="Arial" pitchFamily="34" charset="0"/>
                <a:cs typeface="Arial" pitchFamily="34" charset="0"/>
              </a:rPr>
              <a:t>Pop B:</a:t>
            </a:r>
            <a:endParaRPr kumimoji="0" lang="en-US" sz="1400" b="1" i="1"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Age (B)</a:t>
            </a:r>
            <a:endParaRPr kumimoji="0" lang="en-US" sz="1400" b="0" i="1"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1" u="none" strike="noStrike" cap="none" normalizeH="0" baseline="0" dirty="0" smtClean="0">
              <a:ln>
                <a:noFill/>
              </a:ln>
              <a:solidFill>
                <a:schemeClr val="tx1"/>
              </a:solidFill>
              <a:effectLst/>
              <a:latin typeface="Arial" pitchFamily="34" charset="0"/>
              <a:cs typeface="Arial" pitchFamily="34" charset="0"/>
            </a:endParaRPr>
          </a:p>
        </p:txBody>
      </p:sp>
      <p:sp>
        <p:nvSpPr>
          <p:cNvPr id="43022" name="Text Box 14"/>
          <p:cNvSpPr txBox="1">
            <a:spLocks noChangeArrowheads="1"/>
          </p:cNvSpPr>
          <p:nvPr/>
        </p:nvSpPr>
        <p:spPr bwMode="auto">
          <a:xfrm>
            <a:off x="1432300" y="3444702"/>
            <a:ext cx="1544953" cy="142431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1" u="none" strike="noStrike" cap="none" normalizeH="0" baseline="0" smtClean="0">
                <a:ln>
                  <a:noFill/>
                </a:ln>
                <a:solidFill>
                  <a:schemeClr val="tx1"/>
                </a:solidFill>
                <a:effectLst/>
                <a:latin typeface="Arial" pitchFamily="34" charset="0"/>
                <a:ea typeface="Times New Roman" pitchFamily="18" charset="0"/>
                <a:cs typeface="Arial" pitchFamily="34" charset="0"/>
              </a:rPr>
              <a:t>Pop D:</a:t>
            </a:r>
            <a:endParaRPr kumimoji="0" lang="en-US" sz="14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smtClean="0">
                <a:ln>
                  <a:noFill/>
                </a:ln>
                <a:solidFill>
                  <a:schemeClr val="tx1"/>
                </a:solidFill>
                <a:effectLst/>
                <a:latin typeface="Arial" pitchFamily="34" charset="0"/>
                <a:ea typeface="Times New Roman" pitchFamily="18" charset="0"/>
                <a:cs typeface="Arial" pitchFamily="34" charset="0"/>
              </a:rPr>
              <a:t>  Age (A)</a:t>
            </a:r>
            <a:endParaRPr kumimoji="0" lang="en-US" sz="14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smtClean="0">
                <a:ln>
                  <a:noFill/>
                </a:ln>
                <a:solidFill>
                  <a:schemeClr val="tx1"/>
                </a:solidFill>
                <a:effectLst/>
                <a:latin typeface="Arial" pitchFamily="34" charset="0"/>
                <a:ea typeface="Times New Roman" pitchFamily="18" charset="0"/>
                <a:cs typeface="Arial" pitchFamily="34" charset="0"/>
              </a:rPr>
              <a:t>  Male (A)</a:t>
            </a:r>
            <a:endParaRPr kumimoji="0" lang="en-US" sz="14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smtClean="0">
                <a:ln>
                  <a:noFill/>
                </a:ln>
                <a:solidFill>
                  <a:schemeClr val="tx1"/>
                </a:solidFill>
                <a:effectLst/>
                <a:latin typeface="Arial" pitchFamily="34" charset="0"/>
                <a:ea typeface="Times New Roman" pitchFamily="18" charset="0"/>
                <a:cs typeface="Arial" pitchFamily="34" charset="0"/>
              </a:rPr>
              <a:t>  Height (A)</a:t>
            </a:r>
            <a:endParaRPr kumimoji="0" lang="en-US" sz="14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smtClean="0">
                <a:ln>
                  <a:noFill/>
                </a:ln>
                <a:solidFill>
                  <a:schemeClr val="tx1"/>
                </a:solidFill>
                <a:effectLst/>
                <a:latin typeface="Arial" pitchFamily="34" charset="0"/>
                <a:ea typeface="Times New Roman" pitchFamily="18" charset="0"/>
                <a:cs typeface="Arial" pitchFamily="34" charset="0"/>
              </a:rPr>
              <a:t>  Weight (A)</a:t>
            </a:r>
            <a:endParaRPr kumimoji="0" lang="en-US" sz="14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smtClean="0">
                <a:ln>
                  <a:noFill/>
                </a:ln>
                <a:solidFill>
                  <a:schemeClr val="tx1"/>
                </a:solidFill>
                <a:effectLst/>
                <a:latin typeface="Arial" pitchFamily="34" charset="0"/>
                <a:ea typeface="Times New Roman" pitchFamily="18" charset="0"/>
                <a:cs typeface="Arial" pitchFamily="34" charset="0"/>
              </a:rPr>
              <a:t>  Objective 1 (C)</a:t>
            </a:r>
            <a:endParaRPr kumimoji="0" lang="en-US" sz="14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012"/>
                                        </p:tgtEl>
                                        <p:attrNameLst>
                                          <p:attrName>style.visibility</p:attrName>
                                        </p:attrNameLst>
                                      </p:cBhvr>
                                      <p:to>
                                        <p:strVal val="visible"/>
                                      </p:to>
                                    </p:set>
                                    <p:animEffect transition="in" filter="wipe(left)">
                                      <p:cBhvr>
                                        <p:cTn id="12" dur="500"/>
                                        <p:tgtEl>
                                          <p:spTgt spid="43012"/>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3011"/>
                                        </p:tgtEl>
                                        <p:attrNameLst>
                                          <p:attrName>style.visibility</p:attrName>
                                        </p:attrNameLst>
                                      </p:cBhvr>
                                      <p:to>
                                        <p:strVal val="visible"/>
                                      </p:to>
                                    </p:set>
                                    <p:animEffect transition="in" filter="wipe(left)">
                                      <p:cBhvr>
                                        <p:cTn id="15" dur="500"/>
                                        <p:tgtEl>
                                          <p:spTgt spid="43011"/>
                                        </p:tgtEl>
                                      </p:cBhvr>
                                    </p:animEffect>
                                  </p:childTnLst>
                                </p:cTn>
                              </p:par>
                            </p:childTnLst>
                          </p:cTn>
                        </p:par>
                        <p:par>
                          <p:cTn id="16" fill="hold">
                            <p:stCondLst>
                              <p:cond delay="500"/>
                            </p:stCondLst>
                            <p:childTnLst>
                              <p:par>
                                <p:cTn id="17" presetID="22" presetClass="entr" presetSubtype="4"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down)">
                                      <p:cBhvr>
                                        <p:cTn id="19" dur="500"/>
                                        <p:tgtEl>
                                          <p:spTgt spid="2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grpId="0" nodeType="clickEffect">
                                  <p:stCondLst>
                                    <p:cond delay="0"/>
                                  </p:stCondLst>
                                  <p:childTnLst>
                                    <p:set>
                                      <p:cBhvr>
                                        <p:cTn id="23" dur="1" fill="hold">
                                          <p:stCondLst>
                                            <p:cond delay="0"/>
                                          </p:stCondLst>
                                        </p:cTn>
                                        <p:tgtEl>
                                          <p:spTgt spid="43010"/>
                                        </p:tgtEl>
                                        <p:attrNameLst>
                                          <p:attrName>style.visibility</p:attrName>
                                        </p:attrNameLst>
                                      </p:cBhvr>
                                      <p:to>
                                        <p:strVal val="visible"/>
                                      </p:to>
                                    </p:set>
                                    <p:animEffect transition="in" filter="wipe(right)">
                                      <p:cBhvr>
                                        <p:cTn id="24" dur="500"/>
                                        <p:tgtEl>
                                          <p:spTgt spid="43010"/>
                                        </p:tgtEl>
                                      </p:cBhvr>
                                    </p:animEffect>
                                  </p:childTnLst>
                                </p:cTn>
                              </p:par>
                            </p:childTnLst>
                          </p:cTn>
                        </p:par>
                        <p:par>
                          <p:cTn id="25" fill="hold">
                            <p:stCondLst>
                              <p:cond delay="500"/>
                            </p:stCondLst>
                            <p:childTnLst>
                              <p:par>
                                <p:cTn id="26" presetID="1" presetClass="entr" presetSubtype="0" fill="hold" grpId="0" nodeType="afterEffect">
                                  <p:stCondLst>
                                    <p:cond delay="0"/>
                                  </p:stCondLst>
                                  <p:iterate type="lt">
                                    <p:tmAbs val="0"/>
                                  </p:iterate>
                                  <p:childTnLst>
                                    <p:set>
                                      <p:cBhvr>
                                        <p:cTn id="27" dur="1" fill="hold">
                                          <p:stCondLst>
                                            <p:cond delay="0"/>
                                          </p:stCondLst>
                                        </p:cTn>
                                        <p:tgtEl>
                                          <p:spTgt spid="27"/>
                                        </p:tgtEl>
                                        <p:attrNameLst>
                                          <p:attrName>style.visibility</p:attrName>
                                        </p:attrNameLst>
                                      </p:cBhvr>
                                      <p:to>
                                        <p:strVal val="visible"/>
                                      </p:to>
                                    </p:set>
                                  </p:childTnLst>
                                </p:cTn>
                              </p:par>
                              <p:par>
                                <p:cTn id="28" presetID="0" presetClass="path" presetSubtype="0" accel="50000" decel="50000" fill="hold" grpId="1" nodeType="withEffect">
                                  <p:stCondLst>
                                    <p:cond delay="0"/>
                                  </p:stCondLst>
                                  <p:iterate type="lt">
                                    <p:tmPct val="0"/>
                                  </p:iterate>
                                  <p:childTnLst>
                                    <p:animMotion origin="layout" path="M 0.0007 4.07407E-6 C 0.00295 -0.06528 0.00278 -0.12315 0.0007 -0.16899 C -0.00087 -0.21482 0.0132 -0.2551 -0.0092 -0.2757 C -0.03142 -0.29607 -0.10677 -0.28889 -0.13212 -0.2926 " pathEditMode="relative" rAng="0" ptsTypes="aaaa">
                                      <p:cBhvr>
                                        <p:cTn id="29" dur="500" fill="hold"/>
                                        <p:tgtEl>
                                          <p:spTgt spid="27"/>
                                        </p:tgtEl>
                                        <p:attrNameLst>
                                          <p:attrName>ppt_x</p:attrName>
                                          <p:attrName>ppt_y</p:attrName>
                                        </p:attrNameLst>
                                      </p:cBhvr>
                                      <p:rCtr x="-60" y="-148"/>
                                    </p:animMotion>
                                  </p:childTnLst>
                                </p:cTn>
                              </p:par>
                            </p:childTnLst>
                          </p:cTn>
                        </p:par>
                        <p:par>
                          <p:cTn id="30" fill="hold">
                            <p:stCondLst>
                              <p:cond delay="1000"/>
                            </p:stCondLst>
                            <p:childTnLst>
                              <p:par>
                                <p:cTn id="31" presetID="22" presetClass="entr" presetSubtype="2" fill="hold" grpId="0" nodeType="afterEffect">
                                  <p:stCondLst>
                                    <p:cond delay="0"/>
                                  </p:stCondLst>
                                  <p:childTnLst>
                                    <p:set>
                                      <p:cBhvr>
                                        <p:cTn id="32" dur="1" fill="hold">
                                          <p:stCondLst>
                                            <p:cond delay="0"/>
                                          </p:stCondLst>
                                        </p:cTn>
                                        <p:tgtEl>
                                          <p:spTgt spid="43013"/>
                                        </p:tgtEl>
                                        <p:attrNameLst>
                                          <p:attrName>style.visibility</p:attrName>
                                        </p:attrNameLst>
                                      </p:cBhvr>
                                      <p:to>
                                        <p:strVal val="visible"/>
                                      </p:to>
                                    </p:set>
                                    <p:animEffect transition="in" filter="wipe(right)">
                                      <p:cBhvr>
                                        <p:cTn id="33" dur="500"/>
                                        <p:tgtEl>
                                          <p:spTgt spid="43013"/>
                                        </p:tgtEl>
                                      </p:cBhvr>
                                    </p:animEffect>
                                  </p:childTnLst>
                                </p:cTn>
                              </p:par>
                              <p:par>
                                <p:cTn id="34" presetID="22" presetClass="entr" presetSubtype="2" fill="hold" grpId="0" nodeType="withEffect">
                                  <p:stCondLst>
                                    <p:cond delay="0"/>
                                  </p:stCondLst>
                                  <p:childTnLst>
                                    <p:set>
                                      <p:cBhvr>
                                        <p:cTn id="35" dur="1" fill="hold">
                                          <p:stCondLst>
                                            <p:cond delay="0"/>
                                          </p:stCondLst>
                                        </p:cTn>
                                        <p:tgtEl>
                                          <p:spTgt spid="43014"/>
                                        </p:tgtEl>
                                        <p:attrNameLst>
                                          <p:attrName>style.visibility</p:attrName>
                                        </p:attrNameLst>
                                      </p:cBhvr>
                                      <p:to>
                                        <p:strVal val="visible"/>
                                      </p:to>
                                    </p:set>
                                    <p:animEffect transition="in" filter="wipe(right)">
                                      <p:cBhvr>
                                        <p:cTn id="36" dur="500"/>
                                        <p:tgtEl>
                                          <p:spTgt spid="43014"/>
                                        </p:tgtEl>
                                      </p:cBhvr>
                                    </p:animEffect>
                                  </p:childTnLst>
                                </p:cTn>
                              </p:par>
                            </p:childTnLst>
                          </p:cTn>
                        </p:par>
                        <p:par>
                          <p:cTn id="37" fill="hold">
                            <p:stCondLst>
                              <p:cond delay="1500"/>
                            </p:stCondLst>
                            <p:childTnLst>
                              <p:par>
                                <p:cTn id="38" presetID="20" presetClass="emph" presetSubtype="0" fill="hold" grpId="3" nodeType="afterEffect">
                                  <p:stCondLst>
                                    <p:cond delay="0"/>
                                  </p:stCondLst>
                                  <p:iterate type="lt">
                                    <p:tmPct val="10000"/>
                                  </p:iterate>
                                  <p:childTnLst>
                                    <p:set>
                                      <p:cBhvr override="childStyle">
                                        <p:cTn id="39" dur="1000" autoRev="1" fill="hold"/>
                                        <p:tgtEl>
                                          <p:spTgt spid="27"/>
                                        </p:tgtEl>
                                        <p:attrNameLst>
                                          <p:attrName>style.color</p:attrName>
                                        </p:attrNameLst>
                                      </p:cBhvr>
                                      <p:to>
                                        <p:clrVal>
                                          <a:schemeClr val="accent2"/>
                                        </p:clrVal>
                                      </p:to>
                                    </p:set>
                                    <p:set>
                                      <p:cBhvr>
                                        <p:cTn id="40" dur="1000" autoRev="1" fill="hold"/>
                                        <p:tgtEl>
                                          <p:spTgt spid="27"/>
                                        </p:tgtEl>
                                        <p:attrNameLst>
                                          <p:attrName>fillcolor</p:attrName>
                                        </p:attrNameLst>
                                      </p:cBhvr>
                                      <p:to>
                                        <p:clrVal>
                                          <a:schemeClr val="accent2"/>
                                        </p:clrVal>
                                      </p:to>
                                    </p:set>
                                    <p:set>
                                      <p:cBhvr>
                                        <p:cTn id="41" dur="1000" autoRev="1" fill="hold"/>
                                        <p:tgtEl>
                                          <p:spTgt spid="27"/>
                                        </p:tgtEl>
                                        <p:attrNameLst>
                                          <p:attrName>fill.type</p:attrName>
                                        </p:attrNameLst>
                                      </p:cBhvr>
                                      <p:to>
                                        <p:strVal val="solid"/>
                                      </p:to>
                                    </p:set>
                                  </p:childTnLst>
                                </p:cTn>
                              </p:par>
                            </p:childTnLst>
                          </p:cTn>
                        </p:par>
                        <p:par>
                          <p:cTn id="42" fill="hold">
                            <p:stCondLst>
                              <p:cond delay="5500"/>
                            </p:stCondLst>
                            <p:childTnLst>
                              <p:par>
                                <p:cTn id="43" presetID="26" presetClass="emph" presetSubtype="0" fill="hold" grpId="4" nodeType="afterEffect">
                                  <p:stCondLst>
                                    <p:cond delay="0"/>
                                  </p:stCondLst>
                                  <p:iterate type="lt">
                                    <p:tmPct val="0"/>
                                  </p:iterate>
                                  <p:childTnLst>
                                    <p:animEffect transition="out" filter="fade">
                                      <p:cBhvr>
                                        <p:cTn id="44" dur="1000" tmFilter="0, 0; .2, .5; .8, .5; 1, 0"/>
                                        <p:tgtEl>
                                          <p:spTgt spid="27"/>
                                        </p:tgtEl>
                                      </p:cBhvr>
                                    </p:animEffect>
                                    <p:animScale>
                                      <p:cBhvr>
                                        <p:cTn id="45" dur="500" autoRev="1" fill="hold"/>
                                        <p:tgtEl>
                                          <p:spTgt spid="27"/>
                                        </p:tgtEl>
                                      </p:cBhvr>
                                      <p:by x="105000" y="105000"/>
                                    </p:animScale>
                                  </p:childTnLst>
                                </p:cTn>
                              </p:par>
                            </p:childTnLst>
                          </p:cTn>
                        </p:par>
                        <p:par>
                          <p:cTn id="46" fill="hold">
                            <p:stCondLst>
                              <p:cond delay="6500"/>
                            </p:stCondLst>
                            <p:childTnLst>
                              <p:par>
                                <p:cTn id="47" presetID="3" presetClass="exit" presetSubtype="10" fill="hold" grpId="2" nodeType="afterEffect">
                                  <p:stCondLst>
                                    <p:cond delay="0"/>
                                  </p:stCondLst>
                                  <p:iterate type="lt">
                                    <p:tmPct val="0"/>
                                  </p:iterate>
                                  <p:childTnLst>
                                    <p:animEffect transition="out" filter="blinds(horizontal)">
                                      <p:cBhvr>
                                        <p:cTn id="48" dur="500"/>
                                        <p:tgtEl>
                                          <p:spTgt spid="27"/>
                                        </p:tgtEl>
                                      </p:cBhvr>
                                    </p:animEffect>
                                    <p:set>
                                      <p:cBhvr>
                                        <p:cTn id="49" dur="1" fill="hold">
                                          <p:stCondLst>
                                            <p:cond delay="499"/>
                                          </p:stCondLst>
                                        </p:cTn>
                                        <p:tgtEl>
                                          <p:spTgt spid="27"/>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wipe(left)">
                                      <p:cBhvr>
                                        <p:cTn id="54" dur="500"/>
                                        <p:tgtEl>
                                          <p:spTgt spid="23"/>
                                        </p:tgtEl>
                                      </p:cBhvr>
                                    </p:animEffect>
                                  </p:childTnLst>
                                </p:cTn>
                              </p:par>
                            </p:childTnLst>
                          </p:cTn>
                        </p:par>
                        <p:par>
                          <p:cTn id="55" fill="hold">
                            <p:stCondLst>
                              <p:cond delay="500"/>
                            </p:stCondLst>
                            <p:childTnLst>
                              <p:par>
                                <p:cTn id="56" presetID="22" presetClass="entr" presetSubtype="8" fill="hold" grpId="0" nodeType="after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wipe(left)">
                                      <p:cBhvr>
                                        <p:cTn id="5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43014" grpId="0" animBg="1"/>
      <p:bldP spid="43013" grpId="0" animBg="1"/>
      <p:bldP spid="43012" grpId="0" animBg="1"/>
      <p:bldP spid="43011" grpId="0"/>
      <p:bldP spid="43010" grpId="0"/>
      <p:bldP spid="25" grpId="0" animBg="1"/>
      <p:bldP spid="23" grpId="0" animBg="1"/>
      <p:bldP spid="24" grpId="0" animBg="1"/>
      <p:bldP spid="27" grpId="0"/>
      <p:bldP spid="27" grpId="1"/>
      <p:bldP spid="27" grpId="2"/>
      <p:bldP spid="27" grpId="3"/>
      <p:bldP spid="27" grpId="4"/>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00600" y="2819400"/>
            <a:ext cx="4038600" cy="2895600"/>
          </a:xfrm>
          <a:prstGeom prst="rect">
            <a:avLst/>
          </a:prstGeom>
          <a:gradFill>
            <a:gsLst>
              <a:gs pos="0">
                <a:schemeClr val="bg1"/>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smtClean="0">
              <a:solidFill>
                <a:srgbClr val="0070C0"/>
              </a:solidFill>
            </a:endParaRPr>
          </a:p>
          <a:p>
            <a:pPr algn="ctr"/>
            <a:endParaRPr lang="en-US" sz="2800" b="1" dirty="0" smtClean="0">
              <a:solidFill>
                <a:srgbClr val="0070C0"/>
              </a:solidFill>
            </a:endParaRPr>
          </a:p>
          <a:p>
            <a:pPr algn="ctr"/>
            <a:endParaRPr lang="en-US" sz="2800" b="1" dirty="0" smtClean="0">
              <a:solidFill>
                <a:srgbClr val="0070C0"/>
              </a:solidFill>
            </a:endParaRPr>
          </a:p>
          <a:p>
            <a:pPr algn="ctr"/>
            <a:endParaRPr lang="en-US" sz="2800" b="1" dirty="0">
              <a:solidFill>
                <a:srgbClr val="0070C0"/>
              </a:solidFill>
            </a:endParaRPr>
          </a:p>
        </p:txBody>
      </p:sp>
      <p:sp>
        <p:nvSpPr>
          <p:cNvPr id="15" name="Rectangle 14"/>
          <p:cNvSpPr/>
          <p:nvPr/>
        </p:nvSpPr>
        <p:spPr>
          <a:xfrm>
            <a:off x="5410200" y="4038600"/>
            <a:ext cx="2895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rial Narrow" pitchFamily="34" charset="0"/>
              </a:rPr>
              <a:t>US Diabetics</a:t>
            </a:r>
            <a:endParaRPr lang="en-US" sz="2800" b="1" dirty="0">
              <a:latin typeface="Arial Narrow" pitchFamily="34" charset="0"/>
            </a:endParaRPr>
          </a:p>
        </p:txBody>
      </p:sp>
      <p:sp>
        <p:nvSpPr>
          <p:cNvPr id="16" name="Rectangle 15"/>
          <p:cNvSpPr/>
          <p:nvPr/>
        </p:nvSpPr>
        <p:spPr>
          <a:xfrm>
            <a:off x="5410200" y="4038600"/>
            <a:ext cx="2895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rial Narrow" pitchFamily="34" charset="0"/>
              </a:rPr>
              <a:t>US Non Diabetics</a:t>
            </a:r>
            <a:endParaRPr lang="en-US" sz="2800" b="1" dirty="0">
              <a:latin typeface="Arial Narrow" pitchFamily="34" charset="0"/>
            </a:endParaRPr>
          </a:p>
        </p:txBody>
      </p:sp>
      <p:sp>
        <p:nvSpPr>
          <p:cNvPr id="17" name="Rectangle 16"/>
          <p:cNvSpPr/>
          <p:nvPr/>
        </p:nvSpPr>
        <p:spPr>
          <a:xfrm>
            <a:off x="5410200" y="4038600"/>
            <a:ext cx="2895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rial Narrow" pitchFamily="34" charset="0"/>
              </a:rPr>
              <a:t>UK Diabetics</a:t>
            </a:r>
            <a:endParaRPr lang="en-US" sz="2800" b="1" dirty="0">
              <a:latin typeface="Arial Narrow" pitchFamily="34" charset="0"/>
            </a:endParaRPr>
          </a:p>
        </p:txBody>
      </p:sp>
      <p:sp>
        <p:nvSpPr>
          <p:cNvPr id="18" name="Rectangle 17"/>
          <p:cNvSpPr/>
          <p:nvPr/>
        </p:nvSpPr>
        <p:spPr>
          <a:xfrm>
            <a:off x="5410200" y="4038600"/>
            <a:ext cx="2895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rial Narrow" pitchFamily="34" charset="0"/>
              </a:rPr>
              <a:t>UK Non Diabetics</a:t>
            </a:r>
            <a:endParaRPr lang="en-US" sz="2800" b="1" dirty="0">
              <a:latin typeface="Arial Narrow" pitchFamily="34" charset="0"/>
            </a:endParaRPr>
          </a:p>
        </p:txBody>
      </p:sp>
      <p:sp>
        <p:nvSpPr>
          <p:cNvPr id="2" name="Title 1"/>
          <p:cNvSpPr>
            <a:spLocks noGrp="1"/>
          </p:cNvSpPr>
          <p:nvPr>
            <p:ph type="title"/>
          </p:nvPr>
        </p:nvSpPr>
        <p:spPr/>
        <p:txBody>
          <a:bodyPr/>
          <a:lstStyle/>
          <a:p>
            <a:r>
              <a:rPr lang="en-US" dirty="0" smtClean="0"/>
              <a:t>Object Oriented Advantages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Code Reusability</a:t>
            </a:r>
          </a:p>
          <a:p>
            <a:pPr lvl="1"/>
            <a:r>
              <a:rPr lang="en-US" dirty="0" smtClean="0"/>
              <a:t>Linking rather than copying rules/objectives</a:t>
            </a:r>
          </a:p>
          <a:p>
            <a:pPr lvl="1"/>
            <a:r>
              <a:rPr lang="en-US" dirty="0" smtClean="0"/>
              <a:t>Population building blocks enable Modular Modeling</a:t>
            </a:r>
          </a:p>
          <a:p>
            <a:pPr lvl="1"/>
            <a:r>
              <a:rPr lang="en-US" dirty="0" smtClean="0"/>
              <a:t>Using overrides </a:t>
            </a:r>
          </a:p>
          <a:p>
            <a:r>
              <a:rPr lang="en-US" dirty="0" smtClean="0"/>
              <a:t>Missing Information</a:t>
            </a:r>
          </a:p>
          <a:p>
            <a:pPr lvl="1"/>
            <a:r>
              <a:rPr lang="en-US" dirty="0" smtClean="0"/>
              <a:t>Default Values</a:t>
            </a:r>
          </a:p>
          <a:p>
            <a:pPr lvl="1"/>
            <a:r>
              <a:rPr lang="en-US" dirty="0" smtClean="0"/>
              <a:t>Derived equations </a:t>
            </a:r>
          </a:p>
          <a:p>
            <a:r>
              <a:rPr lang="en-US" dirty="0" smtClean="0"/>
              <a:t>Hypothesis handling</a:t>
            </a:r>
          </a:p>
          <a:p>
            <a:pPr lvl="1"/>
            <a:r>
              <a:rPr lang="en-US" dirty="0" smtClean="0"/>
              <a:t>Adding variations for unknowns</a:t>
            </a:r>
          </a:p>
          <a:p>
            <a:pPr lvl="1"/>
            <a:r>
              <a:rPr lang="en-US" dirty="0" smtClean="0"/>
              <a:t>Towards Big Data</a:t>
            </a:r>
          </a:p>
          <a:p>
            <a:r>
              <a:rPr lang="en-US" dirty="0" smtClean="0"/>
              <a:t>Handling Individual data</a:t>
            </a:r>
          </a:p>
          <a:p>
            <a:pPr lvl="1"/>
            <a:r>
              <a:rPr lang="en-US" dirty="0" smtClean="0"/>
              <a:t>Data inheritance</a:t>
            </a:r>
          </a:p>
          <a:p>
            <a:pPr lvl="1"/>
            <a:endParaRPr lang="en-US" dirty="0" smtClean="0"/>
          </a:p>
        </p:txBody>
      </p:sp>
      <p:sp>
        <p:nvSpPr>
          <p:cNvPr id="5" name="Rectangle 4"/>
          <p:cNvSpPr/>
          <p:nvPr/>
        </p:nvSpPr>
        <p:spPr>
          <a:xfrm>
            <a:off x="4953000" y="4953000"/>
            <a:ext cx="1066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rial Narrow" pitchFamily="34" charset="0"/>
              </a:rPr>
              <a:t>US</a:t>
            </a:r>
            <a:endParaRPr lang="en-US" sz="2800" b="1" dirty="0">
              <a:latin typeface="Arial Narrow" pitchFamily="34" charset="0"/>
            </a:endParaRPr>
          </a:p>
        </p:txBody>
      </p:sp>
      <p:sp>
        <p:nvSpPr>
          <p:cNvPr id="7" name="Rectangle 6"/>
          <p:cNvSpPr/>
          <p:nvPr/>
        </p:nvSpPr>
        <p:spPr>
          <a:xfrm>
            <a:off x="6553200" y="4953000"/>
            <a:ext cx="2133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rial Narrow" pitchFamily="34" charset="0"/>
              </a:rPr>
              <a:t>Diabetics</a:t>
            </a:r>
            <a:endParaRPr lang="en-US" sz="2800" b="1" dirty="0">
              <a:latin typeface="Arial Narrow" pitchFamily="34" charset="0"/>
            </a:endParaRPr>
          </a:p>
        </p:txBody>
      </p:sp>
      <p:sp>
        <p:nvSpPr>
          <p:cNvPr id="8" name="AutoShape 5"/>
          <p:cNvSpPr>
            <a:spLocks noChangeShapeType="1"/>
          </p:cNvSpPr>
          <p:nvPr/>
        </p:nvSpPr>
        <p:spPr bwMode="auto">
          <a:xfrm flipH="1" flipV="1">
            <a:off x="7315200" y="4572000"/>
            <a:ext cx="304800" cy="381000"/>
          </a:xfrm>
          <a:prstGeom prst="straightConnector1">
            <a:avLst/>
          </a:prstGeom>
          <a:noFill/>
          <a:ln w="12700">
            <a:solidFill>
              <a:srgbClr val="000000"/>
            </a:solidFill>
            <a:round/>
            <a:headEnd type="none" w="lg" len="lg"/>
            <a:tailEnd type="triangle" w="lg" len="lg"/>
          </a:ln>
        </p:spPr>
        <p:txBody>
          <a:bodyPr vert="horz" wrap="square" lIns="91440" tIns="45720" rIns="91440" bIns="45720" numCol="1" anchor="t" anchorCtr="0" compatLnSpc="1">
            <a:prstTxWarp prst="textNoShape">
              <a:avLst/>
            </a:prstTxWarp>
          </a:bodyPr>
          <a:lstStyle/>
          <a:p>
            <a:endParaRPr lang="en-US" sz="1400"/>
          </a:p>
        </p:txBody>
      </p:sp>
      <p:sp>
        <p:nvSpPr>
          <p:cNvPr id="9" name="AutoShape 5"/>
          <p:cNvSpPr>
            <a:spLocks noChangeShapeType="1"/>
          </p:cNvSpPr>
          <p:nvPr/>
        </p:nvSpPr>
        <p:spPr bwMode="auto">
          <a:xfrm flipV="1">
            <a:off x="5715000" y="4572000"/>
            <a:ext cx="304800" cy="381000"/>
          </a:xfrm>
          <a:prstGeom prst="straightConnector1">
            <a:avLst/>
          </a:prstGeom>
          <a:noFill/>
          <a:ln w="12700">
            <a:solidFill>
              <a:srgbClr val="000000"/>
            </a:solidFill>
            <a:round/>
            <a:headEnd type="none" w="lg" len="lg"/>
            <a:tailEnd type="triangle" w="lg" len="lg"/>
          </a:ln>
        </p:spPr>
        <p:txBody>
          <a:bodyPr vert="horz" wrap="square" lIns="91440" tIns="45720" rIns="91440" bIns="45720" numCol="1" anchor="t" anchorCtr="0" compatLnSpc="1">
            <a:prstTxWarp prst="textNoShape">
              <a:avLst/>
            </a:prstTxWarp>
          </a:bodyPr>
          <a:lstStyle/>
          <a:p>
            <a:endParaRPr lang="en-US" sz="1400"/>
          </a:p>
        </p:txBody>
      </p:sp>
      <p:sp>
        <p:nvSpPr>
          <p:cNvPr id="10" name="Rectangle 9"/>
          <p:cNvSpPr/>
          <p:nvPr/>
        </p:nvSpPr>
        <p:spPr>
          <a:xfrm>
            <a:off x="4953000" y="3124200"/>
            <a:ext cx="1066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rial Narrow" pitchFamily="34" charset="0"/>
              </a:rPr>
              <a:t>UK</a:t>
            </a:r>
            <a:endParaRPr lang="en-US" sz="2800" b="1" dirty="0">
              <a:latin typeface="Arial Narrow" pitchFamily="34" charset="0"/>
            </a:endParaRPr>
          </a:p>
        </p:txBody>
      </p:sp>
      <p:sp>
        <p:nvSpPr>
          <p:cNvPr id="11" name="Rectangle 10"/>
          <p:cNvSpPr/>
          <p:nvPr/>
        </p:nvSpPr>
        <p:spPr>
          <a:xfrm>
            <a:off x="6553200" y="3124200"/>
            <a:ext cx="2133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rial Narrow" pitchFamily="34" charset="0"/>
              </a:rPr>
              <a:t>Non Diabetics</a:t>
            </a:r>
            <a:endParaRPr lang="en-US" sz="2800" b="1" dirty="0">
              <a:latin typeface="Arial Narrow" pitchFamily="34" charset="0"/>
            </a:endParaRPr>
          </a:p>
        </p:txBody>
      </p:sp>
      <p:sp>
        <p:nvSpPr>
          <p:cNvPr id="12" name="AutoShape 5"/>
          <p:cNvSpPr>
            <a:spLocks noChangeShapeType="1"/>
          </p:cNvSpPr>
          <p:nvPr/>
        </p:nvSpPr>
        <p:spPr bwMode="auto">
          <a:xfrm flipH="1">
            <a:off x="7315200" y="3657600"/>
            <a:ext cx="304800" cy="381000"/>
          </a:xfrm>
          <a:prstGeom prst="straightConnector1">
            <a:avLst/>
          </a:prstGeom>
          <a:noFill/>
          <a:ln w="12700">
            <a:solidFill>
              <a:srgbClr val="000000"/>
            </a:solidFill>
            <a:round/>
            <a:headEnd type="none" w="lg" len="lg"/>
            <a:tailEnd type="triangle" w="lg" len="lg"/>
          </a:ln>
        </p:spPr>
        <p:txBody>
          <a:bodyPr vert="horz" wrap="square" lIns="91440" tIns="45720" rIns="91440" bIns="45720" numCol="1" anchor="t" anchorCtr="0" compatLnSpc="1">
            <a:prstTxWarp prst="textNoShape">
              <a:avLst/>
            </a:prstTxWarp>
          </a:bodyPr>
          <a:lstStyle/>
          <a:p>
            <a:endParaRPr lang="en-US" sz="1400"/>
          </a:p>
        </p:txBody>
      </p:sp>
      <p:sp>
        <p:nvSpPr>
          <p:cNvPr id="13" name="AutoShape 5"/>
          <p:cNvSpPr>
            <a:spLocks noChangeShapeType="1"/>
          </p:cNvSpPr>
          <p:nvPr/>
        </p:nvSpPr>
        <p:spPr bwMode="auto">
          <a:xfrm>
            <a:off x="5715000" y="3657600"/>
            <a:ext cx="304800" cy="381000"/>
          </a:xfrm>
          <a:prstGeom prst="straightConnector1">
            <a:avLst/>
          </a:prstGeom>
          <a:noFill/>
          <a:ln w="12700">
            <a:solidFill>
              <a:srgbClr val="000000"/>
            </a:solidFill>
            <a:round/>
            <a:headEnd type="none" w="lg" len="lg"/>
            <a:tailEnd type="triangle" w="lg" len="lg"/>
          </a:ln>
        </p:spPr>
        <p:txBody>
          <a:bodyPr vert="horz" wrap="square" lIns="91440" tIns="45720" rIns="91440" bIns="45720" numCol="1" anchor="t" anchorCtr="0" compatLnSpc="1">
            <a:prstTxWarp prst="textNoShape">
              <a:avLst/>
            </a:prstTxWarp>
          </a:bodyPr>
          <a:lstStyle/>
          <a:p>
            <a:endParaRPr lang="en-US" sz="1400"/>
          </a:p>
        </p:txBody>
      </p:sp>
      <p:sp>
        <p:nvSpPr>
          <p:cNvPr id="14" name="Rectangle 13"/>
          <p:cNvSpPr/>
          <p:nvPr/>
        </p:nvSpPr>
        <p:spPr>
          <a:xfrm>
            <a:off x="5410200" y="4038600"/>
            <a:ext cx="2895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rial Narrow" pitchFamily="34" charset="0"/>
              </a:rPr>
              <a:t>4 combinations</a:t>
            </a:r>
            <a:endParaRPr lang="en-US" sz="2800" b="1" dirty="0">
              <a:latin typeface="Arial Narrow"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down)">
                                      <p:cBhvr>
                                        <p:cTn id="28" dur="500"/>
                                        <p:tgtEl>
                                          <p:spTgt spid="8"/>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down)">
                                      <p:cBhvr>
                                        <p:cTn id="31" dur="500"/>
                                        <p:tgtEl>
                                          <p:spTgt spid="9"/>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up)">
                                      <p:cBhvr>
                                        <p:cTn id="34" dur="500"/>
                                        <p:tgtEl>
                                          <p:spTgt spid="12"/>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up)">
                                      <p:cBhvr>
                                        <p:cTn id="37" dur="500"/>
                                        <p:tgtEl>
                                          <p:spTgt spid="13"/>
                                        </p:tgtEl>
                                      </p:cBhvr>
                                    </p:animEffect>
                                  </p:childTnLst>
                                </p:cTn>
                              </p:par>
                            </p:childTnLst>
                          </p:cTn>
                        </p:par>
                        <p:par>
                          <p:cTn id="38" fill="hold">
                            <p:stCondLst>
                              <p:cond delay="500"/>
                            </p:stCondLst>
                            <p:childTnLst>
                              <p:par>
                                <p:cTn id="39" presetID="22" presetClass="entr" presetSubtype="4" fill="hold" grpId="0" nodeType="after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down)">
                                      <p:cBhvr>
                                        <p:cTn id="41" dur="500"/>
                                        <p:tgtEl>
                                          <p:spTgt spid="14"/>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1" nodeType="clickEffect">
                                  <p:stCondLst>
                                    <p:cond delay="0"/>
                                  </p:stCondLst>
                                  <p:childTnLst>
                                    <p:set>
                                      <p:cBhvr>
                                        <p:cTn id="45" dur="1" fill="hold">
                                          <p:stCondLst>
                                            <p:cond delay="0"/>
                                          </p:stCondLst>
                                        </p:cTn>
                                        <p:tgtEl>
                                          <p:spTgt spid="14"/>
                                        </p:tgtEl>
                                        <p:attrNameLst>
                                          <p:attrName>style.visibility</p:attrName>
                                        </p:attrNameLst>
                                      </p:cBhvr>
                                      <p:to>
                                        <p:strVal val="hidden"/>
                                      </p:to>
                                    </p:set>
                                  </p:childTnLst>
                                </p:cTn>
                              </p:par>
                              <p:par>
                                <p:cTn id="46" presetID="1" presetClass="exit" presetSubtype="0" fill="hold" grpId="1" nodeType="withEffect">
                                  <p:stCondLst>
                                    <p:cond delay="0"/>
                                  </p:stCondLst>
                                  <p:childTnLst>
                                    <p:set>
                                      <p:cBhvr>
                                        <p:cTn id="47" dur="1" fill="hold">
                                          <p:stCondLst>
                                            <p:cond delay="0"/>
                                          </p:stCondLst>
                                        </p:cTn>
                                        <p:tgtEl>
                                          <p:spTgt spid="12"/>
                                        </p:tgtEl>
                                        <p:attrNameLst>
                                          <p:attrName>style.visibility</p:attrName>
                                        </p:attrNameLst>
                                      </p:cBhvr>
                                      <p:to>
                                        <p:strVal val="hidden"/>
                                      </p:to>
                                    </p:set>
                                  </p:childTnLst>
                                </p:cTn>
                              </p:par>
                              <p:par>
                                <p:cTn id="48" presetID="1" presetClass="exit" presetSubtype="0" fill="hold" grpId="1" nodeType="withEffect">
                                  <p:stCondLst>
                                    <p:cond delay="0"/>
                                  </p:stCondLst>
                                  <p:childTnLst>
                                    <p:set>
                                      <p:cBhvr>
                                        <p:cTn id="49" dur="1" fill="hold">
                                          <p:stCondLst>
                                            <p:cond delay="0"/>
                                          </p:stCondLst>
                                        </p:cTn>
                                        <p:tgtEl>
                                          <p:spTgt spid="13"/>
                                        </p:tgtEl>
                                        <p:attrNameLst>
                                          <p:attrName>style.visibility</p:attrName>
                                        </p:attrNameLst>
                                      </p:cBhvr>
                                      <p:to>
                                        <p:strVal val="hidden"/>
                                      </p:to>
                                    </p:set>
                                  </p:childTnLst>
                                </p:cTn>
                              </p:par>
                              <p:par>
                                <p:cTn id="50" presetID="1" presetClass="exit" presetSubtype="0" fill="hold" grpId="1" nodeType="withEffect">
                                  <p:stCondLst>
                                    <p:cond delay="0"/>
                                  </p:stCondLst>
                                  <p:childTnLst>
                                    <p:set>
                                      <p:cBhvr>
                                        <p:cTn id="51" dur="1" fill="hold">
                                          <p:stCondLst>
                                            <p:cond delay="0"/>
                                          </p:stCondLst>
                                        </p:cTn>
                                        <p:tgtEl>
                                          <p:spTgt spid="9"/>
                                        </p:tgtEl>
                                        <p:attrNameLst>
                                          <p:attrName>style.visibility</p:attrName>
                                        </p:attrNameLst>
                                      </p:cBhvr>
                                      <p:to>
                                        <p:strVal val="hidden"/>
                                      </p:to>
                                    </p:set>
                                  </p:childTnLst>
                                </p:cTn>
                              </p:par>
                              <p:par>
                                <p:cTn id="52" presetID="1" presetClass="exit" presetSubtype="0" fill="hold" grpId="1" nodeType="withEffect">
                                  <p:stCondLst>
                                    <p:cond delay="0"/>
                                  </p:stCondLst>
                                  <p:childTnLst>
                                    <p:set>
                                      <p:cBhvr>
                                        <p:cTn id="53" dur="1" fill="hold">
                                          <p:stCondLst>
                                            <p:cond delay="0"/>
                                          </p:stCondLst>
                                        </p:cTn>
                                        <p:tgtEl>
                                          <p:spTgt spid="8"/>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2" nodeType="clickEffect">
                                  <p:stCondLst>
                                    <p:cond delay="0"/>
                                  </p:stCondLst>
                                  <p:childTnLst>
                                    <p:set>
                                      <p:cBhvr>
                                        <p:cTn id="57" dur="1" fill="hold">
                                          <p:stCondLst>
                                            <p:cond delay="0"/>
                                          </p:stCondLst>
                                        </p:cTn>
                                        <p:tgtEl>
                                          <p:spTgt spid="9"/>
                                        </p:tgtEl>
                                        <p:attrNameLst>
                                          <p:attrName>style.visibility</p:attrName>
                                        </p:attrNameLst>
                                      </p:cBhvr>
                                      <p:to>
                                        <p:strVal val="visible"/>
                                      </p:to>
                                    </p:set>
                                    <p:animEffect transition="in" filter="wipe(down)">
                                      <p:cBhvr>
                                        <p:cTn id="58" dur="500"/>
                                        <p:tgtEl>
                                          <p:spTgt spid="9"/>
                                        </p:tgtEl>
                                      </p:cBhvr>
                                    </p:animEffect>
                                  </p:childTnLst>
                                </p:cTn>
                              </p:par>
                              <p:par>
                                <p:cTn id="59" presetID="22" presetClass="entr" presetSubtype="4" fill="hold" grpId="2" nodeType="withEffect">
                                  <p:stCondLst>
                                    <p:cond delay="0"/>
                                  </p:stCondLst>
                                  <p:childTnLst>
                                    <p:set>
                                      <p:cBhvr>
                                        <p:cTn id="60" dur="1" fill="hold">
                                          <p:stCondLst>
                                            <p:cond delay="0"/>
                                          </p:stCondLst>
                                        </p:cTn>
                                        <p:tgtEl>
                                          <p:spTgt spid="8"/>
                                        </p:tgtEl>
                                        <p:attrNameLst>
                                          <p:attrName>style.visibility</p:attrName>
                                        </p:attrNameLst>
                                      </p:cBhvr>
                                      <p:to>
                                        <p:strVal val="visible"/>
                                      </p:to>
                                    </p:set>
                                    <p:animEffect transition="in" filter="wipe(down)">
                                      <p:cBhvr>
                                        <p:cTn id="61" dur="500"/>
                                        <p:tgtEl>
                                          <p:spTgt spid="8"/>
                                        </p:tgtEl>
                                      </p:cBhvr>
                                    </p:animEffect>
                                  </p:childTnLst>
                                </p:cTn>
                              </p:par>
                            </p:childTnLst>
                          </p:cTn>
                        </p:par>
                        <p:par>
                          <p:cTn id="62" fill="hold">
                            <p:stCondLst>
                              <p:cond delay="500"/>
                            </p:stCondLst>
                            <p:childTnLst>
                              <p:par>
                                <p:cTn id="63" presetID="22" presetClass="entr" presetSubtype="4" fill="hold" grpId="0" nodeType="after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wipe(down)">
                                      <p:cBhvr>
                                        <p:cTn id="65" dur="500"/>
                                        <p:tgtEl>
                                          <p:spTgt spid="15"/>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xit" presetSubtype="0" fill="hold" grpId="3" nodeType="clickEffect">
                                  <p:stCondLst>
                                    <p:cond delay="0"/>
                                  </p:stCondLst>
                                  <p:childTnLst>
                                    <p:set>
                                      <p:cBhvr>
                                        <p:cTn id="69" dur="1" fill="hold">
                                          <p:stCondLst>
                                            <p:cond delay="0"/>
                                          </p:stCondLst>
                                        </p:cTn>
                                        <p:tgtEl>
                                          <p:spTgt spid="9"/>
                                        </p:tgtEl>
                                        <p:attrNameLst>
                                          <p:attrName>style.visibility</p:attrName>
                                        </p:attrNameLst>
                                      </p:cBhvr>
                                      <p:to>
                                        <p:strVal val="hidden"/>
                                      </p:to>
                                    </p:set>
                                  </p:childTnLst>
                                </p:cTn>
                              </p:par>
                              <p:par>
                                <p:cTn id="70" presetID="1" presetClass="exit" presetSubtype="0" fill="hold" grpId="3" nodeType="withEffect">
                                  <p:stCondLst>
                                    <p:cond delay="0"/>
                                  </p:stCondLst>
                                  <p:childTnLst>
                                    <p:set>
                                      <p:cBhvr>
                                        <p:cTn id="71" dur="1" fill="hold">
                                          <p:stCondLst>
                                            <p:cond delay="0"/>
                                          </p:stCondLst>
                                        </p:cTn>
                                        <p:tgtEl>
                                          <p:spTgt spid="8"/>
                                        </p:tgtEl>
                                        <p:attrNameLst>
                                          <p:attrName>style.visibility</p:attrName>
                                        </p:attrNameLst>
                                      </p:cBhvr>
                                      <p:to>
                                        <p:strVal val="hidden"/>
                                      </p:to>
                                    </p:set>
                                  </p:childTnLst>
                                </p:cTn>
                              </p:par>
                            </p:childTnLst>
                          </p:cTn>
                        </p:par>
                        <p:par>
                          <p:cTn id="72" fill="hold">
                            <p:stCondLst>
                              <p:cond delay="0"/>
                            </p:stCondLst>
                            <p:childTnLst>
                              <p:par>
                                <p:cTn id="73" presetID="22" presetClass="entr" presetSubtype="4" fill="hold" grpId="4" nodeType="afterEffect">
                                  <p:stCondLst>
                                    <p:cond delay="0"/>
                                  </p:stCondLst>
                                  <p:childTnLst>
                                    <p:set>
                                      <p:cBhvr>
                                        <p:cTn id="74" dur="1" fill="hold">
                                          <p:stCondLst>
                                            <p:cond delay="0"/>
                                          </p:stCondLst>
                                        </p:cTn>
                                        <p:tgtEl>
                                          <p:spTgt spid="9"/>
                                        </p:tgtEl>
                                        <p:attrNameLst>
                                          <p:attrName>style.visibility</p:attrName>
                                        </p:attrNameLst>
                                      </p:cBhvr>
                                      <p:to>
                                        <p:strVal val="visible"/>
                                      </p:to>
                                    </p:set>
                                    <p:animEffect transition="in" filter="wipe(down)">
                                      <p:cBhvr>
                                        <p:cTn id="75" dur="500"/>
                                        <p:tgtEl>
                                          <p:spTgt spid="9"/>
                                        </p:tgtEl>
                                      </p:cBhvr>
                                    </p:animEffect>
                                  </p:childTnLst>
                                </p:cTn>
                              </p:par>
                              <p:par>
                                <p:cTn id="76" presetID="22" presetClass="entr" presetSubtype="1" fill="hold" grpId="2" nodeType="withEffect">
                                  <p:stCondLst>
                                    <p:cond delay="0"/>
                                  </p:stCondLst>
                                  <p:childTnLst>
                                    <p:set>
                                      <p:cBhvr>
                                        <p:cTn id="77" dur="1" fill="hold">
                                          <p:stCondLst>
                                            <p:cond delay="0"/>
                                          </p:stCondLst>
                                        </p:cTn>
                                        <p:tgtEl>
                                          <p:spTgt spid="12"/>
                                        </p:tgtEl>
                                        <p:attrNameLst>
                                          <p:attrName>style.visibility</p:attrName>
                                        </p:attrNameLst>
                                      </p:cBhvr>
                                      <p:to>
                                        <p:strVal val="visible"/>
                                      </p:to>
                                    </p:set>
                                    <p:animEffect transition="in" filter="wipe(up)">
                                      <p:cBhvr>
                                        <p:cTn id="78" dur="500"/>
                                        <p:tgtEl>
                                          <p:spTgt spid="12"/>
                                        </p:tgtEl>
                                      </p:cBhvr>
                                    </p:animEffect>
                                  </p:childTnLst>
                                </p:cTn>
                              </p:par>
                            </p:childTnLst>
                          </p:cTn>
                        </p:par>
                        <p:par>
                          <p:cTn id="79" fill="hold">
                            <p:stCondLst>
                              <p:cond delay="500"/>
                            </p:stCondLst>
                            <p:childTnLst>
                              <p:par>
                                <p:cTn id="80" presetID="22" presetClass="entr" presetSubtype="4" fill="hold" grpId="0" nodeType="afterEffect">
                                  <p:stCondLst>
                                    <p:cond delay="0"/>
                                  </p:stCondLst>
                                  <p:childTnLst>
                                    <p:set>
                                      <p:cBhvr>
                                        <p:cTn id="81" dur="1" fill="hold">
                                          <p:stCondLst>
                                            <p:cond delay="0"/>
                                          </p:stCondLst>
                                        </p:cTn>
                                        <p:tgtEl>
                                          <p:spTgt spid="16"/>
                                        </p:tgtEl>
                                        <p:attrNameLst>
                                          <p:attrName>style.visibility</p:attrName>
                                        </p:attrNameLst>
                                      </p:cBhvr>
                                      <p:to>
                                        <p:strVal val="visible"/>
                                      </p:to>
                                    </p:set>
                                    <p:animEffect transition="in" filter="wipe(down)">
                                      <p:cBhvr>
                                        <p:cTn id="82" dur="500"/>
                                        <p:tgtEl>
                                          <p:spTgt spid="16"/>
                                        </p:tgtEl>
                                      </p:cBhvr>
                                    </p:animEffec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grpId="5" nodeType="clickEffect">
                                  <p:stCondLst>
                                    <p:cond delay="0"/>
                                  </p:stCondLst>
                                  <p:childTnLst>
                                    <p:set>
                                      <p:cBhvr>
                                        <p:cTn id="86" dur="1" fill="hold">
                                          <p:stCondLst>
                                            <p:cond delay="0"/>
                                          </p:stCondLst>
                                        </p:cTn>
                                        <p:tgtEl>
                                          <p:spTgt spid="9"/>
                                        </p:tgtEl>
                                        <p:attrNameLst>
                                          <p:attrName>style.visibility</p:attrName>
                                        </p:attrNameLst>
                                      </p:cBhvr>
                                      <p:to>
                                        <p:strVal val="hidden"/>
                                      </p:to>
                                    </p:set>
                                  </p:childTnLst>
                                </p:cTn>
                              </p:par>
                              <p:par>
                                <p:cTn id="87" presetID="1" presetClass="exit" presetSubtype="0" fill="hold" grpId="3" nodeType="withEffect">
                                  <p:stCondLst>
                                    <p:cond delay="0"/>
                                  </p:stCondLst>
                                  <p:childTnLst>
                                    <p:set>
                                      <p:cBhvr>
                                        <p:cTn id="88" dur="1" fill="hold">
                                          <p:stCondLst>
                                            <p:cond delay="0"/>
                                          </p:stCondLst>
                                        </p:cTn>
                                        <p:tgtEl>
                                          <p:spTgt spid="12"/>
                                        </p:tgtEl>
                                        <p:attrNameLst>
                                          <p:attrName>style.visibility</p:attrName>
                                        </p:attrNameLst>
                                      </p:cBhvr>
                                      <p:to>
                                        <p:strVal val="hidden"/>
                                      </p:to>
                                    </p:set>
                                  </p:childTnLst>
                                </p:cTn>
                              </p:par>
                            </p:childTnLst>
                          </p:cTn>
                        </p:par>
                        <p:par>
                          <p:cTn id="89" fill="hold">
                            <p:stCondLst>
                              <p:cond delay="0"/>
                            </p:stCondLst>
                            <p:childTnLst>
                              <p:par>
                                <p:cTn id="90" presetID="22" presetClass="entr" presetSubtype="1" fill="hold" grpId="2" nodeType="afterEffect">
                                  <p:stCondLst>
                                    <p:cond delay="0"/>
                                  </p:stCondLst>
                                  <p:childTnLst>
                                    <p:set>
                                      <p:cBhvr>
                                        <p:cTn id="91" dur="1" fill="hold">
                                          <p:stCondLst>
                                            <p:cond delay="0"/>
                                          </p:stCondLst>
                                        </p:cTn>
                                        <p:tgtEl>
                                          <p:spTgt spid="13"/>
                                        </p:tgtEl>
                                        <p:attrNameLst>
                                          <p:attrName>style.visibility</p:attrName>
                                        </p:attrNameLst>
                                      </p:cBhvr>
                                      <p:to>
                                        <p:strVal val="visible"/>
                                      </p:to>
                                    </p:set>
                                    <p:animEffect transition="in" filter="wipe(up)">
                                      <p:cBhvr>
                                        <p:cTn id="92" dur="500"/>
                                        <p:tgtEl>
                                          <p:spTgt spid="13"/>
                                        </p:tgtEl>
                                      </p:cBhvr>
                                    </p:animEffect>
                                  </p:childTnLst>
                                </p:cTn>
                              </p:par>
                              <p:par>
                                <p:cTn id="93" presetID="22" presetClass="entr" presetSubtype="4" fill="hold" grpId="4" nodeType="withEffect">
                                  <p:stCondLst>
                                    <p:cond delay="0"/>
                                  </p:stCondLst>
                                  <p:childTnLst>
                                    <p:set>
                                      <p:cBhvr>
                                        <p:cTn id="94" dur="1" fill="hold">
                                          <p:stCondLst>
                                            <p:cond delay="0"/>
                                          </p:stCondLst>
                                        </p:cTn>
                                        <p:tgtEl>
                                          <p:spTgt spid="8"/>
                                        </p:tgtEl>
                                        <p:attrNameLst>
                                          <p:attrName>style.visibility</p:attrName>
                                        </p:attrNameLst>
                                      </p:cBhvr>
                                      <p:to>
                                        <p:strVal val="visible"/>
                                      </p:to>
                                    </p:set>
                                    <p:animEffect transition="in" filter="wipe(down)">
                                      <p:cBhvr>
                                        <p:cTn id="95" dur="500"/>
                                        <p:tgtEl>
                                          <p:spTgt spid="8"/>
                                        </p:tgtEl>
                                      </p:cBhvr>
                                    </p:animEffect>
                                  </p:childTnLst>
                                </p:cTn>
                              </p:par>
                            </p:childTnLst>
                          </p:cTn>
                        </p:par>
                        <p:par>
                          <p:cTn id="96" fill="hold">
                            <p:stCondLst>
                              <p:cond delay="500"/>
                            </p:stCondLst>
                            <p:childTnLst>
                              <p:par>
                                <p:cTn id="97" presetID="22" presetClass="entr" presetSubtype="4" fill="hold" grpId="0" nodeType="afterEffect">
                                  <p:stCondLst>
                                    <p:cond delay="0"/>
                                  </p:stCondLst>
                                  <p:childTnLst>
                                    <p:set>
                                      <p:cBhvr>
                                        <p:cTn id="98" dur="1" fill="hold">
                                          <p:stCondLst>
                                            <p:cond delay="0"/>
                                          </p:stCondLst>
                                        </p:cTn>
                                        <p:tgtEl>
                                          <p:spTgt spid="17"/>
                                        </p:tgtEl>
                                        <p:attrNameLst>
                                          <p:attrName>style.visibility</p:attrName>
                                        </p:attrNameLst>
                                      </p:cBhvr>
                                      <p:to>
                                        <p:strVal val="visible"/>
                                      </p:to>
                                    </p:set>
                                    <p:animEffect transition="in" filter="wipe(down)">
                                      <p:cBhvr>
                                        <p:cTn id="99" dur="500"/>
                                        <p:tgtEl>
                                          <p:spTgt spid="17"/>
                                        </p:tgtEl>
                                      </p:cBhvr>
                                    </p:animEffect>
                                  </p:childTnLst>
                                </p:cTn>
                              </p:par>
                            </p:childTnLst>
                          </p:cTn>
                        </p:par>
                      </p:childTnLst>
                    </p:cTn>
                  </p:par>
                  <p:par>
                    <p:cTn id="100" fill="hold">
                      <p:stCondLst>
                        <p:cond delay="indefinite"/>
                      </p:stCondLst>
                      <p:childTnLst>
                        <p:par>
                          <p:cTn id="101" fill="hold">
                            <p:stCondLst>
                              <p:cond delay="0"/>
                            </p:stCondLst>
                            <p:childTnLst>
                              <p:par>
                                <p:cTn id="102" presetID="1" presetClass="exit" presetSubtype="0" fill="hold" grpId="3" nodeType="clickEffect">
                                  <p:stCondLst>
                                    <p:cond delay="0"/>
                                  </p:stCondLst>
                                  <p:childTnLst>
                                    <p:set>
                                      <p:cBhvr>
                                        <p:cTn id="103" dur="1" fill="hold">
                                          <p:stCondLst>
                                            <p:cond delay="0"/>
                                          </p:stCondLst>
                                        </p:cTn>
                                        <p:tgtEl>
                                          <p:spTgt spid="13"/>
                                        </p:tgtEl>
                                        <p:attrNameLst>
                                          <p:attrName>style.visibility</p:attrName>
                                        </p:attrNameLst>
                                      </p:cBhvr>
                                      <p:to>
                                        <p:strVal val="hidden"/>
                                      </p:to>
                                    </p:set>
                                  </p:childTnLst>
                                </p:cTn>
                              </p:par>
                              <p:par>
                                <p:cTn id="104" presetID="1" presetClass="exit" presetSubtype="0" fill="hold" grpId="5" nodeType="withEffect">
                                  <p:stCondLst>
                                    <p:cond delay="0"/>
                                  </p:stCondLst>
                                  <p:childTnLst>
                                    <p:set>
                                      <p:cBhvr>
                                        <p:cTn id="105" dur="1" fill="hold">
                                          <p:stCondLst>
                                            <p:cond delay="0"/>
                                          </p:stCondLst>
                                        </p:cTn>
                                        <p:tgtEl>
                                          <p:spTgt spid="8"/>
                                        </p:tgtEl>
                                        <p:attrNameLst>
                                          <p:attrName>style.visibility</p:attrName>
                                        </p:attrNameLst>
                                      </p:cBhvr>
                                      <p:to>
                                        <p:strVal val="hidden"/>
                                      </p:to>
                                    </p:set>
                                  </p:childTnLst>
                                </p:cTn>
                              </p:par>
                            </p:childTnLst>
                          </p:cTn>
                        </p:par>
                        <p:par>
                          <p:cTn id="106" fill="hold">
                            <p:stCondLst>
                              <p:cond delay="0"/>
                            </p:stCondLst>
                            <p:childTnLst>
                              <p:par>
                                <p:cTn id="107" presetID="22" presetClass="entr" presetSubtype="1" fill="hold" grpId="4" nodeType="afterEffect">
                                  <p:stCondLst>
                                    <p:cond delay="0"/>
                                  </p:stCondLst>
                                  <p:childTnLst>
                                    <p:set>
                                      <p:cBhvr>
                                        <p:cTn id="108" dur="1" fill="hold">
                                          <p:stCondLst>
                                            <p:cond delay="0"/>
                                          </p:stCondLst>
                                        </p:cTn>
                                        <p:tgtEl>
                                          <p:spTgt spid="13"/>
                                        </p:tgtEl>
                                        <p:attrNameLst>
                                          <p:attrName>style.visibility</p:attrName>
                                        </p:attrNameLst>
                                      </p:cBhvr>
                                      <p:to>
                                        <p:strVal val="visible"/>
                                      </p:to>
                                    </p:set>
                                    <p:animEffect transition="in" filter="wipe(up)">
                                      <p:cBhvr>
                                        <p:cTn id="109" dur="500"/>
                                        <p:tgtEl>
                                          <p:spTgt spid="13"/>
                                        </p:tgtEl>
                                      </p:cBhvr>
                                    </p:animEffect>
                                  </p:childTnLst>
                                </p:cTn>
                              </p:par>
                              <p:par>
                                <p:cTn id="110" presetID="22" presetClass="entr" presetSubtype="1" fill="hold" grpId="4" nodeType="withEffect">
                                  <p:stCondLst>
                                    <p:cond delay="0"/>
                                  </p:stCondLst>
                                  <p:childTnLst>
                                    <p:set>
                                      <p:cBhvr>
                                        <p:cTn id="111" dur="1" fill="hold">
                                          <p:stCondLst>
                                            <p:cond delay="0"/>
                                          </p:stCondLst>
                                        </p:cTn>
                                        <p:tgtEl>
                                          <p:spTgt spid="12"/>
                                        </p:tgtEl>
                                        <p:attrNameLst>
                                          <p:attrName>style.visibility</p:attrName>
                                        </p:attrNameLst>
                                      </p:cBhvr>
                                      <p:to>
                                        <p:strVal val="visible"/>
                                      </p:to>
                                    </p:set>
                                    <p:animEffect transition="in" filter="wipe(up)">
                                      <p:cBhvr>
                                        <p:cTn id="112" dur="500"/>
                                        <p:tgtEl>
                                          <p:spTgt spid="12"/>
                                        </p:tgtEl>
                                      </p:cBhvr>
                                    </p:animEffect>
                                  </p:childTnLst>
                                </p:cTn>
                              </p:par>
                            </p:childTnLst>
                          </p:cTn>
                        </p:par>
                        <p:par>
                          <p:cTn id="113" fill="hold">
                            <p:stCondLst>
                              <p:cond delay="500"/>
                            </p:stCondLst>
                            <p:childTnLst>
                              <p:par>
                                <p:cTn id="114" presetID="22" presetClass="entr" presetSubtype="4" fill="hold" grpId="0" nodeType="afterEffect">
                                  <p:stCondLst>
                                    <p:cond delay="0"/>
                                  </p:stCondLst>
                                  <p:childTnLst>
                                    <p:set>
                                      <p:cBhvr>
                                        <p:cTn id="115" dur="1" fill="hold">
                                          <p:stCondLst>
                                            <p:cond delay="0"/>
                                          </p:stCondLst>
                                        </p:cTn>
                                        <p:tgtEl>
                                          <p:spTgt spid="18"/>
                                        </p:tgtEl>
                                        <p:attrNameLst>
                                          <p:attrName>style.visibility</p:attrName>
                                        </p:attrNameLst>
                                      </p:cBhvr>
                                      <p:to>
                                        <p:strVal val="visible"/>
                                      </p:to>
                                    </p:set>
                                    <p:animEffect transition="in" filter="wipe(down)">
                                      <p:cBhvr>
                                        <p:cTn id="11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5" grpId="0" animBg="1"/>
      <p:bldP spid="16" grpId="0" animBg="1"/>
      <p:bldP spid="17" grpId="0" animBg="1"/>
      <p:bldP spid="18" grpId="0" animBg="1"/>
      <p:bldP spid="5" grpId="0" animBg="1"/>
      <p:bldP spid="7" grpId="0" animBg="1"/>
      <p:bldP spid="8" grpId="0" animBg="1"/>
      <p:bldP spid="8" grpId="1" animBg="1"/>
      <p:bldP spid="8" grpId="2" animBg="1"/>
      <p:bldP spid="8" grpId="3" animBg="1"/>
      <p:bldP spid="8" grpId="4" animBg="1"/>
      <p:bldP spid="8" grpId="5" animBg="1"/>
      <p:bldP spid="9" grpId="0" animBg="1"/>
      <p:bldP spid="9" grpId="1" animBg="1"/>
      <p:bldP spid="9" grpId="2" animBg="1"/>
      <p:bldP spid="9" grpId="3" animBg="1"/>
      <p:bldP spid="9" grpId="4" animBg="1"/>
      <p:bldP spid="9" grpId="5" animBg="1"/>
      <p:bldP spid="10" grpId="0" animBg="1"/>
      <p:bldP spid="11" grpId="0" animBg="1"/>
      <p:bldP spid="12" grpId="0" animBg="1"/>
      <p:bldP spid="12" grpId="1" animBg="1"/>
      <p:bldP spid="12" grpId="2" animBg="1"/>
      <p:bldP spid="12" grpId="3" animBg="1"/>
      <p:bldP spid="12" grpId="4" animBg="1"/>
      <p:bldP spid="13" grpId="0" animBg="1"/>
      <p:bldP spid="13" grpId="1" animBg="1"/>
      <p:bldP spid="13" grpId="2" animBg="1"/>
      <p:bldP spid="13" grpId="3" animBg="1"/>
      <p:bldP spid="13" grpId="4" animBg="1"/>
      <p:bldP spid="14" grpId="0" animBg="1"/>
      <p:bldP spid="14"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 new version of the </a:t>
            </a:r>
            <a:r>
              <a:rPr lang="en-US" dirty="0" err="1" smtClean="0"/>
              <a:t>MIcro</a:t>
            </a:r>
            <a:r>
              <a:rPr lang="en-US" dirty="0" smtClean="0"/>
              <a:t> Simulation Tool (MIST) includes Object Oriented population generation</a:t>
            </a:r>
          </a:p>
          <a:p>
            <a:endParaRPr lang="en-US" dirty="0" smtClean="0"/>
          </a:p>
          <a:p>
            <a:r>
              <a:rPr lang="en-US" dirty="0" smtClean="0"/>
              <a:t>The Reference Model for Disease Progression will inherit populations for efficiently generate many populations</a:t>
            </a:r>
          </a:p>
          <a:p>
            <a:endParaRPr lang="en-US" dirty="0" smtClean="0"/>
          </a:p>
          <a:p>
            <a:r>
              <a:rPr lang="en-US" dirty="0" smtClean="0"/>
              <a:t>Object oriented population generation is essential for large projects such as replicating population from ClinicalTrials.gov</a:t>
            </a:r>
          </a:p>
          <a:p>
            <a:endParaRPr lang="en-US" dirty="0" smtClean="0"/>
          </a:p>
          <a:p>
            <a:pPr lvl="1"/>
            <a:endParaRPr lang="en-US"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Towards Big Data</a:t>
            </a:r>
            <a:endParaRPr lang="en-US" dirty="0"/>
          </a:p>
        </p:txBody>
      </p:sp>
      <p:sp>
        <p:nvSpPr>
          <p:cNvPr id="6" name="Content Placeholder 5"/>
          <p:cNvSpPr>
            <a:spLocks noGrp="1"/>
          </p:cNvSpPr>
          <p:nvPr>
            <p:ph idx="1"/>
          </p:nvPr>
        </p:nvSpPr>
        <p:spPr/>
        <p:txBody>
          <a:bodyPr/>
          <a:lstStyle/>
          <a:p>
            <a:pPr>
              <a:buNone/>
            </a:pPr>
            <a:endParaRPr lang="en-US" dirty="0"/>
          </a:p>
        </p:txBody>
      </p:sp>
      <p:pic>
        <p:nvPicPr>
          <p:cNvPr id="3" name="Picture 2" descr="C:\Users\Work\Desktop\20150216_010424.jpg"/>
          <p:cNvPicPr>
            <a:picLocks noChangeAspect="1" noChangeArrowheads="1"/>
          </p:cNvPicPr>
          <p:nvPr/>
        </p:nvPicPr>
        <p:blipFill>
          <a:blip r:embed="rId2" cstate="print"/>
          <a:srcRect/>
          <a:stretch>
            <a:fillRect/>
          </a:stretch>
        </p:blipFill>
        <p:spPr bwMode="auto">
          <a:xfrm>
            <a:off x="914401" y="1633538"/>
            <a:ext cx="7391400" cy="4157662"/>
          </a:xfrm>
          <a:prstGeom prst="rect">
            <a:avLst/>
          </a:prstGeom>
          <a:noFill/>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Acknowledgments</a:t>
            </a:r>
            <a:endParaRPr lang="en-US" dirty="0"/>
          </a:p>
        </p:txBody>
      </p:sp>
      <p:sp>
        <p:nvSpPr>
          <p:cNvPr id="3" name="Content Placeholder 2"/>
          <p:cNvSpPr>
            <a:spLocks noGrp="1"/>
          </p:cNvSpPr>
          <p:nvPr>
            <p:ph idx="1"/>
          </p:nvPr>
        </p:nvSpPr>
        <p:spPr/>
        <p:txBody>
          <a:bodyPr>
            <a:normAutofit fontScale="47500" lnSpcReduction="20000"/>
          </a:bodyPr>
          <a:lstStyle/>
          <a:p>
            <a:r>
              <a:rPr lang="en-US" b="1" dirty="0" smtClean="0"/>
              <a:t>Deanna J.M. </a:t>
            </a:r>
            <a:r>
              <a:rPr lang="en-US" b="1" dirty="0" err="1" smtClean="0"/>
              <a:t>Isaman</a:t>
            </a:r>
            <a:r>
              <a:rPr lang="en-US" b="1" dirty="0" smtClean="0"/>
              <a:t> </a:t>
            </a:r>
            <a:r>
              <a:rPr lang="en-US" dirty="0" smtClean="0"/>
              <a:t>- who is the spirit behind the great ideas. She taught me my first steps in disease modeling</a:t>
            </a:r>
          </a:p>
          <a:p>
            <a:endParaRPr lang="en-US" b="1" dirty="0" smtClean="0"/>
          </a:p>
          <a:p>
            <a:r>
              <a:rPr lang="en-US" b="1" dirty="0" smtClean="0"/>
              <a:t>Morton Brown</a:t>
            </a:r>
            <a:r>
              <a:rPr lang="en-US" dirty="0" smtClean="0"/>
              <a:t> &amp; </a:t>
            </a:r>
            <a:r>
              <a:rPr lang="en-US" b="1" dirty="0" smtClean="0"/>
              <a:t>William H. Herman </a:t>
            </a:r>
            <a:r>
              <a:rPr lang="en-US" dirty="0" smtClean="0"/>
              <a:t>– for  guidance, critical feedback, and growth environment</a:t>
            </a:r>
          </a:p>
          <a:p>
            <a:endParaRPr lang="en-US" dirty="0" smtClean="0"/>
          </a:p>
          <a:p>
            <a:r>
              <a:rPr lang="en-US" b="1" dirty="0" smtClean="0"/>
              <a:t>Aaron Garrett </a:t>
            </a:r>
            <a:r>
              <a:rPr lang="en-US" dirty="0" smtClean="0"/>
              <a:t>– for his responsiveness and help with starting with </a:t>
            </a:r>
            <a:r>
              <a:rPr lang="en-US" dirty="0" err="1" smtClean="0"/>
              <a:t>Inspyred</a:t>
            </a:r>
            <a:r>
              <a:rPr lang="en-US" dirty="0" smtClean="0"/>
              <a:t> – he saved me at least a months work if not two by sending me solution code within one day.</a:t>
            </a:r>
          </a:p>
          <a:p>
            <a:endParaRPr lang="en-US" b="1" dirty="0" smtClean="0"/>
          </a:p>
          <a:p>
            <a:r>
              <a:rPr lang="en-US" dirty="0" smtClean="0"/>
              <a:t>All those who developed free software used and supported it: including Python, Anaconda, </a:t>
            </a:r>
            <a:r>
              <a:rPr lang="en-US" dirty="0" err="1" smtClean="0"/>
              <a:t>Spyder</a:t>
            </a:r>
            <a:r>
              <a:rPr lang="en-US" dirty="0" smtClean="0"/>
              <a:t>, </a:t>
            </a:r>
            <a:r>
              <a:rPr lang="en-US" dirty="0" err="1" smtClean="0"/>
              <a:t>numpy</a:t>
            </a:r>
            <a:r>
              <a:rPr lang="en-US" dirty="0" smtClean="0"/>
              <a:t>, </a:t>
            </a:r>
            <a:r>
              <a:rPr lang="en-US" dirty="0" err="1" smtClean="0"/>
              <a:t>SciPy</a:t>
            </a:r>
            <a:r>
              <a:rPr lang="en-US" dirty="0" smtClean="0"/>
              <a:t>, nose, </a:t>
            </a:r>
            <a:r>
              <a:rPr lang="en-US" dirty="0" err="1" smtClean="0"/>
              <a:t>winpdb</a:t>
            </a:r>
            <a:r>
              <a:rPr lang="en-US" dirty="0" smtClean="0"/>
              <a:t>, Star Cluster, </a:t>
            </a:r>
            <a:r>
              <a:rPr lang="en-US" dirty="0" err="1" smtClean="0"/>
              <a:t>Ubuntu</a:t>
            </a:r>
            <a:r>
              <a:rPr lang="en-US" dirty="0" smtClean="0"/>
              <a:t>, Sun Grid Engine</a:t>
            </a:r>
          </a:p>
          <a:p>
            <a:endParaRPr lang="en-US" dirty="0" smtClean="0"/>
          </a:p>
          <a:p>
            <a:r>
              <a:rPr lang="en-US" dirty="0" smtClean="0"/>
              <a:t>The legacy IEST modeling  framework was supported by the Biostatistics and Economic Modeling Core of the MDRTC (P60DK020572) and by the Methods and Measurement Core of the MCDTR (P30DK092926), both funded by the National Institute of Diabetes and Digestive and Kidney Diseases. The modeling framework was initially defined as GPL and was funded by Chronic Disease Modeling for Clinical Research Innovations grant (R21DK075077) from the same institute. MIST is based on IEST.</a:t>
            </a:r>
          </a:p>
          <a:p>
            <a:endParaRPr lang="en-US" b="1" dirty="0" smtClean="0"/>
          </a:p>
          <a:p>
            <a:r>
              <a:rPr lang="en-US" b="1" dirty="0" smtClean="0"/>
              <a:t>The Reference Model and MIST were developed independently without financial support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normAutofit/>
          </a:bodyPr>
          <a:lstStyle/>
          <a:p>
            <a:pPr algn="ctr">
              <a:buNone/>
            </a:pPr>
            <a:r>
              <a:rPr lang="en-US" b="1" dirty="0" smtClean="0"/>
              <a:t>Jacob </a:t>
            </a:r>
            <a:r>
              <a:rPr lang="en-US" b="1" dirty="0" err="1" smtClean="0"/>
              <a:t>Barhak</a:t>
            </a:r>
            <a:endParaRPr lang="en-US" b="1" dirty="0" smtClean="0"/>
          </a:p>
          <a:p>
            <a:pPr>
              <a:buNone/>
            </a:pPr>
            <a:endParaRPr lang="en-US" b="1" dirty="0" smtClean="0"/>
          </a:p>
        </p:txBody>
      </p:sp>
      <p:pic>
        <p:nvPicPr>
          <p:cNvPr id="10" name="Picture 2" descr="C:\Users\Work\Desktop\JacobBarhak_QR_Code.png"/>
          <p:cNvPicPr>
            <a:picLocks noChangeAspect="1" noChangeArrowheads="1"/>
          </p:cNvPicPr>
          <p:nvPr/>
        </p:nvPicPr>
        <p:blipFill>
          <a:blip r:embed="rId2" cstate="print"/>
          <a:srcRect/>
          <a:stretch>
            <a:fillRect/>
          </a:stretch>
        </p:blipFill>
        <p:spPr bwMode="auto">
          <a:xfrm>
            <a:off x="2362200" y="2210562"/>
            <a:ext cx="4361688" cy="4361688"/>
          </a:xfrm>
          <a:prstGeom prst="rect">
            <a:avLst/>
          </a:prstGeom>
          <a:noFill/>
        </p:spPr>
      </p:pic>
      <p:sp>
        <p:nvSpPr>
          <p:cNvPr id="8" name="TextBox 7"/>
          <p:cNvSpPr txBox="1"/>
          <p:nvPr/>
        </p:nvSpPr>
        <p:spPr>
          <a:xfrm>
            <a:off x="2532888" y="2057400"/>
            <a:ext cx="4191000" cy="369332"/>
          </a:xfrm>
          <a:prstGeom prst="rect">
            <a:avLst/>
          </a:prstGeom>
          <a:noFill/>
        </p:spPr>
        <p:txBody>
          <a:bodyPr wrap="square" rtlCol="0">
            <a:spAutoFit/>
          </a:bodyPr>
          <a:lstStyle/>
          <a:p>
            <a:pPr marL="0" lvl="1"/>
            <a:r>
              <a:rPr lang="en-US" dirty="0" smtClean="0">
                <a:solidFill>
                  <a:srgbClr val="7030A0"/>
                </a:solidFill>
                <a:hlinkClick r:id="rId3"/>
              </a:rPr>
              <a:t>http://sites.google.com/site/jacobbarhak/</a:t>
            </a:r>
            <a:r>
              <a:rPr lang="en-US" dirty="0" smtClean="0">
                <a:solidFill>
                  <a:srgbClr val="7030A0"/>
                </a:solidFill>
              </a:rPr>
              <a:t>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Population Generation Goal</a:t>
            </a:r>
            <a:endParaRPr lang="en-US" dirty="0"/>
          </a:p>
        </p:txBody>
      </p:sp>
      <p:sp>
        <p:nvSpPr>
          <p:cNvPr id="3" name="Content Placeholder 2"/>
          <p:cNvSpPr>
            <a:spLocks noGrp="1"/>
          </p:cNvSpPr>
          <p:nvPr>
            <p:ph idx="1"/>
          </p:nvPr>
        </p:nvSpPr>
        <p:spPr/>
        <p:txBody>
          <a:bodyPr>
            <a:normAutofit/>
          </a:bodyPr>
          <a:lstStyle/>
          <a:p>
            <a:pPr>
              <a:buNone/>
            </a:pPr>
            <a:r>
              <a:rPr lang="en-US" dirty="0" smtClean="0"/>
              <a:t>Generate synthetic population to  mimic statistics</a:t>
            </a:r>
          </a:p>
          <a:p>
            <a:pPr lvl="1"/>
            <a:r>
              <a:rPr lang="en-US" dirty="0" smtClean="0"/>
              <a:t>Heterogeneity = generate individuals</a:t>
            </a:r>
          </a:p>
          <a:p>
            <a:pPr lvl="1"/>
            <a:r>
              <a:rPr lang="en-US" dirty="0" smtClean="0"/>
              <a:t>Multiple characteristics per individual</a:t>
            </a:r>
          </a:p>
          <a:p>
            <a:pPr lvl="1"/>
            <a:r>
              <a:rPr lang="en-US" dirty="0" smtClean="0"/>
              <a:t>Allow correlations</a:t>
            </a:r>
          </a:p>
          <a:p>
            <a:pPr lvl="1"/>
            <a:r>
              <a:rPr lang="en-US" dirty="0" smtClean="0"/>
              <a:t>Allow restrictions</a:t>
            </a:r>
          </a:p>
          <a:p>
            <a:pPr lvl="1">
              <a:buNone/>
            </a:pPr>
            <a:endParaRPr lang="en-US" dirty="0" smtClean="0"/>
          </a:p>
          <a:p>
            <a:endParaRPr lang="en-US" dirty="0" smtClean="0"/>
          </a:p>
          <a:p>
            <a:pPr lvl="1"/>
            <a:endParaRPr lang="en-US" dirty="0"/>
          </a:p>
        </p:txBody>
      </p:sp>
      <p:graphicFrame>
        <p:nvGraphicFramePr>
          <p:cNvPr id="6" name="Table 5"/>
          <p:cNvGraphicFramePr>
            <a:graphicFrameLocks noGrp="1"/>
          </p:cNvGraphicFramePr>
          <p:nvPr/>
        </p:nvGraphicFramePr>
        <p:xfrm>
          <a:off x="3886200" y="3505200"/>
          <a:ext cx="4800600" cy="2194560"/>
        </p:xfrm>
        <a:graphic>
          <a:graphicData uri="http://schemas.openxmlformats.org/drawingml/2006/table">
            <a:tbl>
              <a:tblPr firstRow="1" bandRow="1">
                <a:tableStyleId>{5C22544A-7EE6-4342-B048-85BDC9FD1C3A}</a:tableStyleId>
              </a:tblPr>
              <a:tblGrid>
                <a:gridCol w="1326712"/>
                <a:gridCol w="774683"/>
                <a:gridCol w="778965"/>
                <a:gridCol w="960120"/>
                <a:gridCol w="960120"/>
              </a:tblGrid>
              <a:tr h="330200">
                <a:tc>
                  <a:txBody>
                    <a:bodyPr/>
                    <a:lstStyle/>
                    <a:p>
                      <a:pPr algn="ctr"/>
                      <a:r>
                        <a:rPr lang="en-US" dirty="0" err="1" smtClean="0"/>
                        <a:t>IndividualID</a:t>
                      </a:r>
                      <a:endParaRPr lang="en-US" dirty="0" smtClean="0"/>
                    </a:p>
                  </a:txBody>
                  <a:tcPr/>
                </a:tc>
                <a:tc>
                  <a:txBody>
                    <a:bodyPr/>
                    <a:lstStyle/>
                    <a:p>
                      <a:pPr algn="ctr"/>
                      <a:r>
                        <a:rPr lang="en-US" dirty="0" smtClean="0"/>
                        <a:t>Male</a:t>
                      </a:r>
                      <a:endParaRPr lang="en-US" dirty="0"/>
                    </a:p>
                  </a:txBody>
                  <a:tcPr/>
                </a:tc>
                <a:tc>
                  <a:txBody>
                    <a:bodyPr/>
                    <a:lstStyle/>
                    <a:p>
                      <a:pPr algn="ctr"/>
                      <a:r>
                        <a:rPr lang="en-US" dirty="0" smtClean="0"/>
                        <a:t>Age</a:t>
                      </a:r>
                      <a:endParaRPr lang="en-US" dirty="0"/>
                    </a:p>
                  </a:txBody>
                  <a:tcPr/>
                </a:tc>
                <a:tc>
                  <a:txBody>
                    <a:bodyPr/>
                    <a:lstStyle/>
                    <a:p>
                      <a:pPr algn="ctr"/>
                      <a:r>
                        <a:rPr lang="en-US" dirty="0" smtClean="0"/>
                        <a:t>BP</a:t>
                      </a:r>
                      <a:endParaRPr lang="en-US" dirty="0"/>
                    </a:p>
                  </a:txBody>
                  <a:tcPr/>
                </a:tc>
                <a:tc>
                  <a:txBody>
                    <a:bodyPr/>
                    <a:lstStyle/>
                    <a:p>
                      <a:pPr algn="ctr"/>
                      <a:r>
                        <a:rPr lang="en-US" dirty="0" smtClean="0"/>
                        <a:t>…</a:t>
                      </a:r>
                      <a:endParaRPr lang="en-US" dirty="0"/>
                    </a:p>
                  </a:txBody>
                  <a:tcPr/>
                </a:tc>
              </a:tr>
              <a:tr h="330200">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50</a:t>
                      </a:r>
                      <a:endParaRPr lang="en-US" dirty="0"/>
                    </a:p>
                  </a:txBody>
                  <a:tcPr/>
                </a:tc>
                <a:tc>
                  <a:txBody>
                    <a:bodyPr/>
                    <a:lstStyle/>
                    <a:p>
                      <a:pPr algn="ctr"/>
                      <a:r>
                        <a:rPr lang="en-US" dirty="0" smtClean="0"/>
                        <a:t>140</a:t>
                      </a:r>
                      <a:endParaRPr lang="en-US" dirty="0"/>
                    </a:p>
                  </a:txBody>
                  <a:tcPr/>
                </a:tc>
                <a:tc>
                  <a:txBody>
                    <a:bodyPr/>
                    <a:lstStyle/>
                    <a:p>
                      <a:pPr algn="ctr"/>
                      <a:r>
                        <a:rPr lang="en-US" dirty="0" smtClean="0"/>
                        <a:t>…</a:t>
                      </a:r>
                      <a:endParaRPr lang="en-US" dirty="0"/>
                    </a:p>
                  </a:txBody>
                  <a:tcPr/>
                </a:tc>
              </a:tr>
              <a:tr h="330200">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45</a:t>
                      </a:r>
                      <a:endParaRPr lang="en-US" dirty="0"/>
                    </a:p>
                  </a:txBody>
                  <a:tcPr/>
                </a:tc>
                <a:tc>
                  <a:txBody>
                    <a:bodyPr/>
                    <a:lstStyle/>
                    <a:p>
                      <a:pPr algn="ctr"/>
                      <a:r>
                        <a:rPr lang="en-US" dirty="0" smtClean="0"/>
                        <a:t>135</a:t>
                      </a:r>
                      <a:endParaRPr lang="en-US" dirty="0"/>
                    </a:p>
                  </a:txBody>
                  <a:tcPr/>
                </a:tc>
                <a:tc>
                  <a:txBody>
                    <a:bodyPr/>
                    <a:lstStyle/>
                    <a:p>
                      <a:pPr algn="ctr"/>
                      <a:r>
                        <a:rPr lang="en-US" dirty="0" smtClean="0"/>
                        <a:t>…</a:t>
                      </a:r>
                      <a:endParaRPr lang="en-US" dirty="0"/>
                    </a:p>
                  </a:txBody>
                  <a:tcPr/>
                </a:tc>
              </a:tr>
              <a:tr h="330200">
                <a:tc>
                  <a:txBody>
                    <a:bodyPr/>
                    <a:lstStyle/>
                    <a:p>
                      <a:pPr algn="ctr"/>
                      <a:r>
                        <a:rPr lang="en-US" dirty="0" smtClean="0"/>
                        <a:t>2</a:t>
                      </a:r>
                      <a:endParaRPr lang="en-US" dirty="0"/>
                    </a:p>
                  </a:txBody>
                  <a:tcPr/>
                </a:tc>
                <a:tc>
                  <a:txBody>
                    <a:bodyPr/>
                    <a:lstStyle/>
                    <a:p>
                      <a:pPr algn="ctr"/>
                      <a:r>
                        <a:rPr lang="en-US" dirty="0" smtClean="0"/>
                        <a:t>0</a:t>
                      </a:r>
                      <a:endParaRPr lang="en-US" dirty="0"/>
                    </a:p>
                  </a:txBody>
                  <a:tcPr/>
                </a:tc>
                <a:tc>
                  <a:txBody>
                    <a:bodyPr/>
                    <a:lstStyle/>
                    <a:p>
                      <a:pPr algn="ctr"/>
                      <a:r>
                        <a:rPr lang="en-US" dirty="0" smtClean="0"/>
                        <a:t>22</a:t>
                      </a:r>
                      <a:endParaRPr lang="en-US" dirty="0"/>
                    </a:p>
                  </a:txBody>
                  <a:tcPr/>
                </a:tc>
                <a:tc>
                  <a:txBody>
                    <a:bodyPr/>
                    <a:lstStyle/>
                    <a:p>
                      <a:pPr algn="ctr"/>
                      <a:r>
                        <a:rPr lang="en-US" dirty="0" smtClean="0"/>
                        <a:t>120</a:t>
                      </a:r>
                      <a:endParaRPr lang="en-US" dirty="0"/>
                    </a:p>
                  </a:txBody>
                  <a:tcPr/>
                </a:tc>
                <a:tc>
                  <a:txBody>
                    <a:bodyPr/>
                    <a:lstStyle/>
                    <a:p>
                      <a:pPr algn="ctr"/>
                      <a:r>
                        <a:rPr lang="en-US" dirty="0" smtClean="0"/>
                        <a:t>…</a:t>
                      </a:r>
                      <a:endParaRPr lang="en-US" dirty="0"/>
                    </a:p>
                  </a:txBody>
                  <a:tcPr/>
                </a:tc>
              </a:tr>
              <a:tr h="330200">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85</a:t>
                      </a:r>
                      <a:endParaRPr lang="en-US" dirty="0"/>
                    </a:p>
                  </a:txBody>
                  <a:tcPr/>
                </a:tc>
                <a:tc>
                  <a:txBody>
                    <a:bodyPr/>
                    <a:lstStyle/>
                    <a:p>
                      <a:pPr algn="ctr"/>
                      <a:r>
                        <a:rPr lang="en-US" dirty="0" smtClean="0"/>
                        <a:t>145</a:t>
                      </a:r>
                      <a:endParaRPr lang="en-US" dirty="0"/>
                    </a:p>
                  </a:txBody>
                  <a:tcPr/>
                </a:tc>
                <a:tc>
                  <a:txBody>
                    <a:bodyPr/>
                    <a:lstStyle/>
                    <a:p>
                      <a:pPr algn="ctr"/>
                      <a:r>
                        <a:rPr lang="en-US" dirty="0" smtClean="0"/>
                        <a:t>…</a:t>
                      </a:r>
                      <a:endParaRPr lang="en-US" dirty="0"/>
                    </a:p>
                  </a:txBody>
                  <a:tcPr/>
                </a:tc>
              </a:tr>
              <a:tr h="330200">
                <a:tc>
                  <a:txBody>
                    <a:bodyPr/>
                    <a:lstStyle/>
                    <a:p>
                      <a:pPr algn="ctr"/>
                      <a:r>
                        <a:rPr lang="en-US" dirty="0" smtClean="0"/>
                        <a:t>4</a:t>
                      </a:r>
                      <a:endParaRPr lang="en-US" dirty="0"/>
                    </a:p>
                  </a:txBody>
                  <a:tcPr/>
                </a:tc>
                <a:tc>
                  <a:txBody>
                    <a:bodyPr/>
                    <a:lstStyle/>
                    <a:p>
                      <a:pPr algn="ctr"/>
                      <a:r>
                        <a:rPr lang="en-US" dirty="0" smtClean="0"/>
                        <a:t>1</a:t>
                      </a:r>
                      <a:endParaRPr lang="en-US" dirty="0"/>
                    </a:p>
                  </a:txBody>
                  <a:tcPr/>
                </a:tc>
                <a:tc>
                  <a:txBody>
                    <a:bodyPr/>
                    <a:lstStyle/>
                    <a:p>
                      <a:pPr algn="ctr"/>
                      <a:r>
                        <a:rPr lang="en-US" dirty="0" smtClean="0"/>
                        <a:t>14</a:t>
                      </a:r>
                      <a:endParaRPr lang="en-US" dirty="0"/>
                    </a:p>
                  </a:txBody>
                  <a:tcPr/>
                </a:tc>
                <a:tc>
                  <a:txBody>
                    <a:bodyPr/>
                    <a:lstStyle/>
                    <a:p>
                      <a:pPr algn="ctr"/>
                      <a:r>
                        <a:rPr lang="en-US" dirty="0" smtClean="0"/>
                        <a:t>125</a:t>
                      </a:r>
                      <a:endParaRPr lang="en-US" dirty="0"/>
                    </a:p>
                  </a:txBody>
                  <a:tcPr/>
                </a:tc>
                <a:tc>
                  <a:txBody>
                    <a:bodyPr/>
                    <a:lstStyle/>
                    <a:p>
                      <a:pPr algn="ctr"/>
                      <a:r>
                        <a:rPr lang="en-US" dirty="0" smtClean="0"/>
                        <a:t>…</a:t>
                      </a:r>
                      <a:endParaRPr lang="en-US" dirty="0"/>
                    </a:p>
                  </a:txBody>
                  <a:tcPr/>
                </a:tc>
              </a:tr>
            </a:tbl>
          </a:graphicData>
        </a:graphic>
      </p:graphicFrame>
      <p:sp>
        <p:nvSpPr>
          <p:cNvPr id="8" name="Right Arrow 7"/>
          <p:cNvSpPr/>
          <p:nvPr/>
        </p:nvSpPr>
        <p:spPr>
          <a:xfrm>
            <a:off x="2819400" y="4648200"/>
            <a:ext cx="990600" cy="685800"/>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181600" y="3276600"/>
            <a:ext cx="3733800" cy="259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Table 9"/>
          <p:cNvGraphicFramePr>
            <a:graphicFrameLocks noGrp="1"/>
          </p:cNvGraphicFramePr>
          <p:nvPr/>
        </p:nvGraphicFramePr>
        <p:xfrm>
          <a:off x="3886200" y="3505200"/>
          <a:ext cx="4800600" cy="2194560"/>
        </p:xfrm>
        <a:graphic>
          <a:graphicData uri="http://schemas.openxmlformats.org/drawingml/2006/table">
            <a:tbl>
              <a:tblPr firstRow="1" bandRow="1">
                <a:tableStyleId>{5C22544A-7EE6-4342-B048-85BDC9FD1C3A}</a:tableStyleId>
              </a:tblPr>
              <a:tblGrid>
                <a:gridCol w="1326712"/>
                <a:gridCol w="774683"/>
                <a:gridCol w="778965"/>
                <a:gridCol w="960120"/>
                <a:gridCol w="960120"/>
              </a:tblGrid>
              <a:tr h="330200">
                <a:tc>
                  <a:txBody>
                    <a:bodyPr/>
                    <a:lstStyle/>
                    <a:p>
                      <a:pPr algn="ctr"/>
                      <a:r>
                        <a:rPr lang="en-US" dirty="0" err="1" smtClean="0"/>
                        <a:t>IndividualID</a:t>
                      </a:r>
                      <a:endParaRPr lang="en-US" dirty="0" smtClean="0"/>
                    </a:p>
                  </a:txBody>
                  <a:tcPr/>
                </a:tc>
                <a:tc>
                  <a:txBody>
                    <a:bodyPr/>
                    <a:lstStyle/>
                    <a:p>
                      <a:pPr algn="ctr"/>
                      <a:r>
                        <a:rPr lang="en-US" dirty="0" smtClean="0"/>
                        <a:t>Male</a:t>
                      </a:r>
                      <a:endParaRPr lang="en-US" dirty="0"/>
                    </a:p>
                  </a:txBody>
                  <a:tcPr/>
                </a:tc>
                <a:tc>
                  <a:txBody>
                    <a:bodyPr/>
                    <a:lstStyle/>
                    <a:p>
                      <a:pPr algn="ctr"/>
                      <a:r>
                        <a:rPr lang="en-US" dirty="0" smtClean="0"/>
                        <a:t>Age</a:t>
                      </a:r>
                      <a:endParaRPr lang="en-US" dirty="0"/>
                    </a:p>
                  </a:txBody>
                  <a:tcPr/>
                </a:tc>
                <a:tc>
                  <a:txBody>
                    <a:bodyPr/>
                    <a:lstStyle/>
                    <a:p>
                      <a:pPr algn="ctr"/>
                      <a:r>
                        <a:rPr lang="en-US" dirty="0" smtClean="0"/>
                        <a:t>BP</a:t>
                      </a:r>
                      <a:endParaRPr lang="en-US" dirty="0"/>
                    </a:p>
                  </a:txBody>
                  <a:tcPr/>
                </a:tc>
                <a:tc>
                  <a:txBody>
                    <a:bodyPr/>
                    <a:lstStyle/>
                    <a:p>
                      <a:pPr algn="ctr"/>
                      <a:r>
                        <a:rPr lang="en-US" dirty="0" smtClean="0"/>
                        <a:t>…</a:t>
                      </a:r>
                      <a:endParaRPr lang="en-US" dirty="0"/>
                    </a:p>
                  </a:txBody>
                  <a:tcPr/>
                </a:tc>
              </a:tr>
              <a:tr h="330200">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50</a:t>
                      </a:r>
                      <a:endParaRPr lang="en-US" dirty="0"/>
                    </a:p>
                  </a:txBody>
                  <a:tcPr/>
                </a:tc>
                <a:tc>
                  <a:txBody>
                    <a:bodyPr/>
                    <a:lstStyle/>
                    <a:p>
                      <a:pPr algn="ctr"/>
                      <a:r>
                        <a:rPr lang="en-US" dirty="0" smtClean="0"/>
                        <a:t>140</a:t>
                      </a:r>
                      <a:endParaRPr lang="en-US" dirty="0"/>
                    </a:p>
                  </a:txBody>
                  <a:tcPr/>
                </a:tc>
                <a:tc>
                  <a:txBody>
                    <a:bodyPr/>
                    <a:lstStyle/>
                    <a:p>
                      <a:pPr algn="ctr"/>
                      <a:r>
                        <a:rPr lang="en-US" dirty="0" smtClean="0"/>
                        <a:t>…</a:t>
                      </a:r>
                      <a:endParaRPr lang="en-US" dirty="0"/>
                    </a:p>
                  </a:txBody>
                  <a:tcPr/>
                </a:tc>
              </a:tr>
              <a:tr h="330200">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45</a:t>
                      </a:r>
                      <a:endParaRPr lang="en-US" dirty="0"/>
                    </a:p>
                  </a:txBody>
                  <a:tcPr/>
                </a:tc>
                <a:tc>
                  <a:txBody>
                    <a:bodyPr/>
                    <a:lstStyle/>
                    <a:p>
                      <a:pPr algn="ctr"/>
                      <a:r>
                        <a:rPr lang="en-US" dirty="0" smtClean="0"/>
                        <a:t>135</a:t>
                      </a:r>
                      <a:endParaRPr lang="en-US" dirty="0"/>
                    </a:p>
                  </a:txBody>
                  <a:tcPr/>
                </a:tc>
                <a:tc>
                  <a:txBody>
                    <a:bodyPr/>
                    <a:lstStyle/>
                    <a:p>
                      <a:pPr algn="ctr"/>
                      <a:r>
                        <a:rPr lang="en-US" dirty="0" smtClean="0"/>
                        <a:t>…</a:t>
                      </a:r>
                      <a:endParaRPr lang="en-US" dirty="0"/>
                    </a:p>
                  </a:txBody>
                  <a:tcPr/>
                </a:tc>
              </a:tr>
              <a:tr h="330200">
                <a:tc>
                  <a:txBody>
                    <a:bodyPr/>
                    <a:lstStyle/>
                    <a:p>
                      <a:pPr algn="ctr"/>
                      <a:r>
                        <a:rPr lang="en-US" dirty="0" smtClean="0"/>
                        <a:t>2</a:t>
                      </a:r>
                      <a:endParaRPr lang="en-US" dirty="0"/>
                    </a:p>
                  </a:txBody>
                  <a:tcPr/>
                </a:tc>
                <a:tc>
                  <a:txBody>
                    <a:bodyPr/>
                    <a:lstStyle/>
                    <a:p>
                      <a:pPr algn="ctr"/>
                      <a:r>
                        <a:rPr lang="en-US" dirty="0" smtClean="0"/>
                        <a:t>0</a:t>
                      </a:r>
                      <a:endParaRPr lang="en-US" dirty="0"/>
                    </a:p>
                  </a:txBody>
                  <a:tcPr/>
                </a:tc>
                <a:tc>
                  <a:txBody>
                    <a:bodyPr/>
                    <a:lstStyle/>
                    <a:p>
                      <a:pPr algn="ctr"/>
                      <a:r>
                        <a:rPr lang="en-US" dirty="0" smtClean="0"/>
                        <a:t>22</a:t>
                      </a:r>
                      <a:endParaRPr lang="en-US" dirty="0"/>
                    </a:p>
                  </a:txBody>
                  <a:tcPr/>
                </a:tc>
                <a:tc>
                  <a:txBody>
                    <a:bodyPr/>
                    <a:lstStyle/>
                    <a:p>
                      <a:pPr algn="ctr"/>
                      <a:r>
                        <a:rPr lang="en-US" dirty="0" smtClean="0"/>
                        <a:t>120</a:t>
                      </a:r>
                      <a:endParaRPr lang="en-US" dirty="0"/>
                    </a:p>
                  </a:txBody>
                  <a:tcPr/>
                </a:tc>
                <a:tc>
                  <a:txBody>
                    <a:bodyPr/>
                    <a:lstStyle/>
                    <a:p>
                      <a:pPr algn="ctr"/>
                      <a:r>
                        <a:rPr lang="en-US" dirty="0" smtClean="0"/>
                        <a:t>…</a:t>
                      </a:r>
                      <a:endParaRPr lang="en-US" dirty="0"/>
                    </a:p>
                  </a:txBody>
                  <a:tcPr/>
                </a:tc>
              </a:tr>
              <a:tr h="330200">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85</a:t>
                      </a:r>
                      <a:endParaRPr lang="en-US" dirty="0"/>
                    </a:p>
                  </a:txBody>
                  <a:tcPr/>
                </a:tc>
                <a:tc>
                  <a:txBody>
                    <a:bodyPr/>
                    <a:lstStyle/>
                    <a:p>
                      <a:pPr algn="ctr"/>
                      <a:r>
                        <a:rPr lang="en-US" dirty="0" smtClean="0"/>
                        <a:t>145</a:t>
                      </a:r>
                      <a:endParaRPr lang="en-US" dirty="0"/>
                    </a:p>
                  </a:txBody>
                  <a:tcPr/>
                </a:tc>
                <a:tc>
                  <a:txBody>
                    <a:bodyPr/>
                    <a:lstStyle/>
                    <a:p>
                      <a:pPr algn="ctr"/>
                      <a:r>
                        <a:rPr lang="en-US" dirty="0" smtClean="0"/>
                        <a:t>…</a:t>
                      </a:r>
                      <a:endParaRPr lang="en-US" dirty="0"/>
                    </a:p>
                  </a:txBody>
                  <a:tcPr/>
                </a:tc>
              </a:tr>
              <a:tr h="330200">
                <a:tc>
                  <a:txBody>
                    <a:bodyPr/>
                    <a:lstStyle/>
                    <a:p>
                      <a:pPr algn="ctr"/>
                      <a:r>
                        <a:rPr lang="en-US" dirty="0" smtClean="0">
                          <a:solidFill>
                            <a:srgbClr val="FF0000"/>
                          </a:solidFill>
                        </a:rPr>
                        <a:t>4</a:t>
                      </a:r>
                      <a:endParaRPr lang="en-US" dirty="0">
                        <a:solidFill>
                          <a:srgbClr val="FF0000"/>
                        </a:solidFill>
                      </a:endParaRPr>
                    </a:p>
                  </a:txBody>
                  <a:tcPr/>
                </a:tc>
                <a:tc>
                  <a:txBody>
                    <a:bodyPr/>
                    <a:lstStyle/>
                    <a:p>
                      <a:pPr algn="ctr"/>
                      <a:r>
                        <a:rPr lang="en-US" dirty="0" smtClean="0">
                          <a:solidFill>
                            <a:srgbClr val="FF0000"/>
                          </a:solidFill>
                        </a:rPr>
                        <a:t>1</a:t>
                      </a:r>
                      <a:endParaRPr lang="en-US" dirty="0">
                        <a:solidFill>
                          <a:srgbClr val="FF0000"/>
                        </a:solidFill>
                      </a:endParaRPr>
                    </a:p>
                  </a:txBody>
                  <a:tcPr/>
                </a:tc>
                <a:tc>
                  <a:txBody>
                    <a:bodyPr/>
                    <a:lstStyle/>
                    <a:p>
                      <a:pPr algn="ctr"/>
                      <a:r>
                        <a:rPr lang="en-US" dirty="0" smtClean="0">
                          <a:solidFill>
                            <a:srgbClr val="FF0000"/>
                          </a:solidFill>
                        </a:rPr>
                        <a:t>14</a:t>
                      </a:r>
                      <a:endParaRPr lang="en-US" dirty="0">
                        <a:solidFill>
                          <a:srgbClr val="FF0000"/>
                        </a:solidFill>
                      </a:endParaRPr>
                    </a:p>
                  </a:txBody>
                  <a:tcPr/>
                </a:tc>
                <a:tc>
                  <a:txBody>
                    <a:bodyPr/>
                    <a:lstStyle/>
                    <a:p>
                      <a:pPr algn="ctr"/>
                      <a:r>
                        <a:rPr lang="en-US" dirty="0" smtClean="0">
                          <a:solidFill>
                            <a:srgbClr val="FF0000"/>
                          </a:solidFill>
                        </a:rPr>
                        <a:t>125</a:t>
                      </a:r>
                      <a:endParaRPr lang="en-US" dirty="0">
                        <a:solidFill>
                          <a:srgbClr val="FF0000"/>
                        </a:solidFill>
                      </a:endParaRPr>
                    </a:p>
                  </a:txBody>
                  <a:tcPr/>
                </a:tc>
                <a:tc>
                  <a:txBody>
                    <a:bodyPr/>
                    <a:lstStyle/>
                    <a:p>
                      <a:pPr algn="ctr"/>
                      <a:r>
                        <a:rPr lang="en-US" dirty="0" smtClean="0">
                          <a:solidFill>
                            <a:srgbClr val="FF0000"/>
                          </a:solidFill>
                        </a:rPr>
                        <a:t>…</a:t>
                      </a:r>
                      <a:endParaRPr lang="en-US" dirty="0">
                        <a:solidFill>
                          <a:srgbClr val="FF0000"/>
                        </a:solidFill>
                      </a:endParaRPr>
                    </a:p>
                  </a:txBody>
                  <a:tcPr/>
                </a:tc>
              </a:tr>
            </a:tbl>
          </a:graphicData>
        </a:graphic>
      </p:graphicFrame>
      <p:sp>
        <p:nvSpPr>
          <p:cNvPr id="16" name="Rectangle 15"/>
          <p:cNvSpPr/>
          <p:nvPr/>
        </p:nvSpPr>
        <p:spPr>
          <a:xfrm>
            <a:off x="2514600" y="5334000"/>
            <a:ext cx="13716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762000" y="4343400"/>
            <a:ext cx="1981200" cy="182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Generation Code / Equations</a:t>
            </a:r>
            <a:endParaRPr lang="en-US" b="1" dirty="0"/>
          </a:p>
        </p:txBody>
      </p:sp>
      <p:sp>
        <p:nvSpPr>
          <p:cNvPr id="15" name="Oval Callout 14"/>
          <p:cNvSpPr/>
          <p:nvPr/>
        </p:nvSpPr>
        <p:spPr>
          <a:xfrm>
            <a:off x="2895600" y="5715000"/>
            <a:ext cx="1447800" cy="762000"/>
          </a:xfrm>
          <a:prstGeom prst="wedgeEllipseCallout">
            <a:avLst>
              <a:gd name="adj1" fmla="val 172715"/>
              <a:gd name="adj2" fmla="val -71049"/>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Restrict Age</a:t>
            </a:r>
            <a:endParaRPr lang="en-US" b="1" dirty="0"/>
          </a:p>
        </p:txBody>
      </p:sp>
      <p:sp>
        <p:nvSpPr>
          <p:cNvPr id="18" name="Right Brace 17"/>
          <p:cNvSpPr/>
          <p:nvPr/>
        </p:nvSpPr>
        <p:spPr>
          <a:xfrm rot="16200000">
            <a:off x="6629400" y="2514600"/>
            <a:ext cx="381000" cy="1447800"/>
          </a:xfrm>
          <a:prstGeom prst="rightBrace">
            <a:avLst/>
          </a:prstGeom>
          <a:noFill/>
          <a:ln w="508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p:cNvSpPr txBox="1"/>
          <p:nvPr/>
        </p:nvSpPr>
        <p:spPr>
          <a:xfrm>
            <a:off x="6324600" y="2743200"/>
            <a:ext cx="1295400" cy="369332"/>
          </a:xfrm>
          <a:prstGeom prst="rect">
            <a:avLst/>
          </a:prstGeom>
          <a:noFill/>
        </p:spPr>
        <p:txBody>
          <a:bodyPr wrap="square" rtlCol="0">
            <a:spAutoFit/>
          </a:bodyPr>
          <a:lstStyle/>
          <a:p>
            <a:r>
              <a:rPr lang="en-US" b="1" dirty="0" smtClean="0">
                <a:solidFill>
                  <a:schemeClr val="accent1"/>
                </a:solidFill>
              </a:rPr>
              <a:t>Correlated</a:t>
            </a:r>
            <a:endParaRPr lang="en-US" b="1" dirty="0">
              <a:solidFill>
                <a:schemeClr val="accent1"/>
              </a:solidFill>
            </a:endParaRPr>
          </a:p>
        </p:txBody>
      </p:sp>
      <p:sp>
        <p:nvSpPr>
          <p:cNvPr id="23" name="Flowchart: Alternate Process 22"/>
          <p:cNvSpPr/>
          <p:nvPr/>
        </p:nvSpPr>
        <p:spPr>
          <a:xfrm>
            <a:off x="5410200" y="1524000"/>
            <a:ext cx="2438400" cy="762000"/>
          </a:xfrm>
          <a:prstGeom prst="flowChartAlternateProcess">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urved Up Arrow 24"/>
          <p:cNvSpPr/>
          <p:nvPr/>
        </p:nvSpPr>
        <p:spPr>
          <a:xfrm rot="14572324">
            <a:off x="7523380" y="2237481"/>
            <a:ext cx="2013684" cy="671295"/>
          </a:xfrm>
          <a:prstGeom prst="curvedUpArrow">
            <a:avLst>
              <a:gd name="adj1" fmla="val 25000"/>
              <a:gd name="adj2" fmla="val 50000"/>
              <a:gd name="adj3" fmla="val 55573"/>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xit" presetSubtype="2" fill="hold" grpId="0" nodeType="clickEffect">
                                  <p:stCondLst>
                                    <p:cond delay="0"/>
                                  </p:stCondLst>
                                  <p:childTnLst>
                                    <p:anim calcmode="lin" valueType="num">
                                      <p:cBhvr additive="base">
                                        <p:cTn id="15" dur="500"/>
                                        <p:tgtEl>
                                          <p:spTgt spid="9"/>
                                        </p:tgtEl>
                                        <p:attrNameLst>
                                          <p:attrName>ppt_x</p:attrName>
                                        </p:attrNameLst>
                                      </p:cBhvr>
                                      <p:tavLst>
                                        <p:tav tm="0">
                                          <p:val>
                                            <p:strVal val="ppt_x"/>
                                          </p:val>
                                        </p:tav>
                                        <p:tav tm="100000">
                                          <p:val>
                                            <p:strVal val="1+ppt_w/2"/>
                                          </p:val>
                                        </p:tav>
                                      </p:tavLst>
                                    </p:anim>
                                    <p:anim calcmode="lin" valueType="num">
                                      <p:cBhvr additive="base">
                                        <p:cTn id="16" dur="500"/>
                                        <p:tgtEl>
                                          <p:spTgt spid="9"/>
                                        </p:tgtEl>
                                        <p:attrNameLst>
                                          <p:attrName>ppt_y</p:attrName>
                                        </p:attrNameLst>
                                      </p:cBhvr>
                                      <p:tavLst>
                                        <p:tav tm="0">
                                          <p:val>
                                            <p:strVal val="ppt_y"/>
                                          </p:val>
                                        </p:tav>
                                        <p:tav tm="100000">
                                          <p:val>
                                            <p:strVal val="ppt_y"/>
                                          </p:val>
                                        </p:tav>
                                      </p:tavLst>
                                    </p:anim>
                                    <p:set>
                                      <p:cBhvr>
                                        <p:cTn id="17" dur="1" fill="hold">
                                          <p:stCondLst>
                                            <p:cond delay="499"/>
                                          </p:stCondLst>
                                        </p:cTn>
                                        <p:tgtEl>
                                          <p:spTgt spid="9"/>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left)">
                                      <p:cBhvr>
                                        <p:cTn id="22" dur="500"/>
                                        <p:tgtEl>
                                          <p:spTgt spid="18"/>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left)">
                                      <p:cBhvr>
                                        <p:cTn id="25" dur="500"/>
                                        <p:tgtEl>
                                          <p:spTgt spid="19"/>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childTnLst>
                                </p:cTn>
                              </p:par>
                            </p:childTnLst>
                          </p:cTn>
                        </p:par>
                        <p:par>
                          <p:cTn id="30" fill="hold">
                            <p:stCondLst>
                              <p:cond delay="0"/>
                            </p:stCondLst>
                            <p:childTnLst>
                              <p:par>
                                <p:cTn id="31" presetID="22" presetClass="entr" presetSubtype="8" fill="hold"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left)">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6" presetClass="emph" presetSubtype="0" fill="hold" grpId="0" nodeType="clickEffect">
                                  <p:stCondLst>
                                    <p:cond delay="0"/>
                                  </p:stCondLst>
                                  <p:childTnLst>
                                    <p:animScale>
                                      <p:cBhvr>
                                        <p:cTn id="37" dur="500" fill="hold"/>
                                        <p:tgtEl>
                                          <p:spTgt spid="16"/>
                                        </p:tgtEl>
                                      </p:cBhvr>
                                      <p:by x="1000000" y="100000"/>
                                    </p:animScale>
                                  </p:childTnLst>
                                </p:cTn>
                              </p:par>
                              <p:par>
                                <p:cTn id="38" presetID="22" presetClass="exit" presetSubtype="1" fill="hold" grpId="1" nodeType="withEffect">
                                  <p:stCondLst>
                                    <p:cond delay="0"/>
                                  </p:stCondLst>
                                  <p:childTnLst>
                                    <p:animEffect transition="out" filter="wipe(up)">
                                      <p:cBhvr>
                                        <p:cTn id="39" dur="500"/>
                                        <p:tgtEl>
                                          <p:spTgt spid="15"/>
                                        </p:tgtEl>
                                      </p:cBhvr>
                                    </p:animEffect>
                                    <p:set>
                                      <p:cBhvr>
                                        <p:cTn id="40" dur="1" fill="hold">
                                          <p:stCondLst>
                                            <p:cond delay="499"/>
                                          </p:stCondLst>
                                        </p:cTn>
                                        <p:tgtEl>
                                          <p:spTgt spid="15"/>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wipe(down)">
                                      <p:cBhvr>
                                        <p:cTn id="45" dur="500"/>
                                        <p:tgtEl>
                                          <p:spTgt spid="25"/>
                                        </p:tgtEl>
                                      </p:cBhvr>
                                    </p:animEffect>
                                  </p:childTnLst>
                                </p:cTn>
                              </p:par>
                            </p:childTnLst>
                          </p:cTn>
                        </p:par>
                        <p:par>
                          <p:cTn id="46" fill="hold">
                            <p:stCondLst>
                              <p:cond delay="500"/>
                            </p:stCondLst>
                            <p:childTnLst>
                              <p:par>
                                <p:cTn id="47" presetID="22" presetClass="entr" presetSubtype="2" fill="hold" grpId="0" nodeType="after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wipe(right)">
                                      <p:cBhvr>
                                        <p:cTn id="4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6" grpId="0" animBg="1"/>
      <p:bldP spid="15" grpId="0" animBg="1"/>
      <p:bldP spid="15" grpId="1" animBg="1"/>
      <p:bldP spid="18" grpId="0" animBg="1"/>
      <p:bldP spid="19" grpId="0"/>
      <p:bldP spid="23" grpId="0" animBg="1"/>
      <p:bldP spid="25" grpId="0" animBg="1"/>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Dedicated Population Generation Language – Why?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Order of calculation determined by equations</a:t>
            </a:r>
          </a:p>
          <a:p>
            <a:pPr lvl="1"/>
            <a:r>
              <a:rPr lang="en-US" dirty="0" smtClean="0"/>
              <a:t>Not by definition order! Out of order execution in runtime</a:t>
            </a:r>
          </a:p>
          <a:p>
            <a:pPr lvl="1"/>
            <a:r>
              <a:rPr lang="en-US" dirty="0" smtClean="0"/>
              <a:t>Allows modeling flexibility</a:t>
            </a:r>
          </a:p>
          <a:p>
            <a:pPr lvl="1"/>
            <a:r>
              <a:rPr lang="en-US" dirty="0" smtClean="0"/>
              <a:t>Detects definition loops</a:t>
            </a:r>
          </a:p>
          <a:p>
            <a:r>
              <a:rPr lang="en-US" dirty="0" smtClean="0"/>
              <a:t>Language allows defining useful functions </a:t>
            </a:r>
          </a:p>
          <a:p>
            <a:r>
              <a:rPr lang="en-US" dirty="0" smtClean="0"/>
              <a:t>Language handles restrictions</a:t>
            </a:r>
          </a:p>
          <a:p>
            <a:pPr lvl="1"/>
            <a:r>
              <a:rPr lang="en-US" dirty="0" smtClean="0"/>
              <a:t>Useful for inclusion/exclusion criteria</a:t>
            </a:r>
          </a:p>
          <a:p>
            <a:pPr lvl="1"/>
            <a:r>
              <a:rPr lang="en-US" dirty="0" smtClean="0"/>
              <a:t>Useful to remove outliers</a:t>
            </a:r>
          </a:p>
          <a:p>
            <a:r>
              <a:rPr lang="en-US" dirty="0" smtClean="0"/>
              <a:t>Aggregate statistics targets are defined by Objectives</a:t>
            </a:r>
          </a:p>
          <a:p>
            <a:pPr lvl="1"/>
            <a:r>
              <a:rPr lang="en-US" dirty="0" smtClean="0"/>
              <a:t>Individual bias is balanced against group needs</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MIST Runs Over the Cloud!</a:t>
            </a:r>
            <a:endParaRPr lang="en-US" dirty="0"/>
          </a:p>
        </p:txBody>
      </p:sp>
      <p:sp>
        <p:nvSpPr>
          <p:cNvPr id="3" name="Content Placeholder 2"/>
          <p:cNvSpPr>
            <a:spLocks noGrp="1"/>
          </p:cNvSpPr>
          <p:nvPr>
            <p:ph idx="1"/>
          </p:nvPr>
        </p:nvSpPr>
        <p:spPr/>
        <p:txBody>
          <a:bodyPr>
            <a:normAutofit fontScale="70000" lnSpcReduction="20000"/>
          </a:bodyPr>
          <a:lstStyle/>
          <a:p>
            <a:pPr algn="ctr">
              <a:buNone/>
            </a:pPr>
            <a:r>
              <a:rPr lang="en-US" sz="4400" b="1" dirty="0" smtClean="0">
                <a:solidFill>
                  <a:srgbClr val="FF0000"/>
                </a:solidFill>
              </a:rPr>
              <a:t>Anaconda drives MIST to run over the Amazon cloud! </a:t>
            </a:r>
          </a:p>
          <a:p>
            <a:endParaRPr lang="en-US" dirty="0" smtClean="0"/>
          </a:p>
          <a:p>
            <a:r>
              <a:rPr lang="en-US" dirty="0" smtClean="0"/>
              <a:t>Star Cluster creates a Sun Grid Engine (SGE) cluster on the Amazon Elastic Compute Cloud </a:t>
            </a:r>
          </a:p>
          <a:p>
            <a:endParaRPr lang="en-US" dirty="0" smtClean="0"/>
          </a:p>
          <a:p>
            <a:r>
              <a:rPr lang="en-US" dirty="0" smtClean="0"/>
              <a:t>The Anaconda Amazon Machine Image (AMI) is used for the cluster master / nodes</a:t>
            </a:r>
          </a:p>
          <a:p>
            <a:endParaRPr lang="en-US" dirty="0" smtClean="0"/>
          </a:p>
          <a:p>
            <a:r>
              <a:rPr lang="en-US" dirty="0" smtClean="0"/>
              <a:t>Running the simulation on a cluster a Mock Mini simulation is executed to:</a:t>
            </a:r>
          </a:p>
          <a:p>
            <a:pPr lvl="1"/>
            <a:r>
              <a:rPr lang="en-US" dirty="0" smtClean="0"/>
              <a:t>Test equations</a:t>
            </a:r>
          </a:p>
          <a:p>
            <a:pPr lvl="1"/>
            <a:r>
              <a:rPr lang="en-US" dirty="0" smtClean="0"/>
              <a:t>Test population generation</a:t>
            </a:r>
          </a:p>
          <a:p>
            <a:pPr lvl="1"/>
            <a:r>
              <a:rPr lang="en-US" dirty="0" smtClean="0"/>
              <a:t>Test execution environment</a:t>
            </a:r>
          </a:p>
          <a:p>
            <a:pPr lvl="1"/>
            <a:endParaRPr lang="en-US" dirty="0" smtClean="0"/>
          </a:p>
          <a:p>
            <a:endParaRPr lang="en-US" dirty="0" smtClean="0"/>
          </a:p>
        </p:txBody>
      </p:sp>
      <p:sp>
        <p:nvSpPr>
          <p:cNvPr id="4" name="Cloud Callout 3"/>
          <p:cNvSpPr/>
          <p:nvPr/>
        </p:nvSpPr>
        <p:spPr>
          <a:xfrm>
            <a:off x="381000" y="5562600"/>
            <a:ext cx="3200400" cy="457200"/>
          </a:xfrm>
          <a:prstGeom prst="cloudCallout">
            <a:avLst>
              <a:gd name="adj1" fmla="val 1759"/>
              <a:gd name="adj2" fmla="val -790"/>
            </a:avLst>
          </a:prstGeom>
          <a:solidFill>
            <a:schemeClr val="accent1">
              <a:lumMod val="20000"/>
              <a:lumOff val="8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MIST</a:t>
            </a:r>
            <a:endParaRPr lang="en-US" dirty="0" smtClean="0">
              <a:solidFill>
                <a:schemeClr val="tx1"/>
              </a:solidFill>
            </a:endParaRPr>
          </a:p>
        </p:txBody>
      </p:sp>
      <p:sp>
        <p:nvSpPr>
          <p:cNvPr id="5" name="Cloud Callout 4"/>
          <p:cNvSpPr/>
          <p:nvPr/>
        </p:nvSpPr>
        <p:spPr>
          <a:xfrm>
            <a:off x="762000" y="5943600"/>
            <a:ext cx="3200400" cy="838200"/>
          </a:xfrm>
          <a:prstGeom prst="cloudCallout">
            <a:avLst>
              <a:gd name="adj1" fmla="val 79884"/>
              <a:gd name="adj2" fmla="val 914"/>
            </a:avLst>
          </a:prstGeom>
          <a:solidFill>
            <a:schemeClr val="bg2"/>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7" name="Cloud Callout 6"/>
          <p:cNvSpPr/>
          <p:nvPr/>
        </p:nvSpPr>
        <p:spPr>
          <a:xfrm>
            <a:off x="2743200" y="5943600"/>
            <a:ext cx="3200400" cy="838200"/>
          </a:xfrm>
          <a:prstGeom prst="cloudCallout">
            <a:avLst>
              <a:gd name="adj1" fmla="val 79884"/>
              <a:gd name="adj2" fmla="val 914"/>
            </a:avLst>
          </a:prstGeom>
          <a:solidFill>
            <a:schemeClr val="bg2"/>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Cloud</a:t>
            </a:r>
            <a:endParaRPr lang="en-US" dirty="0" smtClean="0">
              <a:solidFill>
                <a:schemeClr val="tx1"/>
              </a:solidFill>
            </a:endParaRPr>
          </a:p>
        </p:txBody>
      </p:sp>
      <p:sp>
        <p:nvSpPr>
          <p:cNvPr id="8" name="Cloud Callout 7"/>
          <p:cNvSpPr/>
          <p:nvPr/>
        </p:nvSpPr>
        <p:spPr>
          <a:xfrm>
            <a:off x="5029200" y="5943600"/>
            <a:ext cx="3200400" cy="838200"/>
          </a:xfrm>
          <a:prstGeom prst="cloudCallout">
            <a:avLst>
              <a:gd name="adj1" fmla="val 47295"/>
              <a:gd name="adj2" fmla="val -791"/>
            </a:avLst>
          </a:prstGeom>
          <a:solidFill>
            <a:schemeClr val="bg2"/>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173 0.00116 C -0.00035 -0.0037 0.00104 -0.00833 0.00226 -0.00833 C 0.0033 -0.00833 0.00365 -0.00069 0.00504 0.00162 C 0.00643 0.0037 0.0099 0.00625 0.01059 0.00509 C 0.01129 0.00394 0.01077 -0.00532 0.00903 -0.00509 C 0.00747 -0.00486 0.00295 0.00625 0.00035 0.00718 C -0.00208 0.0081 -0.00607 0.00093 -0.00607 -0.00046 C -0.00607 -0.00162 -0.00173 -0.00069 -1.94444E-6 -3.7037E-7 " pathEditMode="relative" rAng="0" ptsTypes="aaaaaaaA">
                                      <p:cBhvr>
                                        <p:cTn id="6" dur="5000" fill="hold"/>
                                        <p:tgtEl>
                                          <p:spTgt spid="5"/>
                                        </p:tgtEl>
                                        <p:attrNameLst>
                                          <p:attrName>ppt_x</p:attrName>
                                          <p:attrName>ppt_y</p:attrName>
                                        </p:attrNameLst>
                                      </p:cBhvr>
                                      <p:rCtr x="4" y="-1"/>
                                    </p:animMotion>
                                  </p:childTnLst>
                                </p:cTn>
                              </p:par>
                              <p:par>
                                <p:cTn id="7" presetID="0" presetClass="path" presetSubtype="0" accel="50000" decel="50000" fill="hold" grpId="0" nodeType="withEffect">
                                  <p:stCondLst>
                                    <p:cond delay="0"/>
                                  </p:stCondLst>
                                  <p:childTnLst>
                                    <p:animMotion origin="layout" path="M -0.00486 0.00903 C 0.00538 0.0051 0.0158 0.00139 0.01788 0.00232 C 0.02014 0.00325 0.01024 0.01575 0.00799 0.01575 C 0.00573 0.01575 0.00538 0.00162 0.00399 0.00232 C 0.00261 0.00301 -0.00278 0.02084 -0.00104 0.02014 C 0.00087 0.01945 0.0125 -0.00277 0.01493 -0.00208 C 0.01736 -0.00138 0.01632 0.02431 0.01389 0.02454 C 0.01146 0.025 0.0033 0.00278 -1.11111E-6 -4.44444E-6 " pathEditMode="relative" rAng="0" ptsTypes="aaaaaaaA">
                                      <p:cBhvr>
                                        <p:cTn id="8" dur="5000" fill="hold"/>
                                        <p:tgtEl>
                                          <p:spTgt spid="7"/>
                                        </p:tgtEl>
                                        <p:attrNameLst>
                                          <p:attrName>ppt_x</p:attrName>
                                          <p:attrName>ppt_y</p:attrName>
                                        </p:attrNameLst>
                                      </p:cBhvr>
                                      <p:rCtr x="13" y="2"/>
                                    </p:animMotion>
                                  </p:childTnLst>
                                </p:cTn>
                              </p:par>
                              <p:par>
                                <p:cTn id="9" presetID="0" presetClass="path" presetSubtype="0" accel="50000" decel="50000" fill="hold" grpId="0" nodeType="withEffect">
                                  <p:stCondLst>
                                    <p:cond delay="0"/>
                                  </p:stCondLst>
                                  <p:childTnLst>
                                    <p:animMotion origin="layout" path="M 1.11022E-16 2.22222E-6 L 0.01111 -0.00209 L 0.01111 0.01666 L 0.00764 -0.00209 L 1.11022E-16 0.01458 L 0.0066 0.01041 L 0.01667 0.00208 L 1.11022E-16 2.22222E-6 Z " pathEditMode="relative" rAng="0" ptsTypes="AAAAAAAA">
                                      <p:cBhvr>
                                        <p:cTn id="10" dur="5000" fill="hold"/>
                                        <p:tgtEl>
                                          <p:spTgt spid="8"/>
                                        </p:tgtEl>
                                        <p:attrNameLst>
                                          <p:attrName>ppt_x</p:attrName>
                                          <p:attrName>ppt_y</p:attrName>
                                        </p:attrNameLst>
                                      </p:cBhvr>
                                      <p:rCtr x="8" y="7"/>
                                    </p:animMotion>
                                  </p:childTnLst>
                                </p:cTn>
                              </p:par>
                              <p:par>
                                <p:cTn id="11" presetID="0" presetClass="path" presetSubtype="0" accel="50000" decel="50000" fill="hold" grpId="0" nodeType="withEffect">
                                  <p:stCondLst>
                                    <p:cond delay="0"/>
                                  </p:stCondLst>
                                  <p:childTnLst>
                                    <p:animMotion origin="layout" path="M 3.33333E-6 -0.00138 C 0.01458 0.0007 0.02934 0.00278 0.05173 0.00417 C 0.07413 0.00579 0.10868 0.00764 0.13385 0.00764 C 0.15902 0.00741 0.1717 0.00463 0.20347 0.00301 C 0.23524 0.00139 0.28333 -0.00277 0.325 -0.00254 C 0.36666 -0.00208 0.41041 0.00487 0.45347 0.00533 C 0.49652 0.00579 0.55104 -4.44444E-6 0.58385 0.00093 C 0.61666 0.00186 0.63906 0.00996 0.65 0.01112 " pathEditMode="relative" rAng="0" ptsTypes="aaaaaaaA">
                                      <p:cBhvr>
                                        <p:cTn id="12" dur="3000" fill="hold"/>
                                        <p:tgtEl>
                                          <p:spTgt spid="4"/>
                                        </p:tgtEl>
                                        <p:attrNameLst>
                                          <p:attrName>ppt_x</p:attrName>
                                          <p:attrName>ppt_y</p:attrName>
                                        </p:attrNameLst>
                                      </p:cBhvr>
                                      <p:rCtr x="325" y="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it Work?</a:t>
            </a:r>
            <a:endParaRPr lang="en-US" dirty="0"/>
          </a:p>
        </p:txBody>
      </p:sp>
      <p:sp>
        <p:nvSpPr>
          <p:cNvPr id="3" name="Content Placeholder 2"/>
          <p:cNvSpPr>
            <a:spLocks noGrp="1"/>
          </p:cNvSpPr>
          <p:nvPr>
            <p:ph idx="1"/>
          </p:nvPr>
        </p:nvSpPr>
        <p:spPr/>
        <p:txBody>
          <a:bodyPr>
            <a:normAutofit fontScale="70000" lnSpcReduction="20000"/>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Loop through Risk Equation/Hypothesis combinations</a:t>
            </a:r>
          </a:p>
          <a:p>
            <a:r>
              <a:rPr lang="en-US" dirty="0" smtClean="0"/>
              <a:t>Loop through populations</a:t>
            </a:r>
          </a:p>
          <a:p>
            <a:r>
              <a:rPr lang="en-US" dirty="0" smtClean="0"/>
              <a:t>Calculate fitness of simulation outcomes to observed phenomena</a:t>
            </a:r>
          </a:p>
        </p:txBody>
      </p:sp>
      <p:sp>
        <p:nvSpPr>
          <p:cNvPr id="4" name="Rounded Rectangle 3"/>
          <p:cNvSpPr/>
          <p:nvPr/>
        </p:nvSpPr>
        <p:spPr>
          <a:xfrm>
            <a:off x="1676400" y="1752600"/>
            <a:ext cx="4800600" cy="990600"/>
          </a:xfrm>
          <a:prstGeom prst="roundRect">
            <a:avLst/>
          </a:prstGeom>
          <a:solidFill>
            <a:srgbClr val="FFFF99"/>
          </a:solid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lowchart: Decision 4"/>
          <p:cNvSpPr/>
          <p:nvPr/>
        </p:nvSpPr>
        <p:spPr>
          <a:xfrm>
            <a:off x="2895600" y="21336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MI</a:t>
            </a:r>
            <a:endParaRPr lang="en-US" sz="1000" dirty="0">
              <a:solidFill>
                <a:schemeClr val="tx1"/>
              </a:solidFill>
            </a:endParaRPr>
          </a:p>
        </p:txBody>
      </p:sp>
      <p:cxnSp>
        <p:nvCxnSpPr>
          <p:cNvPr id="6" name="Straight Arrow Connector 5"/>
          <p:cNvCxnSpPr/>
          <p:nvPr/>
        </p:nvCxnSpPr>
        <p:spPr>
          <a:xfrm>
            <a:off x="2590800" y="23622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828800" y="21336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No CHD</a:t>
            </a:r>
            <a:endParaRPr lang="en-US" sz="1000" dirty="0">
              <a:solidFill>
                <a:schemeClr val="tx1"/>
              </a:solidFill>
            </a:endParaRPr>
          </a:p>
        </p:txBody>
      </p:sp>
      <p:cxnSp>
        <p:nvCxnSpPr>
          <p:cNvPr id="8" name="Straight Arrow Connector 7"/>
          <p:cNvCxnSpPr/>
          <p:nvPr/>
        </p:nvCxnSpPr>
        <p:spPr>
          <a:xfrm>
            <a:off x="3657600" y="23622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962400" y="21336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Survive MI</a:t>
            </a:r>
            <a:endParaRPr lang="en-US" sz="1000" dirty="0">
              <a:solidFill>
                <a:schemeClr val="tx1"/>
              </a:solidFill>
            </a:endParaRPr>
          </a:p>
        </p:txBody>
      </p:sp>
      <p:sp>
        <p:nvSpPr>
          <p:cNvPr id="10" name="Flowchart: Decision 9"/>
          <p:cNvSpPr/>
          <p:nvPr/>
        </p:nvSpPr>
        <p:spPr>
          <a:xfrm>
            <a:off x="4953000" y="21336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CHD Death</a:t>
            </a:r>
            <a:endParaRPr lang="en-US" sz="1000" dirty="0">
              <a:solidFill>
                <a:schemeClr val="tx1"/>
              </a:solidFill>
            </a:endParaRPr>
          </a:p>
        </p:txBody>
      </p:sp>
      <p:cxnSp>
        <p:nvCxnSpPr>
          <p:cNvPr id="11" name="Straight Arrow Connector 10"/>
          <p:cNvCxnSpPr/>
          <p:nvPr/>
        </p:nvCxnSpPr>
        <p:spPr>
          <a:xfrm>
            <a:off x="3276600" y="1905000"/>
            <a:ext cx="2057400" cy="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276600" y="1905000"/>
            <a:ext cx="0" cy="2286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334000" y="1905000"/>
            <a:ext cx="0" cy="22860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3505200" y="2438400"/>
            <a:ext cx="4572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1676400" y="2895600"/>
            <a:ext cx="4800600" cy="990600"/>
          </a:xfrm>
          <a:prstGeom prst="roundRect">
            <a:avLst/>
          </a:prstGeom>
          <a:solidFill>
            <a:srgbClr val="FFFF99"/>
          </a:solid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Decision 15"/>
          <p:cNvSpPr/>
          <p:nvPr/>
        </p:nvSpPr>
        <p:spPr>
          <a:xfrm>
            <a:off x="2895600" y="32766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Stroke</a:t>
            </a:r>
            <a:endParaRPr lang="en-US" sz="1000" dirty="0">
              <a:solidFill>
                <a:schemeClr val="tx1"/>
              </a:solidFill>
            </a:endParaRPr>
          </a:p>
        </p:txBody>
      </p:sp>
      <p:cxnSp>
        <p:nvCxnSpPr>
          <p:cNvPr id="17" name="Straight Arrow Connector 16"/>
          <p:cNvCxnSpPr/>
          <p:nvPr/>
        </p:nvCxnSpPr>
        <p:spPr>
          <a:xfrm>
            <a:off x="2590800" y="35052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828800" y="32766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No Stroke</a:t>
            </a:r>
            <a:endParaRPr lang="en-US" sz="1000" dirty="0">
              <a:solidFill>
                <a:schemeClr val="tx1"/>
              </a:solidFill>
            </a:endParaRPr>
          </a:p>
        </p:txBody>
      </p:sp>
      <p:cxnSp>
        <p:nvCxnSpPr>
          <p:cNvPr id="19" name="Straight Arrow Connector 18"/>
          <p:cNvCxnSpPr/>
          <p:nvPr/>
        </p:nvCxnSpPr>
        <p:spPr>
          <a:xfrm>
            <a:off x="3657600" y="35052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962400" y="32766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Survive  Stroke</a:t>
            </a:r>
            <a:endParaRPr lang="en-US" sz="1000" dirty="0">
              <a:solidFill>
                <a:schemeClr val="tx1"/>
              </a:solidFill>
            </a:endParaRPr>
          </a:p>
        </p:txBody>
      </p:sp>
      <p:sp>
        <p:nvSpPr>
          <p:cNvPr id="21" name="Flowchart: Decision 20"/>
          <p:cNvSpPr/>
          <p:nvPr/>
        </p:nvSpPr>
        <p:spPr>
          <a:xfrm>
            <a:off x="4953000" y="32766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Stroke Death</a:t>
            </a:r>
            <a:endParaRPr lang="en-US" sz="1000" dirty="0">
              <a:solidFill>
                <a:schemeClr val="tx1"/>
              </a:solidFill>
            </a:endParaRPr>
          </a:p>
        </p:txBody>
      </p:sp>
      <p:cxnSp>
        <p:nvCxnSpPr>
          <p:cNvPr id="22" name="Straight Arrow Connector 21"/>
          <p:cNvCxnSpPr/>
          <p:nvPr/>
        </p:nvCxnSpPr>
        <p:spPr>
          <a:xfrm>
            <a:off x="3276600" y="3048000"/>
            <a:ext cx="2057400" cy="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3276600" y="3048000"/>
            <a:ext cx="0" cy="2286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334000" y="3048000"/>
            <a:ext cx="0" cy="22860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3505200" y="3581400"/>
            <a:ext cx="4572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1676400" y="4038600"/>
            <a:ext cx="3505200" cy="762000"/>
          </a:xfrm>
          <a:prstGeom prst="roundRect">
            <a:avLst/>
          </a:prstGeom>
          <a:solidFill>
            <a:srgbClr val="FFFF99"/>
          </a:solid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p:nvPr/>
        </p:nvCxnSpPr>
        <p:spPr>
          <a:xfrm>
            <a:off x="2590800" y="44196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1828800" y="41910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Alive</a:t>
            </a:r>
            <a:endParaRPr lang="en-US" sz="1000" dirty="0">
              <a:solidFill>
                <a:schemeClr val="tx1"/>
              </a:solidFill>
            </a:endParaRPr>
          </a:p>
        </p:txBody>
      </p:sp>
      <p:sp>
        <p:nvSpPr>
          <p:cNvPr id="29" name="Flowchart: Decision 28"/>
          <p:cNvSpPr/>
          <p:nvPr/>
        </p:nvSpPr>
        <p:spPr>
          <a:xfrm>
            <a:off x="2895600" y="41910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Other Death</a:t>
            </a:r>
            <a:endParaRPr lang="en-US" sz="1000" dirty="0">
              <a:solidFill>
                <a:schemeClr val="tx1"/>
              </a:solidFill>
            </a:endParaRPr>
          </a:p>
        </p:txBody>
      </p:sp>
      <p:cxnSp>
        <p:nvCxnSpPr>
          <p:cNvPr id="30" name="Straight Arrow Connector 29"/>
          <p:cNvCxnSpPr/>
          <p:nvPr/>
        </p:nvCxnSpPr>
        <p:spPr>
          <a:xfrm>
            <a:off x="1524000" y="44196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1524000" y="35052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1524000" y="23622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1524000" y="2362200"/>
            <a:ext cx="0" cy="20574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705600" y="31242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705600" y="2362200"/>
            <a:ext cx="0" cy="20574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5715000" y="2362200"/>
            <a:ext cx="9906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5715000" y="3505200"/>
            <a:ext cx="9906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9" idx="3"/>
          </p:cNvCxnSpPr>
          <p:nvPr/>
        </p:nvCxnSpPr>
        <p:spPr>
          <a:xfrm>
            <a:off x="3657600" y="4419600"/>
            <a:ext cx="30480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7010400" y="2971800"/>
            <a:ext cx="762000" cy="457200"/>
          </a:xfrm>
          <a:prstGeom prst="ellipse">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Death</a:t>
            </a:r>
            <a:endParaRPr lang="en-US" sz="1000" dirty="0">
              <a:solidFill>
                <a:schemeClr val="tx1"/>
              </a:solidFill>
            </a:endParaRPr>
          </a:p>
        </p:txBody>
      </p:sp>
      <p:sp>
        <p:nvSpPr>
          <p:cNvPr id="41" name="Rectangle 40"/>
          <p:cNvSpPr/>
          <p:nvPr/>
        </p:nvSpPr>
        <p:spPr>
          <a:xfrm>
            <a:off x="5638800" y="1752600"/>
            <a:ext cx="762000" cy="30480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rgbClr val="00B050"/>
                </a:solidFill>
              </a:rPr>
              <a:t>Process CHD</a:t>
            </a:r>
            <a:endParaRPr lang="en-US" sz="1000" dirty="0">
              <a:solidFill>
                <a:srgbClr val="00B050"/>
              </a:solidFill>
            </a:endParaRPr>
          </a:p>
        </p:txBody>
      </p:sp>
      <p:sp>
        <p:nvSpPr>
          <p:cNvPr id="42" name="Rectangle 41"/>
          <p:cNvSpPr/>
          <p:nvPr/>
        </p:nvSpPr>
        <p:spPr>
          <a:xfrm>
            <a:off x="5638800" y="2895600"/>
            <a:ext cx="762000" cy="30480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rgbClr val="00B050"/>
                </a:solidFill>
              </a:rPr>
              <a:t>Process Stroke</a:t>
            </a:r>
            <a:endParaRPr lang="en-US" sz="1000" dirty="0">
              <a:solidFill>
                <a:srgbClr val="00B050"/>
              </a:solidFill>
            </a:endParaRPr>
          </a:p>
        </p:txBody>
      </p:sp>
      <p:sp>
        <p:nvSpPr>
          <p:cNvPr id="43" name="Rectangle 42"/>
          <p:cNvSpPr/>
          <p:nvPr/>
        </p:nvSpPr>
        <p:spPr>
          <a:xfrm>
            <a:off x="3505200" y="4038600"/>
            <a:ext cx="1676400" cy="30480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rgbClr val="00B050"/>
                </a:solidFill>
              </a:rPr>
              <a:t>Process Competing Mortality</a:t>
            </a:r>
            <a:endParaRPr lang="en-US" sz="1000" dirty="0">
              <a:solidFill>
                <a:srgbClr val="00B050"/>
              </a:solidFill>
            </a:endParaRPr>
          </a:p>
        </p:txBody>
      </p:sp>
      <p:sp>
        <p:nvSpPr>
          <p:cNvPr id="44" name="TextBox 43"/>
          <p:cNvSpPr txBox="1"/>
          <p:nvPr/>
        </p:nvSpPr>
        <p:spPr>
          <a:xfrm>
            <a:off x="2514600" y="1676400"/>
            <a:ext cx="276038" cy="338554"/>
          </a:xfrm>
          <a:prstGeom prst="rect">
            <a:avLst/>
          </a:prstGeom>
          <a:noFill/>
        </p:spPr>
        <p:txBody>
          <a:bodyPr wrap="square" rtlCol="0">
            <a:spAutoFit/>
          </a:bodyPr>
          <a:lstStyle/>
          <a:p>
            <a:r>
              <a:rPr lang="en-US" sz="1600" b="1" dirty="0" smtClean="0">
                <a:solidFill>
                  <a:srgbClr val="7030A0"/>
                </a:solidFill>
              </a:rPr>
              <a:t>1</a:t>
            </a:r>
          </a:p>
        </p:txBody>
      </p:sp>
      <p:sp>
        <p:nvSpPr>
          <p:cNvPr id="45" name="TextBox 44"/>
          <p:cNvSpPr txBox="1"/>
          <p:nvPr/>
        </p:nvSpPr>
        <p:spPr>
          <a:xfrm>
            <a:off x="2895600" y="1676400"/>
            <a:ext cx="276038" cy="338554"/>
          </a:xfrm>
          <a:prstGeom prst="rect">
            <a:avLst/>
          </a:prstGeom>
          <a:noFill/>
        </p:spPr>
        <p:txBody>
          <a:bodyPr wrap="square" rtlCol="0">
            <a:spAutoFit/>
          </a:bodyPr>
          <a:lstStyle/>
          <a:p>
            <a:r>
              <a:rPr lang="en-US" sz="1600" b="1" dirty="0" smtClean="0">
                <a:solidFill>
                  <a:srgbClr val="7030A0"/>
                </a:solidFill>
              </a:rPr>
              <a:t>2</a:t>
            </a:r>
          </a:p>
        </p:txBody>
      </p:sp>
      <p:sp>
        <p:nvSpPr>
          <p:cNvPr id="47" name="TextBox 46"/>
          <p:cNvSpPr txBox="1"/>
          <p:nvPr/>
        </p:nvSpPr>
        <p:spPr>
          <a:xfrm>
            <a:off x="2895600" y="2023646"/>
            <a:ext cx="276038" cy="338554"/>
          </a:xfrm>
          <a:prstGeom prst="rect">
            <a:avLst/>
          </a:prstGeom>
          <a:noFill/>
        </p:spPr>
        <p:txBody>
          <a:bodyPr wrap="square" rtlCol="0">
            <a:spAutoFit/>
          </a:bodyPr>
          <a:lstStyle/>
          <a:p>
            <a:r>
              <a:rPr lang="en-US" sz="1600" b="1" dirty="0" smtClean="0">
                <a:solidFill>
                  <a:srgbClr val="7030A0"/>
                </a:solidFill>
              </a:rPr>
              <a:t>3</a:t>
            </a:r>
          </a:p>
        </p:txBody>
      </p:sp>
      <p:sp>
        <p:nvSpPr>
          <p:cNvPr id="48" name="TextBox 47"/>
          <p:cNvSpPr txBox="1"/>
          <p:nvPr/>
        </p:nvSpPr>
        <p:spPr>
          <a:xfrm>
            <a:off x="2514600" y="2023646"/>
            <a:ext cx="276038" cy="338554"/>
          </a:xfrm>
          <a:prstGeom prst="rect">
            <a:avLst/>
          </a:prstGeom>
          <a:noFill/>
        </p:spPr>
        <p:txBody>
          <a:bodyPr wrap="square" rtlCol="0">
            <a:spAutoFit/>
          </a:bodyPr>
          <a:lstStyle/>
          <a:p>
            <a:r>
              <a:rPr lang="en-US" sz="1600" b="1" dirty="0" smtClean="0">
                <a:solidFill>
                  <a:srgbClr val="7030A0"/>
                </a:solidFill>
              </a:rPr>
              <a:t>4</a:t>
            </a:r>
          </a:p>
        </p:txBody>
      </p:sp>
      <p:sp>
        <p:nvSpPr>
          <p:cNvPr id="53" name="Arc 52"/>
          <p:cNvSpPr/>
          <p:nvPr/>
        </p:nvSpPr>
        <p:spPr>
          <a:xfrm>
            <a:off x="2667000" y="18288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54" name="Arc 53"/>
          <p:cNvSpPr/>
          <p:nvPr/>
        </p:nvSpPr>
        <p:spPr>
          <a:xfrm rot="5400000">
            <a:off x="2667000" y="18288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55" name="Arc 54"/>
          <p:cNvSpPr/>
          <p:nvPr/>
        </p:nvSpPr>
        <p:spPr>
          <a:xfrm rot="10800000">
            <a:off x="2667000" y="18288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56" name="Arc 55"/>
          <p:cNvSpPr/>
          <p:nvPr/>
        </p:nvSpPr>
        <p:spPr>
          <a:xfrm rot="16200000">
            <a:off x="2667000" y="18288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cxnSp>
        <p:nvCxnSpPr>
          <p:cNvPr id="66" name="Straight Arrow Connector 65"/>
          <p:cNvCxnSpPr/>
          <p:nvPr/>
        </p:nvCxnSpPr>
        <p:spPr>
          <a:xfrm flipV="1">
            <a:off x="3276600" y="3048000"/>
            <a:ext cx="0" cy="2286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2590800" y="35052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2514600" y="2819400"/>
            <a:ext cx="276038" cy="338554"/>
          </a:xfrm>
          <a:prstGeom prst="rect">
            <a:avLst/>
          </a:prstGeom>
          <a:noFill/>
        </p:spPr>
        <p:txBody>
          <a:bodyPr wrap="square" rtlCol="0">
            <a:spAutoFit/>
          </a:bodyPr>
          <a:lstStyle/>
          <a:p>
            <a:r>
              <a:rPr lang="en-US" sz="1600" b="1" dirty="0" smtClean="0">
                <a:solidFill>
                  <a:srgbClr val="7030A0"/>
                </a:solidFill>
              </a:rPr>
              <a:t>1</a:t>
            </a:r>
          </a:p>
        </p:txBody>
      </p:sp>
      <p:sp>
        <p:nvSpPr>
          <p:cNvPr id="100" name="TextBox 99"/>
          <p:cNvSpPr txBox="1"/>
          <p:nvPr/>
        </p:nvSpPr>
        <p:spPr>
          <a:xfrm>
            <a:off x="2895600" y="2819400"/>
            <a:ext cx="276038" cy="338554"/>
          </a:xfrm>
          <a:prstGeom prst="rect">
            <a:avLst/>
          </a:prstGeom>
          <a:noFill/>
        </p:spPr>
        <p:txBody>
          <a:bodyPr wrap="square" rtlCol="0">
            <a:spAutoFit/>
          </a:bodyPr>
          <a:lstStyle/>
          <a:p>
            <a:r>
              <a:rPr lang="en-US" sz="1600" b="1" dirty="0" smtClean="0">
                <a:solidFill>
                  <a:srgbClr val="7030A0"/>
                </a:solidFill>
              </a:rPr>
              <a:t>2</a:t>
            </a:r>
          </a:p>
        </p:txBody>
      </p:sp>
      <p:sp>
        <p:nvSpPr>
          <p:cNvPr id="101" name="TextBox 100"/>
          <p:cNvSpPr txBox="1"/>
          <p:nvPr/>
        </p:nvSpPr>
        <p:spPr>
          <a:xfrm>
            <a:off x="2895600" y="3166646"/>
            <a:ext cx="276038" cy="338554"/>
          </a:xfrm>
          <a:prstGeom prst="rect">
            <a:avLst/>
          </a:prstGeom>
          <a:noFill/>
        </p:spPr>
        <p:txBody>
          <a:bodyPr wrap="square" rtlCol="0">
            <a:spAutoFit/>
          </a:bodyPr>
          <a:lstStyle/>
          <a:p>
            <a:r>
              <a:rPr lang="en-US" sz="1600" b="1" dirty="0" smtClean="0">
                <a:solidFill>
                  <a:srgbClr val="7030A0"/>
                </a:solidFill>
              </a:rPr>
              <a:t>3</a:t>
            </a:r>
          </a:p>
        </p:txBody>
      </p:sp>
      <p:sp>
        <p:nvSpPr>
          <p:cNvPr id="102" name="TextBox 101"/>
          <p:cNvSpPr txBox="1"/>
          <p:nvPr/>
        </p:nvSpPr>
        <p:spPr>
          <a:xfrm>
            <a:off x="2514600" y="3166646"/>
            <a:ext cx="276038" cy="338554"/>
          </a:xfrm>
          <a:prstGeom prst="rect">
            <a:avLst/>
          </a:prstGeom>
          <a:noFill/>
        </p:spPr>
        <p:txBody>
          <a:bodyPr wrap="square" rtlCol="0">
            <a:spAutoFit/>
          </a:bodyPr>
          <a:lstStyle/>
          <a:p>
            <a:r>
              <a:rPr lang="en-US" sz="1600" b="1" dirty="0" smtClean="0">
                <a:solidFill>
                  <a:srgbClr val="7030A0"/>
                </a:solidFill>
              </a:rPr>
              <a:t>4</a:t>
            </a:r>
          </a:p>
        </p:txBody>
      </p:sp>
      <p:sp>
        <p:nvSpPr>
          <p:cNvPr id="103" name="Arc 102"/>
          <p:cNvSpPr/>
          <p:nvPr/>
        </p:nvSpPr>
        <p:spPr>
          <a:xfrm>
            <a:off x="2667000" y="29718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104" name="Arc 103"/>
          <p:cNvSpPr/>
          <p:nvPr/>
        </p:nvSpPr>
        <p:spPr>
          <a:xfrm rot="5400000">
            <a:off x="2667000" y="29718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105" name="Arc 104"/>
          <p:cNvSpPr/>
          <p:nvPr/>
        </p:nvSpPr>
        <p:spPr>
          <a:xfrm rot="10800000">
            <a:off x="2667000" y="29718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106" name="Arc 105"/>
          <p:cNvSpPr/>
          <p:nvPr/>
        </p:nvSpPr>
        <p:spPr>
          <a:xfrm rot="16200000">
            <a:off x="2667000" y="29718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grpSp>
        <p:nvGrpSpPr>
          <p:cNvPr id="46" name="Group 133"/>
          <p:cNvGrpSpPr/>
          <p:nvPr/>
        </p:nvGrpSpPr>
        <p:grpSpPr>
          <a:xfrm>
            <a:off x="152400" y="1981200"/>
            <a:ext cx="990600" cy="1066800"/>
            <a:chOff x="152400" y="2819400"/>
            <a:chExt cx="990600" cy="1066800"/>
          </a:xfrm>
        </p:grpSpPr>
        <p:sp>
          <p:nvSpPr>
            <p:cNvPr id="135" name="Oval 134"/>
            <p:cNvSpPr/>
            <p:nvPr/>
          </p:nvSpPr>
          <p:spPr>
            <a:xfrm>
              <a:off x="152400" y="2819400"/>
              <a:ext cx="990600" cy="1066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Pop 3</a:t>
              </a:r>
            </a:p>
            <a:p>
              <a:pPr algn="ctr"/>
              <a:endParaRPr lang="en-US" sz="1600" dirty="0" smtClean="0">
                <a:solidFill>
                  <a:schemeClr val="tx1"/>
                </a:solidFill>
              </a:endParaRPr>
            </a:p>
            <a:p>
              <a:pPr algn="ctr"/>
              <a:endParaRPr lang="en-US" sz="1600" dirty="0" smtClean="0">
                <a:solidFill>
                  <a:schemeClr val="tx1"/>
                </a:solidFill>
              </a:endParaRPr>
            </a:p>
            <a:p>
              <a:pPr algn="ctr"/>
              <a:endParaRPr lang="en-US" sz="1600" dirty="0">
                <a:solidFill>
                  <a:schemeClr val="tx1"/>
                </a:solidFill>
              </a:endParaRPr>
            </a:p>
          </p:txBody>
        </p:sp>
        <p:sp>
          <p:nvSpPr>
            <p:cNvPr id="136" name="Smiley Face 135"/>
            <p:cNvSpPr/>
            <p:nvPr/>
          </p:nvSpPr>
          <p:spPr>
            <a:xfrm>
              <a:off x="381000" y="32004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Smiley Face 136"/>
            <p:cNvSpPr/>
            <p:nvPr/>
          </p:nvSpPr>
          <p:spPr>
            <a:xfrm>
              <a:off x="457200" y="32766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Smiley Face 137"/>
            <p:cNvSpPr/>
            <p:nvPr/>
          </p:nvSpPr>
          <p:spPr>
            <a:xfrm>
              <a:off x="533400" y="33528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Smiley Face 138"/>
            <p:cNvSpPr/>
            <p:nvPr/>
          </p:nvSpPr>
          <p:spPr>
            <a:xfrm>
              <a:off x="609600" y="34290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3" name="Straight Arrow Connector 32"/>
          <p:cNvCxnSpPr/>
          <p:nvPr/>
        </p:nvCxnSpPr>
        <p:spPr>
          <a:xfrm>
            <a:off x="1219200" y="32004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grpSp>
        <p:nvGrpSpPr>
          <p:cNvPr id="49" name="Group 127"/>
          <p:cNvGrpSpPr/>
          <p:nvPr/>
        </p:nvGrpSpPr>
        <p:grpSpPr>
          <a:xfrm>
            <a:off x="152400" y="2362200"/>
            <a:ext cx="990600" cy="1066800"/>
            <a:chOff x="152400" y="2819400"/>
            <a:chExt cx="990600" cy="1066800"/>
          </a:xfrm>
        </p:grpSpPr>
        <p:sp>
          <p:nvSpPr>
            <p:cNvPr id="129" name="Oval 128"/>
            <p:cNvSpPr/>
            <p:nvPr/>
          </p:nvSpPr>
          <p:spPr>
            <a:xfrm>
              <a:off x="152400" y="2819400"/>
              <a:ext cx="990600" cy="1066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Pop 2</a:t>
              </a:r>
            </a:p>
            <a:p>
              <a:pPr algn="ctr"/>
              <a:endParaRPr lang="en-US" sz="1600" dirty="0" smtClean="0">
                <a:solidFill>
                  <a:schemeClr val="tx1"/>
                </a:solidFill>
              </a:endParaRPr>
            </a:p>
            <a:p>
              <a:pPr algn="ctr"/>
              <a:endParaRPr lang="en-US" sz="1600" dirty="0" smtClean="0">
                <a:solidFill>
                  <a:schemeClr val="tx1"/>
                </a:solidFill>
              </a:endParaRPr>
            </a:p>
            <a:p>
              <a:pPr algn="ctr"/>
              <a:endParaRPr lang="en-US" sz="1600" dirty="0">
                <a:solidFill>
                  <a:schemeClr val="tx1"/>
                </a:solidFill>
              </a:endParaRPr>
            </a:p>
          </p:txBody>
        </p:sp>
        <p:sp>
          <p:nvSpPr>
            <p:cNvPr id="130" name="Smiley Face 129"/>
            <p:cNvSpPr/>
            <p:nvPr/>
          </p:nvSpPr>
          <p:spPr>
            <a:xfrm>
              <a:off x="381000" y="32004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Smiley Face 130"/>
            <p:cNvSpPr/>
            <p:nvPr/>
          </p:nvSpPr>
          <p:spPr>
            <a:xfrm>
              <a:off x="457200" y="32766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Smiley Face 131"/>
            <p:cNvSpPr/>
            <p:nvPr/>
          </p:nvSpPr>
          <p:spPr>
            <a:xfrm>
              <a:off x="533400" y="33528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Smiley Face 132"/>
            <p:cNvSpPr/>
            <p:nvPr/>
          </p:nvSpPr>
          <p:spPr>
            <a:xfrm>
              <a:off x="609600" y="34290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0" name="Group 126"/>
          <p:cNvGrpSpPr/>
          <p:nvPr/>
        </p:nvGrpSpPr>
        <p:grpSpPr>
          <a:xfrm>
            <a:off x="152400" y="2743200"/>
            <a:ext cx="990600" cy="1066800"/>
            <a:chOff x="152400" y="2819400"/>
            <a:chExt cx="990600" cy="1066800"/>
          </a:xfrm>
        </p:grpSpPr>
        <p:sp>
          <p:nvSpPr>
            <p:cNvPr id="125" name="Oval 124"/>
            <p:cNvSpPr/>
            <p:nvPr/>
          </p:nvSpPr>
          <p:spPr>
            <a:xfrm>
              <a:off x="152400" y="2819400"/>
              <a:ext cx="990600" cy="1066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Pop 1</a:t>
              </a:r>
            </a:p>
            <a:p>
              <a:pPr algn="ctr"/>
              <a:endParaRPr lang="en-US" sz="1600" dirty="0" smtClean="0">
                <a:solidFill>
                  <a:schemeClr val="tx1"/>
                </a:solidFill>
              </a:endParaRPr>
            </a:p>
            <a:p>
              <a:pPr algn="ctr"/>
              <a:endParaRPr lang="en-US" sz="1600" dirty="0" smtClean="0">
                <a:solidFill>
                  <a:schemeClr val="tx1"/>
                </a:solidFill>
              </a:endParaRPr>
            </a:p>
            <a:p>
              <a:pPr algn="ctr"/>
              <a:endParaRPr lang="en-US" sz="1600" dirty="0">
                <a:solidFill>
                  <a:schemeClr val="tx1"/>
                </a:solidFill>
              </a:endParaRPr>
            </a:p>
          </p:txBody>
        </p:sp>
        <p:sp>
          <p:nvSpPr>
            <p:cNvPr id="107" name="Smiley Face 106"/>
            <p:cNvSpPr/>
            <p:nvPr/>
          </p:nvSpPr>
          <p:spPr>
            <a:xfrm>
              <a:off x="381000" y="32004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Smiley Face 110"/>
            <p:cNvSpPr/>
            <p:nvPr/>
          </p:nvSpPr>
          <p:spPr>
            <a:xfrm>
              <a:off x="457200" y="32766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Smiley Face 111"/>
            <p:cNvSpPr/>
            <p:nvPr/>
          </p:nvSpPr>
          <p:spPr>
            <a:xfrm>
              <a:off x="533400" y="33528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Smiley Face 125"/>
            <p:cNvSpPr/>
            <p:nvPr/>
          </p:nvSpPr>
          <p:spPr>
            <a:xfrm>
              <a:off x="609600" y="34290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49" name="Table 148"/>
          <p:cNvGraphicFramePr>
            <a:graphicFrameLocks noGrp="1"/>
          </p:cNvGraphicFramePr>
          <p:nvPr/>
        </p:nvGraphicFramePr>
        <p:xfrm>
          <a:off x="6857999" y="3505200"/>
          <a:ext cx="2209801" cy="1371600"/>
        </p:xfrm>
        <a:graphic>
          <a:graphicData uri="http://schemas.openxmlformats.org/drawingml/2006/table">
            <a:tbl>
              <a:tblPr/>
              <a:tblGrid>
                <a:gridCol w="402721"/>
                <a:gridCol w="361416"/>
                <a:gridCol w="361416"/>
                <a:gridCol w="361416"/>
                <a:gridCol w="361416"/>
                <a:gridCol w="361416"/>
              </a:tblGrid>
              <a:tr h="221226">
                <a:tc>
                  <a:txBody>
                    <a:bodyPr/>
                    <a:lstStyle/>
                    <a:p>
                      <a:pPr algn="ctr" fontAlgn="b"/>
                      <a:r>
                        <a:rPr lang="en-US" sz="1100" b="1" i="0" u="none" strike="noStrike" dirty="0" err="1">
                          <a:solidFill>
                            <a:srgbClr val="000000"/>
                          </a:solidFill>
                          <a:latin typeface="Calibri"/>
                        </a:rPr>
                        <a:t>Eq</a:t>
                      </a:r>
                      <a:r>
                        <a:rPr lang="en-US" sz="1100" b="1" i="0" u="none" strike="noStrike" dirty="0">
                          <a:solidFill>
                            <a:srgbClr val="000000"/>
                          </a:solidFill>
                          <a:latin typeface="Calibri"/>
                        </a:rPr>
                        <a:t> 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B2A1C7"/>
                    </a:solidFill>
                  </a:tcPr>
                </a:tc>
                <a:tc>
                  <a:txBody>
                    <a:bodyPr/>
                    <a:lstStyle/>
                    <a:p>
                      <a:pPr algn="ctr" fontAlgn="b"/>
                      <a:r>
                        <a:rPr lang="en-US" sz="1100" b="1" i="0" u="none" strike="noStrike">
                          <a:solidFill>
                            <a:srgbClr val="000000"/>
                          </a:solidFill>
                          <a:latin typeface="Calibri"/>
                        </a:rPr>
                        <a:t>1</a:t>
                      </a: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ctr" fontAlgn="b"/>
                      <a:r>
                        <a:rPr lang="en-US" sz="1100" b="1" i="0" u="none" strike="noStrike">
                          <a:solidFill>
                            <a:srgbClr val="000000"/>
                          </a:solidFill>
                          <a:latin typeface="Calibri"/>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ctr" fontAlgn="b"/>
                      <a:r>
                        <a:rPr lang="en-US" sz="1100" b="1" i="0" u="none" strike="noStrike">
                          <a:solidFill>
                            <a:srgbClr val="000000"/>
                          </a:solidFill>
                          <a:latin typeface="Calibri"/>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ctr" fontAlgn="b"/>
                      <a:r>
                        <a:rPr lang="en-US" sz="1100" b="1" i="0" u="none" strike="noStrike" dirty="0">
                          <a:solidFill>
                            <a:srgbClr val="000000"/>
                          </a:solidFill>
                          <a:latin typeface="Calibri"/>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r>
              <a:tr h="232287">
                <a:tc>
                  <a:txBody>
                    <a:bodyPr/>
                    <a:lstStyle/>
                    <a:p>
                      <a:pPr algn="ctr" fontAlgn="b"/>
                      <a:r>
                        <a:rPr lang="en-US" sz="1100" b="1" i="0" u="none" strike="noStrike">
                          <a:solidFill>
                            <a:srgbClr val="000000"/>
                          </a:solidFill>
                          <a:latin typeface="Calibri"/>
                        </a:rPr>
                        <a:t>Eq 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2A1C7"/>
                    </a:solidFill>
                  </a:tcPr>
                </a:tc>
                <a:tc>
                  <a:txBody>
                    <a:bodyPr/>
                    <a:lstStyle/>
                    <a:p>
                      <a:pPr algn="ctr" fontAlgn="b"/>
                      <a:r>
                        <a:rPr lang="en-US" sz="1100" b="1" i="0" u="none" strike="noStrike">
                          <a:solidFill>
                            <a:srgbClr val="000000"/>
                          </a:solidFill>
                          <a:latin typeface="Calibri"/>
                        </a:rPr>
                        <a:t>1</a:t>
                      </a:r>
                    </a:p>
                  </a:txBody>
                  <a:tcPr marL="9525" marR="9525" marT="9525"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ctr" fontAlgn="b"/>
                      <a:r>
                        <a:rPr lang="en-US" sz="1100" b="1" i="0" u="none" strike="noStrike">
                          <a:solidFill>
                            <a:srgbClr val="000000"/>
                          </a:solidFill>
                          <a:latin typeface="Calibri"/>
                        </a:rPr>
                        <a:t>2</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FDC07C"/>
                    </a:solidFill>
                  </a:tcPr>
                </a:tc>
                <a:tc>
                  <a:txBody>
                    <a:bodyPr/>
                    <a:lstStyle/>
                    <a:p>
                      <a:pPr algn="ctr" fontAlgn="b"/>
                      <a:r>
                        <a:rPr lang="en-US" sz="1100" b="1" i="0" u="none" strike="noStrike">
                          <a:solidFill>
                            <a:srgbClr val="000000"/>
                          </a:solidFill>
                          <a:latin typeface="Calibri"/>
                        </a:rPr>
                        <a:t>3</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FB9574"/>
                    </a:solidFill>
                  </a:tcPr>
                </a:tc>
                <a:tc>
                  <a:txBody>
                    <a:bodyPr/>
                    <a:lstStyle/>
                    <a:p>
                      <a:pPr algn="ctr" fontAlgn="b"/>
                      <a:r>
                        <a:rPr lang="en-US" sz="1100" b="1" i="0" u="none" strike="noStrike">
                          <a:solidFill>
                            <a:srgbClr val="000000"/>
                          </a:solidFill>
                          <a:latin typeface="Calibri"/>
                        </a:rPr>
                        <a:t>4</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r>
              <a:tr h="232287">
                <a:tc>
                  <a:txBody>
                    <a:bodyPr/>
                    <a:lstStyle/>
                    <a:p>
                      <a:pPr algn="ctr" fontAlgn="b"/>
                      <a:r>
                        <a:rPr lang="en-US" sz="1100" b="1" i="0" u="none" strike="noStrike">
                          <a:solidFill>
                            <a:srgbClr val="000000"/>
                          </a:solidFill>
                          <a:latin typeface="Calibri"/>
                        </a:rPr>
                        <a:t>Pop 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B2A1C7"/>
                    </a:solidFill>
                  </a:tcPr>
                </a:tc>
                <a:tc>
                  <a:txBody>
                    <a:bodyPr/>
                    <a:lstStyle/>
                    <a:p>
                      <a:pPr algn="ctr" rtl="0" fontAlgn="t"/>
                      <a:r>
                        <a:rPr lang="en-US" sz="1200" b="0" i="0" u="none" strike="noStrike" dirty="0">
                          <a:solidFill>
                            <a:srgbClr val="000000"/>
                          </a:solidFill>
                          <a:latin typeface="Calibri"/>
                        </a:rPr>
                        <a:t>4</a:t>
                      </a:r>
                    </a:p>
                  </a:txBody>
                  <a:tcPr marL="9525" marR="9525" marT="9525"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ECD7F"/>
                    </a:solidFill>
                  </a:tcPr>
                </a:tc>
                <a:tc>
                  <a:txBody>
                    <a:bodyPr/>
                    <a:lstStyle/>
                    <a:p>
                      <a:pPr algn="ctr" rtl="0" fontAlgn="t"/>
                      <a:r>
                        <a:rPr lang="en-US" sz="1200" b="0" i="0" u="none" strike="noStrike">
                          <a:solidFill>
                            <a:srgbClr val="000000"/>
                          </a:solidFill>
                          <a:latin typeface="Calibri"/>
                        </a:rPr>
                        <a:t>6</a:t>
                      </a:r>
                    </a:p>
                  </a:txBody>
                  <a:tcPr marL="9525" marR="9525" marT="9525" marB="0">
                    <a:lnL>
                      <a:noFill/>
                    </a:lnL>
                    <a:lnR>
                      <a:noFill/>
                    </a:lnR>
                    <a:lnT w="12700" cap="flat" cmpd="sng" algn="ctr">
                      <a:solidFill>
                        <a:srgbClr val="000000"/>
                      </a:solidFill>
                      <a:prstDash val="solid"/>
                      <a:round/>
                      <a:headEnd type="none" w="med" len="med"/>
                      <a:tailEnd type="none" w="med" len="med"/>
                    </a:lnT>
                    <a:lnB>
                      <a:noFill/>
                    </a:lnB>
                    <a:solidFill>
                      <a:srgbClr val="FCA677"/>
                    </a:solidFill>
                  </a:tcPr>
                </a:tc>
                <a:tc>
                  <a:txBody>
                    <a:bodyPr/>
                    <a:lstStyle/>
                    <a:p>
                      <a:pPr algn="ctr" rtl="0" fontAlgn="t"/>
                      <a:r>
                        <a:rPr lang="en-US" sz="1200" b="0" i="0" u="none" strike="noStrike">
                          <a:solidFill>
                            <a:srgbClr val="000000"/>
                          </a:solidFill>
                          <a:latin typeface="Calibri"/>
                        </a:rPr>
                        <a:t>2</a:t>
                      </a:r>
                    </a:p>
                  </a:txBody>
                  <a:tcPr marL="9525" marR="9525" marT="9525" marB="0">
                    <a:lnL>
                      <a:noFill/>
                    </a:lnL>
                    <a:lnR>
                      <a:noFill/>
                    </a:lnR>
                    <a:lnT w="12700" cap="flat" cmpd="sng" algn="ctr">
                      <a:solidFill>
                        <a:srgbClr val="000000"/>
                      </a:solidFill>
                      <a:prstDash val="solid"/>
                      <a:round/>
                      <a:headEnd type="none" w="med" len="med"/>
                      <a:tailEnd type="none" w="med" len="med"/>
                    </a:lnT>
                    <a:lnB>
                      <a:noFill/>
                    </a:lnB>
                    <a:solidFill>
                      <a:srgbClr val="CBDC81"/>
                    </a:solidFill>
                  </a:tcPr>
                </a:tc>
                <a:tc>
                  <a:txBody>
                    <a:bodyPr/>
                    <a:lstStyle/>
                    <a:p>
                      <a:pPr algn="ctr" rtl="0" fontAlgn="t"/>
                      <a:r>
                        <a:rPr lang="en-US" sz="1200" b="0" i="0" u="none" strike="noStrike">
                          <a:solidFill>
                            <a:srgbClr val="000000"/>
                          </a:solidFill>
                          <a:latin typeface="Calibri"/>
                        </a:rPr>
                        <a:t>1</a:t>
                      </a:r>
                    </a:p>
                  </a:txBody>
                  <a:tcPr marL="9525" marR="9525" marT="9525" marB="0">
                    <a:lnL>
                      <a:noFill/>
                    </a:lnL>
                    <a:lnR>
                      <a:noFill/>
                    </a:lnR>
                    <a:lnT w="12700" cap="flat" cmpd="sng" algn="ctr">
                      <a:solidFill>
                        <a:srgbClr val="000000"/>
                      </a:solidFill>
                      <a:prstDash val="solid"/>
                      <a:round/>
                      <a:headEnd type="none" w="med" len="med"/>
                      <a:tailEnd type="none" w="med" len="med"/>
                    </a:lnT>
                    <a:lnB>
                      <a:noFill/>
                    </a:lnB>
                    <a:solidFill>
                      <a:srgbClr val="63BE7B"/>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r>
              <a:tr h="232287">
                <a:tc>
                  <a:txBody>
                    <a:bodyPr/>
                    <a:lstStyle/>
                    <a:p>
                      <a:pPr algn="ctr" fontAlgn="b"/>
                      <a:r>
                        <a:rPr lang="en-US" sz="1100" b="1" i="0" u="none" strike="noStrike">
                          <a:solidFill>
                            <a:srgbClr val="000000"/>
                          </a:solidFill>
                          <a:latin typeface="Calibri"/>
                        </a:rPr>
                        <a:t>Pop 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B2A1C7"/>
                    </a:solidFill>
                  </a:tcPr>
                </a:tc>
                <a:tc>
                  <a:txBody>
                    <a:bodyPr/>
                    <a:lstStyle/>
                    <a:p>
                      <a:pPr algn="ctr" rtl="0" fontAlgn="t"/>
                      <a:r>
                        <a:rPr lang="en-US" sz="1200" b="0" i="0" u="none" strike="noStrike">
                          <a:solidFill>
                            <a:srgbClr val="000000"/>
                          </a:solidFill>
                          <a:latin typeface="Calibri"/>
                        </a:rPr>
                        <a:t>2</a:t>
                      </a:r>
                    </a:p>
                  </a:txBody>
                  <a:tcPr marL="9525" marR="9525" marT="9525" marB="0">
                    <a:lnL w="12700" cap="flat" cmpd="sng" algn="ctr">
                      <a:solidFill>
                        <a:srgbClr val="000000"/>
                      </a:solidFill>
                      <a:prstDash val="solid"/>
                      <a:round/>
                      <a:headEnd type="none" w="med" len="med"/>
                      <a:tailEnd type="none" w="med" len="med"/>
                    </a:lnL>
                    <a:lnR>
                      <a:noFill/>
                    </a:lnR>
                    <a:lnT>
                      <a:noFill/>
                    </a:lnT>
                    <a:lnB>
                      <a:noFill/>
                    </a:lnB>
                    <a:solidFill>
                      <a:srgbClr val="CBDC81"/>
                    </a:solidFill>
                  </a:tcPr>
                </a:tc>
                <a:tc>
                  <a:txBody>
                    <a:bodyPr/>
                    <a:lstStyle/>
                    <a:p>
                      <a:pPr algn="ctr" rtl="0" fontAlgn="t"/>
                      <a:r>
                        <a:rPr lang="en-US" sz="1200" b="0" i="0" u="none" strike="noStrike">
                          <a:solidFill>
                            <a:srgbClr val="000000"/>
                          </a:solidFill>
                          <a:latin typeface="Calibri"/>
                        </a:rPr>
                        <a:t>4</a:t>
                      </a:r>
                    </a:p>
                  </a:txBody>
                  <a:tcPr marL="9525" marR="9525" marT="9525" marB="0">
                    <a:lnL>
                      <a:noFill/>
                    </a:lnL>
                    <a:lnR>
                      <a:noFill/>
                    </a:lnR>
                    <a:lnT>
                      <a:noFill/>
                    </a:lnT>
                    <a:lnB>
                      <a:noFill/>
                    </a:lnB>
                    <a:solidFill>
                      <a:srgbClr val="FECD7F"/>
                    </a:solidFill>
                  </a:tcPr>
                </a:tc>
                <a:tc>
                  <a:txBody>
                    <a:bodyPr/>
                    <a:lstStyle/>
                    <a:p>
                      <a:pPr algn="ctr" rtl="0" fontAlgn="t"/>
                      <a:r>
                        <a:rPr lang="en-US" sz="1200" b="0" i="0" u="none" strike="noStrike">
                          <a:solidFill>
                            <a:srgbClr val="000000"/>
                          </a:solidFill>
                          <a:latin typeface="Calibri"/>
                        </a:rPr>
                        <a:t>6</a:t>
                      </a:r>
                    </a:p>
                  </a:txBody>
                  <a:tcPr marL="9525" marR="9525" marT="9525" marB="0">
                    <a:lnL>
                      <a:noFill/>
                    </a:lnL>
                    <a:lnR>
                      <a:noFill/>
                    </a:lnR>
                    <a:lnT>
                      <a:noFill/>
                    </a:lnT>
                    <a:lnB>
                      <a:noFill/>
                    </a:lnB>
                    <a:solidFill>
                      <a:srgbClr val="FCA677"/>
                    </a:solidFill>
                  </a:tcPr>
                </a:tc>
                <a:tc>
                  <a:txBody>
                    <a:bodyPr/>
                    <a:lstStyle/>
                    <a:p>
                      <a:pPr algn="ctr" rtl="0" fontAlgn="t"/>
                      <a:r>
                        <a:rPr lang="en-US" sz="1200" b="0" i="0" u="none" strike="noStrike">
                          <a:solidFill>
                            <a:srgbClr val="000000"/>
                          </a:solidFill>
                          <a:latin typeface="Calibri"/>
                        </a:rPr>
                        <a:t>1</a:t>
                      </a:r>
                    </a:p>
                  </a:txBody>
                  <a:tcPr marL="9525" marR="9525" marT="9525" marB="0">
                    <a:lnL>
                      <a:noFill/>
                    </a:lnL>
                    <a:lnR>
                      <a:noFill/>
                    </a:lnR>
                    <a:lnT>
                      <a:noFill/>
                    </a:lnT>
                    <a:lnB>
                      <a:noFill/>
                    </a:lnB>
                    <a:solidFill>
                      <a:srgbClr val="63BE7B"/>
                    </a:solidFill>
                  </a:tcPr>
                </a:tc>
                <a:tc>
                  <a:txBody>
                    <a:bodyPr/>
                    <a:lstStyle/>
                    <a:p>
                      <a:pPr algn="ctr" fontAlgn="b"/>
                      <a:r>
                        <a:rPr lang="en-US" sz="1100" b="0" i="0" u="none" strike="noStrike" dirty="0">
                          <a:solidFill>
                            <a:srgbClr val="000000"/>
                          </a:solidFill>
                          <a:latin typeface="Calibri"/>
                        </a:rPr>
                        <a:t>…</a:t>
                      </a:r>
                    </a:p>
                  </a:txBody>
                  <a:tcPr marL="9525" marR="9525" marT="9525" marB="0" anchor="b">
                    <a:lnL>
                      <a:noFill/>
                    </a:lnL>
                    <a:lnR>
                      <a:noFill/>
                    </a:lnR>
                    <a:lnT>
                      <a:noFill/>
                    </a:lnT>
                    <a:lnB>
                      <a:noFill/>
                    </a:lnB>
                  </a:tcPr>
                </a:tc>
              </a:tr>
              <a:tr h="232287">
                <a:tc>
                  <a:txBody>
                    <a:bodyPr/>
                    <a:lstStyle/>
                    <a:p>
                      <a:pPr algn="ctr" fontAlgn="b"/>
                      <a:r>
                        <a:rPr lang="en-US" sz="1100" b="1" i="0" u="none" strike="noStrike">
                          <a:solidFill>
                            <a:srgbClr val="000000"/>
                          </a:solidFill>
                          <a:latin typeface="Calibri"/>
                        </a:rPr>
                        <a:t>Pop 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B2A1C7"/>
                    </a:solidFill>
                  </a:tcPr>
                </a:tc>
                <a:tc>
                  <a:txBody>
                    <a:bodyPr/>
                    <a:lstStyle/>
                    <a:p>
                      <a:pPr algn="ctr" rtl="0" fontAlgn="t"/>
                      <a:r>
                        <a:rPr lang="en-US" sz="1200" b="0" i="0" u="none" strike="noStrike">
                          <a:solidFill>
                            <a:srgbClr val="000000"/>
                          </a:solidFill>
                          <a:latin typeface="Calibri"/>
                        </a:rPr>
                        <a:t>2</a:t>
                      </a:r>
                    </a:p>
                  </a:txBody>
                  <a:tcPr marL="9525" marR="9525" marT="9525" marB="0">
                    <a:lnL w="12700" cap="flat" cmpd="sng" algn="ctr">
                      <a:solidFill>
                        <a:srgbClr val="000000"/>
                      </a:solidFill>
                      <a:prstDash val="solid"/>
                      <a:round/>
                      <a:headEnd type="none" w="med" len="med"/>
                      <a:tailEnd type="none" w="med" len="med"/>
                    </a:lnL>
                    <a:lnR>
                      <a:noFill/>
                    </a:lnR>
                    <a:lnT>
                      <a:noFill/>
                    </a:lnT>
                    <a:lnB>
                      <a:noFill/>
                    </a:lnB>
                    <a:solidFill>
                      <a:srgbClr val="CBDC81"/>
                    </a:solidFill>
                  </a:tcPr>
                </a:tc>
                <a:tc>
                  <a:txBody>
                    <a:bodyPr/>
                    <a:lstStyle/>
                    <a:p>
                      <a:pPr algn="ctr" rtl="0" fontAlgn="t"/>
                      <a:r>
                        <a:rPr lang="en-US" sz="1200" b="0" i="0" u="none" strike="noStrike">
                          <a:solidFill>
                            <a:srgbClr val="000000"/>
                          </a:solidFill>
                          <a:latin typeface="Calibri"/>
                        </a:rPr>
                        <a:t>3</a:t>
                      </a:r>
                    </a:p>
                  </a:txBody>
                  <a:tcPr marL="9525" marR="9525" marT="9525" marB="0">
                    <a:lnL>
                      <a:noFill/>
                    </a:lnL>
                    <a:lnR>
                      <a:noFill/>
                    </a:lnR>
                    <a:lnT>
                      <a:noFill/>
                    </a:lnT>
                    <a:lnB>
                      <a:noFill/>
                    </a:lnB>
                    <a:solidFill>
                      <a:srgbClr val="FFE283"/>
                    </a:solidFill>
                  </a:tcPr>
                </a:tc>
                <a:tc>
                  <a:txBody>
                    <a:bodyPr/>
                    <a:lstStyle/>
                    <a:p>
                      <a:pPr algn="ctr" rtl="0" fontAlgn="t"/>
                      <a:r>
                        <a:rPr lang="en-US" sz="1200" b="0" i="0" u="none" strike="noStrike">
                          <a:solidFill>
                            <a:srgbClr val="000000"/>
                          </a:solidFill>
                          <a:latin typeface="Calibri"/>
                        </a:rPr>
                        <a:t>9</a:t>
                      </a:r>
                    </a:p>
                  </a:txBody>
                  <a:tcPr marL="9525" marR="9525" marT="9525" marB="0">
                    <a:lnL>
                      <a:noFill/>
                    </a:lnL>
                    <a:lnR>
                      <a:noFill/>
                    </a:lnR>
                    <a:lnT>
                      <a:noFill/>
                    </a:lnT>
                    <a:lnB>
                      <a:noFill/>
                    </a:lnB>
                    <a:solidFill>
                      <a:srgbClr val="F8696B"/>
                    </a:solidFill>
                  </a:tcPr>
                </a:tc>
                <a:tc>
                  <a:txBody>
                    <a:bodyPr/>
                    <a:lstStyle/>
                    <a:p>
                      <a:pPr algn="ctr" rtl="0" fontAlgn="t"/>
                      <a:r>
                        <a:rPr lang="en-US" sz="1200" b="0" i="0" u="none" strike="noStrike">
                          <a:solidFill>
                            <a:srgbClr val="000000"/>
                          </a:solidFill>
                          <a:latin typeface="Calibri"/>
                        </a:rPr>
                        <a:t>2</a:t>
                      </a:r>
                    </a:p>
                  </a:txBody>
                  <a:tcPr marL="9525" marR="9525" marT="9525" marB="0">
                    <a:lnL>
                      <a:noFill/>
                    </a:lnL>
                    <a:lnR>
                      <a:noFill/>
                    </a:lnR>
                    <a:lnT>
                      <a:noFill/>
                    </a:lnT>
                    <a:lnB>
                      <a:noFill/>
                    </a:lnB>
                    <a:solidFill>
                      <a:srgbClr val="CBDC81"/>
                    </a:solidFill>
                  </a:tcPr>
                </a:tc>
                <a:tc>
                  <a:txBody>
                    <a:bodyPr/>
                    <a:lstStyle/>
                    <a:p>
                      <a:pPr algn="ctr" fontAlgn="b"/>
                      <a:r>
                        <a:rPr lang="en-US" sz="1100" b="0" i="0" u="none" strike="noStrike" dirty="0">
                          <a:solidFill>
                            <a:srgbClr val="000000"/>
                          </a:solidFill>
                          <a:latin typeface="Calibri"/>
                        </a:rPr>
                        <a:t>…</a:t>
                      </a:r>
                    </a:p>
                  </a:txBody>
                  <a:tcPr marL="9525" marR="9525" marT="9525" marB="0" anchor="b">
                    <a:lnL>
                      <a:noFill/>
                    </a:lnL>
                    <a:lnR>
                      <a:noFill/>
                    </a:lnR>
                    <a:lnT>
                      <a:noFill/>
                    </a:lnT>
                    <a:lnB>
                      <a:noFill/>
                    </a:lnB>
                  </a:tcPr>
                </a:tc>
              </a:tr>
              <a:tr h="221226">
                <a:tc>
                  <a:txBody>
                    <a:bodyPr/>
                    <a:lstStyle/>
                    <a:p>
                      <a:pPr algn="ctr" fontAlgn="b"/>
                      <a:r>
                        <a:rPr lang="en-US" sz="1100" b="0" i="0" u="none" strike="noStrike">
                          <a:solidFill>
                            <a:srgbClr val="000000"/>
                          </a:solidFill>
                          <a:latin typeface="Calibri"/>
                        </a:rPr>
                        <a:t>…</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latin typeface="Calibri"/>
                        </a:rPr>
                        <a:t>…</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latin typeface="Calibri"/>
                        </a:rPr>
                        <a:t>…</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latin typeface="Calibri"/>
                        </a:rPr>
                        <a:t>…</a:t>
                      </a:r>
                    </a:p>
                  </a:txBody>
                  <a:tcPr marL="9525" marR="9525" marT="9525" marB="0" anchor="b">
                    <a:lnL>
                      <a:noFill/>
                    </a:lnL>
                    <a:lnR>
                      <a:noFill/>
                    </a:lnR>
                    <a:lnT>
                      <a:noFill/>
                    </a:lnT>
                    <a:lnB>
                      <a:noFill/>
                    </a:lnB>
                  </a:tcPr>
                </a:tc>
              </a:tr>
            </a:tbl>
          </a:graphicData>
        </a:graphic>
      </p:graphicFrame>
      <p:sp>
        <p:nvSpPr>
          <p:cNvPr id="150" name="Rectangle 149"/>
          <p:cNvSpPr/>
          <p:nvPr/>
        </p:nvSpPr>
        <p:spPr>
          <a:xfrm>
            <a:off x="7619999" y="4648200"/>
            <a:ext cx="1447800" cy="838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p:cNvSpPr/>
          <p:nvPr/>
        </p:nvSpPr>
        <p:spPr>
          <a:xfrm>
            <a:off x="6857999" y="4953000"/>
            <a:ext cx="20574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Callout 151"/>
          <p:cNvSpPr/>
          <p:nvPr/>
        </p:nvSpPr>
        <p:spPr>
          <a:xfrm>
            <a:off x="7467600" y="4800600"/>
            <a:ext cx="1371600" cy="762000"/>
          </a:xfrm>
          <a:prstGeom prst="wedgeEllipseCallout">
            <a:avLst>
              <a:gd name="adj1" fmla="val -18452"/>
              <a:gd name="adj2" fmla="val -7884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7030A0"/>
                </a:solidFill>
              </a:rPr>
              <a:t>Fitness Matrix</a:t>
            </a:r>
            <a:endParaRPr lang="en-US" b="1" dirty="0">
              <a:solidFill>
                <a:srgbClr val="7030A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2" nodeType="withEffect">
                                  <p:stCondLst>
                                    <p:cond delay="0"/>
                                  </p:stCondLst>
                                  <p:childTnLst>
                                    <p:animMotion origin="layout" path="M 3.33333E-6 2.22222E-6 L 3.33333E-6 -0.17222 " pathEditMode="relative" rAng="0" ptsTypes="AA">
                                      <p:cBhvr>
                                        <p:cTn id="6" dur="500" fill="hold"/>
                                        <p:tgtEl>
                                          <p:spTgt spid="150"/>
                                        </p:tgtEl>
                                        <p:attrNameLst>
                                          <p:attrName>ppt_x</p:attrName>
                                          <p:attrName>ppt_y</p:attrName>
                                        </p:attrNameLst>
                                      </p:cBhvr>
                                      <p:rCtr x="0" y="-86"/>
                                    </p:animMotion>
                                  </p:childTnLst>
                                </p:cTn>
                              </p:par>
                              <p:par>
                                <p:cTn id="7" presetID="64" presetClass="path" presetSubtype="0" accel="50000" decel="50000" fill="hold" grpId="0" nodeType="withEffect">
                                  <p:stCondLst>
                                    <p:cond delay="0"/>
                                  </p:stCondLst>
                                  <p:childTnLst>
                                    <p:animMotion origin="layout" path="M 1.11022E-16 1.11022E-16 L 1.11022E-16 -0.10556 " pathEditMode="relative" rAng="0" ptsTypes="AA">
                                      <p:cBhvr>
                                        <p:cTn id="8" dur="500" fill="hold"/>
                                        <p:tgtEl>
                                          <p:spTgt spid="151"/>
                                        </p:tgtEl>
                                        <p:attrNameLst>
                                          <p:attrName>ppt_x</p:attrName>
                                          <p:attrName>ppt_y</p:attrName>
                                        </p:attrNameLst>
                                      </p:cBhvr>
                                      <p:rCtr x="0" y="-53"/>
                                    </p:animMotion>
                                  </p:childTnLst>
                                </p:cTn>
                              </p:par>
                              <p:par>
                                <p:cTn id="9" presetID="2" presetClass="entr" presetSubtype="8" fill="hold" nodeType="withEffect">
                                  <p:stCondLst>
                                    <p:cond delay="0"/>
                                  </p:stCondLst>
                                  <p:childTnLst>
                                    <p:set>
                                      <p:cBhvr>
                                        <p:cTn id="10" dur="1" fill="hold">
                                          <p:stCondLst>
                                            <p:cond delay="0"/>
                                          </p:stCondLst>
                                        </p:cTn>
                                        <p:tgtEl>
                                          <p:spTgt spid="50"/>
                                        </p:tgtEl>
                                        <p:attrNameLst>
                                          <p:attrName>style.visibility</p:attrName>
                                        </p:attrNameLst>
                                      </p:cBhvr>
                                      <p:to>
                                        <p:strVal val="visible"/>
                                      </p:to>
                                    </p:set>
                                    <p:anim calcmode="lin" valueType="num">
                                      <p:cBhvr additive="base">
                                        <p:cTn id="11" dur="500" fill="hold"/>
                                        <p:tgtEl>
                                          <p:spTgt spid="50"/>
                                        </p:tgtEl>
                                        <p:attrNameLst>
                                          <p:attrName>ppt_x</p:attrName>
                                        </p:attrNameLst>
                                      </p:cBhvr>
                                      <p:tavLst>
                                        <p:tav tm="0">
                                          <p:val>
                                            <p:strVal val="0-#ppt_w/2"/>
                                          </p:val>
                                        </p:tav>
                                        <p:tav tm="100000">
                                          <p:val>
                                            <p:strVal val="#ppt_x"/>
                                          </p:val>
                                        </p:tav>
                                      </p:tavLst>
                                    </p:anim>
                                    <p:anim calcmode="lin" valueType="num">
                                      <p:cBhvr additive="base">
                                        <p:cTn id="12" dur="500" fill="hold"/>
                                        <p:tgtEl>
                                          <p:spTgt spid="50"/>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1" nodeType="click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wipe(left)">
                                      <p:cBhvr>
                                        <p:cTn id="17" dur="500"/>
                                        <p:tgtEl>
                                          <p:spTgt spid="53"/>
                                        </p:tgtEl>
                                      </p:cBhvr>
                                    </p:animEffect>
                                  </p:childTnLst>
                                </p:cTn>
                              </p:par>
                              <p:par>
                                <p:cTn id="18" presetID="63" presetClass="path" presetSubtype="0" accel="50000" decel="50000" fill="hold" grpId="0" nodeType="withEffect">
                                  <p:stCondLst>
                                    <p:cond delay="0"/>
                                  </p:stCondLst>
                                  <p:childTnLst>
                                    <p:animMotion origin="layout" path="M -3.33333E-6 -0.17222 L 0.0375 -0.17222 " pathEditMode="relative" rAng="0" ptsTypes="AA">
                                      <p:cBhvr>
                                        <p:cTn id="19" dur="2000" fill="hold"/>
                                        <p:tgtEl>
                                          <p:spTgt spid="150"/>
                                        </p:tgtEl>
                                        <p:attrNameLst>
                                          <p:attrName>ppt_x</p:attrName>
                                          <p:attrName>ppt_y</p:attrName>
                                        </p:attrNameLst>
                                      </p:cBhvr>
                                      <p:rCtr x="19" y="0"/>
                                    </p:animMotion>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0" nodeType="clickEffect">
                                  <p:stCondLst>
                                    <p:cond delay="0"/>
                                  </p:stCondLst>
                                  <p:childTnLst>
                                    <p:set>
                                      <p:cBhvr>
                                        <p:cTn id="23" dur="1" fill="hold">
                                          <p:stCondLst>
                                            <p:cond delay="0"/>
                                          </p:stCondLst>
                                        </p:cTn>
                                        <p:tgtEl>
                                          <p:spTgt spid="53"/>
                                        </p:tgtEl>
                                        <p:attrNameLst>
                                          <p:attrName>style.visibility</p:attrName>
                                        </p:attrNameLst>
                                      </p:cBhvr>
                                      <p:to>
                                        <p:strVal val="hidden"/>
                                      </p:to>
                                    </p:set>
                                  </p:childTnLst>
                                </p:cTn>
                              </p:par>
                              <p:par>
                                <p:cTn id="24" presetID="22" presetClass="entr" presetSubtype="1" fill="hold" grpId="1" nodeType="withEffect">
                                  <p:stCondLst>
                                    <p:cond delay="0"/>
                                  </p:stCondLst>
                                  <p:childTnLst>
                                    <p:set>
                                      <p:cBhvr>
                                        <p:cTn id="25" dur="1" fill="hold">
                                          <p:stCondLst>
                                            <p:cond delay="0"/>
                                          </p:stCondLst>
                                        </p:cTn>
                                        <p:tgtEl>
                                          <p:spTgt spid="54"/>
                                        </p:tgtEl>
                                        <p:attrNameLst>
                                          <p:attrName>style.visibility</p:attrName>
                                        </p:attrNameLst>
                                      </p:cBhvr>
                                      <p:to>
                                        <p:strVal val="visible"/>
                                      </p:to>
                                    </p:set>
                                    <p:animEffect transition="in" filter="wipe(up)">
                                      <p:cBhvr>
                                        <p:cTn id="26" dur="500"/>
                                        <p:tgtEl>
                                          <p:spTgt spid="54"/>
                                        </p:tgtEl>
                                      </p:cBhvr>
                                    </p:animEffect>
                                  </p:childTnLst>
                                </p:cTn>
                              </p:par>
                              <p:par>
                                <p:cTn id="27" presetID="63" presetClass="path" presetSubtype="0" accel="50000" decel="50000" fill="hold" grpId="1" nodeType="withEffect">
                                  <p:stCondLst>
                                    <p:cond delay="0"/>
                                  </p:stCondLst>
                                  <p:childTnLst>
                                    <p:animMotion origin="layout" path="M 0.0375 -0.17222 L 0.07917 -0.17222 " pathEditMode="relative" rAng="0" ptsTypes="AA">
                                      <p:cBhvr>
                                        <p:cTn id="28" dur="2000" fill="hold"/>
                                        <p:tgtEl>
                                          <p:spTgt spid="150"/>
                                        </p:tgtEl>
                                        <p:attrNameLst>
                                          <p:attrName>ppt_x</p:attrName>
                                          <p:attrName>ppt_y</p:attrName>
                                        </p:attrNameLst>
                                      </p:cBhvr>
                                      <p:rCtr x="21" y="0"/>
                                    </p:animMotion>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0" nodeType="clickEffect">
                                  <p:stCondLst>
                                    <p:cond delay="0"/>
                                  </p:stCondLst>
                                  <p:childTnLst>
                                    <p:set>
                                      <p:cBhvr>
                                        <p:cTn id="32" dur="1" fill="hold">
                                          <p:stCondLst>
                                            <p:cond delay="0"/>
                                          </p:stCondLst>
                                        </p:cTn>
                                        <p:tgtEl>
                                          <p:spTgt spid="54"/>
                                        </p:tgtEl>
                                        <p:attrNameLst>
                                          <p:attrName>style.visibility</p:attrName>
                                        </p:attrNameLst>
                                      </p:cBhvr>
                                      <p:to>
                                        <p:strVal val="hidden"/>
                                      </p:to>
                                    </p:set>
                                  </p:childTnLst>
                                </p:cTn>
                              </p:par>
                              <p:par>
                                <p:cTn id="33" presetID="22" presetClass="entr" presetSubtype="2" fill="hold" grpId="1" nodeType="withEffect">
                                  <p:stCondLst>
                                    <p:cond delay="0"/>
                                  </p:stCondLst>
                                  <p:childTnLst>
                                    <p:set>
                                      <p:cBhvr>
                                        <p:cTn id="34" dur="1" fill="hold">
                                          <p:stCondLst>
                                            <p:cond delay="0"/>
                                          </p:stCondLst>
                                        </p:cTn>
                                        <p:tgtEl>
                                          <p:spTgt spid="55"/>
                                        </p:tgtEl>
                                        <p:attrNameLst>
                                          <p:attrName>style.visibility</p:attrName>
                                        </p:attrNameLst>
                                      </p:cBhvr>
                                      <p:to>
                                        <p:strVal val="visible"/>
                                      </p:to>
                                    </p:set>
                                    <p:animEffect transition="in" filter="wipe(right)">
                                      <p:cBhvr>
                                        <p:cTn id="35" dur="500"/>
                                        <p:tgtEl>
                                          <p:spTgt spid="55"/>
                                        </p:tgtEl>
                                      </p:cBhvr>
                                    </p:animEffect>
                                  </p:childTnLst>
                                </p:cTn>
                              </p:par>
                              <p:par>
                                <p:cTn id="36" presetID="2" presetClass="exit" presetSubtype="2" fill="hold" nodeType="withEffect">
                                  <p:stCondLst>
                                    <p:cond delay="0"/>
                                  </p:stCondLst>
                                  <p:childTnLst>
                                    <p:anim calcmode="lin" valueType="num">
                                      <p:cBhvr additive="base">
                                        <p:cTn id="37" dur="500"/>
                                        <p:tgtEl>
                                          <p:spTgt spid="150"/>
                                        </p:tgtEl>
                                        <p:attrNameLst>
                                          <p:attrName>ppt_x</p:attrName>
                                        </p:attrNameLst>
                                      </p:cBhvr>
                                      <p:tavLst>
                                        <p:tav tm="0">
                                          <p:val>
                                            <p:strVal val="ppt_x"/>
                                          </p:val>
                                        </p:tav>
                                        <p:tav tm="100000">
                                          <p:val>
                                            <p:strVal val="1+ppt_w/2"/>
                                          </p:val>
                                        </p:tav>
                                      </p:tavLst>
                                    </p:anim>
                                    <p:anim calcmode="lin" valueType="num">
                                      <p:cBhvr additive="base">
                                        <p:cTn id="38" dur="500"/>
                                        <p:tgtEl>
                                          <p:spTgt spid="150"/>
                                        </p:tgtEl>
                                        <p:attrNameLst>
                                          <p:attrName>ppt_y</p:attrName>
                                        </p:attrNameLst>
                                      </p:cBhvr>
                                      <p:tavLst>
                                        <p:tav tm="0">
                                          <p:val>
                                            <p:strVal val="ppt_y"/>
                                          </p:val>
                                        </p:tav>
                                        <p:tav tm="100000">
                                          <p:val>
                                            <p:strVal val="ppt_y"/>
                                          </p:val>
                                        </p:tav>
                                      </p:tavLst>
                                    </p:anim>
                                    <p:set>
                                      <p:cBhvr>
                                        <p:cTn id="39" dur="1" fill="hold">
                                          <p:stCondLst>
                                            <p:cond delay="499"/>
                                          </p:stCondLst>
                                        </p:cTn>
                                        <p:tgtEl>
                                          <p:spTgt spid="150"/>
                                        </p:tgtEl>
                                        <p:attrNameLst>
                                          <p:attrName>style.visibility</p:attrName>
                                        </p:attrNameLst>
                                      </p:cBhvr>
                                      <p:to>
                                        <p:strVal val="hidden"/>
                                      </p:to>
                                    </p:set>
                                  </p:childTnLst>
                                </p:cTn>
                              </p:par>
                            </p:childTnLst>
                          </p:cTn>
                        </p:par>
                        <p:par>
                          <p:cTn id="40" fill="hold">
                            <p:stCondLst>
                              <p:cond delay="500"/>
                            </p:stCondLst>
                            <p:childTnLst>
                              <p:par>
                                <p:cTn id="41" presetID="1" presetClass="exit" presetSubtype="0" fill="hold" grpId="0" nodeType="afterEffect">
                                  <p:stCondLst>
                                    <p:cond delay="0"/>
                                  </p:stCondLst>
                                  <p:childTnLst>
                                    <p:set>
                                      <p:cBhvr>
                                        <p:cTn id="42" dur="1" fill="hold">
                                          <p:stCondLst>
                                            <p:cond delay="0"/>
                                          </p:stCondLst>
                                        </p:cTn>
                                        <p:tgtEl>
                                          <p:spTgt spid="55"/>
                                        </p:tgtEl>
                                        <p:attrNameLst>
                                          <p:attrName>style.visibility</p:attrName>
                                        </p:attrNameLst>
                                      </p:cBhvr>
                                      <p:to>
                                        <p:strVal val="hidden"/>
                                      </p:to>
                                    </p:set>
                                  </p:childTnLst>
                                </p:cTn>
                              </p:par>
                              <p:par>
                                <p:cTn id="43" presetID="22" presetClass="entr" presetSubtype="4" fill="hold" grpId="1" nodeType="withEffect">
                                  <p:stCondLst>
                                    <p:cond delay="0"/>
                                  </p:stCondLst>
                                  <p:childTnLst>
                                    <p:set>
                                      <p:cBhvr>
                                        <p:cTn id="44" dur="1" fill="hold">
                                          <p:stCondLst>
                                            <p:cond delay="0"/>
                                          </p:stCondLst>
                                        </p:cTn>
                                        <p:tgtEl>
                                          <p:spTgt spid="56"/>
                                        </p:tgtEl>
                                        <p:attrNameLst>
                                          <p:attrName>style.visibility</p:attrName>
                                        </p:attrNameLst>
                                      </p:cBhvr>
                                      <p:to>
                                        <p:strVal val="visible"/>
                                      </p:to>
                                    </p:set>
                                    <p:animEffect transition="in" filter="wipe(down)">
                                      <p:cBhvr>
                                        <p:cTn id="45" dur="500"/>
                                        <p:tgtEl>
                                          <p:spTgt spid="56"/>
                                        </p:tgtEl>
                                      </p:cBhvr>
                                    </p:animEffect>
                                  </p:childTnLst>
                                </p:cTn>
                              </p:par>
                            </p:childTnLst>
                          </p:cTn>
                        </p:par>
                        <p:par>
                          <p:cTn id="46" fill="hold">
                            <p:stCondLst>
                              <p:cond delay="1000"/>
                            </p:stCondLst>
                            <p:childTnLst>
                              <p:par>
                                <p:cTn id="47" presetID="1" presetClass="exit" presetSubtype="0" fill="hold" grpId="0" nodeType="afterEffect">
                                  <p:stCondLst>
                                    <p:cond delay="0"/>
                                  </p:stCondLst>
                                  <p:childTnLst>
                                    <p:set>
                                      <p:cBhvr>
                                        <p:cTn id="48" dur="1" fill="hold">
                                          <p:stCondLst>
                                            <p:cond delay="0"/>
                                          </p:stCondLst>
                                        </p:cTn>
                                        <p:tgtEl>
                                          <p:spTgt spid="56"/>
                                        </p:tgtEl>
                                        <p:attrNameLst>
                                          <p:attrName>style.visibility</p:attrName>
                                        </p:attrNameLst>
                                      </p:cBhvr>
                                      <p:to>
                                        <p:strVal val="hidden"/>
                                      </p:to>
                                    </p:set>
                                  </p:childTnLst>
                                </p:cTn>
                              </p:par>
                            </p:childTnLst>
                          </p:cTn>
                        </p:par>
                        <p:par>
                          <p:cTn id="49" fill="hold">
                            <p:stCondLst>
                              <p:cond delay="1000"/>
                            </p:stCondLst>
                            <p:childTnLst>
                              <p:par>
                                <p:cTn id="50" presetID="1" presetClass="entr" presetSubtype="0" fill="hold" grpId="2" nodeType="afterEffect">
                                  <p:stCondLst>
                                    <p:cond delay="0"/>
                                  </p:stCondLst>
                                  <p:childTnLst>
                                    <p:set>
                                      <p:cBhvr>
                                        <p:cTn id="51" dur="1" fill="hold">
                                          <p:stCondLst>
                                            <p:cond delay="0"/>
                                          </p:stCondLst>
                                        </p:cTn>
                                        <p:tgtEl>
                                          <p:spTgt spid="53"/>
                                        </p:tgtEl>
                                        <p:attrNameLst>
                                          <p:attrName>style.visibility</p:attrName>
                                        </p:attrNameLst>
                                      </p:cBhvr>
                                      <p:to>
                                        <p:strVal val="visible"/>
                                      </p:to>
                                    </p:set>
                                  </p:childTnLst>
                                </p:cTn>
                              </p:par>
                              <p:par>
                                <p:cTn id="52" presetID="1" presetClass="entr" presetSubtype="0" fill="hold" grpId="2" nodeType="withEffect">
                                  <p:stCondLst>
                                    <p:cond delay="0"/>
                                  </p:stCondLst>
                                  <p:childTnLst>
                                    <p:set>
                                      <p:cBhvr>
                                        <p:cTn id="53" dur="1" fill="hold">
                                          <p:stCondLst>
                                            <p:cond delay="0"/>
                                          </p:stCondLst>
                                        </p:cTn>
                                        <p:tgtEl>
                                          <p:spTgt spid="54"/>
                                        </p:tgtEl>
                                        <p:attrNameLst>
                                          <p:attrName>style.visibility</p:attrName>
                                        </p:attrNameLst>
                                      </p:cBhvr>
                                      <p:to>
                                        <p:strVal val="visible"/>
                                      </p:to>
                                    </p:set>
                                  </p:childTnLst>
                                </p:cTn>
                              </p:par>
                              <p:par>
                                <p:cTn id="54" presetID="1" presetClass="entr" presetSubtype="0" fill="hold" grpId="2" nodeType="withEffect">
                                  <p:stCondLst>
                                    <p:cond delay="0"/>
                                  </p:stCondLst>
                                  <p:childTnLst>
                                    <p:set>
                                      <p:cBhvr>
                                        <p:cTn id="55" dur="1" fill="hold">
                                          <p:stCondLst>
                                            <p:cond delay="0"/>
                                          </p:stCondLst>
                                        </p:cTn>
                                        <p:tgtEl>
                                          <p:spTgt spid="55"/>
                                        </p:tgtEl>
                                        <p:attrNameLst>
                                          <p:attrName>style.visibility</p:attrName>
                                        </p:attrNameLst>
                                      </p:cBhvr>
                                      <p:to>
                                        <p:strVal val="visible"/>
                                      </p:to>
                                    </p:set>
                                  </p:childTnLst>
                                </p:cTn>
                              </p:par>
                              <p:par>
                                <p:cTn id="56" presetID="1" presetClass="entr" presetSubtype="0" fill="hold" grpId="2" nodeType="withEffect">
                                  <p:stCondLst>
                                    <p:cond delay="0"/>
                                  </p:stCondLst>
                                  <p:childTnLst>
                                    <p:set>
                                      <p:cBhvr>
                                        <p:cTn id="57" dur="1" fill="hold">
                                          <p:stCondLst>
                                            <p:cond delay="0"/>
                                          </p:stCondLst>
                                        </p:cTn>
                                        <p:tgtEl>
                                          <p:spTgt spid="56"/>
                                        </p:tgtEl>
                                        <p:attrNameLst>
                                          <p:attrName>style.visibility</p:attrName>
                                        </p:attrNameLst>
                                      </p:cBhvr>
                                      <p:to>
                                        <p:strVal val="visible"/>
                                      </p:to>
                                    </p:set>
                                  </p:childTnLst>
                                </p:cTn>
                              </p:par>
                            </p:childTnLst>
                          </p:cTn>
                        </p:par>
                        <p:par>
                          <p:cTn id="58" fill="hold">
                            <p:stCondLst>
                              <p:cond delay="1000"/>
                            </p:stCondLst>
                            <p:childTnLst>
                              <p:par>
                                <p:cTn id="59" presetID="22" presetClass="entr" presetSubtype="8" fill="hold" grpId="1" nodeType="afterEffect">
                                  <p:stCondLst>
                                    <p:cond delay="0"/>
                                  </p:stCondLst>
                                  <p:childTnLst>
                                    <p:set>
                                      <p:cBhvr>
                                        <p:cTn id="60" dur="1" fill="hold">
                                          <p:stCondLst>
                                            <p:cond delay="0"/>
                                          </p:stCondLst>
                                        </p:cTn>
                                        <p:tgtEl>
                                          <p:spTgt spid="103"/>
                                        </p:tgtEl>
                                        <p:attrNameLst>
                                          <p:attrName>style.visibility</p:attrName>
                                        </p:attrNameLst>
                                      </p:cBhvr>
                                      <p:to>
                                        <p:strVal val="visible"/>
                                      </p:to>
                                    </p:set>
                                    <p:animEffect transition="in" filter="wipe(left)">
                                      <p:cBhvr>
                                        <p:cTn id="61" dur="500"/>
                                        <p:tgtEl>
                                          <p:spTgt spid="103"/>
                                        </p:tgtEl>
                                      </p:cBhvr>
                                    </p:animEffect>
                                  </p:childTnLst>
                                </p:cTn>
                              </p:par>
                            </p:childTnLst>
                          </p:cTn>
                        </p:par>
                        <p:par>
                          <p:cTn id="62" fill="hold">
                            <p:stCondLst>
                              <p:cond delay="1500"/>
                            </p:stCondLst>
                            <p:childTnLst>
                              <p:par>
                                <p:cTn id="63" presetID="1" presetClass="exit" presetSubtype="0" fill="hold" grpId="0" nodeType="afterEffect">
                                  <p:stCondLst>
                                    <p:cond delay="0"/>
                                  </p:stCondLst>
                                  <p:childTnLst>
                                    <p:set>
                                      <p:cBhvr>
                                        <p:cTn id="64" dur="1" fill="hold">
                                          <p:stCondLst>
                                            <p:cond delay="0"/>
                                          </p:stCondLst>
                                        </p:cTn>
                                        <p:tgtEl>
                                          <p:spTgt spid="103"/>
                                        </p:tgtEl>
                                        <p:attrNameLst>
                                          <p:attrName>style.visibility</p:attrName>
                                        </p:attrNameLst>
                                      </p:cBhvr>
                                      <p:to>
                                        <p:strVal val="hidden"/>
                                      </p:to>
                                    </p:set>
                                  </p:childTnLst>
                                </p:cTn>
                              </p:par>
                              <p:par>
                                <p:cTn id="65" presetID="22" presetClass="entr" presetSubtype="1" fill="hold" grpId="1" nodeType="withEffect">
                                  <p:stCondLst>
                                    <p:cond delay="0"/>
                                  </p:stCondLst>
                                  <p:childTnLst>
                                    <p:set>
                                      <p:cBhvr>
                                        <p:cTn id="66" dur="1" fill="hold">
                                          <p:stCondLst>
                                            <p:cond delay="0"/>
                                          </p:stCondLst>
                                        </p:cTn>
                                        <p:tgtEl>
                                          <p:spTgt spid="104"/>
                                        </p:tgtEl>
                                        <p:attrNameLst>
                                          <p:attrName>style.visibility</p:attrName>
                                        </p:attrNameLst>
                                      </p:cBhvr>
                                      <p:to>
                                        <p:strVal val="visible"/>
                                      </p:to>
                                    </p:set>
                                    <p:animEffect transition="in" filter="wipe(up)">
                                      <p:cBhvr>
                                        <p:cTn id="67" dur="500"/>
                                        <p:tgtEl>
                                          <p:spTgt spid="104"/>
                                        </p:tgtEl>
                                      </p:cBhvr>
                                    </p:animEffect>
                                  </p:childTnLst>
                                </p:cTn>
                              </p:par>
                            </p:childTnLst>
                          </p:cTn>
                        </p:par>
                        <p:par>
                          <p:cTn id="68" fill="hold">
                            <p:stCondLst>
                              <p:cond delay="2000"/>
                            </p:stCondLst>
                            <p:childTnLst>
                              <p:par>
                                <p:cTn id="69" presetID="1" presetClass="exit" presetSubtype="0" fill="hold" grpId="0" nodeType="afterEffect">
                                  <p:stCondLst>
                                    <p:cond delay="0"/>
                                  </p:stCondLst>
                                  <p:childTnLst>
                                    <p:set>
                                      <p:cBhvr>
                                        <p:cTn id="70" dur="1" fill="hold">
                                          <p:stCondLst>
                                            <p:cond delay="0"/>
                                          </p:stCondLst>
                                        </p:cTn>
                                        <p:tgtEl>
                                          <p:spTgt spid="104"/>
                                        </p:tgtEl>
                                        <p:attrNameLst>
                                          <p:attrName>style.visibility</p:attrName>
                                        </p:attrNameLst>
                                      </p:cBhvr>
                                      <p:to>
                                        <p:strVal val="hidden"/>
                                      </p:to>
                                    </p:set>
                                  </p:childTnLst>
                                </p:cTn>
                              </p:par>
                              <p:par>
                                <p:cTn id="71" presetID="22" presetClass="entr" presetSubtype="2" fill="hold" grpId="1" nodeType="withEffect">
                                  <p:stCondLst>
                                    <p:cond delay="0"/>
                                  </p:stCondLst>
                                  <p:childTnLst>
                                    <p:set>
                                      <p:cBhvr>
                                        <p:cTn id="72" dur="1" fill="hold">
                                          <p:stCondLst>
                                            <p:cond delay="0"/>
                                          </p:stCondLst>
                                        </p:cTn>
                                        <p:tgtEl>
                                          <p:spTgt spid="105"/>
                                        </p:tgtEl>
                                        <p:attrNameLst>
                                          <p:attrName>style.visibility</p:attrName>
                                        </p:attrNameLst>
                                      </p:cBhvr>
                                      <p:to>
                                        <p:strVal val="visible"/>
                                      </p:to>
                                    </p:set>
                                    <p:animEffect transition="in" filter="wipe(right)">
                                      <p:cBhvr>
                                        <p:cTn id="73" dur="500"/>
                                        <p:tgtEl>
                                          <p:spTgt spid="105"/>
                                        </p:tgtEl>
                                      </p:cBhvr>
                                    </p:animEffect>
                                  </p:childTnLst>
                                </p:cTn>
                              </p:par>
                            </p:childTnLst>
                          </p:cTn>
                        </p:par>
                        <p:par>
                          <p:cTn id="74" fill="hold">
                            <p:stCondLst>
                              <p:cond delay="2500"/>
                            </p:stCondLst>
                            <p:childTnLst>
                              <p:par>
                                <p:cTn id="75" presetID="1" presetClass="exit" presetSubtype="0" fill="hold" grpId="0" nodeType="afterEffect">
                                  <p:stCondLst>
                                    <p:cond delay="0"/>
                                  </p:stCondLst>
                                  <p:childTnLst>
                                    <p:set>
                                      <p:cBhvr>
                                        <p:cTn id="76" dur="1" fill="hold">
                                          <p:stCondLst>
                                            <p:cond delay="0"/>
                                          </p:stCondLst>
                                        </p:cTn>
                                        <p:tgtEl>
                                          <p:spTgt spid="105"/>
                                        </p:tgtEl>
                                        <p:attrNameLst>
                                          <p:attrName>style.visibility</p:attrName>
                                        </p:attrNameLst>
                                      </p:cBhvr>
                                      <p:to>
                                        <p:strVal val="hidden"/>
                                      </p:to>
                                    </p:set>
                                  </p:childTnLst>
                                </p:cTn>
                              </p:par>
                              <p:par>
                                <p:cTn id="77" presetID="22" presetClass="entr" presetSubtype="4" fill="hold" grpId="1" nodeType="withEffect">
                                  <p:stCondLst>
                                    <p:cond delay="0"/>
                                  </p:stCondLst>
                                  <p:childTnLst>
                                    <p:set>
                                      <p:cBhvr>
                                        <p:cTn id="78" dur="1" fill="hold">
                                          <p:stCondLst>
                                            <p:cond delay="0"/>
                                          </p:stCondLst>
                                        </p:cTn>
                                        <p:tgtEl>
                                          <p:spTgt spid="106"/>
                                        </p:tgtEl>
                                        <p:attrNameLst>
                                          <p:attrName>style.visibility</p:attrName>
                                        </p:attrNameLst>
                                      </p:cBhvr>
                                      <p:to>
                                        <p:strVal val="visible"/>
                                      </p:to>
                                    </p:set>
                                    <p:animEffect transition="in" filter="wipe(down)">
                                      <p:cBhvr>
                                        <p:cTn id="79" dur="500"/>
                                        <p:tgtEl>
                                          <p:spTgt spid="106"/>
                                        </p:tgtEl>
                                      </p:cBhvr>
                                    </p:animEffect>
                                  </p:childTnLst>
                                </p:cTn>
                              </p:par>
                            </p:childTnLst>
                          </p:cTn>
                        </p:par>
                        <p:par>
                          <p:cTn id="80" fill="hold">
                            <p:stCondLst>
                              <p:cond delay="3000"/>
                            </p:stCondLst>
                            <p:childTnLst>
                              <p:par>
                                <p:cTn id="81" presetID="1" presetClass="exit" presetSubtype="0" fill="hold" grpId="0" nodeType="afterEffect">
                                  <p:stCondLst>
                                    <p:cond delay="0"/>
                                  </p:stCondLst>
                                  <p:childTnLst>
                                    <p:set>
                                      <p:cBhvr>
                                        <p:cTn id="82" dur="1" fill="hold">
                                          <p:stCondLst>
                                            <p:cond delay="0"/>
                                          </p:stCondLst>
                                        </p:cTn>
                                        <p:tgtEl>
                                          <p:spTgt spid="106"/>
                                        </p:tgtEl>
                                        <p:attrNameLst>
                                          <p:attrName>style.visibility</p:attrName>
                                        </p:attrNameLst>
                                      </p:cBhvr>
                                      <p:to>
                                        <p:strVal val="hidden"/>
                                      </p:to>
                                    </p:set>
                                  </p:childTnLst>
                                </p:cTn>
                              </p:par>
                            </p:childTnLst>
                          </p:cTn>
                        </p:par>
                        <p:par>
                          <p:cTn id="83" fill="hold">
                            <p:stCondLst>
                              <p:cond delay="3000"/>
                            </p:stCondLst>
                            <p:childTnLst>
                              <p:par>
                                <p:cTn id="84" presetID="1" presetClass="entr" presetSubtype="0" fill="hold" grpId="2" nodeType="afterEffect">
                                  <p:stCondLst>
                                    <p:cond delay="0"/>
                                  </p:stCondLst>
                                  <p:childTnLst>
                                    <p:set>
                                      <p:cBhvr>
                                        <p:cTn id="85" dur="1" fill="hold">
                                          <p:stCondLst>
                                            <p:cond delay="0"/>
                                          </p:stCondLst>
                                        </p:cTn>
                                        <p:tgtEl>
                                          <p:spTgt spid="103"/>
                                        </p:tgtEl>
                                        <p:attrNameLst>
                                          <p:attrName>style.visibility</p:attrName>
                                        </p:attrNameLst>
                                      </p:cBhvr>
                                      <p:to>
                                        <p:strVal val="visible"/>
                                      </p:to>
                                    </p:set>
                                  </p:childTnLst>
                                </p:cTn>
                              </p:par>
                              <p:par>
                                <p:cTn id="86" presetID="1" presetClass="entr" presetSubtype="0" fill="hold" grpId="2" nodeType="withEffect">
                                  <p:stCondLst>
                                    <p:cond delay="0"/>
                                  </p:stCondLst>
                                  <p:childTnLst>
                                    <p:set>
                                      <p:cBhvr>
                                        <p:cTn id="87" dur="1" fill="hold">
                                          <p:stCondLst>
                                            <p:cond delay="0"/>
                                          </p:stCondLst>
                                        </p:cTn>
                                        <p:tgtEl>
                                          <p:spTgt spid="104"/>
                                        </p:tgtEl>
                                        <p:attrNameLst>
                                          <p:attrName>style.visibility</p:attrName>
                                        </p:attrNameLst>
                                      </p:cBhvr>
                                      <p:to>
                                        <p:strVal val="visible"/>
                                      </p:to>
                                    </p:set>
                                  </p:childTnLst>
                                </p:cTn>
                              </p:par>
                              <p:par>
                                <p:cTn id="88" presetID="1" presetClass="entr" presetSubtype="0" fill="hold" grpId="2" nodeType="withEffect">
                                  <p:stCondLst>
                                    <p:cond delay="0"/>
                                  </p:stCondLst>
                                  <p:childTnLst>
                                    <p:set>
                                      <p:cBhvr>
                                        <p:cTn id="89" dur="1" fill="hold">
                                          <p:stCondLst>
                                            <p:cond delay="0"/>
                                          </p:stCondLst>
                                        </p:cTn>
                                        <p:tgtEl>
                                          <p:spTgt spid="105"/>
                                        </p:tgtEl>
                                        <p:attrNameLst>
                                          <p:attrName>style.visibility</p:attrName>
                                        </p:attrNameLst>
                                      </p:cBhvr>
                                      <p:to>
                                        <p:strVal val="visible"/>
                                      </p:to>
                                    </p:set>
                                  </p:childTnLst>
                                </p:cTn>
                              </p:par>
                              <p:par>
                                <p:cTn id="90" presetID="1" presetClass="entr" presetSubtype="0" fill="hold" grpId="2" nodeType="withEffect">
                                  <p:stCondLst>
                                    <p:cond delay="0"/>
                                  </p:stCondLst>
                                  <p:childTnLst>
                                    <p:set>
                                      <p:cBhvr>
                                        <p:cTn id="91" dur="1" fill="hold">
                                          <p:stCondLst>
                                            <p:cond delay="0"/>
                                          </p:stCondLst>
                                        </p:cTn>
                                        <p:tgtEl>
                                          <p:spTgt spid="106"/>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2" presetClass="entr" presetSubtype="8" fill="hold" nodeType="clickEffect">
                                  <p:stCondLst>
                                    <p:cond delay="0"/>
                                  </p:stCondLst>
                                  <p:childTnLst>
                                    <p:set>
                                      <p:cBhvr>
                                        <p:cTn id="95" dur="1" fill="hold">
                                          <p:stCondLst>
                                            <p:cond delay="0"/>
                                          </p:stCondLst>
                                        </p:cTn>
                                        <p:tgtEl>
                                          <p:spTgt spid="49"/>
                                        </p:tgtEl>
                                        <p:attrNameLst>
                                          <p:attrName>style.visibility</p:attrName>
                                        </p:attrNameLst>
                                      </p:cBhvr>
                                      <p:to>
                                        <p:strVal val="visible"/>
                                      </p:to>
                                    </p:set>
                                    <p:anim calcmode="lin" valueType="num">
                                      <p:cBhvr additive="base">
                                        <p:cTn id="96" dur="500" fill="hold"/>
                                        <p:tgtEl>
                                          <p:spTgt spid="49"/>
                                        </p:tgtEl>
                                        <p:attrNameLst>
                                          <p:attrName>ppt_x</p:attrName>
                                        </p:attrNameLst>
                                      </p:cBhvr>
                                      <p:tavLst>
                                        <p:tav tm="0">
                                          <p:val>
                                            <p:strVal val="0-#ppt_w/2"/>
                                          </p:val>
                                        </p:tav>
                                        <p:tav tm="100000">
                                          <p:val>
                                            <p:strVal val="#ppt_x"/>
                                          </p:val>
                                        </p:tav>
                                      </p:tavLst>
                                    </p:anim>
                                    <p:anim calcmode="lin" valueType="num">
                                      <p:cBhvr additive="base">
                                        <p:cTn id="97" dur="500" fill="hold"/>
                                        <p:tgtEl>
                                          <p:spTgt spid="49"/>
                                        </p:tgtEl>
                                        <p:attrNameLst>
                                          <p:attrName>ppt_y</p:attrName>
                                        </p:attrNameLst>
                                      </p:cBhvr>
                                      <p:tavLst>
                                        <p:tav tm="0">
                                          <p:val>
                                            <p:strVal val="#ppt_y"/>
                                          </p:val>
                                        </p:tav>
                                        <p:tav tm="100000">
                                          <p:val>
                                            <p:strVal val="#ppt_y"/>
                                          </p:val>
                                        </p:tav>
                                      </p:tavLst>
                                    </p:anim>
                                  </p:childTnLst>
                                </p:cTn>
                              </p:par>
                              <p:par>
                                <p:cTn id="98" presetID="2" presetClass="exit" presetSubtype="8" fill="hold" nodeType="withEffect">
                                  <p:stCondLst>
                                    <p:cond delay="0"/>
                                  </p:stCondLst>
                                  <p:childTnLst>
                                    <p:anim calcmode="lin" valueType="num">
                                      <p:cBhvr additive="base">
                                        <p:cTn id="99" dur="500"/>
                                        <p:tgtEl>
                                          <p:spTgt spid="50"/>
                                        </p:tgtEl>
                                        <p:attrNameLst>
                                          <p:attrName>ppt_x</p:attrName>
                                        </p:attrNameLst>
                                      </p:cBhvr>
                                      <p:tavLst>
                                        <p:tav tm="0">
                                          <p:val>
                                            <p:strVal val="ppt_x"/>
                                          </p:val>
                                        </p:tav>
                                        <p:tav tm="100000">
                                          <p:val>
                                            <p:strVal val="0-ppt_w/2"/>
                                          </p:val>
                                        </p:tav>
                                      </p:tavLst>
                                    </p:anim>
                                    <p:anim calcmode="lin" valueType="num">
                                      <p:cBhvr additive="base">
                                        <p:cTn id="100" dur="500"/>
                                        <p:tgtEl>
                                          <p:spTgt spid="50"/>
                                        </p:tgtEl>
                                        <p:attrNameLst>
                                          <p:attrName>ppt_y</p:attrName>
                                        </p:attrNameLst>
                                      </p:cBhvr>
                                      <p:tavLst>
                                        <p:tav tm="0">
                                          <p:val>
                                            <p:strVal val="ppt_y"/>
                                          </p:val>
                                        </p:tav>
                                        <p:tav tm="100000">
                                          <p:val>
                                            <p:strVal val="ppt_y"/>
                                          </p:val>
                                        </p:tav>
                                      </p:tavLst>
                                    </p:anim>
                                    <p:set>
                                      <p:cBhvr>
                                        <p:cTn id="101" dur="1" fill="hold">
                                          <p:stCondLst>
                                            <p:cond delay="499"/>
                                          </p:stCondLst>
                                        </p:cTn>
                                        <p:tgtEl>
                                          <p:spTgt spid="50"/>
                                        </p:tgtEl>
                                        <p:attrNameLst>
                                          <p:attrName>style.visibility</p:attrName>
                                        </p:attrNameLst>
                                      </p:cBhvr>
                                      <p:to>
                                        <p:strVal val="hidden"/>
                                      </p:to>
                                    </p:set>
                                  </p:childTnLst>
                                </p:cTn>
                              </p:par>
                            </p:childTnLst>
                          </p:cTn>
                        </p:par>
                        <p:par>
                          <p:cTn id="102" fill="hold">
                            <p:stCondLst>
                              <p:cond delay="500"/>
                            </p:stCondLst>
                            <p:childTnLst>
                              <p:par>
                                <p:cTn id="103" presetID="42" presetClass="path" presetSubtype="0" accel="50000" decel="50000" fill="hold" grpId="1" nodeType="afterEffect">
                                  <p:stCondLst>
                                    <p:cond delay="0"/>
                                  </p:stCondLst>
                                  <p:childTnLst>
                                    <p:animMotion origin="layout" path="M -1.11022E-16 -0.10556 L -1.11022E-16 -0.07223 " pathEditMode="relative" rAng="0" ptsTypes="AA">
                                      <p:cBhvr>
                                        <p:cTn id="104" dur="2000" fill="hold"/>
                                        <p:tgtEl>
                                          <p:spTgt spid="151"/>
                                        </p:tgtEl>
                                        <p:attrNameLst>
                                          <p:attrName>ppt_x</p:attrName>
                                          <p:attrName>ppt_y</p:attrName>
                                        </p:attrNameLst>
                                      </p:cBhvr>
                                      <p:rCtr x="0" y="17"/>
                                    </p:animMotion>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nodeType="clickEffect">
                                  <p:stCondLst>
                                    <p:cond delay="0"/>
                                  </p:stCondLst>
                                  <p:childTnLst>
                                    <p:set>
                                      <p:cBhvr>
                                        <p:cTn id="108" dur="1" fill="hold">
                                          <p:stCondLst>
                                            <p:cond delay="0"/>
                                          </p:stCondLst>
                                        </p:cTn>
                                        <p:tgtEl>
                                          <p:spTgt spid="46"/>
                                        </p:tgtEl>
                                        <p:attrNameLst>
                                          <p:attrName>style.visibility</p:attrName>
                                        </p:attrNameLst>
                                      </p:cBhvr>
                                      <p:to>
                                        <p:strVal val="visible"/>
                                      </p:to>
                                    </p:set>
                                    <p:anim calcmode="lin" valueType="num">
                                      <p:cBhvr additive="base">
                                        <p:cTn id="109" dur="500" fill="hold"/>
                                        <p:tgtEl>
                                          <p:spTgt spid="46"/>
                                        </p:tgtEl>
                                        <p:attrNameLst>
                                          <p:attrName>ppt_x</p:attrName>
                                        </p:attrNameLst>
                                      </p:cBhvr>
                                      <p:tavLst>
                                        <p:tav tm="0">
                                          <p:val>
                                            <p:strVal val="0-#ppt_w/2"/>
                                          </p:val>
                                        </p:tav>
                                        <p:tav tm="100000">
                                          <p:val>
                                            <p:strVal val="#ppt_x"/>
                                          </p:val>
                                        </p:tav>
                                      </p:tavLst>
                                    </p:anim>
                                    <p:anim calcmode="lin" valueType="num">
                                      <p:cBhvr additive="base">
                                        <p:cTn id="110" dur="500" fill="hold"/>
                                        <p:tgtEl>
                                          <p:spTgt spid="46"/>
                                        </p:tgtEl>
                                        <p:attrNameLst>
                                          <p:attrName>ppt_y</p:attrName>
                                        </p:attrNameLst>
                                      </p:cBhvr>
                                      <p:tavLst>
                                        <p:tav tm="0">
                                          <p:val>
                                            <p:strVal val="#ppt_y"/>
                                          </p:val>
                                        </p:tav>
                                        <p:tav tm="100000">
                                          <p:val>
                                            <p:strVal val="#ppt_y"/>
                                          </p:val>
                                        </p:tav>
                                      </p:tavLst>
                                    </p:anim>
                                  </p:childTnLst>
                                </p:cTn>
                              </p:par>
                              <p:par>
                                <p:cTn id="111" presetID="2" presetClass="exit" presetSubtype="8" fill="hold" nodeType="withEffect">
                                  <p:stCondLst>
                                    <p:cond delay="0"/>
                                  </p:stCondLst>
                                  <p:childTnLst>
                                    <p:anim calcmode="lin" valueType="num">
                                      <p:cBhvr additive="base">
                                        <p:cTn id="112" dur="500"/>
                                        <p:tgtEl>
                                          <p:spTgt spid="49"/>
                                        </p:tgtEl>
                                        <p:attrNameLst>
                                          <p:attrName>ppt_x</p:attrName>
                                        </p:attrNameLst>
                                      </p:cBhvr>
                                      <p:tavLst>
                                        <p:tav tm="0">
                                          <p:val>
                                            <p:strVal val="ppt_x"/>
                                          </p:val>
                                        </p:tav>
                                        <p:tav tm="100000">
                                          <p:val>
                                            <p:strVal val="0-ppt_w/2"/>
                                          </p:val>
                                        </p:tav>
                                      </p:tavLst>
                                    </p:anim>
                                    <p:anim calcmode="lin" valueType="num">
                                      <p:cBhvr additive="base">
                                        <p:cTn id="113" dur="500"/>
                                        <p:tgtEl>
                                          <p:spTgt spid="49"/>
                                        </p:tgtEl>
                                        <p:attrNameLst>
                                          <p:attrName>ppt_y</p:attrName>
                                        </p:attrNameLst>
                                      </p:cBhvr>
                                      <p:tavLst>
                                        <p:tav tm="0">
                                          <p:val>
                                            <p:strVal val="ppt_y"/>
                                          </p:val>
                                        </p:tav>
                                        <p:tav tm="100000">
                                          <p:val>
                                            <p:strVal val="ppt_y"/>
                                          </p:val>
                                        </p:tav>
                                      </p:tavLst>
                                    </p:anim>
                                    <p:set>
                                      <p:cBhvr>
                                        <p:cTn id="114" dur="1" fill="hold">
                                          <p:stCondLst>
                                            <p:cond delay="499"/>
                                          </p:stCondLst>
                                        </p:cTn>
                                        <p:tgtEl>
                                          <p:spTgt spid="49"/>
                                        </p:tgtEl>
                                        <p:attrNameLst>
                                          <p:attrName>style.visibility</p:attrName>
                                        </p:attrNameLst>
                                      </p:cBhvr>
                                      <p:to>
                                        <p:strVal val="hidden"/>
                                      </p:to>
                                    </p:set>
                                  </p:childTnLst>
                                </p:cTn>
                              </p:par>
                            </p:childTnLst>
                          </p:cTn>
                        </p:par>
                        <p:par>
                          <p:cTn id="115" fill="hold">
                            <p:stCondLst>
                              <p:cond delay="500"/>
                            </p:stCondLst>
                            <p:childTnLst>
                              <p:par>
                                <p:cTn id="116" presetID="2" presetClass="exit" presetSubtype="4" fill="hold" grpId="2" nodeType="afterEffect">
                                  <p:stCondLst>
                                    <p:cond delay="0"/>
                                  </p:stCondLst>
                                  <p:childTnLst>
                                    <p:anim calcmode="lin" valueType="num">
                                      <p:cBhvr additive="base">
                                        <p:cTn id="117" dur="500"/>
                                        <p:tgtEl>
                                          <p:spTgt spid="151"/>
                                        </p:tgtEl>
                                        <p:attrNameLst>
                                          <p:attrName>ppt_x</p:attrName>
                                        </p:attrNameLst>
                                      </p:cBhvr>
                                      <p:tavLst>
                                        <p:tav tm="0">
                                          <p:val>
                                            <p:strVal val="ppt_x"/>
                                          </p:val>
                                        </p:tav>
                                        <p:tav tm="100000">
                                          <p:val>
                                            <p:strVal val="ppt_x"/>
                                          </p:val>
                                        </p:tav>
                                      </p:tavLst>
                                    </p:anim>
                                    <p:anim calcmode="lin" valueType="num">
                                      <p:cBhvr additive="base">
                                        <p:cTn id="118" dur="500"/>
                                        <p:tgtEl>
                                          <p:spTgt spid="151"/>
                                        </p:tgtEl>
                                        <p:attrNameLst>
                                          <p:attrName>ppt_y</p:attrName>
                                        </p:attrNameLst>
                                      </p:cBhvr>
                                      <p:tavLst>
                                        <p:tav tm="0">
                                          <p:val>
                                            <p:strVal val="ppt_y"/>
                                          </p:val>
                                        </p:tav>
                                        <p:tav tm="100000">
                                          <p:val>
                                            <p:strVal val="1+ppt_h/2"/>
                                          </p:val>
                                        </p:tav>
                                      </p:tavLst>
                                    </p:anim>
                                    <p:set>
                                      <p:cBhvr>
                                        <p:cTn id="119" dur="1" fill="hold">
                                          <p:stCondLst>
                                            <p:cond delay="499"/>
                                          </p:stCondLst>
                                        </p:cTn>
                                        <p:tgtEl>
                                          <p:spTgt spid="151"/>
                                        </p:tgtEl>
                                        <p:attrNameLst>
                                          <p:attrName>style.visibility</p:attrName>
                                        </p:attrNameLst>
                                      </p:cBhvr>
                                      <p:to>
                                        <p:strVal val="hidden"/>
                                      </p:to>
                                    </p:set>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grpId="0" nodeType="clickEffect">
                                  <p:stCondLst>
                                    <p:cond delay="0"/>
                                  </p:stCondLst>
                                  <p:childTnLst>
                                    <p:set>
                                      <p:cBhvr>
                                        <p:cTn id="123" dur="1" fill="hold">
                                          <p:stCondLst>
                                            <p:cond delay="0"/>
                                          </p:stCondLst>
                                        </p:cTn>
                                        <p:tgtEl>
                                          <p:spTgt spid="1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3" grpId="2" animBg="1"/>
      <p:bldP spid="54" grpId="0" animBg="1"/>
      <p:bldP spid="54" grpId="1" animBg="1"/>
      <p:bldP spid="54" grpId="2" animBg="1"/>
      <p:bldP spid="55" grpId="0" animBg="1"/>
      <p:bldP spid="55" grpId="1" animBg="1"/>
      <p:bldP spid="55" grpId="2" animBg="1"/>
      <p:bldP spid="56" grpId="0" animBg="1"/>
      <p:bldP spid="56" grpId="1" animBg="1"/>
      <p:bldP spid="56" grpId="2" animBg="1"/>
      <p:bldP spid="103" grpId="0" animBg="1"/>
      <p:bldP spid="103" grpId="1" animBg="1"/>
      <p:bldP spid="103" grpId="2" animBg="1"/>
      <p:bldP spid="104" grpId="0" animBg="1"/>
      <p:bldP spid="104" grpId="1" animBg="1"/>
      <p:bldP spid="104" grpId="2" animBg="1"/>
      <p:bldP spid="105" grpId="0" animBg="1"/>
      <p:bldP spid="105" grpId="1" animBg="1"/>
      <p:bldP spid="105" grpId="2" animBg="1"/>
      <p:bldP spid="106" grpId="0" animBg="1"/>
      <p:bldP spid="106" grpId="1" animBg="1"/>
      <p:bldP spid="106" grpId="2" animBg="1"/>
      <p:bldP spid="150" grpId="0" animBg="1"/>
      <p:bldP spid="150" grpId="1" animBg="1"/>
      <p:bldP spid="150" grpId="2" animBg="1"/>
      <p:bldP spid="151" grpId="0" animBg="1"/>
      <p:bldP spid="151" grpId="1" animBg="1"/>
      <p:bldP spid="151" grpId="2" animBg="1"/>
      <p:bldP spid="152"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Simulation Language / Compiler</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Strict Expression language – a subset of Python with extensions:</a:t>
            </a:r>
          </a:p>
          <a:p>
            <a:pPr lvl="1"/>
            <a:r>
              <a:rPr lang="en-US" dirty="0" smtClean="0"/>
              <a:t>Supported Types: </a:t>
            </a:r>
            <a:r>
              <a:rPr lang="en-US" dirty="0" smtClean="0">
                <a:solidFill>
                  <a:srgbClr val="0070C0"/>
                </a:solidFill>
              </a:rPr>
              <a:t>Integer, Number, Expression, State Indicator, System Option</a:t>
            </a:r>
          </a:p>
          <a:p>
            <a:pPr lvl="1"/>
            <a:r>
              <a:rPr lang="en-US" dirty="0" smtClean="0"/>
              <a:t>Comparison: </a:t>
            </a:r>
            <a:r>
              <a:rPr lang="en-US" dirty="0" err="1" smtClean="0">
                <a:solidFill>
                  <a:srgbClr val="0070C0"/>
                </a:solidFill>
              </a:rPr>
              <a:t>Eq</a:t>
            </a:r>
            <a:r>
              <a:rPr lang="en-US" dirty="0" smtClean="0">
                <a:solidFill>
                  <a:srgbClr val="0070C0"/>
                </a:solidFill>
              </a:rPr>
              <a:t>, Ne, </a:t>
            </a:r>
            <a:r>
              <a:rPr lang="en-US" dirty="0" err="1" smtClean="0">
                <a:solidFill>
                  <a:srgbClr val="0070C0"/>
                </a:solidFill>
              </a:rPr>
              <a:t>Gr</a:t>
            </a:r>
            <a:r>
              <a:rPr lang="en-US" dirty="0" smtClean="0">
                <a:solidFill>
                  <a:srgbClr val="0070C0"/>
                </a:solidFill>
              </a:rPr>
              <a:t>, </a:t>
            </a:r>
            <a:r>
              <a:rPr lang="en-US" dirty="0" err="1" smtClean="0">
                <a:solidFill>
                  <a:srgbClr val="0070C0"/>
                </a:solidFill>
              </a:rPr>
              <a:t>Ge</a:t>
            </a:r>
            <a:r>
              <a:rPr lang="en-US" dirty="0" smtClean="0">
                <a:solidFill>
                  <a:srgbClr val="0070C0"/>
                </a:solidFill>
              </a:rPr>
              <a:t>, Ls, Le</a:t>
            </a:r>
          </a:p>
          <a:p>
            <a:pPr lvl="1"/>
            <a:r>
              <a:rPr lang="en-US" dirty="0" smtClean="0"/>
              <a:t>Boolean operators: </a:t>
            </a:r>
            <a:r>
              <a:rPr lang="en-US" dirty="0" smtClean="0">
                <a:solidFill>
                  <a:srgbClr val="0070C0"/>
                </a:solidFill>
              </a:rPr>
              <a:t>Or, And, Not, </a:t>
            </a:r>
            <a:r>
              <a:rPr lang="en-US" dirty="0" err="1" smtClean="0">
                <a:solidFill>
                  <a:srgbClr val="0070C0"/>
                </a:solidFill>
              </a:rPr>
              <a:t>IsTrue</a:t>
            </a:r>
            <a:endParaRPr lang="en-US" dirty="0" smtClean="0">
              <a:solidFill>
                <a:srgbClr val="0070C0"/>
              </a:solidFill>
            </a:endParaRPr>
          </a:p>
          <a:p>
            <a:pPr lvl="1"/>
            <a:r>
              <a:rPr lang="en-US" dirty="0" smtClean="0"/>
              <a:t>Special math: </a:t>
            </a:r>
            <a:r>
              <a:rPr lang="en-US" dirty="0" err="1" smtClean="0">
                <a:solidFill>
                  <a:srgbClr val="0070C0"/>
                </a:solidFill>
              </a:rPr>
              <a:t>Inf</a:t>
            </a:r>
            <a:r>
              <a:rPr lang="en-US" dirty="0" smtClean="0">
                <a:solidFill>
                  <a:srgbClr val="0070C0"/>
                </a:solidFill>
              </a:rPr>
              <a:t>, </a:t>
            </a:r>
            <a:r>
              <a:rPr lang="en-US" dirty="0" err="1" smtClean="0">
                <a:solidFill>
                  <a:srgbClr val="0070C0"/>
                </a:solidFill>
              </a:rPr>
              <a:t>NaN</a:t>
            </a:r>
            <a:r>
              <a:rPr lang="en-US" dirty="0" smtClean="0">
                <a:solidFill>
                  <a:srgbClr val="0070C0"/>
                </a:solidFill>
              </a:rPr>
              <a:t>, </a:t>
            </a:r>
            <a:r>
              <a:rPr lang="en-US" dirty="0" err="1" smtClean="0">
                <a:solidFill>
                  <a:srgbClr val="0070C0"/>
                </a:solidFill>
              </a:rPr>
              <a:t>IsInvalidNumber</a:t>
            </a:r>
            <a:r>
              <a:rPr lang="en-US" dirty="0" smtClean="0">
                <a:solidFill>
                  <a:srgbClr val="0070C0"/>
                </a:solidFill>
              </a:rPr>
              <a:t>, </a:t>
            </a:r>
            <a:r>
              <a:rPr lang="en-US" dirty="0" err="1" smtClean="0">
                <a:solidFill>
                  <a:srgbClr val="0070C0"/>
                </a:solidFill>
              </a:rPr>
              <a:t>IsInfiniteNumber</a:t>
            </a:r>
            <a:r>
              <a:rPr lang="en-US" dirty="0" smtClean="0">
                <a:solidFill>
                  <a:srgbClr val="0070C0"/>
                </a:solidFill>
              </a:rPr>
              <a:t>, </a:t>
            </a:r>
            <a:r>
              <a:rPr lang="en-US" dirty="0" err="1" smtClean="0">
                <a:solidFill>
                  <a:srgbClr val="0070C0"/>
                </a:solidFill>
              </a:rPr>
              <a:t>IsFiniteNumber</a:t>
            </a:r>
            <a:endParaRPr lang="en-US" dirty="0" smtClean="0">
              <a:solidFill>
                <a:srgbClr val="0070C0"/>
              </a:solidFill>
            </a:endParaRPr>
          </a:p>
          <a:p>
            <a:pPr lvl="1"/>
            <a:r>
              <a:rPr lang="en-US" dirty="0" smtClean="0"/>
              <a:t>Mathematical functions: </a:t>
            </a:r>
            <a:r>
              <a:rPr lang="en-US" dirty="0" smtClean="0">
                <a:solidFill>
                  <a:srgbClr val="0070C0"/>
                </a:solidFill>
              </a:rPr>
              <a:t>Exp, Log, </a:t>
            </a:r>
            <a:r>
              <a:rPr lang="en-US" dirty="0" err="1" smtClean="0">
                <a:solidFill>
                  <a:srgbClr val="0070C0"/>
                </a:solidFill>
              </a:rPr>
              <a:t>Ln</a:t>
            </a:r>
            <a:r>
              <a:rPr lang="en-US" dirty="0" smtClean="0">
                <a:solidFill>
                  <a:srgbClr val="0070C0"/>
                </a:solidFill>
              </a:rPr>
              <a:t>, Log10, </a:t>
            </a:r>
            <a:r>
              <a:rPr lang="en-US" dirty="0" err="1" smtClean="0">
                <a:solidFill>
                  <a:srgbClr val="0070C0"/>
                </a:solidFill>
              </a:rPr>
              <a:t>Pow</a:t>
            </a:r>
            <a:r>
              <a:rPr lang="en-US" dirty="0" smtClean="0">
                <a:solidFill>
                  <a:srgbClr val="0070C0"/>
                </a:solidFill>
              </a:rPr>
              <a:t>, </a:t>
            </a:r>
            <a:r>
              <a:rPr lang="en-US" dirty="0" err="1" smtClean="0">
                <a:solidFill>
                  <a:srgbClr val="0070C0"/>
                </a:solidFill>
              </a:rPr>
              <a:t>Sqrt</a:t>
            </a:r>
            <a:r>
              <a:rPr lang="en-US" dirty="0" smtClean="0">
                <a:solidFill>
                  <a:srgbClr val="0070C0"/>
                </a:solidFill>
              </a:rPr>
              <a:t>, Pi</a:t>
            </a:r>
          </a:p>
          <a:p>
            <a:pPr lvl="1"/>
            <a:r>
              <a:rPr lang="en-US" dirty="0" smtClean="0"/>
              <a:t>Other functions: </a:t>
            </a:r>
            <a:r>
              <a:rPr lang="en-US" dirty="0" smtClean="0">
                <a:solidFill>
                  <a:srgbClr val="0070C0"/>
                </a:solidFill>
              </a:rPr>
              <a:t>Mod, Abs, Floor, Ceil, Max, Min</a:t>
            </a:r>
          </a:p>
          <a:p>
            <a:pPr lvl="1"/>
            <a:r>
              <a:rPr lang="en-US" dirty="0" smtClean="0"/>
              <a:t>Statistical: </a:t>
            </a:r>
            <a:r>
              <a:rPr lang="en-US" dirty="0" smtClean="0">
                <a:solidFill>
                  <a:srgbClr val="0070C0"/>
                </a:solidFill>
              </a:rPr>
              <a:t>Bernoulli, Binomial, Geometric, Uniform, Gaussian</a:t>
            </a:r>
          </a:p>
          <a:p>
            <a:pPr lvl="1"/>
            <a:r>
              <a:rPr lang="en-US" dirty="0" smtClean="0"/>
              <a:t>Control and Data Access: </a:t>
            </a:r>
            <a:r>
              <a:rPr lang="en-US" dirty="0" err="1" smtClean="0">
                <a:solidFill>
                  <a:srgbClr val="0070C0"/>
                </a:solidFill>
              </a:rPr>
              <a:t>Iif</a:t>
            </a:r>
            <a:r>
              <a:rPr lang="en-US" dirty="0" smtClean="0">
                <a:solidFill>
                  <a:srgbClr val="0070C0"/>
                </a:solidFill>
              </a:rPr>
              <a:t>, Table</a:t>
            </a:r>
          </a:p>
          <a:p>
            <a:pPr lvl="1"/>
            <a:r>
              <a:rPr lang="en-US" dirty="0" smtClean="0"/>
              <a:t>Application specific: </a:t>
            </a:r>
            <a:r>
              <a:rPr lang="en-US" dirty="0" err="1" smtClean="0">
                <a:solidFill>
                  <a:srgbClr val="0070C0"/>
                </a:solidFill>
              </a:rPr>
              <a:t>CostWizard</a:t>
            </a:r>
            <a:endParaRPr lang="en-US" dirty="0" smtClean="0">
              <a:solidFill>
                <a:srgbClr val="0070C0"/>
              </a:solidFill>
            </a:endParaRPr>
          </a:p>
          <a:p>
            <a:endParaRPr lang="en-US" dirty="0" smtClean="0"/>
          </a:p>
          <a:p>
            <a:r>
              <a:rPr lang="en-US" dirty="0" smtClean="0"/>
              <a:t>Features:</a:t>
            </a:r>
          </a:p>
          <a:p>
            <a:pPr lvl="1"/>
            <a:r>
              <a:rPr lang="en-US" dirty="0" smtClean="0"/>
              <a:t>Compiles into Python</a:t>
            </a:r>
          </a:p>
          <a:p>
            <a:pPr lvl="1"/>
            <a:r>
              <a:rPr lang="en-US" dirty="0" smtClean="0"/>
              <a:t>Syntax check upon expression definition</a:t>
            </a:r>
          </a:p>
          <a:p>
            <a:pPr lvl="1"/>
            <a:r>
              <a:rPr lang="en-US" dirty="0" smtClean="0"/>
              <a:t>Runtime Bound Checks</a:t>
            </a:r>
          </a:p>
          <a:p>
            <a:pPr lvl="1"/>
            <a:r>
              <a:rPr lang="en-US" dirty="0" smtClean="0"/>
              <a:t>Runtime recalculation due to out of bounds random error</a:t>
            </a:r>
          </a:p>
        </p:txBody>
      </p:sp>
      <p:sp>
        <p:nvSpPr>
          <p:cNvPr id="6" name="Cloud Callout 5"/>
          <p:cNvSpPr/>
          <p:nvPr/>
        </p:nvSpPr>
        <p:spPr>
          <a:xfrm>
            <a:off x="4114800" y="3733800"/>
            <a:ext cx="4191000" cy="1981200"/>
          </a:xfrm>
          <a:prstGeom prst="cloudCallout">
            <a:avLst>
              <a:gd name="adj1" fmla="val 1759"/>
              <a:gd name="adj2" fmla="val -790"/>
            </a:avLst>
          </a:prstGeom>
          <a:solidFill>
            <a:schemeClr val="accent1">
              <a:lumMod val="20000"/>
              <a:lumOff val="8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MIST</a:t>
            </a: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p:txBody>
      </p:sp>
      <p:sp>
        <p:nvSpPr>
          <p:cNvPr id="12" name="Right Arrow 11"/>
          <p:cNvSpPr/>
          <p:nvPr/>
        </p:nvSpPr>
        <p:spPr>
          <a:xfrm>
            <a:off x="5715000" y="4419600"/>
            <a:ext cx="1066800" cy="6096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rgbClr val="00B050"/>
                </a:solidFill>
              </a:rPr>
              <a:t>Compile</a:t>
            </a:r>
            <a:endParaRPr lang="en-US" sz="1600" dirty="0">
              <a:solidFill>
                <a:srgbClr val="00B050"/>
              </a:solidFill>
            </a:endParaRPr>
          </a:p>
        </p:txBody>
      </p:sp>
      <p:sp>
        <p:nvSpPr>
          <p:cNvPr id="14" name="Flowchart: Magnetic Disk 13"/>
          <p:cNvSpPr/>
          <p:nvPr/>
        </p:nvSpPr>
        <p:spPr>
          <a:xfrm>
            <a:off x="7848600" y="5105400"/>
            <a:ext cx="1143000" cy="685800"/>
          </a:xfrm>
          <a:prstGeom prst="flowChartMagneticDisk">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Results</a:t>
            </a:r>
            <a:endParaRPr lang="en-US" dirty="0">
              <a:solidFill>
                <a:schemeClr val="tx1"/>
              </a:solidFill>
            </a:endParaRPr>
          </a:p>
        </p:txBody>
      </p:sp>
      <p:sp>
        <p:nvSpPr>
          <p:cNvPr id="15" name="Vertical Scroll 14"/>
          <p:cNvSpPr/>
          <p:nvPr/>
        </p:nvSpPr>
        <p:spPr>
          <a:xfrm>
            <a:off x="4267200" y="4267200"/>
            <a:ext cx="1752600" cy="914400"/>
          </a:xfrm>
          <a:prstGeom prst="verticalScroll">
            <a:avLst>
              <a:gd name="adj" fmla="val 25000"/>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Model/ Population</a:t>
            </a:r>
            <a:endParaRPr lang="en-US" dirty="0">
              <a:solidFill>
                <a:schemeClr val="tx1"/>
              </a:solidFill>
            </a:endParaRPr>
          </a:p>
        </p:txBody>
      </p:sp>
      <p:sp>
        <p:nvSpPr>
          <p:cNvPr id="13" name="Right Arrow 12"/>
          <p:cNvSpPr/>
          <p:nvPr/>
        </p:nvSpPr>
        <p:spPr>
          <a:xfrm rot="1639249">
            <a:off x="7602846" y="4526793"/>
            <a:ext cx="973564" cy="71764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rgbClr val="00B050"/>
                </a:solidFill>
              </a:rPr>
              <a:t>  Run</a:t>
            </a:r>
            <a:endParaRPr lang="en-US" sz="1600" dirty="0">
              <a:solidFill>
                <a:srgbClr val="00B050"/>
              </a:solidFill>
            </a:endParaRPr>
          </a:p>
        </p:txBody>
      </p:sp>
      <p:sp>
        <p:nvSpPr>
          <p:cNvPr id="7" name="Vertical Scroll 6"/>
          <p:cNvSpPr/>
          <p:nvPr/>
        </p:nvSpPr>
        <p:spPr>
          <a:xfrm>
            <a:off x="6553200" y="4267200"/>
            <a:ext cx="1524000" cy="914400"/>
          </a:xfrm>
          <a:prstGeom prst="verticalScroll">
            <a:avLst>
              <a:gd name="adj" fmla="val 25000"/>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Python Script</a:t>
            </a:r>
            <a:endParaRPr lang="en-US" dirty="0">
              <a:solidFill>
                <a:schemeClr val="tx1"/>
              </a:solidFill>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Monte Carlo Initialization: </a:t>
            </a:r>
            <a:br>
              <a:rPr lang="en-US" dirty="0" smtClean="0"/>
            </a:br>
            <a:r>
              <a:rPr lang="en-US" dirty="0" smtClean="0"/>
              <a:t>Distribution to Population Generation </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The system:</a:t>
            </a:r>
          </a:p>
          <a:p>
            <a:pPr lvl="1"/>
            <a:r>
              <a:rPr lang="en-US" dirty="0" smtClean="0"/>
              <a:t>Compiles distributions into initialization code before simulation</a:t>
            </a:r>
          </a:p>
          <a:p>
            <a:pPr lvl="1"/>
            <a:r>
              <a:rPr lang="en-US" dirty="0" smtClean="0"/>
              <a:t>Automatically resolves calculation order</a:t>
            </a:r>
          </a:p>
          <a:p>
            <a:pPr lvl="1"/>
            <a:r>
              <a:rPr lang="en-US" dirty="0" smtClean="0"/>
              <a:t>Can handle interdependencies</a:t>
            </a:r>
          </a:p>
          <a:p>
            <a:pPr lvl="1"/>
            <a:r>
              <a:rPr lang="en-US" dirty="0" smtClean="0"/>
              <a:t>Evolutionary Computation towards user defined objectives</a:t>
            </a:r>
          </a:p>
          <a:p>
            <a:endParaRPr lang="en-US" dirty="0" smtClean="0"/>
          </a:p>
          <a:p>
            <a:r>
              <a:rPr lang="en-US" dirty="0" smtClean="0"/>
              <a:t>Example with no objectives:</a:t>
            </a:r>
          </a:p>
          <a:p>
            <a:pPr lvl="1">
              <a:buNone/>
            </a:pPr>
            <a:r>
              <a:rPr lang="en-US" dirty="0" smtClean="0"/>
              <a:t>Age ~ </a:t>
            </a:r>
            <a:r>
              <a:rPr lang="en-US" dirty="0" smtClean="0">
                <a:solidFill>
                  <a:srgbClr val="0070C0"/>
                </a:solidFill>
              </a:rPr>
              <a:t>61+8.2*CappedGaussian3</a:t>
            </a:r>
          </a:p>
          <a:p>
            <a:pPr lvl="1">
              <a:buNone/>
            </a:pPr>
            <a:r>
              <a:rPr lang="en-US" dirty="0" smtClean="0"/>
              <a:t>Male ~ </a:t>
            </a:r>
            <a:r>
              <a:rPr lang="en-US" dirty="0" smtClean="0">
                <a:solidFill>
                  <a:srgbClr val="0070C0"/>
                </a:solidFill>
              </a:rPr>
              <a:t>Bernoulli(803/1199)</a:t>
            </a:r>
          </a:p>
          <a:p>
            <a:pPr lvl="1">
              <a:buNone/>
            </a:pPr>
            <a:r>
              <a:rPr lang="en-US" dirty="0" smtClean="0"/>
              <a:t>SBP ~ </a:t>
            </a:r>
            <a:r>
              <a:rPr lang="en-US" dirty="0" smtClean="0">
                <a:solidFill>
                  <a:srgbClr val="0070C0"/>
                </a:solidFill>
              </a:rPr>
              <a:t>133.4+16.4*CappedGaussian3</a:t>
            </a:r>
          </a:p>
          <a:p>
            <a:pPr lvl="1">
              <a:buNone/>
            </a:pPr>
            <a:r>
              <a:rPr lang="en-US" dirty="0" err="1" smtClean="0"/>
              <a:t>AgeAtDiagnosisOfDiabetes</a:t>
            </a:r>
            <a:r>
              <a:rPr lang="en-US" dirty="0" smtClean="0"/>
              <a:t> ~ </a:t>
            </a:r>
            <a:r>
              <a:rPr lang="en-US" dirty="0" smtClean="0">
                <a:solidFill>
                  <a:srgbClr val="0070C0"/>
                </a:solidFill>
              </a:rPr>
              <a:t>Age - 8</a:t>
            </a:r>
          </a:p>
          <a:p>
            <a:endParaRPr lang="en-US" dirty="0" smtClean="0"/>
          </a:p>
          <a:p>
            <a:endParaRPr lang="en-US" b="1" dirty="0" smtClean="0"/>
          </a:p>
          <a:p>
            <a:r>
              <a:rPr lang="en-US" b="1" dirty="0" smtClean="0"/>
              <a:t>Good for: </a:t>
            </a:r>
          </a:p>
          <a:p>
            <a:pPr lvl="1"/>
            <a:r>
              <a:rPr lang="en-US" dirty="0" smtClean="0"/>
              <a:t>Using published aggregate data from clinical trial publications</a:t>
            </a:r>
          </a:p>
          <a:p>
            <a:pPr lvl="1"/>
            <a:r>
              <a:rPr lang="en-US" dirty="0" smtClean="0"/>
              <a:t>Avoiding using individual data that is typically restricted</a:t>
            </a:r>
          </a:p>
          <a:p>
            <a:pPr lvl="1"/>
            <a:r>
              <a:rPr lang="en-US" dirty="0" smtClean="0"/>
              <a:t>Allowing access to more population information</a:t>
            </a:r>
          </a:p>
          <a:p>
            <a:pPr lvl="1">
              <a:buNone/>
            </a:pPr>
            <a:endParaRPr lang="en-US" dirty="0" smtClean="0"/>
          </a:p>
          <a:p>
            <a:pPr lvl="1"/>
            <a:endParaRPr lang="en-US" dirty="0" smtClean="0"/>
          </a:p>
          <a:p>
            <a:pPr lvl="1"/>
            <a:endParaRPr lang="en-US" dirty="0" smtClean="0"/>
          </a:p>
          <a:p>
            <a:pPr lvl="1"/>
            <a:endParaRPr lang="en-US" dirty="0" smtClean="0"/>
          </a:p>
          <a:p>
            <a:pPr lvl="1"/>
            <a:endParaRPr lang="en-US" dirty="0" smtClean="0"/>
          </a:p>
          <a:p>
            <a:endParaRPr lang="en-US" dirty="0" smtClean="0"/>
          </a:p>
          <a:p>
            <a:endParaRPr lang="en-US" dirty="0" smtClean="0"/>
          </a:p>
        </p:txBody>
      </p:sp>
      <p:graphicFrame>
        <p:nvGraphicFramePr>
          <p:cNvPr id="4" name="Table 3"/>
          <p:cNvGraphicFramePr>
            <a:graphicFrameLocks noGrp="1"/>
          </p:cNvGraphicFramePr>
          <p:nvPr/>
        </p:nvGraphicFramePr>
        <p:xfrm>
          <a:off x="4571999" y="3048000"/>
          <a:ext cx="4038600" cy="1337310"/>
        </p:xfrm>
        <a:graphic>
          <a:graphicData uri="http://schemas.openxmlformats.org/drawingml/2006/table">
            <a:tbl>
              <a:tblPr firstRow="1" bandRow="1">
                <a:tableStyleId>{073A0DAA-6AF3-43AB-8588-CEC1D06C72B9}</a:tableStyleId>
              </a:tblPr>
              <a:tblGrid>
                <a:gridCol w="854318"/>
                <a:gridCol w="465992"/>
                <a:gridCol w="698988"/>
                <a:gridCol w="2019302"/>
              </a:tblGrid>
              <a:tr h="124204">
                <a:tc>
                  <a:txBody>
                    <a:bodyPr/>
                    <a:lstStyle/>
                    <a:p>
                      <a:pPr algn="ctr" fontAlgn="b"/>
                      <a:r>
                        <a:rPr lang="en-US" sz="1400" u="none" strike="noStrike" dirty="0"/>
                        <a:t>Age</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a:t>Male</a:t>
                      </a:r>
                      <a:endParaRPr lang="en-US" sz="1400" b="0" i="0" u="none" strike="noStrike">
                        <a:solidFill>
                          <a:srgbClr val="000000"/>
                        </a:solidFill>
                        <a:latin typeface="Calibri"/>
                      </a:endParaRPr>
                    </a:p>
                  </a:txBody>
                  <a:tcPr marL="9525" marR="9525" marT="9525" marB="0" anchor="b"/>
                </a:tc>
                <a:tc>
                  <a:txBody>
                    <a:bodyPr/>
                    <a:lstStyle/>
                    <a:p>
                      <a:pPr algn="ctr" fontAlgn="b"/>
                      <a:r>
                        <a:rPr lang="en-US" sz="1400" u="none" strike="noStrike" dirty="0"/>
                        <a:t>SBP</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dirty="0" err="1"/>
                        <a:t>AgeAtDiagnosisOfDiabetes</a:t>
                      </a:r>
                      <a:endParaRPr lang="en-US" sz="1400" b="0" i="0" u="none" strike="noStrike" dirty="0">
                        <a:solidFill>
                          <a:srgbClr val="000000"/>
                        </a:solidFill>
                        <a:latin typeface="Calibri"/>
                      </a:endParaRPr>
                    </a:p>
                  </a:txBody>
                  <a:tcPr marL="9525" marR="9525" marT="9525" marB="0" anchor="b"/>
                </a:tc>
              </a:tr>
              <a:tr h="203759">
                <a:tc>
                  <a:txBody>
                    <a:bodyPr/>
                    <a:lstStyle/>
                    <a:p>
                      <a:pPr algn="ctr" fontAlgn="b"/>
                      <a:r>
                        <a:rPr lang="en-US" sz="1400" u="none" strike="noStrike" dirty="0"/>
                        <a:t>65.51415</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dirty="0"/>
                        <a:t>1</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dirty="0"/>
                        <a:t>129.1721</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dirty="0"/>
                        <a:t>57.51415</a:t>
                      </a:r>
                      <a:endParaRPr lang="en-US" sz="1400" b="0" i="0" u="none" strike="noStrike" dirty="0">
                        <a:solidFill>
                          <a:srgbClr val="000000"/>
                        </a:solidFill>
                        <a:latin typeface="Calibri"/>
                      </a:endParaRPr>
                    </a:p>
                  </a:txBody>
                  <a:tcPr marL="9525" marR="9525" marT="9525" marB="0" anchor="b"/>
                </a:tc>
              </a:tr>
              <a:tr h="203759">
                <a:tc>
                  <a:txBody>
                    <a:bodyPr/>
                    <a:lstStyle/>
                    <a:p>
                      <a:pPr algn="ctr" fontAlgn="b"/>
                      <a:r>
                        <a:rPr lang="en-US" sz="1400" u="none" strike="noStrike"/>
                        <a:t>53.76856</a:t>
                      </a:r>
                      <a:endParaRPr lang="en-US" sz="1400" b="0" i="0" u="none" strike="noStrike">
                        <a:solidFill>
                          <a:srgbClr val="000000"/>
                        </a:solidFill>
                        <a:latin typeface="Calibri"/>
                      </a:endParaRPr>
                    </a:p>
                  </a:txBody>
                  <a:tcPr marL="9525" marR="9525" marT="9525" marB="0" anchor="b"/>
                </a:tc>
                <a:tc>
                  <a:txBody>
                    <a:bodyPr/>
                    <a:lstStyle/>
                    <a:p>
                      <a:pPr algn="ctr" fontAlgn="b"/>
                      <a:r>
                        <a:rPr lang="en-US" sz="1400" u="none" strike="noStrike" dirty="0"/>
                        <a:t>1</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dirty="0"/>
                        <a:t>137.4234</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dirty="0"/>
                        <a:t>45.76856</a:t>
                      </a:r>
                      <a:endParaRPr lang="en-US" sz="1400" b="0" i="0" u="none" strike="noStrike" dirty="0">
                        <a:solidFill>
                          <a:srgbClr val="000000"/>
                        </a:solidFill>
                        <a:latin typeface="Calibri"/>
                      </a:endParaRPr>
                    </a:p>
                  </a:txBody>
                  <a:tcPr marL="9525" marR="9525" marT="9525" marB="0" anchor="b"/>
                </a:tc>
              </a:tr>
              <a:tr h="203759">
                <a:tc>
                  <a:txBody>
                    <a:bodyPr/>
                    <a:lstStyle/>
                    <a:p>
                      <a:pPr algn="ctr" fontAlgn="b"/>
                      <a:r>
                        <a:rPr lang="en-US" sz="1400" u="none" strike="noStrike"/>
                        <a:t>73.71445</a:t>
                      </a:r>
                      <a:endParaRPr lang="en-US" sz="1400" b="0" i="0" u="none" strike="noStrike">
                        <a:solidFill>
                          <a:srgbClr val="000000"/>
                        </a:solidFill>
                        <a:latin typeface="Calibri"/>
                      </a:endParaRPr>
                    </a:p>
                  </a:txBody>
                  <a:tcPr marL="9525" marR="9525" marT="9525" marB="0" anchor="b"/>
                </a:tc>
                <a:tc>
                  <a:txBody>
                    <a:bodyPr/>
                    <a:lstStyle/>
                    <a:p>
                      <a:pPr algn="ctr" fontAlgn="b"/>
                      <a:r>
                        <a:rPr lang="en-US" sz="1400" u="none" strike="noStrike"/>
                        <a:t>0</a:t>
                      </a:r>
                      <a:endParaRPr lang="en-US" sz="1400" b="0" i="0" u="none" strike="noStrike">
                        <a:solidFill>
                          <a:srgbClr val="000000"/>
                        </a:solidFill>
                        <a:latin typeface="Calibri"/>
                      </a:endParaRPr>
                    </a:p>
                  </a:txBody>
                  <a:tcPr marL="9525" marR="9525" marT="9525" marB="0" anchor="b"/>
                </a:tc>
                <a:tc>
                  <a:txBody>
                    <a:bodyPr/>
                    <a:lstStyle/>
                    <a:p>
                      <a:pPr algn="ctr" fontAlgn="b"/>
                      <a:r>
                        <a:rPr lang="en-US" sz="1400" u="none" strike="noStrike" dirty="0"/>
                        <a:t>132.8542</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dirty="0"/>
                        <a:t>65.71445</a:t>
                      </a:r>
                      <a:endParaRPr lang="en-US" sz="1400" b="0" i="0" u="none" strike="noStrike" dirty="0">
                        <a:solidFill>
                          <a:srgbClr val="000000"/>
                        </a:solidFill>
                        <a:latin typeface="Calibri"/>
                      </a:endParaRPr>
                    </a:p>
                  </a:txBody>
                  <a:tcPr marL="9525" marR="9525" marT="9525" marB="0" anchor="b"/>
                </a:tc>
              </a:tr>
              <a:tr h="203759">
                <a:tc>
                  <a:txBody>
                    <a:bodyPr/>
                    <a:lstStyle/>
                    <a:p>
                      <a:pPr algn="ctr" fontAlgn="b"/>
                      <a:r>
                        <a:rPr lang="en-US" sz="1400" u="none" strike="noStrike" dirty="0"/>
                        <a:t>45.79667</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a:t>1</a:t>
                      </a:r>
                      <a:endParaRPr lang="en-US" sz="1400" b="0" i="0" u="none" strike="noStrike">
                        <a:solidFill>
                          <a:srgbClr val="000000"/>
                        </a:solidFill>
                        <a:latin typeface="Calibri"/>
                      </a:endParaRPr>
                    </a:p>
                  </a:txBody>
                  <a:tcPr marL="9525" marR="9525" marT="9525" marB="0" anchor="b"/>
                </a:tc>
                <a:tc>
                  <a:txBody>
                    <a:bodyPr/>
                    <a:lstStyle/>
                    <a:p>
                      <a:pPr algn="ctr" fontAlgn="b"/>
                      <a:r>
                        <a:rPr lang="en-US" sz="1400" u="none" strike="noStrike"/>
                        <a:t>147.5537</a:t>
                      </a:r>
                      <a:endParaRPr lang="en-US" sz="1400" b="0" i="0" u="none" strike="noStrike">
                        <a:solidFill>
                          <a:srgbClr val="000000"/>
                        </a:solidFill>
                        <a:latin typeface="Calibri"/>
                      </a:endParaRPr>
                    </a:p>
                  </a:txBody>
                  <a:tcPr marL="9525" marR="9525" marT="9525" marB="0" anchor="b"/>
                </a:tc>
                <a:tc>
                  <a:txBody>
                    <a:bodyPr/>
                    <a:lstStyle/>
                    <a:p>
                      <a:pPr algn="ctr" fontAlgn="b"/>
                      <a:r>
                        <a:rPr lang="en-US" sz="1400" u="none" strike="noStrike" dirty="0"/>
                        <a:t>37.79667</a:t>
                      </a:r>
                      <a:endParaRPr lang="en-US" sz="1400" b="0" i="0" u="none" strike="noStrike" dirty="0">
                        <a:solidFill>
                          <a:srgbClr val="000000"/>
                        </a:solidFill>
                        <a:latin typeface="Calibri"/>
                      </a:endParaRPr>
                    </a:p>
                  </a:txBody>
                  <a:tcPr marL="9525" marR="9525" marT="9525" marB="0" anchor="b"/>
                </a:tc>
              </a:tr>
              <a:tr h="203759">
                <a:tc>
                  <a:txBody>
                    <a:bodyPr/>
                    <a:lstStyle/>
                    <a:p>
                      <a:pPr algn="ctr" fontAlgn="b"/>
                      <a:r>
                        <a:rPr lang="en-US" sz="1400" u="none" strike="noStrike" dirty="0"/>
                        <a:t>57.21742</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a:t>1</a:t>
                      </a:r>
                      <a:endParaRPr lang="en-US" sz="1400" b="0" i="0" u="none" strike="noStrike">
                        <a:solidFill>
                          <a:srgbClr val="000000"/>
                        </a:solidFill>
                        <a:latin typeface="Calibri"/>
                      </a:endParaRPr>
                    </a:p>
                  </a:txBody>
                  <a:tcPr marL="9525" marR="9525" marT="9525" marB="0" anchor="b"/>
                </a:tc>
                <a:tc>
                  <a:txBody>
                    <a:bodyPr/>
                    <a:lstStyle/>
                    <a:p>
                      <a:pPr algn="ctr" fontAlgn="b"/>
                      <a:r>
                        <a:rPr lang="en-US" sz="1400" u="none" strike="noStrike"/>
                        <a:t>122.68</a:t>
                      </a:r>
                      <a:endParaRPr lang="en-US" sz="1400" b="0" i="0" u="none" strike="noStrike">
                        <a:solidFill>
                          <a:srgbClr val="000000"/>
                        </a:solidFill>
                        <a:latin typeface="Calibri"/>
                      </a:endParaRPr>
                    </a:p>
                  </a:txBody>
                  <a:tcPr marL="9525" marR="9525" marT="9525" marB="0" anchor="b"/>
                </a:tc>
                <a:tc>
                  <a:txBody>
                    <a:bodyPr/>
                    <a:lstStyle/>
                    <a:p>
                      <a:pPr algn="ctr" fontAlgn="b"/>
                      <a:r>
                        <a:rPr lang="en-US" sz="1400" u="none" strike="noStrike" dirty="0"/>
                        <a:t>49.21742</a:t>
                      </a:r>
                      <a:endParaRPr lang="en-US" sz="1400" b="0" i="0" u="none" strike="noStrike" dirty="0">
                        <a:solidFill>
                          <a:srgbClr val="000000"/>
                        </a:solidFill>
                        <a:latin typeface="Calibri"/>
                      </a:endParaRPr>
                    </a:p>
                  </a:txBody>
                  <a:tcPr marL="9525" marR="9525" marT="9525" marB="0" anchor="b"/>
                </a:tc>
              </a:tr>
            </a:tbl>
          </a:graphicData>
        </a:graphic>
      </p:graphicFrame>
      <p:sp>
        <p:nvSpPr>
          <p:cNvPr id="5" name="Right Arrow 4"/>
          <p:cNvSpPr/>
          <p:nvPr/>
        </p:nvSpPr>
        <p:spPr>
          <a:xfrm>
            <a:off x="4191000" y="3623310"/>
            <a:ext cx="381000" cy="3048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Population Generation Example</a:t>
            </a:r>
            <a:br>
              <a:rPr lang="en-US" dirty="0" smtClean="0"/>
            </a:br>
            <a:r>
              <a:rPr lang="en-US" dirty="0" smtClean="0"/>
              <a:t>Skewed by Inclusion/Exclusion</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Generate 10 people with:</a:t>
            </a:r>
          </a:p>
          <a:p>
            <a:pPr lvl="1"/>
            <a:r>
              <a:rPr lang="en-US" dirty="0" smtClean="0"/>
              <a:t>Inclusion criteria is 45&lt; Age &lt;90</a:t>
            </a:r>
          </a:p>
          <a:p>
            <a:pPr lvl="1"/>
            <a:r>
              <a:rPr lang="en-US" dirty="0" smtClean="0"/>
              <a:t>The base population distribution is:</a:t>
            </a:r>
          </a:p>
          <a:p>
            <a:pPr lvl="2"/>
            <a:r>
              <a:rPr lang="en-US" dirty="0" smtClean="0"/>
              <a:t>Age for Male:      Mean </a:t>
            </a:r>
            <a:r>
              <a:rPr lang="en-US" b="1" dirty="0" smtClean="0"/>
              <a:t>53</a:t>
            </a:r>
            <a:r>
              <a:rPr lang="en-US" dirty="0" smtClean="0"/>
              <a:t> SD </a:t>
            </a:r>
            <a:r>
              <a:rPr lang="en-US" b="1" dirty="0" smtClean="0"/>
              <a:t>10</a:t>
            </a:r>
          </a:p>
          <a:p>
            <a:pPr lvl="2"/>
            <a:r>
              <a:rPr lang="en-US" dirty="0" smtClean="0"/>
              <a:t>Age for Female:  Mean </a:t>
            </a:r>
            <a:r>
              <a:rPr lang="en-US" b="1" dirty="0" smtClean="0"/>
              <a:t>52</a:t>
            </a:r>
            <a:r>
              <a:rPr lang="en-US" dirty="0" smtClean="0"/>
              <a:t> SD </a:t>
            </a:r>
            <a:r>
              <a:rPr lang="en-US" b="1" dirty="0" smtClean="0"/>
              <a:t>7</a:t>
            </a:r>
          </a:p>
          <a:p>
            <a:pPr lvl="2"/>
            <a:r>
              <a:rPr lang="en-US" dirty="0" smtClean="0"/>
              <a:t>Male:                    </a:t>
            </a:r>
            <a:r>
              <a:rPr lang="en-US" b="1" dirty="0" smtClean="0"/>
              <a:t>50% </a:t>
            </a:r>
          </a:p>
          <a:p>
            <a:pPr lvl="2">
              <a:buNone/>
            </a:pPr>
            <a:endParaRPr lang="en-US" dirty="0" smtClean="0"/>
          </a:p>
          <a:p>
            <a:r>
              <a:rPr lang="en-US" dirty="0" smtClean="0"/>
              <a:t>Generation Functions (Implementation):</a:t>
            </a:r>
          </a:p>
          <a:p>
            <a:pPr lvl="1">
              <a:buNone/>
            </a:pPr>
            <a:r>
              <a:rPr lang="en-US" dirty="0" smtClean="0"/>
              <a:t>Age ~ </a:t>
            </a:r>
            <a:r>
              <a:rPr lang="en-US" dirty="0" err="1" smtClean="0">
                <a:solidFill>
                  <a:srgbClr val="0070C0"/>
                </a:solidFill>
              </a:rPr>
              <a:t>Iif</a:t>
            </a:r>
            <a:r>
              <a:rPr lang="en-US" dirty="0" smtClean="0">
                <a:solidFill>
                  <a:srgbClr val="0070C0"/>
                </a:solidFill>
              </a:rPr>
              <a:t> (</a:t>
            </a:r>
            <a:r>
              <a:rPr lang="en-US" dirty="0" err="1" smtClean="0">
                <a:solidFill>
                  <a:srgbClr val="0070C0"/>
                </a:solidFill>
              </a:rPr>
              <a:t>Male,Gaussian</a:t>
            </a:r>
            <a:r>
              <a:rPr lang="en-US" dirty="0" smtClean="0">
                <a:solidFill>
                  <a:srgbClr val="0070C0"/>
                </a:solidFill>
              </a:rPr>
              <a:t>(53,10) ,Gaussian(52,7))</a:t>
            </a:r>
          </a:p>
          <a:p>
            <a:pPr lvl="1">
              <a:buNone/>
            </a:pPr>
            <a:r>
              <a:rPr lang="en-US" dirty="0" smtClean="0"/>
              <a:t>Male ~ </a:t>
            </a:r>
            <a:r>
              <a:rPr lang="en-US" dirty="0" smtClean="0">
                <a:solidFill>
                  <a:srgbClr val="0070C0"/>
                </a:solidFill>
              </a:rPr>
              <a:t>Bernoulli(0.5)</a:t>
            </a:r>
          </a:p>
          <a:p>
            <a:pPr lvl="1">
              <a:buNone/>
            </a:pPr>
            <a:r>
              <a:rPr lang="en-US" dirty="0" smtClean="0"/>
              <a:t>Assert  =  </a:t>
            </a:r>
            <a:r>
              <a:rPr lang="en-US" dirty="0" smtClean="0">
                <a:solidFill>
                  <a:srgbClr val="0070C0"/>
                </a:solidFill>
              </a:rPr>
              <a:t>And(</a:t>
            </a:r>
            <a:r>
              <a:rPr lang="en-US" dirty="0" err="1" smtClean="0">
                <a:solidFill>
                  <a:srgbClr val="0070C0"/>
                </a:solidFill>
              </a:rPr>
              <a:t>Gr</a:t>
            </a:r>
            <a:r>
              <a:rPr lang="en-US" dirty="0" smtClean="0">
                <a:solidFill>
                  <a:srgbClr val="0070C0"/>
                </a:solidFill>
              </a:rPr>
              <a:t>(Age,45),Ls(Age,90))</a:t>
            </a:r>
          </a:p>
          <a:p>
            <a:pPr lvl="1">
              <a:buNone/>
            </a:pPr>
            <a:endParaRPr lang="en-US" dirty="0" smtClean="0">
              <a:solidFill>
                <a:srgbClr val="0070C0"/>
              </a:solidFill>
            </a:endParaRPr>
          </a:p>
          <a:p>
            <a:r>
              <a:rPr lang="en-US" dirty="0" smtClean="0"/>
              <a:t>Notes:</a:t>
            </a:r>
          </a:p>
          <a:p>
            <a:pPr lvl="1"/>
            <a:r>
              <a:rPr lang="en-US" b="1" dirty="0" smtClean="0"/>
              <a:t>May not represent well what was intended</a:t>
            </a:r>
            <a:endParaRPr lang="en-US" dirty="0" smtClean="0"/>
          </a:p>
          <a:p>
            <a:pPr lvl="1"/>
            <a:r>
              <a:rPr lang="en-US" dirty="0" smtClean="0"/>
              <a:t>Assertion drops non qualifying candidates</a:t>
            </a:r>
          </a:p>
          <a:p>
            <a:pPr lvl="1"/>
            <a:r>
              <a:rPr lang="en-US" dirty="0" smtClean="0"/>
              <a:t>The resulting Age is skewed</a:t>
            </a:r>
          </a:p>
        </p:txBody>
      </p:sp>
      <p:graphicFrame>
        <p:nvGraphicFramePr>
          <p:cNvPr id="4" name="Table 3"/>
          <p:cNvGraphicFramePr>
            <a:graphicFrameLocks noGrp="1"/>
          </p:cNvGraphicFramePr>
          <p:nvPr/>
        </p:nvGraphicFramePr>
        <p:xfrm>
          <a:off x="6375890" y="1447800"/>
          <a:ext cx="2082310" cy="3101686"/>
        </p:xfrm>
        <a:graphic>
          <a:graphicData uri="http://schemas.openxmlformats.org/drawingml/2006/table">
            <a:tbl>
              <a:tblPr firstRow="1" bandRow="1">
                <a:tableStyleId>{073A0DAA-6AF3-43AB-8588-CEC1D06C72B9}</a:tableStyleId>
              </a:tblPr>
              <a:tblGrid>
                <a:gridCol w="1347377"/>
                <a:gridCol w="734933"/>
              </a:tblGrid>
              <a:tr h="263236">
                <a:tc>
                  <a:txBody>
                    <a:bodyPr/>
                    <a:lstStyle/>
                    <a:p>
                      <a:pPr algn="ctr" fontAlgn="b"/>
                      <a:r>
                        <a:rPr lang="en-US" sz="1600" u="none" strike="noStrike" dirty="0"/>
                        <a:t>Age</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Male</a:t>
                      </a:r>
                      <a:endParaRPr lang="en-US" sz="1600" b="0" i="0" u="none" strike="noStrike" dirty="0">
                        <a:solidFill>
                          <a:srgbClr val="000000"/>
                        </a:solidFill>
                        <a:latin typeface="Calibri"/>
                      </a:endParaRPr>
                    </a:p>
                  </a:txBody>
                  <a:tcPr marL="9525" marR="9525" marT="9525" marB="0" anchor="b"/>
                </a:tc>
              </a:tr>
              <a:tr h="263236">
                <a:tc>
                  <a:txBody>
                    <a:bodyPr/>
                    <a:lstStyle/>
                    <a:p>
                      <a:pPr algn="r" fontAlgn="b"/>
                      <a:r>
                        <a:rPr lang="en-US" sz="1800" b="0" i="0" u="none" strike="noStrike" dirty="0">
                          <a:solidFill>
                            <a:srgbClr val="000000"/>
                          </a:solidFill>
                          <a:latin typeface="Calibri"/>
                        </a:rPr>
                        <a:t>48.85785535</a:t>
                      </a:r>
                    </a:p>
                  </a:txBody>
                  <a:tcPr marL="9525" marR="9525" marT="9525" marB="0" anchor="b"/>
                </a:tc>
                <a:tc>
                  <a:txBody>
                    <a:bodyPr/>
                    <a:lstStyle/>
                    <a:p>
                      <a:pPr algn="r" fontAlgn="b"/>
                      <a:r>
                        <a:rPr lang="en-US" sz="1800" b="0" i="0" u="none" strike="noStrike">
                          <a:solidFill>
                            <a:srgbClr val="000000"/>
                          </a:solidFill>
                          <a:latin typeface="Calibri"/>
                        </a:rPr>
                        <a:t>0</a:t>
                      </a:r>
                    </a:p>
                  </a:txBody>
                  <a:tcPr marL="9525" marR="9525" marT="9525" marB="0" anchor="b"/>
                </a:tc>
              </a:tr>
              <a:tr h="263236">
                <a:tc>
                  <a:txBody>
                    <a:bodyPr/>
                    <a:lstStyle/>
                    <a:p>
                      <a:pPr algn="r" fontAlgn="b"/>
                      <a:r>
                        <a:rPr lang="en-US" sz="1800" b="0" i="0" u="none" strike="noStrike">
                          <a:solidFill>
                            <a:srgbClr val="000000"/>
                          </a:solidFill>
                          <a:latin typeface="Calibri"/>
                        </a:rPr>
                        <a:t>59.94741744</a:t>
                      </a:r>
                    </a:p>
                  </a:txBody>
                  <a:tcPr marL="9525" marR="9525" marT="9525" marB="0" anchor="b"/>
                </a:tc>
                <a:tc>
                  <a:txBody>
                    <a:bodyPr/>
                    <a:lstStyle/>
                    <a:p>
                      <a:pPr algn="r" fontAlgn="b"/>
                      <a:r>
                        <a:rPr lang="en-US" sz="1800" b="0" i="0" u="none" strike="noStrike">
                          <a:solidFill>
                            <a:srgbClr val="000000"/>
                          </a:solidFill>
                          <a:latin typeface="Calibri"/>
                        </a:rPr>
                        <a:t>0</a:t>
                      </a:r>
                    </a:p>
                  </a:txBody>
                  <a:tcPr marL="9525" marR="9525" marT="9525" marB="0" anchor="b"/>
                </a:tc>
              </a:tr>
              <a:tr h="263236">
                <a:tc>
                  <a:txBody>
                    <a:bodyPr/>
                    <a:lstStyle/>
                    <a:p>
                      <a:pPr algn="r" fontAlgn="b"/>
                      <a:r>
                        <a:rPr lang="en-US" sz="1800" b="0" i="0" u="none" strike="noStrike">
                          <a:solidFill>
                            <a:srgbClr val="000000"/>
                          </a:solidFill>
                          <a:latin typeface="Calibri"/>
                        </a:rPr>
                        <a:t>56.19039096</a:t>
                      </a:r>
                    </a:p>
                  </a:txBody>
                  <a:tcPr marL="9525" marR="9525" marT="9525" marB="0" anchor="b"/>
                </a:tc>
                <a:tc>
                  <a:txBody>
                    <a:bodyPr/>
                    <a:lstStyle/>
                    <a:p>
                      <a:pPr algn="r" fontAlgn="b"/>
                      <a:r>
                        <a:rPr lang="en-US" sz="1800" b="0" i="0" u="none" strike="noStrike">
                          <a:solidFill>
                            <a:srgbClr val="000000"/>
                          </a:solidFill>
                          <a:latin typeface="Calibri"/>
                        </a:rPr>
                        <a:t>1</a:t>
                      </a:r>
                    </a:p>
                  </a:txBody>
                  <a:tcPr marL="9525" marR="9525" marT="9525" marB="0" anchor="b"/>
                </a:tc>
              </a:tr>
              <a:tr h="263236">
                <a:tc>
                  <a:txBody>
                    <a:bodyPr/>
                    <a:lstStyle/>
                    <a:p>
                      <a:pPr algn="r" fontAlgn="b"/>
                      <a:r>
                        <a:rPr lang="en-US" sz="1800" b="0" i="0" u="none" strike="noStrike">
                          <a:solidFill>
                            <a:srgbClr val="000000"/>
                          </a:solidFill>
                          <a:latin typeface="Calibri"/>
                        </a:rPr>
                        <a:t>64.40825341</a:t>
                      </a:r>
                    </a:p>
                  </a:txBody>
                  <a:tcPr marL="9525" marR="9525" marT="9525" marB="0" anchor="b"/>
                </a:tc>
                <a:tc>
                  <a:txBody>
                    <a:bodyPr/>
                    <a:lstStyle/>
                    <a:p>
                      <a:pPr algn="r" fontAlgn="b"/>
                      <a:r>
                        <a:rPr lang="en-US" sz="1800" b="0" i="0" u="none" strike="noStrike">
                          <a:solidFill>
                            <a:srgbClr val="000000"/>
                          </a:solidFill>
                          <a:latin typeface="Calibri"/>
                        </a:rPr>
                        <a:t>0</a:t>
                      </a:r>
                    </a:p>
                  </a:txBody>
                  <a:tcPr marL="9525" marR="9525" marT="9525" marB="0" anchor="b"/>
                </a:tc>
              </a:tr>
              <a:tr h="263236">
                <a:tc>
                  <a:txBody>
                    <a:bodyPr/>
                    <a:lstStyle/>
                    <a:p>
                      <a:pPr algn="r" fontAlgn="b"/>
                      <a:r>
                        <a:rPr lang="en-US" sz="1800" b="0" i="0" u="none" strike="noStrike">
                          <a:solidFill>
                            <a:srgbClr val="000000"/>
                          </a:solidFill>
                          <a:latin typeface="Calibri"/>
                        </a:rPr>
                        <a:t>49.77582796</a:t>
                      </a:r>
                    </a:p>
                  </a:txBody>
                  <a:tcPr marL="9525" marR="9525" marT="9525" marB="0" anchor="b"/>
                </a:tc>
                <a:tc>
                  <a:txBody>
                    <a:bodyPr/>
                    <a:lstStyle/>
                    <a:p>
                      <a:pPr algn="r" fontAlgn="b"/>
                      <a:r>
                        <a:rPr lang="en-US" sz="1800" b="0" i="0" u="none" strike="noStrike">
                          <a:solidFill>
                            <a:srgbClr val="000000"/>
                          </a:solidFill>
                          <a:latin typeface="Calibri"/>
                        </a:rPr>
                        <a:t>1</a:t>
                      </a:r>
                    </a:p>
                  </a:txBody>
                  <a:tcPr marL="9525" marR="9525" marT="9525" marB="0" anchor="b"/>
                </a:tc>
              </a:tr>
              <a:tr h="263236">
                <a:tc>
                  <a:txBody>
                    <a:bodyPr/>
                    <a:lstStyle/>
                    <a:p>
                      <a:pPr algn="r" fontAlgn="b"/>
                      <a:r>
                        <a:rPr lang="en-US" sz="1800" b="0" i="0" u="none" strike="noStrike">
                          <a:solidFill>
                            <a:srgbClr val="000000"/>
                          </a:solidFill>
                          <a:latin typeface="Calibri"/>
                        </a:rPr>
                        <a:t>60.29975596</a:t>
                      </a:r>
                    </a:p>
                  </a:txBody>
                  <a:tcPr marL="9525" marR="9525" marT="9525" marB="0" anchor="b"/>
                </a:tc>
                <a:tc>
                  <a:txBody>
                    <a:bodyPr/>
                    <a:lstStyle/>
                    <a:p>
                      <a:pPr algn="r" fontAlgn="b"/>
                      <a:r>
                        <a:rPr lang="en-US" sz="1800" b="0" i="0" u="none" strike="noStrike">
                          <a:solidFill>
                            <a:srgbClr val="000000"/>
                          </a:solidFill>
                          <a:latin typeface="Calibri"/>
                        </a:rPr>
                        <a:t>1</a:t>
                      </a:r>
                    </a:p>
                  </a:txBody>
                  <a:tcPr marL="9525" marR="9525" marT="9525" marB="0" anchor="b"/>
                </a:tc>
              </a:tr>
              <a:tr h="263236">
                <a:tc>
                  <a:txBody>
                    <a:bodyPr/>
                    <a:lstStyle/>
                    <a:p>
                      <a:pPr algn="r" fontAlgn="b"/>
                      <a:r>
                        <a:rPr lang="en-US" sz="1800" b="0" i="0" u="none" strike="noStrike">
                          <a:solidFill>
                            <a:srgbClr val="000000"/>
                          </a:solidFill>
                          <a:latin typeface="Calibri"/>
                        </a:rPr>
                        <a:t>51.27571792</a:t>
                      </a:r>
                    </a:p>
                  </a:txBody>
                  <a:tcPr marL="9525" marR="9525" marT="9525" marB="0" anchor="b"/>
                </a:tc>
                <a:tc>
                  <a:txBody>
                    <a:bodyPr/>
                    <a:lstStyle/>
                    <a:p>
                      <a:pPr algn="r" fontAlgn="b"/>
                      <a:r>
                        <a:rPr lang="en-US" sz="1800" b="0" i="0" u="none" strike="noStrike">
                          <a:solidFill>
                            <a:srgbClr val="000000"/>
                          </a:solidFill>
                          <a:latin typeface="Calibri"/>
                        </a:rPr>
                        <a:t>1</a:t>
                      </a:r>
                    </a:p>
                  </a:txBody>
                  <a:tcPr marL="9525" marR="9525" marT="9525" marB="0" anchor="b"/>
                </a:tc>
              </a:tr>
              <a:tr h="263236">
                <a:tc>
                  <a:txBody>
                    <a:bodyPr/>
                    <a:lstStyle/>
                    <a:p>
                      <a:pPr algn="r" fontAlgn="b"/>
                      <a:r>
                        <a:rPr lang="en-US" sz="1800" b="0" i="0" u="none" strike="noStrike">
                          <a:solidFill>
                            <a:srgbClr val="000000"/>
                          </a:solidFill>
                          <a:latin typeface="Calibri"/>
                        </a:rPr>
                        <a:t>72.13820388</a:t>
                      </a:r>
                    </a:p>
                  </a:txBody>
                  <a:tcPr marL="9525" marR="9525" marT="9525" marB="0" anchor="b"/>
                </a:tc>
                <a:tc>
                  <a:txBody>
                    <a:bodyPr/>
                    <a:lstStyle/>
                    <a:p>
                      <a:pPr algn="r" fontAlgn="b"/>
                      <a:r>
                        <a:rPr lang="en-US" sz="1800" b="0" i="0" u="none" strike="noStrike">
                          <a:solidFill>
                            <a:srgbClr val="000000"/>
                          </a:solidFill>
                          <a:latin typeface="Calibri"/>
                        </a:rPr>
                        <a:t>1</a:t>
                      </a:r>
                    </a:p>
                  </a:txBody>
                  <a:tcPr marL="9525" marR="9525" marT="9525" marB="0" anchor="b"/>
                </a:tc>
              </a:tr>
              <a:tr h="263236">
                <a:tc>
                  <a:txBody>
                    <a:bodyPr/>
                    <a:lstStyle/>
                    <a:p>
                      <a:pPr algn="r" fontAlgn="b"/>
                      <a:r>
                        <a:rPr lang="en-US" sz="1800" b="0" i="0" u="none" strike="noStrike">
                          <a:solidFill>
                            <a:srgbClr val="000000"/>
                          </a:solidFill>
                          <a:latin typeface="Calibri"/>
                        </a:rPr>
                        <a:t>55.51746037</a:t>
                      </a:r>
                    </a:p>
                  </a:txBody>
                  <a:tcPr marL="9525" marR="9525" marT="9525" marB="0" anchor="b"/>
                </a:tc>
                <a:tc>
                  <a:txBody>
                    <a:bodyPr/>
                    <a:lstStyle/>
                    <a:p>
                      <a:pPr algn="r" fontAlgn="b"/>
                      <a:r>
                        <a:rPr lang="en-US" sz="1800" b="0" i="0" u="none" strike="noStrike">
                          <a:solidFill>
                            <a:srgbClr val="000000"/>
                          </a:solidFill>
                          <a:latin typeface="Calibri"/>
                        </a:rPr>
                        <a:t>0</a:t>
                      </a:r>
                    </a:p>
                  </a:txBody>
                  <a:tcPr marL="9525" marR="9525" marT="9525" marB="0" anchor="b"/>
                </a:tc>
              </a:tr>
              <a:tr h="263236">
                <a:tc>
                  <a:txBody>
                    <a:bodyPr/>
                    <a:lstStyle/>
                    <a:p>
                      <a:pPr algn="r" fontAlgn="b"/>
                      <a:r>
                        <a:rPr lang="en-US" sz="1800" b="0" i="0" u="none" strike="noStrike">
                          <a:solidFill>
                            <a:srgbClr val="000000"/>
                          </a:solidFill>
                          <a:latin typeface="Calibri"/>
                        </a:rPr>
                        <a:t>58.72574003</a:t>
                      </a:r>
                    </a:p>
                  </a:txBody>
                  <a:tcPr marL="9525" marR="9525" marT="9525" marB="0" anchor="b"/>
                </a:tc>
                <a:tc>
                  <a:txBody>
                    <a:bodyPr/>
                    <a:lstStyle/>
                    <a:p>
                      <a:pPr algn="r" fontAlgn="b"/>
                      <a:r>
                        <a:rPr lang="en-US" sz="1800" b="0" i="0" u="none" strike="noStrike" dirty="0">
                          <a:solidFill>
                            <a:srgbClr val="000000"/>
                          </a:solidFill>
                          <a:latin typeface="Calibri"/>
                        </a:rPr>
                        <a:t>0</a:t>
                      </a:r>
                    </a:p>
                  </a:txBody>
                  <a:tcPr marL="9525" marR="9525" marT="9525" marB="0" anchor="b"/>
                </a:tc>
              </a:tr>
            </a:tbl>
          </a:graphicData>
        </a:graphic>
      </p:graphicFrame>
      <p:sp>
        <p:nvSpPr>
          <p:cNvPr id="6" name="TextBox 5"/>
          <p:cNvSpPr txBox="1"/>
          <p:nvPr/>
        </p:nvSpPr>
        <p:spPr>
          <a:xfrm>
            <a:off x="5943600" y="4419600"/>
            <a:ext cx="3124200" cy="1477328"/>
          </a:xfrm>
          <a:prstGeom prst="rect">
            <a:avLst/>
          </a:prstGeom>
          <a:noFill/>
        </p:spPr>
        <p:txBody>
          <a:bodyPr wrap="square" rtlCol="0">
            <a:spAutoFit/>
          </a:bodyPr>
          <a:lstStyle/>
          <a:p>
            <a:r>
              <a:rPr lang="en-US" dirty="0" smtClean="0"/>
              <a:t>Final population that would have been reported in Table 1:</a:t>
            </a:r>
          </a:p>
          <a:p>
            <a:r>
              <a:rPr lang="en-US" dirty="0" smtClean="0"/>
              <a:t>Age  Mean:   </a:t>
            </a:r>
            <a:r>
              <a:rPr lang="en-US" b="1" dirty="0" smtClean="0"/>
              <a:t>57.7</a:t>
            </a:r>
            <a:r>
              <a:rPr lang="en-US" dirty="0" smtClean="0"/>
              <a:t>1366233</a:t>
            </a:r>
          </a:p>
          <a:p>
            <a:r>
              <a:rPr lang="en-US" dirty="0" smtClean="0"/>
              <a:t>Age SD:         </a:t>
            </a:r>
            <a:r>
              <a:rPr lang="en-US" b="1" dirty="0" smtClean="0"/>
              <a:t>7.1</a:t>
            </a:r>
            <a:r>
              <a:rPr lang="en-US" dirty="0" smtClean="0"/>
              <a:t>15024093</a:t>
            </a:r>
          </a:p>
          <a:p>
            <a:r>
              <a:rPr lang="en-US" dirty="0" smtClean="0"/>
              <a:t>Male Mean: </a:t>
            </a:r>
            <a:r>
              <a:rPr lang="en-US" b="1" dirty="0" smtClean="0"/>
              <a:t>0.5</a:t>
            </a:r>
            <a:endParaRPr lang="en-US" b="1" dirty="0"/>
          </a:p>
        </p:txBody>
      </p:sp>
      <p:sp>
        <p:nvSpPr>
          <p:cNvPr id="8" name="Right Arrow 7"/>
          <p:cNvSpPr/>
          <p:nvPr/>
        </p:nvSpPr>
        <p:spPr>
          <a:xfrm>
            <a:off x="4648200" y="4191000"/>
            <a:ext cx="1295400" cy="3810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Oval Callout 8"/>
          <p:cNvSpPr/>
          <p:nvPr/>
        </p:nvSpPr>
        <p:spPr>
          <a:xfrm>
            <a:off x="1143000" y="6019800"/>
            <a:ext cx="3581400" cy="457200"/>
          </a:xfrm>
          <a:prstGeom prst="wedgeEllipseCallout">
            <a:avLst>
              <a:gd name="adj1" fmla="val 82872"/>
              <a:gd name="adj2" fmla="val -15793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Result to be Published</a:t>
            </a:r>
            <a:endParaRPr lang="en-US" b="1" dirty="0">
              <a:solidFill>
                <a:srgbClr val="FF0000"/>
              </a:solidFill>
            </a:endParaRPr>
          </a:p>
        </p:txBody>
      </p:sp>
      <p:sp>
        <p:nvSpPr>
          <p:cNvPr id="13" name="Rectangle 12"/>
          <p:cNvSpPr/>
          <p:nvPr/>
        </p:nvSpPr>
        <p:spPr>
          <a:xfrm>
            <a:off x="5943600" y="5029200"/>
            <a:ext cx="2667000" cy="8382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895600" y="2438400"/>
            <a:ext cx="1371600" cy="6858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4495800" y="2438400"/>
            <a:ext cx="1828800" cy="1143000"/>
          </a:xfrm>
          <a:prstGeom prst="wedgeEllipseCallout">
            <a:avLst>
              <a:gd name="adj1" fmla="val -66269"/>
              <a:gd name="adj2" fmla="val -8312"/>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Design is Subject to Constraints</a:t>
            </a:r>
            <a:endParaRPr lang="en-US" b="1"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anim calcmode="lin" valueType="num">
                                      <p:cBhvr additive="base">
                                        <p:cTn id="11"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8" end="8"/>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anim calcmode="lin" valueType="num">
                                      <p:cBhvr additive="base">
                                        <p:cTn id="15" dur="5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
                                            <p:txEl>
                                              <p:pRg st="9" end="9"/>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anim calcmode="lin" valueType="num">
                                      <p:cBhvr additive="base">
                                        <p:cTn id="19" dur="500" fill="hold"/>
                                        <p:tgtEl>
                                          <p:spTgt spid="3">
                                            <p:txEl>
                                              <p:pRg st="10" end="1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0" end="10"/>
                                            </p:txEl>
                                          </p:spTgt>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left)">
                                      <p:cBhvr>
                                        <p:cTn id="24" dur="500"/>
                                        <p:tgtEl>
                                          <p:spTgt spid="8"/>
                                        </p:tgtEl>
                                      </p:cBhvr>
                                    </p:animEffect>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left)">
                                      <p:cBhvr>
                                        <p:cTn id="28" dur="500"/>
                                        <p:tgtEl>
                                          <p:spTgt spid="4"/>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up)">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anim calcmode="lin" valueType="num">
                                      <p:cBhvr additive="base">
                                        <p:cTn id="36" dur="500" fill="hold"/>
                                        <p:tgtEl>
                                          <p:spTgt spid="3">
                                            <p:txEl>
                                              <p:pRg st="12" end="12"/>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3">
                                            <p:txEl>
                                              <p:pRg st="12" end="12"/>
                                            </p:txEl>
                                          </p:spTgt>
                                        </p:tgtEl>
                                        <p:attrNameLst>
                                          <p:attrName>ppt_y</p:attrName>
                                        </p:attrNameLst>
                                      </p:cBhvr>
                                      <p:tavLst>
                                        <p:tav tm="0">
                                          <p:val>
                                            <p:strVal val="#ppt_y"/>
                                          </p:val>
                                        </p:tav>
                                        <p:tav tm="100000">
                                          <p:val>
                                            <p:strVal val="#ppt_y"/>
                                          </p:val>
                                        </p:tav>
                                      </p:tavLst>
                                    </p:anim>
                                  </p:childTnLst>
                                </p:cTn>
                              </p:par>
                            </p:childTnLst>
                          </p:cTn>
                        </p:par>
                        <p:par>
                          <p:cTn id="38" fill="hold">
                            <p:stCondLst>
                              <p:cond delay="500"/>
                            </p:stCondLst>
                            <p:childTnLst>
                              <p:par>
                                <p:cTn id="39" presetID="2" presetClass="entr" presetSubtype="8" fill="hold" nodeType="after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anim calcmode="lin" valueType="num">
                                      <p:cBhvr additive="base">
                                        <p:cTn id="41" dur="500" fill="hold"/>
                                        <p:tgtEl>
                                          <p:spTgt spid="3">
                                            <p:txEl>
                                              <p:pRg st="13" end="13"/>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3">
                                            <p:txEl>
                                              <p:pRg st="13" end="13"/>
                                            </p:txEl>
                                          </p:spTgt>
                                        </p:tgtEl>
                                        <p:attrNameLst>
                                          <p:attrName>ppt_y</p:attrName>
                                        </p:attrNameLst>
                                      </p:cBhvr>
                                      <p:tavLst>
                                        <p:tav tm="0">
                                          <p:val>
                                            <p:strVal val="#ppt_y"/>
                                          </p:val>
                                        </p:tav>
                                        <p:tav tm="100000">
                                          <p:val>
                                            <p:strVal val="#ppt_y"/>
                                          </p:val>
                                        </p:tav>
                                      </p:tavLst>
                                    </p:anim>
                                  </p:childTnLst>
                                </p:cTn>
                              </p:par>
                            </p:childTnLst>
                          </p:cTn>
                        </p:par>
                        <p:par>
                          <p:cTn id="43" fill="hold">
                            <p:stCondLst>
                              <p:cond delay="1000"/>
                            </p:stCondLst>
                            <p:childTnLst>
                              <p:par>
                                <p:cTn id="44" presetID="2" presetClass="entr" presetSubtype="8" fill="hold" nodeType="afterEffect">
                                  <p:stCondLst>
                                    <p:cond delay="0"/>
                                  </p:stCondLst>
                                  <p:childTnLst>
                                    <p:set>
                                      <p:cBhvr>
                                        <p:cTn id="45" dur="1" fill="hold">
                                          <p:stCondLst>
                                            <p:cond delay="0"/>
                                          </p:stCondLst>
                                        </p:cTn>
                                        <p:tgtEl>
                                          <p:spTgt spid="3">
                                            <p:txEl>
                                              <p:pRg st="14" end="14"/>
                                            </p:txEl>
                                          </p:spTgt>
                                        </p:tgtEl>
                                        <p:attrNameLst>
                                          <p:attrName>style.visibility</p:attrName>
                                        </p:attrNameLst>
                                      </p:cBhvr>
                                      <p:to>
                                        <p:strVal val="visible"/>
                                      </p:to>
                                    </p:set>
                                    <p:anim calcmode="lin" valueType="num">
                                      <p:cBhvr additive="base">
                                        <p:cTn id="46" dur="500" fill="hold"/>
                                        <p:tgtEl>
                                          <p:spTgt spid="3">
                                            <p:txEl>
                                              <p:pRg st="14" end="14"/>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3">
                                            <p:txEl>
                                              <p:pRg st="14" end="14"/>
                                            </p:txEl>
                                          </p:spTgt>
                                        </p:tgtEl>
                                        <p:attrNameLst>
                                          <p:attrName>ppt_y</p:attrName>
                                        </p:attrNameLst>
                                      </p:cBhvr>
                                      <p:tavLst>
                                        <p:tav tm="0">
                                          <p:val>
                                            <p:strVal val="#ppt_y"/>
                                          </p:val>
                                        </p:tav>
                                        <p:tav tm="100000">
                                          <p:val>
                                            <p:strVal val="#ppt_y"/>
                                          </p:val>
                                        </p:tav>
                                      </p:tavLst>
                                    </p:anim>
                                  </p:childTnLst>
                                </p:cTn>
                              </p:par>
                            </p:childTnLst>
                          </p:cTn>
                        </p:par>
                        <p:par>
                          <p:cTn id="48" fill="hold">
                            <p:stCondLst>
                              <p:cond delay="1500"/>
                            </p:stCondLst>
                            <p:childTnLst>
                              <p:par>
                                <p:cTn id="49" presetID="2" presetClass="entr" presetSubtype="8" fill="hold" nodeType="afterEffect">
                                  <p:stCondLst>
                                    <p:cond delay="0"/>
                                  </p:stCondLst>
                                  <p:childTnLst>
                                    <p:set>
                                      <p:cBhvr>
                                        <p:cTn id="50" dur="1" fill="hold">
                                          <p:stCondLst>
                                            <p:cond delay="0"/>
                                          </p:stCondLst>
                                        </p:cTn>
                                        <p:tgtEl>
                                          <p:spTgt spid="3">
                                            <p:txEl>
                                              <p:pRg st="15" end="15"/>
                                            </p:txEl>
                                          </p:spTgt>
                                        </p:tgtEl>
                                        <p:attrNameLst>
                                          <p:attrName>style.visibility</p:attrName>
                                        </p:attrNameLst>
                                      </p:cBhvr>
                                      <p:to>
                                        <p:strVal val="visible"/>
                                      </p:to>
                                    </p:set>
                                    <p:anim calcmode="lin" valueType="num">
                                      <p:cBhvr additive="base">
                                        <p:cTn id="51" dur="500" fill="hold"/>
                                        <p:tgtEl>
                                          <p:spTgt spid="3">
                                            <p:txEl>
                                              <p:pRg st="15" end="15"/>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3">
                                            <p:txEl>
                                              <p:pRg st="15" end="15"/>
                                            </p:txEl>
                                          </p:spTgt>
                                        </p:tgtEl>
                                        <p:attrNameLst>
                                          <p:attrName>ppt_y</p:attrName>
                                        </p:attrNameLst>
                                      </p:cBhvr>
                                      <p:tavLst>
                                        <p:tav tm="0">
                                          <p:val>
                                            <p:strVal val="#ppt_y"/>
                                          </p:val>
                                        </p:tav>
                                        <p:tav tm="100000">
                                          <p:val>
                                            <p:strVal val="#ppt_y"/>
                                          </p:val>
                                        </p:tav>
                                      </p:tavLst>
                                    </p:anim>
                                  </p:childTnLst>
                                </p:cTn>
                              </p:par>
                              <p:par>
                                <p:cTn id="53" presetID="22" presetClass="entr" presetSubtype="8"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wipe(left)">
                                      <p:cBhvr>
                                        <p:cTn id="55" dur="500"/>
                                        <p:tgtEl>
                                          <p:spTgt spid="14"/>
                                        </p:tgtEl>
                                      </p:cBhvr>
                                    </p:animEffect>
                                  </p:childTnLst>
                                </p:cTn>
                              </p:par>
                              <p:par>
                                <p:cTn id="56" presetID="22" presetClass="entr" presetSubtype="2" fill="hold" grpId="0" nodeType="with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wipe(right)">
                                      <p:cBhvr>
                                        <p:cTn id="58" dur="500"/>
                                        <p:tgtEl>
                                          <p:spTgt spid="13"/>
                                        </p:tgtEl>
                                      </p:cBhvr>
                                    </p:animEffect>
                                  </p:childTnLst>
                                </p:cTn>
                              </p:par>
                            </p:childTnLst>
                          </p:cTn>
                        </p:par>
                        <p:par>
                          <p:cTn id="59" fill="hold">
                            <p:stCondLst>
                              <p:cond delay="2000"/>
                            </p:stCondLst>
                            <p:childTnLst>
                              <p:par>
                                <p:cTn id="60" presetID="22" presetClass="entr" presetSubtype="8" fill="hold" grpId="0" nodeType="after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wipe(left)">
                                      <p:cBhvr>
                                        <p:cTn id="62" dur="500"/>
                                        <p:tgtEl>
                                          <p:spTgt spid="10"/>
                                        </p:tgtEl>
                                      </p:cBhvr>
                                    </p:animEffect>
                                  </p:childTnLst>
                                </p:cTn>
                              </p:par>
                              <p:par>
                                <p:cTn id="63" presetID="22" presetClass="entr" presetSubtype="2" fill="hold" grpId="0" nodeType="withEffect">
                                  <p:stCondLst>
                                    <p:cond delay="0"/>
                                  </p:stCondLst>
                                  <p:childTnLst>
                                    <p:set>
                                      <p:cBhvr>
                                        <p:cTn id="64" dur="1" fill="hold">
                                          <p:stCondLst>
                                            <p:cond delay="0"/>
                                          </p:stCondLst>
                                        </p:cTn>
                                        <p:tgtEl>
                                          <p:spTgt spid="9"/>
                                        </p:tgtEl>
                                        <p:attrNameLst>
                                          <p:attrName>style.visibility</p:attrName>
                                        </p:attrNameLst>
                                      </p:cBhvr>
                                      <p:to>
                                        <p:strVal val="visible"/>
                                      </p:to>
                                    </p:set>
                                    <p:animEffect transition="in" filter="wipe(right)">
                                      <p:cBhvr>
                                        <p:cTn id="6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animBg="1"/>
      <p:bldP spid="13" grpId="0" animBg="1"/>
      <p:bldP spid="14" grpId="0" animBg="1"/>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Population Generation Example</a:t>
            </a:r>
            <a:br>
              <a:rPr lang="en-US" dirty="0" smtClean="0"/>
            </a:br>
            <a:r>
              <a:rPr lang="en-US" dirty="0" smtClean="0"/>
              <a:t>With Objectives &amp; INSPYRED </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Generate 10 people with objectives:</a:t>
            </a:r>
          </a:p>
          <a:p>
            <a:pPr lvl="1"/>
            <a:r>
              <a:rPr lang="en-US" dirty="0" smtClean="0"/>
              <a:t>Base distribution &amp; Inclusion criteria as before</a:t>
            </a:r>
          </a:p>
          <a:p>
            <a:pPr lvl="1"/>
            <a:r>
              <a:rPr lang="en-US" dirty="0" smtClean="0"/>
              <a:t>Age :   Mean </a:t>
            </a:r>
            <a:r>
              <a:rPr lang="en-US" b="1" dirty="0" smtClean="0"/>
              <a:t>50</a:t>
            </a:r>
            <a:r>
              <a:rPr lang="en-US" dirty="0" smtClean="0"/>
              <a:t>, SD </a:t>
            </a:r>
            <a:r>
              <a:rPr lang="en-US" b="1" dirty="0" smtClean="0"/>
              <a:t>5</a:t>
            </a:r>
          </a:p>
          <a:p>
            <a:pPr lvl="1"/>
            <a:r>
              <a:rPr lang="en-US" dirty="0" smtClean="0"/>
              <a:t>Male:  </a:t>
            </a:r>
            <a:r>
              <a:rPr lang="en-US" b="1" dirty="0" smtClean="0"/>
              <a:t>60%</a:t>
            </a:r>
          </a:p>
          <a:p>
            <a:pPr lvl="2">
              <a:buNone/>
            </a:pPr>
            <a:endParaRPr lang="en-US" dirty="0" smtClean="0"/>
          </a:p>
          <a:p>
            <a:r>
              <a:rPr lang="en-US" dirty="0" smtClean="0"/>
              <a:t>Objectives (Implementation):</a:t>
            </a:r>
          </a:p>
          <a:p>
            <a:pPr lvl="1">
              <a:buNone/>
            </a:pPr>
            <a:r>
              <a:rPr lang="en-US" dirty="0" smtClean="0"/>
              <a:t>Age  Mean: 50 , Weight 1</a:t>
            </a:r>
          </a:p>
          <a:p>
            <a:pPr lvl="1">
              <a:buNone/>
            </a:pPr>
            <a:r>
              <a:rPr lang="en-US" dirty="0" smtClean="0"/>
              <a:t>Age  SD: 5 , Weight 1</a:t>
            </a:r>
          </a:p>
          <a:p>
            <a:pPr lvl="1">
              <a:buNone/>
            </a:pPr>
            <a:r>
              <a:rPr lang="en-US" dirty="0" smtClean="0"/>
              <a:t>Male: 0.6 , Weight 10</a:t>
            </a:r>
          </a:p>
          <a:p>
            <a:pPr lvl="1">
              <a:buNone/>
            </a:pPr>
            <a:endParaRPr lang="en-US" dirty="0" smtClean="0"/>
          </a:p>
          <a:p>
            <a:r>
              <a:rPr lang="en-US" dirty="0" smtClean="0"/>
              <a:t>Notes:</a:t>
            </a:r>
          </a:p>
          <a:p>
            <a:pPr lvl="1"/>
            <a:r>
              <a:rPr lang="en-US" dirty="0" smtClean="0"/>
              <a:t>Design matches results as much as possible</a:t>
            </a:r>
          </a:p>
          <a:p>
            <a:pPr lvl="1"/>
            <a:r>
              <a:rPr lang="en-US" dirty="0" smtClean="0"/>
              <a:t>The designer can study effect of constraints</a:t>
            </a:r>
          </a:p>
          <a:p>
            <a:pPr lvl="1"/>
            <a:r>
              <a:rPr lang="en-US" b="1" dirty="0" smtClean="0"/>
              <a:t>Table 1 can now be planned ahead!</a:t>
            </a:r>
            <a:endParaRPr lang="en-US" dirty="0" smtClean="0"/>
          </a:p>
        </p:txBody>
      </p:sp>
      <p:graphicFrame>
        <p:nvGraphicFramePr>
          <p:cNvPr id="4" name="Table 3"/>
          <p:cNvGraphicFramePr>
            <a:graphicFrameLocks noGrp="1"/>
          </p:cNvGraphicFramePr>
          <p:nvPr/>
        </p:nvGraphicFramePr>
        <p:xfrm>
          <a:off x="6375890" y="1418272"/>
          <a:ext cx="2082310" cy="3101686"/>
        </p:xfrm>
        <a:graphic>
          <a:graphicData uri="http://schemas.openxmlformats.org/drawingml/2006/table">
            <a:tbl>
              <a:tblPr firstRow="1" bandRow="1">
                <a:tableStyleId>{073A0DAA-6AF3-43AB-8588-CEC1D06C72B9}</a:tableStyleId>
              </a:tblPr>
              <a:tblGrid>
                <a:gridCol w="1347377"/>
                <a:gridCol w="734933"/>
              </a:tblGrid>
              <a:tr h="263236">
                <a:tc>
                  <a:txBody>
                    <a:bodyPr/>
                    <a:lstStyle/>
                    <a:p>
                      <a:pPr algn="ctr" fontAlgn="b"/>
                      <a:r>
                        <a:rPr lang="en-US" sz="1600" u="none" strike="noStrike" dirty="0"/>
                        <a:t>Age</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Male</a:t>
                      </a:r>
                      <a:endParaRPr lang="en-US" sz="1600" b="0" i="0" u="none" strike="noStrike" dirty="0">
                        <a:solidFill>
                          <a:srgbClr val="000000"/>
                        </a:solidFill>
                        <a:latin typeface="Calibri"/>
                      </a:endParaRPr>
                    </a:p>
                  </a:txBody>
                  <a:tcPr marL="9525" marR="9525" marT="9525" marB="0" anchor="b"/>
                </a:tc>
              </a:tr>
              <a:tr h="263236">
                <a:tc>
                  <a:txBody>
                    <a:bodyPr/>
                    <a:lstStyle/>
                    <a:p>
                      <a:pPr algn="r" fontAlgn="b"/>
                      <a:r>
                        <a:rPr lang="en-US" sz="1800" b="0" i="0" u="none" strike="noStrike">
                          <a:solidFill>
                            <a:srgbClr val="000000"/>
                          </a:solidFill>
                          <a:latin typeface="Calibri"/>
                        </a:rPr>
                        <a:t>50.8953429</a:t>
                      </a:r>
                    </a:p>
                  </a:txBody>
                  <a:tcPr marL="9525" marR="9525" marT="9525" marB="0" anchor="b"/>
                </a:tc>
                <a:tc>
                  <a:txBody>
                    <a:bodyPr/>
                    <a:lstStyle/>
                    <a:p>
                      <a:pPr algn="r" fontAlgn="b"/>
                      <a:r>
                        <a:rPr lang="en-US" sz="1800" b="0" i="0" u="none" strike="noStrike">
                          <a:solidFill>
                            <a:srgbClr val="000000"/>
                          </a:solidFill>
                          <a:latin typeface="Calibri"/>
                        </a:rPr>
                        <a:t>0</a:t>
                      </a:r>
                    </a:p>
                  </a:txBody>
                  <a:tcPr marL="9525" marR="9525" marT="9525" marB="0" anchor="b"/>
                </a:tc>
              </a:tr>
              <a:tr h="263236">
                <a:tc>
                  <a:txBody>
                    <a:bodyPr/>
                    <a:lstStyle/>
                    <a:p>
                      <a:pPr algn="r" fontAlgn="b"/>
                      <a:r>
                        <a:rPr lang="en-US" sz="1800" b="0" i="0" u="none" strike="noStrike">
                          <a:solidFill>
                            <a:srgbClr val="000000"/>
                          </a:solidFill>
                          <a:latin typeface="Calibri"/>
                        </a:rPr>
                        <a:t>53.71135174</a:t>
                      </a:r>
                    </a:p>
                  </a:txBody>
                  <a:tcPr marL="9525" marR="9525" marT="9525" marB="0" anchor="b"/>
                </a:tc>
                <a:tc>
                  <a:txBody>
                    <a:bodyPr/>
                    <a:lstStyle/>
                    <a:p>
                      <a:pPr algn="r" fontAlgn="b"/>
                      <a:r>
                        <a:rPr lang="en-US" sz="1800" b="0" i="0" u="none" strike="noStrike">
                          <a:solidFill>
                            <a:srgbClr val="000000"/>
                          </a:solidFill>
                          <a:latin typeface="Calibri"/>
                        </a:rPr>
                        <a:t>1</a:t>
                      </a:r>
                    </a:p>
                  </a:txBody>
                  <a:tcPr marL="9525" marR="9525" marT="9525" marB="0" anchor="b"/>
                </a:tc>
              </a:tr>
              <a:tr h="263236">
                <a:tc>
                  <a:txBody>
                    <a:bodyPr/>
                    <a:lstStyle/>
                    <a:p>
                      <a:pPr algn="r" fontAlgn="b"/>
                      <a:r>
                        <a:rPr lang="en-US" sz="1800" b="0" i="0" u="none" strike="noStrike">
                          <a:solidFill>
                            <a:srgbClr val="000000"/>
                          </a:solidFill>
                          <a:latin typeface="Calibri"/>
                        </a:rPr>
                        <a:t>52.86278825</a:t>
                      </a:r>
                    </a:p>
                  </a:txBody>
                  <a:tcPr marL="9525" marR="9525" marT="9525" marB="0" anchor="b"/>
                </a:tc>
                <a:tc>
                  <a:txBody>
                    <a:bodyPr/>
                    <a:lstStyle/>
                    <a:p>
                      <a:pPr algn="r" fontAlgn="b"/>
                      <a:r>
                        <a:rPr lang="en-US" sz="1800" b="0" i="0" u="none" strike="noStrike">
                          <a:solidFill>
                            <a:srgbClr val="000000"/>
                          </a:solidFill>
                          <a:latin typeface="Calibri"/>
                        </a:rPr>
                        <a:t>0</a:t>
                      </a:r>
                    </a:p>
                  </a:txBody>
                  <a:tcPr marL="9525" marR="9525" marT="9525" marB="0" anchor="b"/>
                </a:tc>
              </a:tr>
              <a:tr h="263236">
                <a:tc>
                  <a:txBody>
                    <a:bodyPr/>
                    <a:lstStyle/>
                    <a:p>
                      <a:pPr algn="r" fontAlgn="b"/>
                      <a:r>
                        <a:rPr lang="en-US" sz="1800" b="0" i="0" u="none" strike="noStrike">
                          <a:solidFill>
                            <a:srgbClr val="000000"/>
                          </a:solidFill>
                          <a:latin typeface="Calibri"/>
                        </a:rPr>
                        <a:t>46.021901</a:t>
                      </a:r>
                    </a:p>
                  </a:txBody>
                  <a:tcPr marL="9525" marR="9525" marT="9525" marB="0" anchor="b"/>
                </a:tc>
                <a:tc>
                  <a:txBody>
                    <a:bodyPr/>
                    <a:lstStyle/>
                    <a:p>
                      <a:pPr algn="r" fontAlgn="b"/>
                      <a:r>
                        <a:rPr lang="en-US" sz="1800" b="0" i="0" u="none" strike="noStrike">
                          <a:solidFill>
                            <a:srgbClr val="000000"/>
                          </a:solidFill>
                          <a:latin typeface="Calibri"/>
                        </a:rPr>
                        <a:t>1</a:t>
                      </a:r>
                    </a:p>
                  </a:txBody>
                  <a:tcPr marL="9525" marR="9525" marT="9525" marB="0" anchor="b"/>
                </a:tc>
              </a:tr>
              <a:tr h="263236">
                <a:tc>
                  <a:txBody>
                    <a:bodyPr/>
                    <a:lstStyle/>
                    <a:p>
                      <a:pPr algn="r" fontAlgn="b"/>
                      <a:r>
                        <a:rPr lang="en-US" sz="1800" b="0" i="0" u="none" strike="noStrike">
                          <a:solidFill>
                            <a:srgbClr val="000000"/>
                          </a:solidFill>
                          <a:latin typeface="Calibri"/>
                        </a:rPr>
                        <a:t>48.36662032</a:t>
                      </a:r>
                    </a:p>
                  </a:txBody>
                  <a:tcPr marL="9525" marR="9525" marT="9525" marB="0" anchor="b"/>
                </a:tc>
                <a:tc>
                  <a:txBody>
                    <a:bodyPr/>
                    <a:lstStyle/>
                    <a:p>
                      <a:pPr algn="r" fontAlgn="b"/>
                      <a:r>
                        <a:rPr lang="en-US" sz="1800" b="0" i="0" u="none" strike="noStrike">
                          <a:solidFill>
                            <a:srgbClr val="000000"/>
                          </a:solidFill>
                          <a:latin typeface="Calibri"/>
                        </a:rPr>
                        <a:t>1</a:t>
                      </a:r>
                    </a:p>
                  </a:txBody>
                  <a:tcPr marL="9525" marR="9525" marT="9525" marB="0" anchor="b"/>
                </a:tc>
              </a:tr>
              <a:tr h="263236">
                <a:tc>
                  <a:txBody>
                    <a:bodyPr/>
                    <a:lstStyle/>
                    <a:p>
                      <a:pPr algn="r" fontAlgn="b"/>
                      <a:r>
                        <a:rPr lang="en-US" sz="1800" b="0" i="0" u="none" strike="noStrike">
                          <a:solidFill>
                            <a:srgbClr val="000000"/>
                          </a:solidFill>
                          <a:latin typeface="Calibri"/>
                        </a:rPr>
                        <a:t>47.87355499</a:t>
                      </a:r>
                    </a:p>
                  </a:txBody>
                  <a:tcPr marL="9525" marR="9525" marT="9525" marB="0" anchor="b"/>
                </a:tc>
                <a:tc>
                  <a:txBody>
                    <a:bodyPr/>
                    <a:lstStyle/>
                    <a:p>
                      <a:pPr algn="r" fontAlgn="b"/>
                      <a:r>
                        <a:rPr lang="en-US" sz="1800" b="0" i="0" u="none" strike="noStrike">
                          <a:solidFill>
                            <a:srgbClr val="000000"/>
                          </a:solidFill>
                          <a:latin typeface="Calibri"/>
                        </a:rPr>
                        <a:t>1</a:t>
                      </a:r>
                    </a:p>
                  </a:txBody>
                  <a:tcPr marL="9525" marR="9525" marT="9525" marB="0" anchor="b"/>
                </a:tc>
              </a:tr>
              <a:tr h="263236">
                <a:tc>
                  <a:txBody>
                    <a:bodyPr/>
                    <a:lstStyle/>
                    <a:p>
                      <a:pPr algn="r" fontAlgn="b"/>
                      <a:r>
                        <a:rPr lang="en-US" sz="1800" b="0" i="0" u="none" strike="noStrike">
                          <a:solidFill>
                            <a:srgbClr val="000000"/>
                          </a:solidFill>
                          <a:latin typeface="Calibri"/>
                        </a:rPr>
                        <a:t>45.11370607</a:t>
                      </a:r>
                    </a:p>
                  </a:txBody>
                  <a:tcPr marL="9525" marR="9525" marT="9525" marB="0" anchor="b"/>
                </a:tc>
                <a:tc>
                  <a:txBody>
                    <a:bodyPr/>
                    <a:lstStyle/>
                    <a:p>
                      <a:pPr algn="r" fontAlgn="b"/>
                      <a:r>
                        <a:rPr lang="en-US" sz="1800" b="0" i="0" u="none" strike="noStrike">
                          <a:solidFill>
                            <a:srgbClr val="000000"/>
                          </a:solidFill>
                          <a:latin typeface="Calibri"/>
                        </a:rPr>
                        <a:t>1</a:t>
                      </a:r>
                    </a:p>
                  </a:txBody>
                  <a:tcPr marL="9525" marR="9525" marT="9525" marB="0" anchor="b"/>
                </a:tc>
              </a:tr>
              <a:tr h="263236">
                <a:tc>
                  <a:txBody>
                    <a:bodyPr/>
                    <a:lstStyle/>
                    <a:p>
                      <a:pPr algn="r" fontAlgn="b"/>
                      <a:r>
                        <a:rPr lang="en-US" sz="1800" b="0" i="0" u="none" strike="noStrike">
                          <a:solidFill>
                            <a:srgbClr val="000000"/>
                          </a:solidFill>
                          <a:latin typeface="Calibri"/>
                        </a:rPr>
                        <a:t>62.15347882</a:t>
                      </a:r>
                    </a:p>
                  </a:txBody>
                  <a:tcPr marL="9525" marR="9525" marT="9525" marB="0" anchor="b"/>
                </a:tc>
                <a:tc>
                  <a:txBody>
                    <a:bodyPr/>
                    <a:lstStyle/>
                    <a:p>
                      <a:pPr algn="r" fontAlgn="b"/>
                      <a:r>
                        <a:rPr lang="en-US" sz="1800" b="0" i="0" u="none" strike="noStrike">
                          <a:solidFill>
                            <a:srgbClr val="000000"/>
                          </a:solidFill>
                          <a:latin typeface="Calibri"/>
                        </a:rPr>
                        <a:t>1</a:t>
                      </a:r>
                    </a:p>
                  </a:txBody>
                  <a:tcPr marL="9525" marR="9525" marT="9525" marB="0" anchor="b"/>
                </a:tc>
              </a:tr>
              <a:tr h="263236">
                <a:tc>
                  <a:txBody>
                    <a:bodyPr/>
                    <a:lstStyle/>
                    <a:p>
                      <a:pPr algn="r" fontAlgn="b"/>
                      <a:r>
                        <a:rPr lang="en-US" sz="1800" b="0" i="0" u="none" strike="noStrike">
                          <a:solidFill>
                            <a:srgbClr val="000000"/>
                          </a:solidFill>
                          <a:latin typeface="Calibri"/>
                        </a:rPr>
                        <a:t>47.48350736</a:t>
                      </a:r>
                    </a:p>
                  </a:txBody>
                  <a:tcPr marL="9525" marR="9525" marT="9525" marB="0" anchor="b"/>
                </a:tc>
                <a:tc>
                  <a:txBody>
                    <a:bodyPr/>
                    <a:lstStyle/>
                    <a:p>
                      <a:pPr algn="r" fontAlgn="b"/>
                      <a:r>
                        <a:rPr lang="en-US" sz="1800" b="0" i="0" u="none" strike="noStrike">
                          <a:solidFill>
                            <a:srgbClr val="000000"/>
                          </a:solidFill>
                          <a:latin typeface="Calibri"/>
                        </a:rPr>
                        <a:t>0</a:t>
                      </a:r>
                    </a:p>
                  </a:txBody>
                  <a:tcPr marL="9525" marR="9525" marT="9525" marB="0" anchor="b"/>
                </a:tc>
              </a:tr>
              <a:tr h="263236">
                <a:tc>
                  <a:txBody>
                    <a:bodyPr/>
                    <a:lstStyle/>
                    <a:p>
                      <a:pPr algn="r" fontAlgn="b"/>
                      <a:r>
                        <a:rPr lang="en-US" sz="1800" b="0" i="0" u="none" strike="noStrike">
                          <a:solidFill>
                            <a:srgbClr val="000000"/>
                          </a:solidFill>
                          <a:latin typeface="Calibri"/>
                        </a:rPr>
                        <a:t>45.93131347</a:t>
                      </a:r>
                    </a:p>
                  </a:txBody>
                  <a:tcPr marL="9525" marR="9525" marT="9525" marB="0" anchor="b"/>
                </a:tc>
                <a:tc>
                  <a:txBody>
                    <a:bodyPr/>
                    <a:lstStyle/>
                    <a:p>
                      <a:pPr algn="r" fontAlgn="b"/>
                      <a:r>
                        <a:rPr lang="en-US" sz="1800" b="0" i="0" u="none" strike="noStrike" dirty="0">
                          <a:solidFill>
                            <a:srgbClr val="000000"/>
                          </a:solidFill>
                          <a:latin typeface="Calibri"/>
                        </a:rPr>
                        <a:t>0</a:t>
                      </a:r>
                    </a:p>
                  </a:txBody>
                  <a:tcPr marL="9525" marR="9525" marT="9525" marB="0" anchor="b"/>
                </a:tc>
              </a:tr>
            </a:tbl>
          </a:graphicData>
        </a:graphic>
      </p:graphicFrame>
      <p:sp>
        <p:nvSpPr>
          <p:cNvPr id="5" name="Right Arrow 4"/>
          <p:cNvSpPr/>
          <p:nvPr/>
        </p:nvSpPr>
        <p:spPr>
          <a:xfrm>
            <a:off x="4648200" y="3505200"/>
            <a:ext cx="1295400" cy="3810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TextBox 5"/>
          <p:cNvSpPr txBox="1"/>
          <p:nvPr/>
        </p:nvSpPr>
        <p:spPr>
          <a:xfrm>
            <a:off x="5943600" y="4390072"/>
            <a:ext cx="3124200" cy="1477328"/>
          </a:xfrm>
          <a:prstGeom prst="rect">
            <a:avLst/>
          </a:prstGeom>
          <a:noFill/>
        </p:spPr>
        <p:txBody>
          <a:bodyPr wrap="square" rtlCol="0">
            <a:spAutoFit/>
          </a:bodyPr>
          <a:lstStyle/>
          <a:p>
            <a:r>
              <a:rPr lang="en-US" dirty="0" smtClean="0"/>
              <a:t>Final population selected out of 1000 generated candidates:</a:t>
            </a:r>
          </a:p>
          <a:p>
            <a:r>
              <a:rPr lang="en-US" dirty="0" smtClean="0"/>
              <a:t>Age  Mean:  </a:t>
            </a:r>
            <a:r>
              <a:rPr lang="en-US" b="1" dirty="0" smtClean="0"/>
              <a:t>50.0</a:t>
            </a:r>
            <a:r>
              <a:rPr lang="en-US" dirty="0" smtClean="0"/>
              <a:t>4135649</a:t>
            </a:r>
          </a:p>
          <a:p>
            <a:r>
              <a:rPr lang="en-US" dirty="0" smtClean="0"/>
              <a:t>Age SD:         </a:t>
            </a:r>
            <a:r>
              <a:rPr lang="en-US" b="1" dirty="0" smtClean="0"/>
              <a:t>5.1</a:t>
            </a:r>
            <a:r>
              <a:rPr lang="en-US" dirty="0" smtClean="0"/>
              <a:t>66548964</a:t>
            </a:r>
          </a:p>
          <a:p>
            <a:r>
              <a:rPr lang="en-US" dirty="0" smtClean="0"/>
              <a:t>Male Mean: </a:t>
            </a:r>
            <a:r>
              <a:rPr lang="en-US" b="1" dirty="0" smtClean="0"/>
              <a:t>0.6</a:t>
            </a:r>
            <a:endParaRPr lang="en-US" b="1" dirty="0"/>
          </a:p>
        </p:txBody>
      </p:sp>
      <p:sp>
        <p:nvSpPr>
          <p:cNvPr id="12" name="Rectangle 11"/>
          <p:cNvSpPr/>
          <p:nvPr/>
        </p:nvSpPr>
        <p:spPr>
          <a:xfrm>
            <a:off x="1905000" y="2209800"/>
            <a:ext cx="1676400" cy="6096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Callout 6"/>
          <p:cNvSpPr/>
          <p:nvPr/>
        </p:nvSpPr>
        <p:spPr>
          <a:xfrm>
            <a:off x="4038600" y="2286000"/>
            <a:ext cx="2133600" cy="914400"/>
          </a:xfrm>
          <a:prstGeom prst="wedgeEllipseCallout">
            <a:avLst>
              <a:gd name="adj1" fmla="val -77152"/>
              <a:gd name="adj2" fmla="val -17268"/>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Design = Desired + Constraints</a:t>
            </a:r>
            <a:endParaRPr lang="en-US" b="1" dirty="0">
              <a:solidFill>
                <a:srgbClr val="FF0000"/>
              </a:solidFill>
            </a:endParaRPr>
          </a:p>
        </p:txBody>
      </p:sp>
      <p:sp>
        <p:nvSpPr>
          <p:cNvPr id="13" name="Rectangle 12"/>
          <p:cNvSpPr/>
          <p:nvPr/>
        </p:nvSpPr>
        <p:spPr>
          <a:xfrm>
            <a:off x="5943600" y="4999672"/>
            <a:ext cx="2667000" cy="8382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Callout 13"/>
          <p:cNvSpPr/>
          <p:nvPr/>
        </p:nvSpPr>
        <p:spPr>
          <a:xfrm>
            <a:off x="762000" y="6019800"/>
            <a:ext cx="3581400" cy="457200"/>
          </a:xfrm>
          <a:prstGeom prst="wedgeEllipseCallout">
            <a:avLst>
              <a:gd name="adj1" fmla="val 93167"/>
              <a:gd name="adj2" fmla="val -106318"/>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Result to be Published</a:t>
            </a:r>
            <a:endParaRPr lang="en-US" b="1"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wipe(left)">
                                      <p:cBhvr>
                                        <p:cTn id="7" dur="500"/>
                                        <p:tgtEl>
                                          <p:spTgt spid="3">
                                            <p:txEl>
                                              <p:pRg st="5" end="5"/>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wipe(left)">
                                      <p:cBhvr>
                                        <p:cTn id="10" dur="500"/>
                                        <p:tgtEl>
                                          <p:spTgt spid="3">
                                            <p:txEl>
                                              <p:pRg st="6" end="6"/>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wipe(left)">
                                      <p:cBhvr>
                                        <p:cTn id="13" dur="500"/>
                                        <p:tgtEl>
                                          <p:spTgt spid="3">
                                            <p:txEl>
                                              <p:pRg st="7" end="7"/>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wipe(left)">
                                      <p:cBhvr>
                                        <p:cTn id="16" dur="500"/>
                                        <p:tgtEl>
                                          <p:spTgt spid="3">
                                            <p:txEl>
                                              <p:pRg st="8" end="8"/>
                                            </p:txEl>
                                          </p:spTgt>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left)">
                                      <p:cBhvr>
                                        <p:cTn id="24" dur="500"/>
                                        <p:tgtEl>
                                          <p:spTgt spid="4"/>
                                        </p:tgtEl>
                                      </p:cBhvr>
                                    </p:animEffect>
                                  </p:childTnLst>
                                </p:cTn>
                              </p:par>
                            </p:childTnLst>
                          </p:cTn>
                        </p:par>
                        <p:par>
                          <p:cTn id="25" fill="hold">
                            <p:stCondLst>
                              <p:cond delay="1500"/>
                            </p:stCondLst>
                            <p:childTnLst>
                              <p:par>
                                <p:cTn id="26" presetID="22" presetClass="entr" presetSubtype="1"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up)">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animEffect transition="in" filter="wipe(left)">
                                      <p:cBhvr>
                                        <p:cTn id="33" dur="500"/>
                                        <p:tgtEl>
                                          <p:spTgt spid="3">
                                            <p:txEl>
                                              <p:pRg st="10" end="10"/>
                                            </p:txEl>
                                          </p:spTgt>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wipe(left)">
                                      <p:cBhvr>
                                        <p:cTn id="37" dur="500"/>
                                        <p:tgtEl>
                                          <p:spTgt spid="3">
                                            <p:txEl>
                                              <p:pRg st="11" end="11"/>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500"/>
                                        <p:tgtEl>
                                          <p:spTgt spid="12"/>
                                        </p:tgtEl>
                                      </p:cBhvr>
                                    </p:animEffect>
                                  </p:childTnLst>
                                </p:cTn>
                              </p:par>
                              <p:par>
                                <p:cTn id="41" presetID="22" presetClass="entr" presetSubtype="2"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right)">
                                      <p:cBhvr>
                                        <p:cTn id="43" dur="500"/>
                                        <p:tgtEl>
                                          <p:spTgt spid="13"/>
                                        </p:tgtEl>
                                      </p:cBhvr>
                                    </p:animEffect>
                                  </p:childTnLst>
                                </p:cTn>
                              </p:par>
                            </p:childTnLst>
                          </p:cTn>
                        </p:par>
                        <p:par>
                          <p:cTn id="44" fill="hold">
                            <p:stCondLst>
                              <p:cond delay="1000"/>
                            </p:stCondLst>
                            <p:childTnLst>
                              <p:par>
                                <p:cTn id="45" presetID="22" presetClass="entr" presetSubtype="8" fill="hold" grpId="0" nodeType="after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500"/>
                                        <p:tgtEl>
                                          <p:spTgt spid="7"/>
                                        </p:tgtEl>
                                      </p:cBhvr>
                                    </p:animEffect>
                                  </p:childTnLst>
                                </p:cTn>
                              </p:par>
                              <p:par>
                                <p:cTn id="48" presetID="22" presetClass="entr" presetSubtype="2"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ipe(right)">
                                      <p:cBhvr>
                                        <p:cTn id="50" dur="500"/>
                                        <p:tgtEl>
                                          <p:spTgt spid="14"/>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Effect transition="in" filter="wipe(left)">
                                      <p:cBhvr>
                                        <p:cTn id="55" dur="500"/>
                                        <p:tgtEl>
                                          <p:spTgt spid="3">
                                            <p:txEl>
                                              <p:pRg st="12" end="1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3">
                                            <p:txEl>
                                              <p:pRg st="13" end="13"/>
                                            </p:txEl>
                                          </p:spTgt>
                                        </p:tgtEl>
                                        <p:attrNameLst>
                                          <p:attrName>style.visibility</p:attrName>
                                        </p:attrNameLst>
                                      </p:cBhvr>
                                      <p:to>
                                        <p:strVal val="visible"/>
                                      </p:to>
                                    </p:set>
                                    <p:animEffect transition="in" filter="wipe(left)">
                                      <p:cBhvr>
                                        <p:cTn id="60"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12" grpId="0" animBg="1"/>
      <p:bldP spid="7" grpId="0" animBg="1"/>
      <p:bldP spid="13" grpId="0" animBg="1"/>
      <p:bldP spid="14"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Reference Model </a:t>
            </a:r>
            <a:br>
              <a:rPr lang="en-US" dirty="0" smtClean="0"/>
            </a:br>
            <a:r>
              <a:rPr lang="en-US" dirty="0" smtClean="0"/>
              <a:t>Fitness Matrix – Selected Models</a:t>
            </a:r>
            <a:endParaRPr lang="en-US" dirty="0"/>
          </a:p>
        </p:txBody>
      </p:sp>
      <p:sp>
        <p:nvSpPr>
          <p:cNvPr id="3" name="Content Placeholder 2"/>
          <p:cNvSpPr>
            <a:spLocks noGrp="1"/>
          </p:cNvSpPr>
          <p:nvPr>
            <p:ph idx="1"/>
          </p:nvPr>
        </p:nvSpPr>
        <p:spPr/>
        <p:txBody>
          <a:bodyPr>
            <a:norm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6" name="TextBox 5"/>
          <p:cNvSpPr txBox="1"/>
          <p:nvPr/>
        </p:nvSpPr>
        <p:spPr>
          <a:xfrm>
            <a:off x="1113162" y="1871247"/>
            <a:ext cx="1447800" cy="338554"/>
          </a:xfrm>
          <a:prstGeom prst="rect">
            <a:avLst/>
          </a:prstGeom>
          <a:noFill/>
        </p:spPr>
        <p:txBody>
          <a:bodyPr wrap="square" rtlCol="0">
            <a:spAutoFit/>
          </a:bodyPr>
          <a:lstStyle/>
          <a:p>
            <a:pPr algn="ctr"/>
            <a:r>
              <a:rPr lang="en-US" sz="1600" b="1" dirty="0" smtClean="0"/>
              <a:t>Without</a:t>
            </a:r>
            <a:endParaRPr lang="en-US" sz="1600" b="1" dirty="0"/>
          </a:p>
        </p:txBody>
      </p:sp>
      <p:sp>
        <p:nvSpPr>
          <p:cNvPr id="7" name="TextBox 6"/>
          <p:cNvSpPr txBox="1"/>
          <p:nvPr/>
        </p:nvSpPr>
        <p:spPr>
          <a:xfrm>
            <a:off x="2514600" y="1871247"/>
            <a:ext cx="2667000" cy="338554"/>
          </a:xfrm>
          <a:prstGeom prst="rect">
            <a:avLst/>
          </a:prstGeom>
          <a:noFill/>
        </p:spPr>
        <p:txBody>
          <a:bodyPr wrap="square" rtlCol="0">
            <a:spAutoFit/>
          </a:bodyPr>
          <a:lstStyle/>
          <a:p>
            <a:pPr algn="ctr"/>
            <a:r>
              <a:rPr lang="en-US" sz="1600" b="1" dirty="0" smtClean="0"/>
              <a:t>With </a:t>
            </a:r>
            <a:r>
              <a:rPr lang="en-US" sz="1600" b="1" dirty="0" err="1" smtClean="0"/>
              <a:t>BioMarker</a:t>
            </a:r>
            <a:r>
              <a:rPr lang="en-US" sz="1600" b="1" dirty="0" smtClean="0"/>
              <a:t> Correction</a:t>
            </a:r>
            <a:endParaRPr lang="en-US" sz="1600" b="1" dirty="0"/>
          </a:p>
        </p:txBody>
      </p:sp>
      <p:sp>
        <p:nvSpPr>
          <p:cNvPr id="10" name="TextBox 9"/>
          <p:cNvSpPr txBox="1"/>
          <p:nvPr/>
        </p:nvSpPr>
        <p:spPr>
          <a:xfrm>
            <a:off x="1447800" y="1504891"/>
            <a:ext cx="3505200" cy="400110"/>
          </a:xfrm>
          <a:prstGeom prst="rect">
            <a:avLst/>
          </a:prstGeom>
          <a:noFill/>
        </p:spPr>
        <p:txBody>
          <a:bodyPr wrap="square" rtlCol="0">
            <a:spAutoFit/>
          </a:bodyPr>
          <a:lstStyle/>
          <a:p>
            <a:pPr algn="ctr"/>
            <a:r>
              <a:rPr lang="en-US" sz="2000" b="1" dirty="0" smtClean="0"/>
              <a:t>No Correlation - Independent</a:t>
            </a:r>
            <a:endParaRPr lang="en-US" sz="2000" b="1" dirty="0"/>
          </a:p>
        </p:txBody>
      </p:sp>
      <p:sp>
        <p:nvSpPr>
          <p:cNvPr id="15" name="TextBox 14"/>
          <p:cNvSpPr txBox="1"/>
          <p:nvPr/>
        </p:nvSpPr>
        <p:spPr>
          <a:xfrm>
            <a:off x="609600" y="4953001"/>
            <a:ext cx="5029200" cy="369332"/>
          </a:xfrm>
          <a:prstGeom prst="rect">
            <a:avLst/>
          </a:prstGeom>
          <a:noFill/>
        </p:spPr>
        <p:txBody>
          <a:bodyPr wrap="square" rtlCol="0">
            <a:spAutoFit/>
          </a:bodyPr>
          <a:lstStyle/>
          <a:p>
            <a:pPr algn="ctr"/>
            <a:r>
              <a:rPr lang="en-US" b="1" dirty="0" smtClean="0"/>
              <a:t>26 Best Representative Models selected from 544</a:t>
            </a:r>
            <a:endParaRPr lang="en-US" b="1" dirty="0"/>
          </a:p>
        </p:txBody>
      </p:sp>
      <p:sp>
        <p:nvSpPr>
          <p:cNvPr id="17" name="TextBox 16"/>
          <p:cNvSpPr txBox="1"/>
          <p:nvPr/>
        </p:nvSpPr>
        <p:spPr>
          <a:xfrm>
            <a:off x="5824210" y="1504891"/>
            <a:ext cx="2481590" cy="400110"/>
          </a:xfrm>
          <a:prstGeom prst="rect">
            <a:avLst/>
          </a:prstGeom>
          <a:noFill/>
        </p:spPr>
        <p:txBody>
          <a:bodyPr wrap="square" rtlCol="0">
            <a:spAutoFit/>
          </a:bodyPr>
          <a:lstStyle/>
          <a:p>
            <a:pPr algn="ctr"/>
            <a:r>
              <a:rPr lang="en-US" sz="2000" b="1" dirty="0" smtClean="0"/>
              <a:t>Fully Correlated</a:t>
            </a:r>
            <a:endParaRPr lang="en-US" sz="2000" b="1" dirty="0"/>
          </a:p>
        </p:txBody>
      </p:sp>
      <p:sp>
        <p:nvSpPr>
          <p:cNvPr id="21" name="TextBox 20"/>
          <p:cNvSpPr txBox="1"/>
          <p:nvPr/>
        </p:nvSpPr>
        <p:spPr>
          <a:xfrm>
            <a:off x="76200" y="6504801"/>
            <a:ext cx="7086600" cy="276999"/>
          </a:xfrm>
          <a:prstGeom prst="rect">
            <a:avLst/>
          </a:prstGeom>
          <a:noFill/>
        </p:spPr>
        <p:txBody>
          <a:bodyPr wrap="square" rtlCol="0">
            <a:spAutoFit/>
          </a:bodyPr>
          <a:lstStyle/>
          <a:p>
            <a:r>
              <a:rPr lang="en-US" sz="1200" dirty="0" smtClean="0"/>
              <a:t>Version 24 -  MIST_RefModel_2014_05_23_BEST_REPEAT_TraceBack.zip</a:t>
            </a:r>
            <a:endParaRPr lang="en-US" sz="1200" dirty="0"/>
          </a:p>
        </p:txBody>
      </p:sp>
      <p:graphicFrame>
        <p:nvGraphicFramePr>
          <p:cNvPr id="24" name="Table 23"/>
          <p:cNvGraphicFramePr>
            <a:graphicFrameLocks noGrp="1"/>
          </p:cNvGraphicFramePr>
          <p:nvPr/>
        </p:nvGraphicFramePr>
        <p:xfrm>
          <a:off x="427362" y="2087544"/>
          <a:ext cx="8511246" cy="2895620"/>
        </p:xfrm>
        <a:graphic>
          <a:graphicData uri="http://schemas.openxmlformats.org/drawingml/2006/table">
            <a:tbl>
              <a:tblPr/>
              <a:tblGrid>
                <a:gridCol w="890951"/>
                <a:gridCol w="144779"/>
                <a:gridCol w="118283"/>
                <a:gridCol w="144779"/>
                <a:gridCol w="118283"/>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tblGrid>
              <a:tr h="55685">
                <a:tc>
                  <a:txBody>
                    <a:bodyPr/>
                    <a:lstStyle/>
                    <a:p>
                      <a:pPr algn="l" fontAlgn="b"/>
                      <a:r>
                        <a:rPr lang="en-US" sz="300" b="1" i="0" u="none" strike="noStrike" dirty="0">
                          <a:solidFill>
                            <a:srgbClr val="000000"/>
                          </a:solidFill>
                          <a:latin typeface="Calibri"/>
                        </a:rPr>
                        <a:t>MODELS</a:t>
                      </a: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r>
              <a:tr h="55685">
                <a:tc>
                  <a:txBody>
                    <a:bodyPr/>
                    <a:lstStyle/>
                    <a:p>
                      <a:pPr algn="l" fontAlgn="b"/>
                      <a:r>
                        <a:rPr lang="en-US" sz="300" b="0" i="0" u="none" strike="noStrike">
                          <a:solidFill>
                            <a:srgbClr val="000000"/>
                          </a:solidFill>
                          <a:latin typeface="Calibri"/>
                        </a:rPr>
                        <a:t>Method_A1c</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r>
              <a:tr h="55685">
                <a:tc>
                  <a:txBody>
                    <a:bodyPr/>
                    <a:lstStyle/>
                    <a:p>
                      <a:pPr algn="l" fontAlgn="b"/>
                      <a:r>
                        <a:rPr lang="en-US" sz="300" b="0" i="0" u="none" strike="noStrike">
                          <a:solidFill>
                            <a:srgbClr val="000000"/>
                          </a:solidFill>
                          <a:latin typeface="Calibri"/>
                        </a:rPr>
                        <a:t>Method_BMI</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r>
              <a:tr h="55685">
                <a:tc>
                  <a:txBody>
                    <a:bodyPr/>
                    <a:lstStyle/>
                    <a:p>
                      <a:pPr algn="l" fontAlgn="b"/>
                      <a:r>
                        <a:rPr lang="en-US" sz="300" b="0" i="0" u="none" strike="noStrike">
                          <a:solidFill>
                            <a:srgbClr val="000000"/>
                          </a:solidFill>
                          <a:latin typeface="Calibri"/>
                        </a:rPr>
                        <a:t>Method_BP</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r>
              <a:tr h="55685">
                <a:tc>
                  <a:txBody>
                    <a:bodyPr/>
                    <a:lstStyle/>
                    <a:p>
                      <a:pPr algn="l" fontAlgn="b"/>
                      <a:r>
                        <a:rPr lang="en-US" sz="300" b="0" i="0" u="none" strike="noStrike">
                          <a:solidFill>
                            <a:srgbClr val="000000"/>
                          </a:solidFill>
                          <a:latin typeface="Calibri"/>
                        </a:rPr>
                        <a:t>Method_Lipids</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r>
              <a:tr h="55685">
                <a:tc>
                  <a:txBody>
                    <a:bodyPr/>
                    <a:lstStyle/>
                    <a:p>
                      <a:pPr algn="l" fontAlgn="b"/>
                      <a:r>
                        <a:rPr lang="en-US" sz="300" b="0" i="0" u="none" strike="noStrike">
                          <a:solidFill>
                            <a:srgbClr val="000000"/>
                          </a:solidFill>
                          <a:latin typeface="Calibri"/>
                        </a:rPr>
                        <a:t>Method_Smoke</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r>
              <a:tr h="55685">
                <a:tc>
                  <a:txBody>
                    <a:bodyPr/>
                    <a:lstStyle/>
                    <a:p>
                      <a:pPr algn="l" fontAlgn="b"/>
                      <a:r>
                        <a:rPr lang="en-US" sz="300" b="0" i="0" u="none" strike="noStrike">
                          <a:solidFill>
                            <a:srgbClr val="000000"/>
                          </a:solidFill>
                          <a:latin typeface="Calibri"/>
                        </a:rPr>
                        <a:t>Method_MI</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8</a:t>
                      </a:r>
                    </a:p>
                  </a:txBody>
                  <a:tcPr marL="2785" marR="2785" marT="2785" marB="0" anchor="b">
                    <a:lnL>
                      <a:noFill/>
                    </a:lnL>
                    <a:lnR>
                      <a:noFill/>
                    </a:lnR>
                    <a:lnT>
                      <a:noFill/>
                    </a:lnT>
                    <a:lnB>
                      <a:noFill/>
                    </a:lnB>
                    <a:solidFill>
                      <a:srgbClr val="92ABAF"/>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10</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FA9473"/>
                    </a:solidFill>
                  </a:tcPr>
                </a:tc>
                <a:tc>
                  <a:txBody>
                    <a:bodyPr/>
                    <a:lstStyle/>
                    <a:p>
                      <a:pPr algn="r" fontAlgn="b"/>
                      <a:r>
                        <a:rPr lang="en-US" sz="300" b="0" i="0" u="none" strike="noStrike">
                          <a:solidFill>
                            <a:srgbClr val="000000"/>
                          </a:solidFill>
                          <a:latin typeface="Calibri"/>
                        </a:rPr>
                        <a:t>3</a:t>
                      </a:r>
                    </a:p>
                  </a:txBody>
                  <a:tcPr marL="2785" marR="2785" marT="2785" marB="0" anchor="b">
                    <a:lnL>
                      <a:noFill/>
                    </a:lnL>
                    <a:lnR>
                      <a:noFill/>
                    </a:lnR>
                    <a:lnT>
                      <a:noFill/>
                    </a:lnT>
                    <a:lnB>
                      <a:noFill/>
                    </a:lnB>
                    <a:solidFill>
                      <a:srgbClr val="FCBF7B"/>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5</a:t>
                      </a:r>
                    </a:p>
                  </a:txBody>
                  <a:tcPr marL="2785" marR="2785" marT="2785" marB="0" anchor="b">
                    <a:lnL>
                      <a:noFill/>
                    </a:lnL>
                    <a:lnR>
                      <a:noFill/>
                    </a:lnR>
                    <a:lnT>
                      <a:noFill/>
                    </a:lnT>
                    <a:lnB>
                      <a:noFill/>
                    </a:lnB>
                    <a:solidFill>
                      <a:srgbClr val="E4DB8F"/>
                    </a:solidFill>
                  </a:tcPr>
                </a:tc>
                <a:tc>
                  <a:txBody>
                    <a:bodyPr/>
                    <a:lstStyle/>
                    <a:p>
                      <a:pPr algn="r" fontAlgn="b"/>
                      <a:r>
                        <a:rPr lang="en-US" sz="300" b="0" i="0" u="none" strike="noStrike">
                          <a:solidFill>
                            <a:srgbClr val="000000"/>
                          </a:solidFill>
                          <a:latin typeface="Calibri"/>
                        </a:rPr>
                        <a:t>6</a:t>
                      </a:r>
                    </a:p>
                  </a:txBody>
                  <a:tcPr marL="2785" marR="2785" marT="2785" marB="0" anchor="b">
                    <a:lnL>
                      <a:noFill/>
                    </a:lnL>
                    <a:lnR>
                      <a:noFill/>
                    </a:lnR>
                    <a:lnT>
                      <a:noFill/>
                    </a:lnT>
                    <a:lnB>
                      <a:noFill/>
                    </a:lnB>
                    <a:solidFill>
                      <a:srgbClr val="C9CB99"/>
                    </a:solidFill>
                  </a:tcPr>
                </a:tc>
                <a:tc>
                  <a:txBody>
                    <a:bodyPr/>
                    <a:lstStyle/>
                    <a:p>
                      <a:pPr algn="r" fontAlgn="b"/>
                      <a:r>
                        <a:rPr lang="en-US" sz="300" b="0" i="0" u="none" strike="noStrike">
                          <a:solidFill>
                            <a:srgbClr val="000000"/>
                          </a:solidFill>
                          <a:latin typeface="Calibri"/>
                        </a:rPr>
                        <a:t>6</a:t>
                      </a:r>
                    </a:p>
                  </a:txBody>
                  <a:tcPr marL="2785" marR="2785" marT="2785" marB="0" anchor="b">
                    <a:lnL>
                      <a:noFill/>
                    </a:lnL>
                    <a:lnR>
                      <a:noFill/>
                    </a:lnR>
                    <a:lnT>
                      <a:noFill/>
                    </a:lnT>
                    <a:lnB>
                      <a:noFill/>
                    </a:lnB>
                    <a:solidFill>
                      <a:srgbClr val="C9CB99"/>
                    </a:solidFill>
                  </a:tcPr>
                </a:tc>
                <a:tc>
                  <a:txBody>
                    <a:bodyPr/>
                    <a:lstStyle/>
                    <a:p>
                      <a:pPr algn="r" fontAlgn="b"/>
                      <a:r>
                        <a:rPr lang="en-US" sz="300" b="0" i="0" u="none" strike="noStrike">
                          <a:solidFill>
                            <a:srgbClr val="000000"/>
                          </a:solidFill>
                          <a:latin typeface="Calibri"/>
                        </a:rPr>
                        <a:t>7</a:t>
                      </a:r>
                    </a:p>
                  </a:txBody>
                  <a:tcPr marL="2785" marR="2785" marT="2785" marB="0" anchor="b">
                    <a:lnL>
                      <a:noFill/>
                    </a:lnL>
                    <a:lnR>
                      <a:noFill/>
                    </a:lnR>
                    <a:lnT>
                      <a:noFill/>
                    </a:lnT>
                    <a:lnB>
                      <a:noFill/>
                    </a:lnB>
                    <a:solidFill>
                      <a:srgbClr val="ADBBA5"/>
                    </a:solidFill>
                  </a:tcPr>
                </a:tc>
                <a:tc>
                  <a:txBody>
                    <a:bodyPr/>
                    <a:lstStyle/>
                    <a:p>
                      <a:pPr algn="r" fontAlgn="b"/>
                      <a:r>
                        <a:rPr lang="en-US" sz="300" b="0" i="0" u="none" strike="noStrike">
                          <a:solidFill>
                            <a:srgbClr val="000000"/>
                          </a:solidFill>
                          <a:latin typeface="Calibri"/>
                        </a:rPr>
                        <a:t>9</a:t>
                      </a:r>
                    </a:p>
                  </a:txBody>
                  <a:tcPr marL="2785" marR="2785" marT="2785" marB="0" anchor="b">
                    <a:lnL>
                      <a:noFill/>
                    </a:lnL>
                    <a:lnR>
                      <a:noFill/>
                    </a:lnR>
                    <a:lnT>
                      <a:noFill/>
                    </a:lnT>
                    <a:lnB>
                      <a:noFill/>
                    </a:lnB>
                    <a:solidFill>
                      <a:srgbClr val="769BBB"/>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8</a:t>
                      </a:r>
                    </a:p>
                  </a:txBody>
                  <a:tcPr marL="2785" marR="2785" marT="2785" marB="0" anchor="b">
                    <a:lnL>
                      <a:noFill/>
                    </a:lnL>
                    <a:lnR>
                      <a:noFill/>
                    </a:lnR>
                    <a:lnT>
                      <a:noFill/>
                    </a:lnT>
                    <a:lnB>
                      <a:noFill/>
                    </a:lnB>
                    <a:solidFill>
                      <a:srgbClr val="92ABAF"/>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10</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FA9473"/>
                    </a:solidFill>
                  </a:tcPr>
                </a:tc>
                <a:tc>
                  <a:txBody>
                    <a:bodyPr/>
                    <a:lstStyle/>
                    <a:p>
                      <a:pPr algn="r" fontAlgn="b"/>
                      <a:r>
                        <a:rPr lang="en-US" sz="300" b="0" i="0" u="none" strike="noStrike">
                          <a:solidFill>
                            <a:srgbClr val="000000"/>
                          </a:solidFill>
                          <a:latin typeface="Calibri"/>
                        </a:rPr>
                        <a:t>3</a:t>
                      </a:r>
                    </a:p>
                  </a:txBody>
                  <a:tcPr marL="2785" marR="2785" marT="2785" marB="0" anchor="b">
                    <a:lnL>
                      <a:noFill/>
                    </a:lnL>
                    <a:lnR>
                      <a:noFill/>
                    </a:lnR>
                    <a:lnT>
                      <a:noFill/>
                    </a:lnT>
                    <a:lnB>
                      <a:noFill/>
                    </a:lnB>
                    <a:solidFill>
                      <a:srgbClr val="FCBF7B"/>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5</a:t>
                      </a:r>
                    </a:p>
                  </a:txBody>
                  <a:tcPr marL="2785" marR="2785" marT="2785" marB="0" anchor="b">
                    <a:lnL>
                      <a:noFill/>
                    </a:lnL>
                    <a:lnR>
                      <a:noFill/>
                    </a:lnR>
                    <a:lnT>
                      <a:noFill/>
                    </a:lnT>
                    <a:lnB>
                      <a:noFill/>
                    </a:lnB>
                    <a:solidFill>
                      <a:srgbClr val="E4DB8F"/>
                    </a:solidFill>
                  </a:tcPr>
                </a:tc>
                <a:tc>
                  <a:txBody>
                    <a:bodyPr/>
                    <a:lstStyle/>
                    <a:p>
                      <a:pPr algn="r" fontAlgn="b"/>
                      <a:r>
                        <a:rPr lang="en-US" sz="300" b="0" i="0" u="none" strike="noStrike">
                          <a:solidFill>
                            <a:srgbClr val="000000"/>
                          </a:solidFill>
                          <a:latin typeface="Calibri"/>
                        </a:rPr>
                        <a:t>6</a:t>
                      </a:r>
                    </a:p>
                  </a:txBody>
                  <a:tcPr marL="2785" marR="2785" marT="2785" marB="0" anchor="b">
                    <a:lnL>
                      <a:noFill/>
                    </a:lnL>
                    <a:lnR>
                      <a:noFill/>
                    </a:lnR>
                    <a:lnT>
                      <a:noFill/>
                    </a:lnT>
                    <a:lnB>
                      <a:noFill/>
                    </a:lnB>
                    <a:solidFill>
                      <a:srgbClr val="C9CB99"/>
                    </a:solidFill>
                  </a:tcPr>
                </a:tc>
                <a:tc>
                  <a:txBody>
                    <a:bodyPr/>
                    <a:lstStyle/>
                    <a:p>
                      <a:pPr algn="r" fontAlgn="b"/>
                      <a:r>
                        <a:rPr lang="en-US" sz="300" b="0" i="0" u="none" strike="noStrike">
                          <a:solidFill>
                            <a:srgbClr val="000000"/>
                          </a:solidFill>
                          <a:latin typeface="Calibri"/>
                        </a:rPr>
                        <a:t>6</a:t>
                      </a:r>
                    </a:p>
                  </a:txBody>
                  <a:tcPr marL="2785" marR="2785" marT="2785" marB="0" anchor="b">
                    <a:lnL>
                      <a:noFill/>
                    </a:lnL>
                    <a:lnR>
                      <a:noFill/>
                    </a:lnR>
                    <a:lnT>
                      <a:noFill/>
                    </a:lnT>
                    <a:lnB>
                      <a:noFill/>
                    </a:lnB>
                    <a:solidFill>
                      <a:srgbClr val="C9CB99"/>
                    </a:solidFill>
                  </a:tcPr>
                </a:tc>
                <a:tc>
                  <a:txBody>
                    <a:bodyPr/>
                    <a:lstStyle/>
                    <a:p>
                      <a:pPr algn="r" fontAlgn="b"/>
                      <a:r>
                        <a:rPr lang="en-US" sz="300" b="0" i="0" u="none" strike="noStrike">
                          <a:solidFill>
                            <a:srgbClr val="000000"/>
                          </a:solidFill>
                          <a:latin typeface="Calibri"/>
                        </a:rPr>
                        <a:t>7</a:t>
                      </a:r>
                    </a:p>
                  </a:txBody>
                  <a:tcPr marL="2785" marR="2785" marT="2785" marB="0" anchor="b">
                    <a:lnL>
                      <a:noFill/>
                    </a:lnL>
                    <a:lnR>
                      <a:noFill/>
                    </a:lnR>
                    <a:lnT>
                      <a:noFill/>
                    </a:lnT>
                    <a:lnB>
                      <a:noFill/>
                    </a:lnB>
                    <a:solidFill>
                      <a:srgbClr val="ADBBA5"/>
                    </a:solidFill>
                  </a:tcPr>
                </a:tc>
                <a:tc>
                  <a:txBody>
                    <a:bodyPr/>
                    <a:lstStyle/>
                    <a:p>
                      <a:pPr algn="r" fontAlgn="b"/>
                      <a:r>
                        <a:rPr lang="en-US" sz="300" b="0" i="0" u="none" strike="noStrike">
                          <a:solidFill>
                            <a:srgbClr val="000000"/>
                          </a:solidFill>
                          <a:latin typeface="Calibri"/>
                        </a:rPr>
                        <a:t>9</a:t>
                      </a:r>
                    </a:p>
                  </a:txBody>
                  <a:tcPr marL="2785" marR="2785" marT="2785" marB="0" anchor="b">
                    <a:lnL>
                      <a:noFill/>
                    </a:lnL>
                    <a:lnR>
                      <a:noFill/>
                    </a:lnR>
                    <a:lnT>
                      <a:noFill/>
                    </a:lnT>
                    <a:lnB>
                      <a:noFill/>
                    </a:lnB>
                    <a:solidFill>
                      <a:srgbClr val="769BBB"/>
                    </a:solidFill>
                  </a:tcPr>
                </a:tc>
              </a:tr>
              <a:tr h="55685">
                <a:tc>
                  <a:txBody>
                    <a:bodyPr/>
                    <a:lstStyle/>
                    <a:p>
                      <a:pPr algn="l" fontAlgn="b"/>
                      <a:r>
                        <a:rPr lang="en-US" sz="300" b="0" i="0" u="none" strike="noStrike">
                          <a:solidFill>
                            <a:srgbClr val="000000"/>
                          </a:solidFill>
                          <a:latin typeface="Calibri"/>
                        </a:rPr>
                        <a:t>Method_Stroke</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CFCF97"/>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CFCF97"/>
                    </a:solidFill>
                  </a:tcPr>
                </a:tc>
                <a:tc>
                  <a:txBody>
                    <a:bodyPr/>
                    <a:lstStyle/>
                    <a:p>
                      <a:pPr algn="r" fontAlgn="b"/>
                      <a:r>
                        <a:rPr lang="en-US" sz="300" b="0" i="0" u="none" strike="noStrike">
                          <a:solidFill>
                            <a:srgbClr val="000000"/>
                          </a:solidFill>
                          <a:latin typeface="Calibri"/>
                        </a:rPr>
                        <a:t>7</a:t>
                      </a:r>
                    </a:p>
                  </a:txBody>
                  <a:tcPr marL="2785" marR="2785" marT="2785" marB="0" anchor="b">
                    <a:lnL>
                      <a:noFill/>
                    </a:lnL>
                    <a:lnR>
                      <a:noFill/>
                    </a:lnR>
                    <a:lnT>
                      <a:noFill/>
                    </a:lnT>
                    <a:lnB>
                      <a:noFill/>
                    </a:lnB>
                    <a:solidFill>
                      <a:srgbClr val="95ADAE"/>
                    </a:solidFill>
                  </a:tcPr>
                </a:tc>
                <a:tc>
                  <a:txBody>
                    <a:bodyPr/>
                    <a:lstStyle/>
                    <a:p>
                      <a:pPr algn="r" fontAlgn="b"/>
                      <a:r>
                        <a:rPr lang="en-US" sz="300" b="0" i="0" u="none" strike="noStrike">
                          <a:solidFill>
                            <a:srgbClr val="000000"/>
                          </a:solidFill>
                          <a:latin typeface="Calibri"/>
                        </a:rPr>
                        <a:t>8</a:t>
                      </a:r>
                    </a:p>
                  </a:txBody>
                  <a:tcPr marL="2785" marR="2785" marT="2785" marB="0" anchor="b">
                    <a:lnL>
                      <a:noFill/>
                    </a:lnL>
                    <a:lnR>
                      <a:noFill/>
                    </a:lnR>
                    <a:lnT>
                      <a:noFill/>
                    </a:lnT>
                    <a:lnB>
                      <a:noFill/>
                    </a:lnB>
                    <a:solidFill>
                      <a:srgbClr val="81A1B6"/>
                    </a:solidFill>
                  </a:tcPr>
                </a:tc>
                <a:tc>
                  <a:txBody>
                    <a:bodyPr/>
                    <a:lstStyle/>
                    <a:p>
                      <a:pPr algn="r" fontAlgn="b"/>
                      <a:r>
                        <a:rPr lang="en-US" sz="300" b="0" i="0" u="none" strike="noStrike">
                          <a:solidFill>
                            <a:srgbClr val="000000"/>
                          </a:solidFill>
                          <a:latin typeface="Calibri"/>
                        </a:rPr>
                        <a:t>9</a:t>
                      </a:r>
                    </a:p>
                  </a:txBody>
                  <a:tcPr marL="2785" marR="2785" marT="2785" marB="0" anchor="b">
                    <a:lnL>
                      <a:noFill/>
                    </a:lnL>
                    <a:lnR>
                      <a:noFill/>
                    </a:lnR>
                    <a:lnT>
                      <a:noFill/>
                    </a:lnT>
                    <a:lnB>
                      <a:noFill/>
                    </a:lnB>
                    <a:solidFill>
                      <a:srgbClr val="6E96BE"/>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10</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F6E687"/>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F6E687"/>
                    </a:solidFill>
                  </a:tcPr>
                </a:tc>
                <a:tc>
                  <a:txBody>
                    <a:bodyPr/>
                    <a:lstStyle/>
                    <a:p>
                      <a:pPr algn="r" fontAlgn="b"/>
                      <a:r>
                        <a:rPr lang="en-US" sz="300" b="0" i="0" u="none" strike="noStrike">
                          <a:solidFill>
                            <a:srgbClr val="000000"/>
                          </a:solidFill>
                          <a:latin typeface="Calibri"/>
                        </a:rPr>
                        <a:t>3</a:t>
                      </a:r>
                    </a:p>
                  </a:txBody>
                  <a:tcPr marL="2785" marR="2785" marT="2785" marB="0" anchor="b">
                    <a:lnL>
                      <a:noFill/>
                    </a:lnL>
                    <a:lnR>
                      <a:noFill/>
                    </a:lnR>
                    <a:lnT>
                      <a:noFill/>
                    </a:lnT>
                    <a:lnB>
                      <a:noFill/>
                    </a:lnB>
                    <a:solidFill>
                      <a:srgbClr val="E2DA8F"/>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CFCF97"/>
                    </a:solidFill>
                  </a:tcPr>
                </a:tc>
                <a:tc>
                  <a:txBody>
                    <a:bodyPr/>
                    <a:lstStyle/>
                    <a:p>
                      <a:pPr algn="r" fontAlgn="b"/>
                      <a:r>
                        <a:rPr lang="en-US" sz="300" b="0" i="0" u="none" strike="noStrike">
                          <a:solidFill>
                            <a:srgbClr val="000000"/>
                          </a:solidFill>
                          <a:latin typeface="Calibri"/>
                        </a:rPr>
                        <a:t>5</a:t>
                      </a:r>
                    </a:p>
                  </a:txBody>
                  <a:tcPr marL="2785" marR="2785" marT="2785" marB="0" anchor="b">
                    <a:lnL>
                      <a:noFill/>
                    </a:lnL>
                    <a:lnR>
                      <a:noFill/>
                    </a:lnR>
                    <a:lnT>
                      <a:noFill/>
                    </a:lnT>
                    <a:lnB>
                      <a:noFill/>
                    </a:lnB>
                    <a:solidFill>
                      <a:srgbClr val="BCC49F"/>
                    </a:solidFill>
                  </a:tcPr>
                </a:tc>
                <a:tc>
                  <a:txBody>
                    <a:bodyPr/>
                    <a:lstStyle/>
                    <a:p>
                      <a:pPr algn="r" fontAlgn="b"/>
                      <a:r>
                        <a:rPr lang="en-US" sz="300" b="0" i="0" u="none" strike="noStrike">
                          <a:solidFill>
                            <a:srgbClr val="000000"/>
                          </a:solidFill>
                          <a:latin typeface="Calibri"/>
                        </a:rPr>
                        <a:t>6</a:t>
                      </a:r>
                    </a:p>
                  </a:txBody>
                  <a:tcPr marL="2785" marR="2785" marT="2785" marB="0" anchor="b">
                    <a:lnL>
                      <a:noFill/>
                    </a:lnL>
                    <a:lnR>
                      <a:noFill/>
                    </a:lnR>
                    <a:lnT>
                      <a:noFill/>
                    </a:lnT>
                    <a:lnB>
                      <a:noFill/>
                    </a:lnB>
                    <a:solidFill>
                      <a:srgbClr val="A8B8A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F6E687"/>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CFCF97"/>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CFCF97"/>
                    </a:solidFill>
                  </a:tcPr>
                </a:tc>
                <a:tc>
                  <a:txBody>
                    <a:bodyPr/>
                    <a:lstStyle/>
                    <a:p>
                      <a:pPr algn="r" fontAlgn="b"/>
                      <a:r>
                        <a:rPr lang="en-US" sz="300" b="0" i="0" u="none" strike="noStrike">
                          <a:solidFill>
                            <a:srgbClr val="000000"/>
                          </a:solidFill>
                          <a:latin typeface="Calibri"/>
                        </a:rPr>
                        <a:t>7</a:t>
                      </a:r>
                    </a:p>
                  </a:txBody>
                  <a:tcPr marL="2785" marR="2785" marT="2785" marB="0" anchor="b">
                    <a:lnL>
                      <a:noFill/>
                    </a:lnL>
                    <a:lnR>
                      <a:noFill/>
                    </a:lnR>
                    <a:lnT>
                      <a:noFill/>
                    </a:lnT>
                    <a:lnB>
                      <a:noFill/>
                    </a:lnB>
                    <a:solidFill>
                      <a:srgbClr val="95ADAE"/>
                    </a:solidFill>
                  </a:tcPr>
                </a:tc>
                <a:tc>
                  <a:txBody>
                    <a:bodyPr/>
                    <a:lstStyle/>
                    <a:p>
                      <a:pPr algn="r" fontAlgn="b"/>
                      <a:r>
                        <a:rPr lang="en-US" sz="300" b="0" i="0" u="none" strike="noStrike">
                          <a:solidFill>
                            <a:srgbClr val="000000"/>
                          </a:solidFill>
                          <a:latin typeface="Calibri"/>
                        </a:rPr>
                        <a:t>8</a:t>
                      </a:r>
                    </a:p>
                  </a:txBody>
                  <a:tcPr marL="2785" marR="2785" marT="2785" marB="0" anchor="b">
                    <a:lnL>
                      <a:noFill/>
                    </a:lnL>
                    <a:lnR>
                      <a:noFill/>
                    </a:lnR>
                    <a:lnT>
                      <a:noFill/>
                    </a:lnT>
                    <a:lnB>
                      <a:noFill/>
                    </a:lnB>
                    <a:solidFill>
                      <a:srgbClr val="81A1B6"/>
                    </a:solidFill>
                  </a:tcPr>
                </a:tc>
                <a:tc>
                  <a:txBody>
                    <a:bodyPr/>
                    <a:lstStyle/>
                    <a:p>
                      <a:pPr algn="r" fontAlgn="b"/>
                      <a:r>
                        <a:rPr lang="en-US" sz="300" b="0" i="0" u="none" strike="noStrike">
                          <a:solidFill>
                            <a:srgbClr val="000000"/>
                          </a:solidFill>
                          <a:latin typeface="Calibri"/>
                        </a:rPr>
                        <a:t>9</a:t>
                      </a:r>
                    </a:p>
                  </a:txBody>
                  <a:tcPr marL="2785" marR="2785" marT="2785" marB="0" anchor="b">
                    <a:lnL>
                      <a:noFill/>
                    </a:lnL>
                    <a:lnR>
                      <a:noFill/>
                    </a:lnR>
                    <a:lnT>
                      <a:noFill/>
                    </a:lnT>
                    <a:lnB>
                      <a:noFill/>
                    </a:lnB>
                    <a:solidFill>
                      <a:srgbClr val="6E96BE"/>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10</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F6E687"/>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F6E687"/>
                    </a:solidFill>
                  </a:tcPr>
                </a:tc>
                <a:tc>
                  <a:txBody>
                    <a:bodyPr/>
                    <a:lstStyle/>
                    <a:p>
                      <a:pPr algn="r" fontAlgn="b"/>
                      <a:r>
                        <a:rPr lang="en-US" sz="300" b="0" i="0" u="none" strike="noStrike">
                          <a:solidFill>
                            <a:srgbClr val="000000"/>
                          </a:solidFill>
                          <a:latin typeface="Calibri"/>
                        </a:rPr>
                        <a:t>3</a:t>
                      </a:r>
                    </a:p>
                  </a:txBody>
                  <a:tcPr marL="2785" marR="2785" marT="2785" marB="0" anchor="b">
                    <a:lnL>
                      <a:noFill/>
                    </a:lnL>
                    <a:lnR>
                      <a:noFill/>
                    </a:lnR>
                    <a:lnT>
                      <a:noFill/>
                    </a:lnT>
                    <a:lnB>
                      <a:noFill/>
                    </a:lnB>
                    <a:solidFill>
                      <a:srgbClr val="E2DA8F"/>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CFCF97"/>
                    </a:solidFill>
                  </a:tcPr>
                </a:tc>
                <a:tc>
                  <a:txBody>
                    <a:bodyPr/>
                    <a:lstStyle/>
                    <a:p>
                      <a:pPr algn="r" fontAlgn="b"/>
                      <a:r>
                        <a:rPr lang="en-US" sz="300" b="0" i="0" u="none" strike="noStrike">
                          <a:solidFill>
                            <a:srgbClr val="000000"/>
                          </a:solidFill>
                          <a:latin typeface="Calibri"/>
                        </a:rPr>
                        <a:t>5</a:t>
                      </a:r>
                    </a:p>
                  </a:txBody>
                  <a:tcPr marL="2785" marR="2785" marT="2785" marB="0" anchor="b">
                    <a:lnL>
                      <a:noFill/>
                    </a:lnL>
                    <a:lnR>
                      <a:noFill/>
                    </a:lnR>
                    <a:lnT>
                      <a:noFill/>
                    </a:lnT>
                    <a:lnB>
                      <a:noFill/>
                    </a:lnB>
                    <a:solidFill>
                      <a:srgbClr val="BCC49F"/>
                    </a:solidFill>
                  </a:tcPr>
                </a:tc>
                <a:tc>
                  <a:txBody>
                    <a:bodyPr/>
                    <a:lstStyle/>
                    <a:p>
                      <a:pPr algn="r" fontAlgn="b"/>
                      <a:r>
                        <a:rPr lang="en-US" sz="300" b="0" i="0" u="none" strike="noStrike">
                          <a:solidFill>
                            <a:srgbClr val="000000"/>
                          </a:solidFill>
                          <a:latin typeface="Calibri"/>
                        </a:rPr>
                        <a:t>6</a:t>
                      </a:r>
                    </a:p>
                  </a:txBody>
                  <a:tcPr marL="2785" marR="2785" marT="2785" marB="0" anchor="b">
                    <a:lnL>
                      <a:noFill/>
                    </a:lnL>
                    <a:lnR>
                      <a:noFill/>
                    </a:lnR>
                    <a:lnT>
                      <a:noFill/>
                    </a:lnT>
                    <a:lnB>
                      <a:noFill/>
                    </a:lnB>
                    <a:solidFill>
                      <a:srgbClr val="A8B8A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F6E687"/>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r>
              <a:tr h="55685">
                <a:tc>
                  <a:txBody>
                    <a:bodyPr/>
                    <a:lstStyle/>
                    <a:p>
                      <a:pPr algn="l" fontAlgn="b"/>
                      <a:r>
                        <a:rPr lang="en-US" sz="300" b="0" i="0" u="none" strike="noStrike">
                          <a:solidFill>
                            <a:srgbClr val="000000"/>
                          </a:solidFill>
                          <a:latin typeface="Calibri"/>
                        </a:rPr>
                        <a:t>Method_DeathCHD</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r>
              <a:tr h="55685">
                <a:tc>
                  <a:txBody>
                    <a:bodyPr/>
                    <a:lstStyle/>
                    <a:p>
                      <a:pPr algn="l" fontAlgn="b"/>
                      <a:r>
                        <a:rPr lang="en-US" sz="300" b="0" i="0" u="none" strike="noStrike">
                          <a:solidFill>
                            <a:srgbClr val="000000"/>
                          </a:solidFill>
                          <a:latin typeface="Calibri"/>
                        </a:rPr>
                        <a:t>Method_DeathStroke</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r>
              <a:tr h="55685">
                <a:tc>
                  <a:txBody>
                    <a:bodyPr/>
                    <a:lstStyle/>
                    <a:p>
                      <a:pPr algn="l" fontAlgn="b"/>
                      <a:r>
                        <a:rPr lang="en-US" sz="300" b="0" i="0" u="none" strike="noStrike">
                          <a:solidFill>
                            <a:srgbClr val="000000"/>
                          </a:solidFill>
                          <a:latin typeface="Calibri"/>
                        </a:rPr>
                        <a:t>Method_TimeImprove</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r>
              <a:tr h="55685">
                <a:tc>
                  <a:txBody>
                    <a:bodyPr/>
                    <a:lstStyle/>
                    <a:p>
                      <a:pPr algn="l" fontAlgn="b"/>
                      <a:r>
                        <a:rPr lang="en-US" sz="300" b="1" i="0" u="none" strike="noStrike">
                          <a:solidFill>
                            <a:srgbClr val="000000"/>
                          </a:solidFill>
                          <a:latin typeface="Calibri"/>
                        </a:rPr>
                        <a:t>FITNESS: LOW SCORE = GOOD FITNESS</a:t>
                      </a: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r>
              <a:tr h="55685">
                <a:tc>
                  <a:txBody>
                    <a:bodyPr/>
                    <a:lstStyle/>
                    <a:p>
                      <a:pPr algn="l" fontAlgn="b"/>
                      <a:r>
                        <a:rPr lang="en-US" sz="300" b="0" i="0" u="none" strike="noStrike">
                          <a:solidFill>
                            <a:srgbClr val="000000"/>
                          </a:solidFill>
                          <a:latin typeface="Calibri"/>
                        </a:rPr>
                        <a:t>UKPDS33 Conventional</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8.709</a:t>
                      </a:r>
                    </a:p>
                  </a:txBody>
                  <a:tcPr marL="2785" marR="2785" marT="278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11.552</a:t>
                      </a:r>
                    </a:p>
                  </a:txBody>
                  <a:tcPr marL="2785" marR="2785" marT="2785" marB="0" anchor="b">
                    <a:lnL>
                      <a:noFill/>
                    </a:lnL>
                    <a:lnR>
                      <a:noFill/>
                    </a:lnR>
                    <a:lnT>
                      <a:noFill/>
                    </a:lnT>
                    <a:lnB>
                      <a:noFill/>
                    </a:lnB>
                    <a:solidFill>
                      <a:srgbClr val="A4D07E"/>
                    </a:solidFill>
                  </a:tcPr>
                </a:tc>
                <a:tc>
                  <a:txBody>
                    <a:bodyPr/>
                    <a:lstStyle/>
                    <a:p>
                      <a:pPr algn="r" fontAlgn="b"/>
                      <a:r>
                        <a:rPr lang="en-US" sz="300" b="0" i="0" u="none" strike="noStrike">
                          <a:solidFill>
                            <a:srgbClr val="000000"/>
                          </a:solidFill>
                          <a:latin typeface="Calibri"/>
                        </a:rPr>
                        <a:t>19.512</a:t>
                      </a:r>
                    </a:p>
                  </a:txBody>
                  <a:tcPr marL="2785" marR="2785" marT="278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22.592</a:t>
                      </a:r>
                    </a:p>
                  </a:txBody>
                  <a:tcPr marL="2785" marR="2785" marT="2785" marB="0" anchor="b">
                    <a:lnL>
                      <a:noFill/>
                    </a:lnL>
                    <a:lnR>
                      <a:noFill/>
                    </a:lnR>
                    <a:lnT>
                      <a:noFill/>
                    </a:lnT>
                    <a:lnB>
                      <a:noFill/>
                    </a:lnB>
                    <a:solidFill>
                      <a:srgbClr val="F5E883"/>
                    </a:solidFill>
                  </a:tcPr>
                </a:tc>
                <a:tc>
                  <a:txBody>
                    <a:bodyPr/>
                    <a:lstStyle/>
                    <a:p>
                      <a:pPr algn="r" fontAlgn="b"/>
                      <a:r>
                        <a:rPr lang="en-US" sz="300" b="0" i="0" u="none" strike="noStrike">
                          <a:solidFill>
                            <a:srgbClr val="000000"/>
                          </a:solidFill>
                          <a:latin typeface="Calibri"/>
                        </a:rPr>
                        <a:t>36.034</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58.595</a:t>
                      </a:r>
                    </a:p>
                  </a:txBody>
                  <a:tcPr marL="2785" marR="2785" marT="278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45.394</a:t>
                      </a:r>
                    </a:p>
                  </a:txBody>
                  <a:tcPr marL="2785" marR="2785" marT="278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29.86</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14.933</a:t>
                      </a:r>
                    </a:p>
                  </a:txBody>
                  <a:tcPr marL="2785" marR="2785" marT="2785" marB="0" anchor="b">
                    <a:lnL>
                      <a:noFill/>
                    </a:lnL>
                    <a:lnR>
                      <a:noFill/>
                    </a:lnR>
                    <a:lnT>
                      <a:noFill/>
                    </a:lnT>
                    <a:lnB>
                      <a:noFill/>
                    </a:lnB>
                    <a:solidFill>
                      <a:srgbClr val="BDD880"/>
                    </a:solidFill>
                  </a:tcPr>
                </a:tc>
                <a:tc>
                  <a:txBody>
                    <a:bodyPr/>
                    <a:lstStyle/>
                    <a:p>
                      <a:pPr algn="r" fontAlgn="b"/>
                      <a:r>
                        <a:rPr lang="en-US" sz="300" b="0" i="0" u="none" strike="noStrike">
                          <a:solidFill>
                            <a:srgbClr val="000000"/>
                          </a:solidFill>
                          <a:latin typeface="Calibri"/>
                        </a:rPr>
                        <a:t>23.171</a:t>
                      </a:r>
                    </a:p>
                  </a:txBody>
                  <a:tcPr marL="2785" marR="2785" marT="2785" marB="0" anchor="b">
                    <a:lnL>
                      <a:noFill/>
                    </a:lnL>
                    <a:lnR>
                      <a:noFill/>
                    </a:lnR>
                    <a:lnT>
                      <a:noFill/>
                    </a:lnT>
                    <a:lnB>
                      <a:noFill/>
                    </a:lnB>
                    <a:solidFill>
                      <a:srgbClr val="F9E983"/>
                    </a:solidFill>
                  </a:tcPr>
                </a:tc>
                <a:tc>
                  <a:txBody>
                    <a:bodyPr/>
                    <a:lstStyle/>
                    <a:p>
                      <a:pPr algn="r" fontAlgn="b"/>
                      <a:r>
                        <a:rPr lang="en-US" sz="300" b="0" i="0" u="none" strike="noStrike">
                          <a:solidFill>
                            <a:srgbClr val="000000"/>
                          </a:solidFill>
                          <a:latin typeface="Calibri"/>
                        </a:rPr>
                        <a:t>35.828</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17.239</a:t>
                      </a:r>
                    </a:p>
                  </a:txBody>
                  <a:tcPr marL="2785" marR="2785" marT="2785" marB="0" anchor="b">
                    <a:lnL>
                      <a:noFill/>
                    </a:lnL>
                    <a:lnR>
                      <a:noFill/>
                    </a:lnR>
                    <a:lnT>
                      <a:noFill/>
                    </a:lnT>
                    <a:lnB>
                      <a:noFill/>
                    </a:lnB>
                    <a:solidFill>
                      <a:srgbClr val="CEDC81"/>
                    </a:solidFill>
                  </a:tcPr>
                </a:tc>
                <a:tc>
                  <a:txBody>
                    <a:bodyPr/>
                    <a:lstStyle/>
                    <a:p>
                      <a:pPr algn="r" fontAlgn="b"/>
                      <a:r>
                        <a:rPr lang="en-US" sz="300" b="0" i="0" u="none" strike="noStrike">
                          <a:solidFill>
                            <a:srgbClr val="000000"/>
                          </a:solidFill>
                          <a:latin typeface="Calibri"/>
                        </a:rPr>
                        <a:t>11.181</a:t>
                      </a:r>
                    </a:p>
                  </a:txBody>
                  <a:tcPr marL="2785" marR="2785" marT="2785" marB="0" anchor="b">
                    <a:lnL>
                      <a:noFill/>
                    </a:lnL>
                    <a:lnR>
                      <a:noFill/>
                    </a:lnR>
                    <a:lnT>
                      <a:noFill/>
                    </a:lnT>
                    <a:lnB>
                      <a:noFill/>
                    </a:lnB>
                    <a:solidFill>
                      <a:srgbClr val="A1D07E"/>
                    </a:solidFill>
                  </a:tcPr>
                </a:tc>
                <a:tc>
                  <a:txBody>
                    <a:bodyPr/>
                    <a:lstStyle/>
                    <a:p>
                      <a:pPr algn="r" fontAlgn="b"/>
                      <a:r>
                        <a:rPr lang="en-US" sz="300" b="0" i="0" u="none" strike="noStrike">
                          <a:solidFill>
                            <a:srgbClr val="000000"/>
                          </a:solidFill>
                          <a:latin typeface="Calibri"/>
                        </a:rPr>
                        <a:t>13.446</a:t>
                      </a:r>
                    </a:p>
                  </a:txBody>
                  <a:tcPr marL="2785" marR="2785" marT="278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69.142</a:t>
                      </a:r>
                    </a:p>
                  </a:txBody>
                  <a:tcPr marL="2785" marR="2785" marT="2785" marB="0" anchor="b">
                    <a:lnL>
                      <a:noFill/>
                    </a:lnL>
                    <a:lnR>
                      <a:noFill/>
                    </a:lnR>
                    <a:lnT>
                      <a:noFill/>
                    </a:lnT>
                    <a:lnB>
                      <a:noFill/>
                    </a:lnB>
                    <a:solidFill>
                      <a:srgbClr val="FDC67D"/>
                    </a:solidFill>
                  </a:tcPr>
                </a:tc>
                <a:tc>
                  <a:txBody>
                    <a:bodyPr/>
                    <a:lstStyle/>
                    <a:p>
                      <a:pPr algn="r" fontAlgn="b"/>
                      <a:r>
                        <a:rPr lang="en-US" sz="300" b="0" i="0" u="none" strike="noStrike">
                          <a:solidFill>
                            <a:srgbClr val="000000"/>
                          </a:solidFill>
                          <a:latin typeface="Calibri"/>
                        </a:rPr>
                        <a:t>30.162</a:t>
                      </a:r>
                    </a:p>
                  </a:txBody>
                  <a:tcPr marL="2785" marR="2785" marT="2785"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31.542</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24.874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22.369</a:t>
                      </a:r>
                    </a:p>
                  </a:txBody>
                  <a:tcPr marL="2785" marR="2785" marT="2785"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48.073</a:t>
                      </a:r>
                    </a:p>
                  </a:txBody>
                  <a:tcPr marL="2785" marR="2785" marT="278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39.68</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16.107</a:t>
                      </a:r>
                    </a:p>
                  </a:txBody>
                  <a:tcPr marL="2785" marR="2785" marT="2785"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10.97</a:t>
                      </a:r>
                    </a:p>
                  </a:txBody>
                  <a:tcPr marL="2785" marR="2785" marT="2785" marB="0" anchor="b">
                    <a:lnL>
                      <a:noFill/>
                    </a:lnL>
                    <a:lnR>
                      <a:noFill/>
                    </a:lnR>
                    <a:lnT>
                      <a:noFill/>
                    </a:lnT>
                    <a:lnB>
                      <a:noFill/>
                    </a:lnB>
                    <a:solidFill>
                      <a:srgbClr val="A0CF7E"/>
                    </a:solidFill>
                  </a:tcPr>
                </a:tc>
                <a:tc>
                  <a:txBody>
                    <a:bodyPr/>
                    <a:lstStyle/>
                    <a:p>
                      <a:pPr algn="r" fontAlgn="b"/>
                      <a:r>
                        <a:rPr lang="en-US" sz="300" b="0" i="0" u="none" strike="noStrike">
                          <a:solidFill>
                            <a:srgbClr val="000000"/>
                          </a:solidFill>
                          <a:latin typeface="Calibri"/>
                        </a:rPr>
                        <a:t>42.592</a:t>
                      </a:r>
                    </a:p>
                  </a:txBody>
                  <a:tcPr marL="2785" marR="2785" marT="278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42.617</a:t>
                      </a:r>
                    </a:p>
                  </a:txBody>
                  <a:tcPr marL="2785" marR="2785" marT="278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16.032</a:t>
                      </a:r>
                    </a:p>
                  </a:txBody>
                  <a:tcPr marL="2785" marR="2785" marT="2785" marB="0" anchor="b">
                    <a:lnL>
                      <a:noFill/>
                    </a:lnL>
                    <a:lnR>
                      <a:noFill/>
                    </a:lnR>
                    <a:lnT>
                      <a:noFill/>
                    </a:lnT>
                    <a:lnB>
                      <a:noFill/>
                    </a:lnB>
                    <a:solidFill>
                      <a:srgbClr val="C5DA80"/>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31.711</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17.713</a:t>
                      </a:r>
                    </a:p>
                  </a:txBody>
                  <a:tcPr marL="2785" marR="2785" marT="2785"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38.402</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30.31</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44.604</a:t>
                      </a:r>
                    </a:p>
                  </a:txBody>
                  <a:tcPr marL="2785" marR="2785" marT="278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77.157</a:t>
                      </a:r>
                    </a:p>
                  </a:txBody>
                  <a:tcPr marL="2785" marR="2785" marT="278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61.35</a:t>
                      </a:r>
                    </a:p>
                  </a:txBody>
                  <a:tcPr marL="2785" marR="2785" marT="278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49.787</a:t>
                      </a:r>
                    </a:p>
                  </a:txBody>
                  <a:tcPr marL="2785" marR="2785" marT="2785"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38.279</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14.453</a:t>
                      </a:r>
                    </a:p>
                  </a:txBody>
                  <a:tcPr marL="2785" marR="2785" marT="2785" marB="0" anchor="b">
                    <a:lnL>
                      <a:noFill/>
                    </a:lnL>
                    <a:lnR>
                      <a:noFill/>
                    </a:lnR>
                    <a:lnT>
                      <a:noFill/>
                    </a:lnT>
                    <a:lnB>
                      <a:noFill/>
                    </a:lnB>
                    <a:solidFill>
                      <a:srgbClr val="B9D780"/>
                    </a:solidFill>
                  </a:tcPr>
                </a:tc>
                <a:tc>
                  <a:txBody>
                    <a:bodyPr/>
                    <a:lstStyle/>
                    <a:p>
                      <a:pPr algn="r" fontAlgn="b"/>
                      <a:r>
                        <a:rPr lang="en-US" sz="300" b="0" i="0" u="none" strike="noStrike">
                          <a:solidFill>
                            <a:srgbClr val="000000"/>
                          </a:solidFill>
                          <a:latin typeface="Calibri"/>
                        </a:rPr>
                        <a:t>48.377</a:t>
                      </a:r>
                    </a:p>
                  </a:txBody>
                  <a:tcPr marL="2785" marR="2785" marT="2785"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54.692</a:t>
                      </a:r>
                    </a:p>
                  </a:txBody>
                  <a:tcPr marL="2785" marR="2785" marT="2785"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32.284</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18.606</a:t>
                      </a:r>
                    </a:p>
                  </a:txBody>
                  <a:tcPr marL="2785" marR="2785" marT="2785" marB="0" anchor="b">
                    <a:lnL>
                      <a:noFill/>
                    </a:lnL>
                    <a:lnR>
                      <a:noFill/>
                    </a:lnR>
                    <a:lnT>
                      <a:noFill/>
                    </a:lnT>
                    <a:lnB>
                      <a:noFill/>
                    </a:lnB>
                    <a:solidFill>
                      <a:srgbClr val="D8DF81"/>
                    </a:solidFill>
                  </a:tcPr>
                </a:tc>
                <a:tc>
                  <a:txBody>
                    <a:bodyPr/>
                    <a:lstStyle/>
                    <a:p>
                      <a:pPr algn="r" fontAlgn="b"/>
                      <a:r>
                        <a:rPr lang="en-US" sz="300" b="0" i="0" u="none" strike="noStrike">
                          <a:solidFill>
                            <a:srgbClr val="000000"/>
                          </a:solidFill>
                          <a:latin typeface="Calibri"/>
                        </a:rPr>
                        <a:t>84.552</a:t>
                      </a:r>
                    </a:p>
                  </a:txBody>
                  <a:tcPr marL="2785" marR="2785" marT="2785" marB="0" anchor="b">
                    <a:lnL>
                      <a:noFill/>
                    </a:lnL>
                    <a:lnR>
                      <a:noFill/>
                    </a:lnR>
                    <a:lnT>
                      <a:noFill/>
                    </a:lnT>
                    <a:lnB>
                      <a:noFill/>
                    </a:lnB>
                    <a:solidFill>
                      <a:srgbClr val="FDBA7B"/>
                    </a:solidFill>
                  </a:tcPr>
                </a:tc>
                <a:tc>
                  <a:txBody>
                    <a:bodyPr/>
                    <a:lstStyle/>
                    <a:p>
                      <a:pPr algn="r" fontAlgn="b"/>
                      <a:r>
                        <a:rPr lang="en-US" sz="300" b="0" i="0" u="none" strike="noStrike">
                          <a:solidFill>
                            <a:srgbClr val="000000"/>
                          </a:solidFill>
                          <a:latin typeface="Calibri"/>
                        </a:rPr>
                        <a:t>46.742</a:t>
                      </a:r>
                    </a:p>
                  </a:txBody>
                  <a:tcPr marL="2785" marR="2785" marT="2785" marB="0" anchor="b">
                    <a:lnL>
                      <a:noFill/>
                    </a:lnL>
                    <a:lnR>
                      <a:noFill/>
                    </a:lnR>
                    <a:lnT>
                      <a:noFill/>
                    </a:lnT>
                    <a:lnB>
                      <a:noFill/>
                    </a:lnB>
                    <a:solidFill>
                      <a:srgbClr val="FED981"/>
                    </a:solidFill>
                  </a:tcPr>
                </a:tc>
                <a:tc>
                  <a:txBody>
                    <a:bodyPr/>
                    <a:lstStyle/>
                    <a:p>
                      <a:pPr algn="r" fontAlgn="b"/>
                      <a:r>
                        <a:rPr lang="en-US" sz="300" b="0" i="0" u="none" strike="noStrike">
                          <a:solidFill>
                            <a:srgbClr val="000000"/>
                          </a:solidFill>
                          <a:latin typeface="Calibri"/>
                        </a:rPr>
                        <a:t>41.819</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38.772</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32.916</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67.319</a:t>
                      </a:r>
                    </a:p>
                  </a:txBody>
                  <a:tcPr marL="2785" marR="2785" marT="278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59.013</a:t>
                      </a:r>
                    </a:p>
                  </a:txBody>
                  <a:tcPr marL="2785" marR="2785" marT="278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29.361</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27.968</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34.257</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67.302</a:t>
                      </a:r>
                    </a:p>
                  </a:txBody>
                  <a:tcPr marL="2785" marR="2785" marT="278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19.067</a:t>
                      </a:r>
                    </a:p>
                  </a:txBody>
                  <a:tcPr marL="2785" marR="2785" marT="2785" marB="0" anchor="b">
                    <a:lnL>
                      <a:noFill/>
                    </a:lnL>
                    <a:lnR>
                      <a:noFill/>
                    </a:lnR>
                    <a:lnT>
                      <a:noFill/>
                    </a:lnT>
                    <a:lnB>
                      <a:noFill/>
                    </a:lnB>
                    <a:solidFill>
                      <a:srgbClr val="DBE081"/>
                    </a:solidFill>
                  </a:tcPr>
                </a:tc>
              </a:tr>
              <a:tr h="55685">
                <a:tc>
                  <a:txBody>
                    <a:bodyPr/>
                    <a:lstStyle/>
                    <a:p>
                      <a:pPr algn="l" fontAlgn="b"/>
                      <a:r>
                        <a:rPr lang="en-US" sz="300" b="0" i="0" u="none" strike="noStrike">
                          <a:solidFill>
                            <a:srgbClr val="000000"/>
                          </a:solidFill>
                          <a:latin typeface="Calibri"/>
                        </a:rPr>
                        <a:t>UKPDS33 Intensive</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13.985</a:t>
                      </a:r>
                    </a:p>
                  </a:txBody>
                  <a:tcPr marL="2785" marR="2785" marT="2785"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17.059</a:t>
                      </a:r>
                    </a:p>
                  </a:txBody>
                  <a:tcPr marL="2785" marR="2785" marT="2785"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24.066</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22.307</a:t>
                      </a:r>
                    </a:p>
                  </a:txBody>
                  <a:tcPr marL="2785" marR="2785" marT="278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33.458</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53.53</a:t>
                      </a:r>
                    </a:p>
                  </a:txBody>
                  <a:tcPr marL="2785" marR="2785" marT="278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41.977</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38.708</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11.801</a:t>
                      </a:r>
                    </a:p>
                  </a:txBody>
                  <a:tcPr marL="2785" marR="2785" marT="2785" marB="0" anchor="b">
                    <a:lnL>
                      <a:noFill/>
                    </a:lnL>
                    <a:lnR>
                      <a:noFill/>
                    </a:lnR>
                    <a:lnT>
                      <a:noFill/>
                    </a:lnT>
                    <a:lnB>
                      <a:noFill/>
                    </a:lnB>
                    <a:solidFill>
                      <a:srgbClr val="A6D17E"/>
                    </a:solidFill>
                  </a:tcPr>
                </a:tc>
                <a:tc>
                  <a:txBody>
                    <a:bodyPr/>
                    <a:lstStyle/>
                    <a:p>
                      <a:pPr algn="r" fontAlgn="b"/>
                      <a:r>
                        <a:rPr lang="en-US" sz="300" b="0" i="0" u="none" strike="noStrike">
                          <a:solidFill>
                            <a:srgbClr val="000000"/>
                          </a:solidFill>
                          <a:latin typeface="Calibri"/>
                        </a:rPr>
                        <a:t>19.673</a:t>
                      </a:r>
                    </a:p>
                  </a:txBody>
                  <a:tcPr marL="2785" marR="2785" marT="2785" marB="0" anchor="b">
                    <a:lnL>
                      <a:noFill/>
                    </a:lnL>
                    <a:lnR>
                      <a:noFill/>
                    </a:lnR>
                    <a:lnT>
                      <a:noFill/>
                    </a:lnT>
                    <a:lnB>
                      <a:noFill/>
                    </a:lnB>
                    <a:solidFill>
                      <a:srgbClr val="DFE182"/>
                    </a:solidFill>
                  </a:tcPr>
                </a:tc>
                <a:tc>
                  <a:txBody>
                    <a:bodyPr/>
                    <a:lstStyle/>
                    <a:p>
                      <a:pPr algn="r" fontAlgn="b"/>
                      <a:r>
                        <a:rPr lang="en-US" sz="300" b="0" i="0" u="none" strike="noStrike">
                          <a:solidFill>
                            <a:srgbClr val="000000"/>
                          </a:solidFill>
                          <a:latin typeface="Calibri"/>
                        </a:rPr>
                        <a:t>38.449</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29.589</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13.722</a:t>
                      </a:r>
                    </a:p>
                  </a:txBody>
                  <a:tcPr marL="2785" marR="2785" marT="2785" marB="0" anchor="b">
                    <a:lnL>
                      <a:noFill/>
                    </a:lnL>
                    <a:lnR>
                      <a:noFill/>
                    </a:lnR>
                    <a:lnT>
                      <a:noFill/>
                    </a:lnT>
                    <a:lnB>
                      <a:noFill/>
                    </a:lnB>
                    <a:solidFill>
                      <a:srgbClr val="B4D57F"/>
                    </a:solidFill>
                  </a:tcPr>
                </a:tc>
                <a:tc>
                  <a:txBody>
                    <a:bodyPr/>
                    <a:lstStyle/>
                    <a:p>
                      <a:pPr algn="r" fontAlgn="b"/>
                      <a:r>
                        <a:rPr lang="en-US" sz="300" b="0" i="0" u="none" strike="noStrike">
                          <a:solidFill>
                            <a:srgbClr val="000000"/>
                          </a:solidFill>
                          <a:latin typeface="Calibri"/>
                        </a:rPr>
                        <a:t>14.266</a:t>
                      </a:r>
                    </a:p>
                  </a:txBody>
                  <a:tcPr marL="2785" marR="2785" marT="2785"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63.46</a:t>
                      </a:r>
                    </a:p>
                  </a:txBody>
                  <a:tcPr marL="2785" marR="2785" marT="2785" marB="0" anchor="b">
                    <a:lnL>
                      <a:noFill/>
                    </a:lnL>
                    <a:lnR>
                      <a:noFill/>
                    </a:lnR>
                    <a:lnT>
                      <a:noFill/>
                    </a:lnT>
                    <a:lnB>
                      <a:noFill/>
                    </a:lnB>
                    <a:solidFill>
                      <a:srgbClr val="FECB7E"/>
                    </a:solidFill>
                  </a:tcPr>
                </a:tc>
                <a:tc>
                  <a:txBody>
                    <a:bodyPr/>
                    <a:lstStyle/>
                    <a:p>
                      <a:pPr algn="r" fontAlgn="b"/>
                      <a:r>
                        <a:rPr lang="en-US" sz="300" b="0" i="0" u="none" strike="noStrike">
                          <a:solidFill>
                            <a:srgbClr val="000000"/>
                          </a:solidFill>
                          <a:latin typeface="Calibri"/>
                        </a:rPr>
                        <a:t>29.793</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30.876</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22.521</a:t>
                      </a:r>
                    </a:p>
                  </a:txBody>
                  <a:tcPr marL="2785" marR="2785" marT="2785" marB="0" anchor="b">
                    <a:lnL>
                      <a:noFill/>
                    </a:lnL>
                    <a:lnR>
                      <a:noFill/>
                    </a:lnR>
                    <a:lnT>
                      <a:noFill/>
                    </a:lnT>
                    <a:lnB>
                      <a:noFill/>
                    </a:lnB>
                    <a:solidFill>
                      <a:srgbClr val="F4E783"/>
                    </a:solidFill>
                  </a:tcPr>
                </a:tc>
                <a:tc>
                  <a:txBody>
                    <a:bodyPr/>
                    <a:lstStyle/>
                    <a:p>
                      <a:pPr algn="r" fontAlgn="b"/>
                      <a:r>
                        <a:rPr lang="en-US" sz="300" b="0" i="0" u="none" strike="noStrike">
                          <a:solidFill>
                            <a:srgbClr val="000000"/>
                          </a:solidFill>
                          <a:latin typeface="Calibri"/>
                        </a:rPr>
                        <a:t>20.53</a:t>
                      </a:r>
                    </a:p>
                  </a:txBody>
                  <a:tcPr marL="2785" marR="2785" marT="2785" marB="0" anchor="b">
                    <a:lnL>
                      <a:noFill/>
                    </a:lnL>
                    <a:lnR>
                      <a:noFill/>
                    </a:lnR>
                    <a:lnT>
                      <a:noFill/>
                    </a:lnT>
                    <a:lnB>
                      <a:noFill/>
                    </a:lnB>
                    <a:solidFill>
                      <a:srgbClr val="E6E382"/>
                    </a:solidFill>
                  </a:tcPr>
                </a:tc>
                <a:tc>
                  <a:txBody>
                    <a:bodyPr/>
                    <a:lstStyle/>
                    <a:p>
                      <a:pPr algn="r" fontAlgn="b"/>
                      <a:r>
                        <a:rPr lang="en-US" sz="300" b="0" i="0" u="none" strike="noStrike">
                          <a:solidFill>
                            <a:srgbClr val="000000"/>
                          </a:solidFill>
                          <a:latin typeface="Calibri"/>
                        </a:rPr>
                        <a:t>43.537</a:t>
                      </a:r>
                    </a:p>
                  </a:txBody>
                  <a:tcPr marL="2785" marR="2785" marT="278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38.526</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25.38</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16.473</a:t>
                      </a:r>
                    </a:p>
                  </a:txBody>
                  <a:tcPr marL="2785" marR="2785" marT="2785" marB="0" anchor="b">
                    <a:lnL>
                      <a:noFill/>
                    </a:lnL>
                    <a:lnR>
                      <a:noFill/>
                    </a:lnR>
                    <a:lnT>
                      <a:noFill/>
                    </a:lnT>
                    <a:lnB>
                      <a:noFill/>
                    </a:lnB>
                    <a:solidFill>
                      <a:srgbClr val="C8DB80"/>
                    </a:solidFill>
                  </a:tcPr>
                </a:tc>
                <a:tc>
                  <a:txBody>
                    <a:bodyPr/>
                    <a:lstStyle/>
                    <a:p>
                      <a:pPr algn="r" fontAlgn="b"/>
                      <a:r>
                        <a:rPr lang="en-US" sz="300" b="0" i="0" u="none" strike="noStrike">
                          <a:solidFill>
                            <a:srgbClr val="000000"/>
                          </a:solidFill>
                          <a:latin typeface="Calibri"/>
                        </a:rPr>
                        <a:t>35.6</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57.108</a:t>
                      </a:r>
                    </a:p>
                  </a:txBody>
                  <a:tcPr marL="2785" marR="2785" marT="2785"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16.73</a:t>
                      </a:r>
                    </a:p>
                  </a:txBody>
                  <a:tcPr marL="2785" marR="2785" marT="2785" marB="0" anchor="b">
                    <a:lnL>
                      <a:noFill/>
                    </a:lnL>
                    <a:lnR>
                      <a:noFill/>
                    </a:lnR>
                    <a:lnT>
                      <a:noFill/>
                    </a:lnT>
                    <a:lnB>
                      <a:noFill/>
                    </a:lnB>
                    <a:solidFill>
                      <a:srgbClr val="CADB80"/>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35.434</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29.999</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40.111</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35.191</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52.447</a:t>
                      </a:r>
                    </a:p>
                  </a:txBody>
                  <a:tcPr marL="2785" marR="2785" marT="278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77.77</a:t>
                      </a:r>
                    </a:p>
                  </a:txBody>
                  <a:tcPr marL="2785" marR="2785" marT="2785" marB="0" anchor="b">
                    <a:lnL>
                      <a:noFill/>
                    </a:lnL>
                    <a:lnR>
                      <a:noFill/>
                    </a:lnR>
                    <a:lnT>
                      <a:noFill/>
                    </a:lnT>
                    <a:lnB>
                      <a:noFill/>
                    </a:lnB>
                    <a:solidFill>
                      <a:srgbClr val="FDBF7C"/>
                    </a:solidFill>
                  </a:tcPr>
                </a:tc>
                <a:tc>
                  <a:txBody>
                    <a:bodyPr/>
                    <a:lstStyle/>
                    <a:p>
                      <a:pPr algn="r" fontAlgn="b"/>
                      <a:r>
                        <a:rPr lang="en-US" sz="300" b="0" i="0" u="none" strike="noStrike">
                          <a:solidFill>
                            <a:srgbClr val="000000"/>
                          </a:solidFill>
                          <a:latin typeface="Calibri"/>
                        </a:rPr>
                        <a:t>62.743</a:t>
                      </a:r>
                    </a:p>
                  </a:txBody>
                  <a:tcPr marL="2785" marR="2785" marT="2785" marB="0" anchor="b">
                    <a:lnL>
                      <a:noFill/>
                    </a:lnL>
                    <a:lnR>
                      <a:noFill/>
                    </a:lnR>
                    <a:lnT>
                      <a:noFill/>
                    </a:lnT>
                    <a:lnB>
                      <a:noFill/>
                    </a:lnB>
                    <a:solidFill>
                      <a:srgbClr val="FECC7E"/>
                    </a:solidFill>
                  </a:tcPr>
                </a:tc>
                <a:tc>
                  <a:txBody>
                    <a:bodyPr/>
                    <a:lstStyle/>
                    <a:p>
                      <a:pPr algn="r" fontAlgn="b"/>
                      <a:r>
                        <a:rPr lang="en-US" sz="300" b="0" i="0" u="none" strike="noStrike">
                          <a:solidFill>
                            <a:srgbClr val="000000"/>
                          </a:solidFill>
                          <a:latin typeface="Calibri"/>
                        </a:rPr>
                        <a:t>59.411</a:t>
                      </a:r>
                    </a:p>
                  </a:txBody>
                  <a:tcPr marL="2785" marR="2785" marT="2785"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48.736</a:t>
                      </a:r>
                    </a:p>
                  </a:txBody>
                  <a:tcPr marL="2785" marR="2785" marT="2785"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16.019</a:t>
                      </a:r>
                    </a:p>
                  </a:txBody>
                  <a:tcPr marL="2785" marR="2785" marT="2785"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61.467</a:t>
                      </a:r>
                    </a:p>
                  </a:txBody>
                  <a:tcPr marL="2785" marR="2785" marT="278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60.919</a:t>
                      </a:r>
                    </a:p>
                  </a:txBody>
                  <a:tcPr marL="2785" marR="2785" marT="278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36.226</a:t>
                      </a:r>
                    </a:p>
                  </a:txBody>
                  <a:tcPr marL="2785" marR="2785" marT="278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30.046</a:t>
                      </a:r>
                    </a:p>
                  </a:txBody>
                  <a:tcPr marL="2785" marR="2785" marT="2785"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87.562</a:t>
                      </a:r>
                    </a:p>
                  </a:txBody>
                  <a:tcPr marL="2785" marR="2785" marT="2785" marB="0" anchor="b">
                    <a:lnL>
                      <a:noFill/>
                    </a:lnL>
                    <a:lnR>
                      <a:noFill/>
                    </a:lnR>
                    <a:lnT>
                      <a:noFill/>
                    </a:lnT>
                    <a:lnB>
                      <a:noFill/>
                    </a:lnB>
                    <a:solidFill>
                      <a:srgbClr val="FDB77A"/>
                    </a:solidFill>
                  </a:tcPr>
                </a:tc>
                <a:tc>
                  <a:txBody>
                    <a:bodyPr/>
                    <a:lstStyle/>
                    <a:p>
                      <a:pPr algn="r" fontAlgn="b"/>
                      <a:r>
                        <a:rPr lang="en-US" sz="300" b="0" i="0" u="none" strike="noStrike">
                          <a:solidFill>
                            <a:srgbClr val="000000"/>
                          </a:solidFill>
                          <a:latin typeface="Calibri"/>
                        </a:rPr>
                        <a:t>51.099</a:t>
                      </a:r>
                    </a:p>
                  </a:txBody>
                  <a:tcPr marL="2785" marR="2785" marT="278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45.985</a:t>
                      </a:r>
                    </a:p>
                  </a:txBody>
                  <a:tcPr marL="2785" marR="2785" marT="278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41.7</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43.722</a:t>
                      </a:r>
                    </a:p>
                  </a:txBody>
                  <a:tcPr marL="2785" marR="2785" marT="278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66.444</a:t>
                      </a:r>
                    </a:p>
                  </a:txBody>
                  <a:tcPr marL="2785" marR="2785" marT="2785"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59.855</a:t>
                      </a:r>
                    </a:p>
                  </a:txBody>
                  <a:tcPr marL="2785" marR="2785" marT="2785"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41.727</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39.683</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23.106</a:t>
                      </a:r>
                    </a:p>
                  </a:txBody>
                  <a:tcPr marL="2785" marR="2785" marT="2785" marB="0" anchor="b">
                    <a:lnL>
                      <a:noFill/>
                    </a:lnL>
                    <a:lnR>
                      <a:noFill/>
                    </a:lnR>
                    <a:lnT>
                      <a:noFill/>
                    </a:lnT>
                    <a:lnB>
                      <a:noFill/>
                    </a:lnB>
                    <a:solidFill>
                      <a:srgbClr val="F8E983"/>
                    </a:solidFill>
                  </a:tcPr>
                </a:tc>
                <a:tc>
                  <a:txBody>
                    <a:bodyPr/>
                    <a:lstStyle/>
                    <a:p>
                      <a:pPr algn="r" fontAlgn="b"/>
                      <a:r>
                        <a:rPr lang="en-US" sz="300" b="0" i="0" u="none" strike="noStrike">
                          <a:solidFill>
                            <a:srgbClr val="000000"/>
                          </a:solidFill>
                          <a:latin typeface="Calibri"/>
                        </a:rPr>
                        <a:t>76.038</a:t>
                      </a:r>
                    </a:p>
                  </a:txBody>
                  <a:tcPr marL="2785" marR="2785" marT="2785" marB="0" anchor="b">
                    <a:lnL>
                      <a:noFill/>
                    </a:lnL>
                    <a:lnR>
                      <a:noFill/>
                    </a:lnR>
                    <a:lnT>
                      <a:noFill/>
                    </a:lnT>
                    <a:lnB>
                      <a:noFill/>
                    </a:lnB>
                    <a:solidFill>
                      <a:srgbClr val="FDC17C"/>
                    </a:solidFill>
                  </a:tcPr>
                </a:tc>
                <a:tc>
                  <a:txBody>
                    <a:bodyPr/>
                    <a:lstStyle/>
                    <a:p>
                      <a:pPr algn="r" fontAlgn="b"/>
                      <a:r>
                        <a:rPr lang="en-US" sz="300" b="0" i="0" u="none" strike="noStrike">
                          <a:solidFill>
                            <a:srgbClr val="000000"/>
                          </a:solidFill>
                          <a:latin typeface="Calibri"/>
                        </a:rPr>
                        <a:t>27.807</a:t>
                      </a:r>
                    </a:p>
                  </a:txBody>
                  <a:tcPr marL="2785" marR="2785" marT="2785" marB="0" anchor="b">
                    <a:lnL>
                      <a:noFill/>
                    </a:lnL>
                    <a:lnR>
                      <a:noFill/>
                    </a:lnR>
                    <a:lnT>
                      <a:noFill/>
                    </a:lnT>
                    <a:lnB>
                      <a:noFill/>
                    </a:lnB>
                    <a:solidFill>
                      <a:srgbClr val="FFE884"/>
                    </a:solidFill>
                  </a:tcPr>
                </a:tc>
              </a:tr>
              <a:tr h="55685">
                <a:tc>
                  <a:txBody>
                    <a:bodyPr/>
                    <a:lstStyle/>
                    <a:p>
                      <a:pPr algn="l" fontAlgn="b"/>
                      <a:r>
                        <a:rPr lang="en-US" sz="300" b="0" i="0" u="none" strike="noStrike">
                          <a:solidFill>
                            <a:srgbClr val="000000"/>
                          </a:solidFill>
                          <a:latin typeface="Calibri"/>
                        </a:rPr>
                        <a:t>UKPDS33 Full</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13.307</a:t>
                      </a:r>
                    </a:p>
                  </a:txBody>
                  <a:tcPr marL="2785" marR="2785" marT="2785"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15.576</a:t>
                      </a:r>
                    </a:p>
                  </a:txBody>
                  <a:tcPr marL="2785" marR="2785" marT="278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21.834</a:t>
                      </a:r>
                    </a:p>
                  </a:txBody>
                  <a:tcPr marL="2785" marR="2785" marT="2785" marB="0" anchor="b">
                    <a:lnL>
                      <a:noFill/>
                    </a:lnL>
                    <a:lnR>
                      <a:noFill/>
                    </a:lnR>
                    <a:lnT>
                      <a:noFill/>
                    </a:lnT>
                    <a:lnB>
                      <a:noFill/>
                    </a:lnB>
                    <a:solidFill>
                      <a:srgbClr val="EFE683"/>
                    </a:solidFill>
                  </a:tcPr>
                </a:tc>
                <a:tc>
                  <a:txBody>
                    <a:bodyPr/>
                    <a:lstStyle/>
                    <a:p>
                      <a:pPr algn="r" fontAlgn="b"/>
                      <a:r>
                        <a:rPr lang="en-US" sz="300" b="0" i="0" u="none" strike="noStrike">
                          <a:solidFill>
                            <a:srgbClr val="000000"/>
                          </a:solidFill>
                          <a:latin typeface="Calibri"/>
                        </a:rPr>
                        <a:t>22.782</a:t>
                      </a:r>
                    </a:p>
                  </a:txBody>
                  <a:tcPr marL="2785" marR="2785" marT="2785" marB="0" anchor="b">
                    <a:lnL>
                      <a:noFill/>
                    </a:lnL>
                    <a:lnR>
                      <a:noFill/>
                    </a:lnR>
                    <a:lnT>
                      <a:noFill/>
                    </a:lnT>
                    <a:lnB>
                      <a:noFill/>
                    </a:lnB>
                    <a:solidFill>
                      <a:srgbClr val="F6E883"/>
                    </a:solidFill>
                  </a:tcPr>
                </a:tc>
                <a:tc>
                  <a:txBody>
                    <a:bodyPr/>
                    <a:lstStyle/>
                    <a:p>
                      <a:pPr algn="r" fontAlgn="b"/>
                      <a:r>
                        <a:rPr lang="en-US" sz="300" b="0" i="0" u="none" strike="noStrike">
                          <a:solidFill>
                            <a:srgbClr val="000000"/>
                          </a:solidFill>
                          <a:latin typeface="Calibri"/>
                        </a:rPr>
                        <a:t>33.737</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54.903</a:t>
                      </a:r>
                    </a:p>
                  </a:txBody>
                  <a:tcPr marL="2785" marR="2785" marT="2785"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41.172</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32.252</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11.115</a:t>
                      </a:r>
                    </a:p>
                  </a:txBody>
                  <a:tcPr marL="2785" marR="2785" marT="2785" marB="0" anchor="b">
                    <a:lnL>
                      <a:noFill/>
                    </a:lnL>
                    <a:lnR>
                      <a:noFill/>
                    </a:lnR>
                    <a:lnT>
                      <a:noFill/>
                    </a:lnT>
                    <a:lnB>
                      <a:noFill/>
                    </a:lnB>
                    <a:solidFill>
                      <a:srgbClr val="A1CF7E"/>
                    </a:solidFill>
                  </a:tcPr>
                </a:tc>
                <a:tc>
                  <a:txBody>
                    <a:bodyPr/>
                    <a:lstStyle/>
                    <a:p>
                      <a:pPr algn="r" fontAlgn="b"/>
                      <a:r>
                        <a:rPr lang="en-US" sz="300" b="0" i="0" u="none" strike="noStrike">
                          <a:solidFill>
                            <a:srgbClr val="000000"/>
                          </a:solidFill>
                          <a:latin typeface="Calibri"/>
                        </a:rPr>
                        <a:t>23.303</a:t>
                      </a:r>
                    </a:p>
                  </a:txBody>
                  <a:tcPr marL="2785" marR="2785" marT="2785" marB="0" anchor="b">
                    <a:lnL>
                      <a:noFill/>
                    </a:lnL>
                    <a:lnR>
                      <a:noFill/>
                    </a:lnR>
                    <a:lnT>
                      <a:noFill/>
                    </a:lnT>
                    <a:lnB>
                      <a:noFill/>
                    </a:lnB>
                    <a:solidFill>
                      <a:srgbClr val="FAE983"/>
                    </a:solidFill>
                  </a:tcPr>
                </a:tc>
                <a:tc>
                  <a:txBody>
                    <a:bodyPr/>
                    <a:lstStyle/>
                    <a:p>
                      <a:pPr algn="r" fontAlgn="b"/>
                      <a:r>
                        <a:rPr lang="en-US" sz="300" b="0" i="0" u="none" strike="noStrike">
                          <a:solidFill>
                            <a:srgbClr val="000000"/>
                          </a:solidFill>
                          <a:latin typeface="Calibri"/>
                        </a:rPr>
                        <a:t>39.549</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29.451</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12.013</a:t>
                      </a:r>
                    </a:p>
                  </a:txBody>
                  <a:tcPr marL="2785" marR="2785" marT="2785" marB="0" anchor="b">
                    <a:lnL>
                      <a:noFill/>
                    </a:lnL>
                    <a:lnR>
                      <a:noFill/>
                    </a:lnR>
                    <a:lnT>
                      <a:noFill/>
                    </a:lnT>
                    <a:lnB>
                      <a:noFill/>
                    </a:lnB>
                    <a:solidFill>
                      <a:srgbClr val="A7D17E"/>
                    </a:solidFill>
                  </a:tcPr>
                </a:tc>
                <a:tc>
                  <a:txBody>
                    <a:bodyPr/>
                    <a:lstStyle/>
                    <a:p>
                      <a:pPr algn="r" fontAlgn="b"/>
                      <a:r>
                        <a:rPr lang="en-US" sz="300" b="0" i="0" u="none" strike="noStrike">
                          <a:solidFill>
                            <a:srgbClr val="000000"/>
                          </a:solidFill>
                          <a:latin typeface="Calibri"/>
                        </a:rPr>
                        <a:t>13.977</a:t>
                      </a:r>
                    </a:p>
                  </a:txBody>
                  <a:tcPr marL="2785" marR="2785" marT="2785"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64.716</a:t>
                      </a:r>
                    </a:p>
                  </a:txBody>
                  <a:tcPr marL="2785" marR="2785" marT="2785"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29.506</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27.828</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21.553</a:t>
                      </a:r>
                    </a:p>
                  </a:txBody>
                  <a:tcPr marL="2785" marR="2785" marT="2785" marB="0" anchor="b">
                    <a:lnL>
                      <a:noFill/>
                    </a:lnL>
                    <a:lnR>
                      <a:noFill/>
                    </a:lnR>
                    <a:lnT>
                      <a:noFill/>
                    </a:lnT>
                    <a:lnB>
                      <a:noFill/>
                    </a:lnB>
                    <a:solidFill>
                      <a:srgbClr val="EDE582"/>
                    </a:solidFill>
                  </a:tcPr>
                </a:tc>
                <a:tc>
                  <a:txBody>
                    <a:bodyPr/>
                    <a:lstStyle/>
                    <a:p>
                      <a:pPr algn="r" fontAlgn="b"/>
                      <a:r>
                        <a:rPr lang="en-US" sz="300" b="0" i="0" u="none" strike="noStrike">
                          <a:solidFill>
                            <a:srgbClr val="000000"/>
                          </a:solidFill>
                          <a:latin typeface="Calibri"/>
                        </a:rPr>
                        <a:t>19.729</a:t>
                      </a:r>
                    </a:p>
                  </a:txBody>
                  <a:tcPr marL="2785" marR="2785" marT="2785" marB="0" anchor="b">
                    <a:lnL>
                      <a:noFill/>
                    </a:lnL>
                    <a:lnR>
                      <a:noFill/>
                    </a:lnR>
                    <a:lnT>
                      <a:noFill/>
                    </a:lnT>
                    <a:lnB>
                      <a:noFill/>
                    </a:lnB>
                    <a:solidFill>
                      <a:srgbClr val="E0E282"/>
                    </a:solidFill>
                  </a:tcPr>
                </a:tc>
                <a:tc>
                  <a:txBody>
                    <a:bodyPr/>
                    <a:lstStyle/>
                    <a:p>
                      <a:pPr algn="r" fontAlgn="b"/>
                      <a:r>
                        <a:rPr lang="en-US" sz="300" b="0" i="0" u="none" strike="noStrike">
                          <a:solidFill>
                            <a:srgbClr val="000000"/>
                          </a:solidFill>
                          <a:latin typeface="Calibri"/>
                        </a:rPr>
                        <a:t>46.961</a:t>
                      </a:r>
                    </a:p>
                  </a:txBody>
                  <a:tcPr marL="2785" marR="2785" marT="2785" marB="0" anchor="b">
                    <a:lnL>
                      <a:noFill/>
                    </a:lnL>
                    <a:lnR>
                      <a:noFill/>
                    </a:lnR>
                    <a:lnT>
                      <a:noFill/>
                    </a:lnT>
                    <a:lnB>
                      <a:noFill/>
                    </a:lnB>
                    <a:solidFill>
                      <a:srgbClr val="FED981"/>
                    </a:solidFill>
                  </a:tcPr>
                </a:tc>
                <a:tc>
                  <a:txBody>
                    <a:bodyPr/>
                    <a:lstStyle/>
                    <a:p>
                      <a:pPr algn="r" fontAlgn="b"/>
                      <a:r>
                        <a:rPr lang="en-US" sz="300" b="0" i="0" u="none" strike="noStrike">
                          <a:solidFill>
                            <a:srgbClr val="000000"/>
                          </a:solidFill>
                          <a:latin typeface="Calibri"/>
                        </a:rPr>
                        <a:t>39.293</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23.766</a:t>
                      </a:r>
                    </a:p>
                  </a:txBody>
                  <a:tcPr marL="2785" marR="2785" marT="2785" marB="0" anchor="b">
                    <a:lnL>
                      <a:noFill/>
                    </a:lnL>
                    <a:lnR>
                      <a:noFill/>
                    </a:lnR>
                    <a:lnT>
                      <a:noFill/>
                    </a:lnT>
                    <a:lnB>
                      <a:noFill/>
                    </a:lnB>
                    <a:solidFill>
                      <a:srgbClr val="FDEA83"/>
                    </a:solidFill>
                  </a:tcPr>
                </a:tc>
                <a:tc>
                  <a:txBody>
                    <a:bodyPr/>
                    <a:lstStyle/>
                    <a:p>
                      <a:pPr algn="r" fontAlgn="b"/>
                      <a:r>
                        <a:rPr lang="en-US" sz="300" b="0" i="0" u="none" strike="noStrike">
                          <a:solidFill>
                            <a:srgbClr val="000000"/>
                          </a:solidFill>
                          <a:latin typeface="Calibri"/>
                        </a:rPr>
                        <a:t>15.499</a:t>
                      </a:r>
                    </a:p>
                  </a:txBody>
                  <a:tcPr marL="2785" marR="2785" marT="278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34.006</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50.959</a:t>
                      </a:r>
                    </a:p>
                  </a:txBody>
                  <a:tcPr marL="2785" marR="2785" marT="278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13.555</a:t>
                      </a:r>
                    </a:p>
                  </a:txBody>
                  <a:tcPr marL="2785" marR="2785" marT="2785" marB="0" anchor="b">
                    <a:lnL>
                      <a:noFill/>
                    </a:lnL>
                    <a:lnR>
                      <a:noFill/>
                    </a:lnR>
                    <a:lnT>
                      <a:noFill/>
                    </a:lnT>
                    <a:lnB>
                      <a:noFill/>
                    </a:lnB>
                    <a:solidFill>
                      <a:srgbClr val="B3D57F"/>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38.812</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26.915</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41.772</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34.795</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53.022</a:t>
                      </a:r>
                    </a:p>
                  </a:txBody>
                  <a:tcPr marL="2785" marR="2785" marT="278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79.948</a:t>
                      </a:r>
                    </a:p>
                  </a:txBody>
                  <a:tcPr marL="2785" marR="2785" marT="2785" marB="0" anchor="b">
                    <a:lnL>
                      <a:noFill/>
                    </a:lnL>
                    <a:lnR>
                      <a:noFill/>
                    </a:lnR>
                    <a:lnT>
                      <a:noFill/>
                    </a:lnT>
                    <a:lnB>
                      <a:noFill/>
                    </a:lnB>
                    <a:solidFill>
                      <a:srgbClr val="FDBD7C"/>
                    </a:solidFill>
                  </a:tcPr>
                </a:tc>
                <a:tc>
                  <a:txBody>
                    <a:bodyPr/>
                    <a:lstStyle/>
                    <a:p>
                      <a:pPr algn="r" fontAlgn="b"/>
                      <a:r>
                        <a:rPr lang="en-US" sz="300" b="0" i="0" u="none" strike="noStrike">
                          <a:solidFill>
                            <a:srgbClr val="000000"/>
                          </a:solidFill>
                          <a:latin typeface="Calibri"/>
                        </a:rPr>
                        <a:t>64.356</a:t>
                      </a:r>
                    </a:p>
                  </a:txBody>
                  <a:tcPr marL="2785" marR="2785" marT="2785"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59.876</a:t>
                      </a:r>
                    </a:p>
                  </a:txBody>
                  <a:tcPr marL="2785" marR="2785" marT="2785"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46.447</a:t>
                      </a:r>
                    </a:p>
                  </a:txBody>
                  <a:tcPr marL="2785" marR="2785" marT="278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13.046</a:t>
                      </a:r>
                    </a:p>
                  </a:txBody>
                  <a:tcPr marL="2785" marR="2785" marT="2785" marB="0" anchor="b">
                    <a:lnL>
                      <a:noFill/>
                    </a:lnL>
                    <a:lnR>
                      <a:noFill/>
                    </a:lnR>
                    <a:lnT>
                      <a:noFill/>
                    </a:lnT>
                    <a:lnB>
                      <a:noFill/>
                    </a:lnB>
                    <a:solidFill>
                      <a:srgbClr val="AFD47F"/>
                    </a:solidFill>
                  </a:tcPr>
                </a:tc>
                <a:tc>
                  <a:txBody>
                    <a:bodyPr/>
                    <a:lstStyle/>
                    <a:p>
                      <a:pPr algn="r" fontAlgn="b"/>
                      <a:r>
                        <a:rPr lang="en-US" sz="300" b="0" i="0" u="none" strike="noStrike">
                          <a:solidFill>
                            <a:srgbClr val="000000"/>
                          </a:solidFill>
                          <a:latin typeface="Calibri"/>
                        </a:rPr>
                        <a:t>60.085</a:t>
                      </a:r>
                    </a:p>
                  </a:txBody>
                  <a:tcPr marL="2785" marR="2785" marT="2785"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56.836</a:t>
                      </a:r>
                    </a:p>
                  </a:txBody>
                  <a:tcPr marL="2785" marR="2785" marT="2785"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37.279</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26.249</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88.29</a:t>
                      </a:r>
                    </a:p>
                  </a:txBody>
                  <a:tcPr marL="2785" marR="2785" marT="2785" marB="0" anchor="b">
                    <a:lnL>
                      <a:noFill/>
                    </a:lnL>
                    <a:lnR>
                      <a:noFill/>
                    </a:lnR>
                    <a:lnT>
                      <a:noFill/>
                    </a:lnT>
                    <a:lnB>
                      <a:noFill/>
                    </a:lnB>
                    <a:solidFill>
                      <a:srgbClr val="FDB77A"/>
                    </a:solidFill>
                  </a:tcPr>
                </a:tc>
                <a:tc>
                  <a:txBody>
                    <a:bodyPr/>
                    <a:lstStyle/>
                    <a:p>
                      <a:pPr algn="r" fontAlgn="b"/>
                      <a:r>
                        <a:rPr lang="en-US" sz="300" b="0" i="0" u="none" strike="noStrike">
                          <a:solidFill>
                            <a:srgbClr val="000000"/>
                          </a:solidFill>
                          <a:latin typeface="Calibri"/>
                        </a:rPr>
                        <a:t>49.69</a:t>
                      </a:r>
                    </a:p>
                  </a:txBody>
                  <a:tcPr marL="2785" marR="2785" marT="2785"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48.342</a:t>
                      </a:r>
                    </a:p>
                  </a:txBody>
                  <a:tcPr marL="2785" marR="2785" marT="2785"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44.694</a:t>
                      </a:r>
                    </a:p>
                  </a:txBody>
                  <a:tcPr marL="2785" marR="2785" marT="278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43.335</a:t>
                      </a:r>
                    </a:p>
                  </a:txBody>
                  <a:tcPr marL="2785" marR="2785" marT="2785" marB="0" anchor="b">
                    <a:lnL>
                      <a:noFill/>
                    </a:lnL>
                    <a:lnR>
                      <a:noFill/>
                    </a:lnR>
                    <a:lnT>
                      <a:noFill/>
                    </a:lnT>
                    <a:lnB>
                      <a:noFill/>
                    </a:lnB>
                    <a:solidFill>
                      <a:srgbClr val="FFDC81"/>
                    </a:solidFill>
                  </a:tcPr>
                </a:tc>
                <a:tc>
                  <a:txBody>
                    <a:bodyPr/>
                    <a:lstStyle/>
                    <a:p>
                      <a:pPr algn="r" fontAlgn="b"/>
                      <a:r>
                        <a:rPr lang="en-US" sz="300" b="0" i="0" u="none" strike="noStrike">
                          <a:solidFill>
                            <a:srgbClr val="000000"/>
                          </a:solidFill>
                          <a:latin typeface="Calibri"/>
                        </a:rPr>
                        <a:t>68.719</a:t>
                      </a:r>
                    </a:p>
                  </a:txBody>
                  <a:tcPr marL="2785" marR="2785" marT="2785" marB="0" anchor="b">
                    <a:lnL>
                      <a:noFill/>
                    </a:lnL>
                    <a:lnR>
                      <a:noFill/>
                    </a:lnR>
                    <a:lnT>
                      <a:noFill/>
                    </a:lnT>
                    <a:lnB>
                      <a:noFill/>
                    </a:lnB>
                    <a:solidFill>
                      <a:srgbClr val="FEC77D"/>
                    </a:solidFill>
                  </a:tcPr>
                </a:tc>
                <a:tc>
                  <a:txBody>
                    <a:bodyPr/>
                    <a:lstStyle/>
                    <a:p>
                      <a:pPr algn="r" fontAlgn="b"/>
                      <a:r>
                        <a:rPr lang="en-US" sz="300" b="0" i="0" u="none" strike="noStrike">
                          <a:solidFill>
                            <a:srgbClr val="000000"/>
                          </a:solidFill>
                          <a:latin typeface="Calibri"/>
                        </a:rPr>
                        <a:t>61.278</a:t>
                      </a:r>
                    </a:p>
                  </a:txBody>
                  <a:tcPr marL="2785" marR="2785" marT="278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37.717</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38.953</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28.035</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74.075</a:t>
                      </a:r>
                    </a:p>
                  </a:txBody>
                  <a:tcPr marL="2785" marR="2785" marT="2785" marB="0" anchor="b">
                    <a:lnL>
                      <a:noFill/>
                    </a:lnL>
                    <a:lnR>
                      <a:noFill/>
                    </a:lnR>
                    <a:lnT>
                      <a:noFill/>
                    </a:lnT>
                    <a:lnB>
                      <a:noFill/>
                    </a:lnB>
                    <a:solidFill>
                      <a:srgbClr val="FDC27D"/>
                    </a:solidFill>
                  </a:tcPr>
                </a:tc>
                <a:tc>
                  <a:txBody>
                    <a:bodyPr/>
                    <a:lstStyle/>
                    <a:p>
                      <a:pPr algn="r" fontAlgn="b"/>
                      <a:r>
                        <a:rPr lang="en-US" sz="300" b="0" i="0" u="none" strike="noStrike">
                          <a:solidFill>
                            <a:srgbClr val="000000"/>
                          </a:solidFill>
                          <a:latin typeface="Calibri"/>
                        </a:rPr>
                        <a:t>24.669</a:t>
                      </a:r>
                    </a:p>
                  </a:txBody>
                  <a:tcPr marL="2785" marR="2785" marT="2785" marB="0" anchor="b">
                    <a:lnL>
                      <a:noFill/>
                    </a:lnL>
                    <a:lnR>
                      <a:noFill/>
                    </a:lnR>
                    <a:lnT>
                      <a:noFill/>
                    </a:lnT>
                    <a:lnB>
                      <a:noFill/>
                    </a:lnB>
                    <a:solidFill>
                      <a:srgbClr val="FFEB84"/>
                    </a:solidFill>
                  </a:tcPr>
                </a:tc>
              </a:tr>
              <a:tr h="55685">
                <a:tc>
                  <a:txBody>
                    <a:bodyPr/>
                    <a:lstStyle/>
                    <a:p>
                      <a:pPr algn="l" fontAlgn="b"/>
                      <a:r>
                        <a:rPr lang="en-US" sz="300" b="0" i="0" u="none" strike="noStrike">
                          <a:solidFill>
                            <a:srgbClr val="000000"/>
                          </a:solidFill>
                          <a:latin typeface="Calibri"/>
                        </a:rPr>
                        <a:t>ASPEN All Placebo</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10.37</a:t>
                      </a:r>
                    </a:p>
                  </a:txBody>
                  <a:tcPr marL="2785" marR="2785" marT="2785" marB="0" anchor="b">
                    <a:lnL>
                      <a:noFill/>
                    </a:lnL>
                    <a:lnR>
                      <a:noFill/>
                    </a:lnR>
                    <a:lnT>
                      <a:noFill/>
                    </a:lnT>
                    <a:lnB>
                      <a:noFill/>
                    </a:lnB>
                    <a:solidFill>
                      <a:srgbClr val="9BCE7E"/>
                    </a:solidFill>
                  </a:tcPr>
                </a:tc>
                <a:tc>
                  <a:txBody>
                    <a:bodyPr/>
                    <a:lstStyle/>
                    <a:p>
                      <a:pPr algn="r" fontAlgn="b"/>
                      <a:r>
                        <a:rPr lang="en-US" sz="300" b="0" i="0" u="none" strike="noStrike">
                          <a:solidFill>
                            <a:srgbClr val="000000"/>
                          </a:solidFill>
                          <a:latin typeface="Calibri"/>
                        </a:rPr>
                        <a:t>13.946</a:t>
                      </a:r>
                    </a:p>
                  </a:txBody>
                  <a:tcPr marL="2785" marR="2785" marT="2785" marB="0" anchor="b">
                    <a:lnL>
                      <a:noFill/>
                    </a:lnL>
                    <a:lnR>
                      <a:noFill/>
                    </a:lnR>
                    <a:lnT>
                      <a:noFill/>
                    </a:lnT>
                    <a:lnB>
                      <a:noFill/>
                    </a:lnB>
                    <a:solidFill>
                      <a:srgbClr val="B6D57F"/>
                    </a:solidFill>
                  </a:tcPr>
                </a:tc>
                <a:tc>
                  <a:txBody>
                    <a:bodyPr/>
                    <a:lstStyle/>
                    <a:p>
                      <a:pPr algn="r" fontAlgn="b"/>
                      <a:r>
                        <a:rPr lang="en-US" sz="300" b="0" i="0" u="none" strike="noStrike">
                          <a:solidFill>
                            <a:srgbClr val="000000"/>
                          </a:solidFill>
                          <a:latin typeface="Calibri"/>
                        </a:rPr>
                        <a:t>11.301</a:t>
                      </a:r>
                    </a:p>
                  </a:txBody>
                  <a:tcPr marL="2785" marR="2785" marT="278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13.218</a:t>
                      </a:r>
                    </a:p>
                  </a:txBody>
                  <a:tcPr marL="2785" marR="2785" marT="2785"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13.83</a:t>
                      </a:r>
                    </a:p>
                  </a:txBody>
                  <a:tcPr marL="2785" marR="2785" marT="2785" marB="0" anchor="b">
                    <a:lnL>
                      <a:noFill/>
                    </a:lnL>
                    <a:lnR>
                      <a:noFill/>
                    </a:lnR>
                    <a:lnT>
                      <a:noFill/>
                    </a:lnT>
                    <a:lnB>
                      <a:noFill/>
                    </a:lnB>
                    <a:solidFill>
                      <a:srgbClr val="B5D57F"/>
                    </a:solidFill>
                  </a:tcPr>
                </a:tc>
                <a:tc>
                  <a:txBody>
                    <a:bodyPr/>
                    <a:lstStyle/>
                    <a:p>
                      <a:pPr algn="r" fontAlgn="b"/>
                      <a:r>
                        <a:rPr lang="en-US" sz="300" b="0" i="0" u="none" strike="noStrike">
                          <a:solidFill>
                            <a:srgbClr val="000000"/>
                          </a:solidFill>
                          <a:latin typeface="Calibri"/>
                        </a:rPr>
                        <a:t>24.831</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15.785</a:t>
                      </a:r>
                    </a:p>
                  </a:txBody>
                  <a:tcPr marL="2785" marR="2785" marT="2785" marB="0" anchor="b">
                    <a:lnL>
                      <a:noFill/>
                    </a:lnL>
                    <a:lnR>
                      <a:noFill/>
                    </a:lnR>
                    <a:lnT>
                      <a:noFill/>
                    </a:lnT>
                    <a:lnB>
                      <a:noFill/>
                    </a:lnB>
                    <a:solidFill>
                      <a:srgbClr val="C3D980"/>
                    </a:solidFill>
                  </a:tcPr>
                </a:tc>
                <a:tc>
                  <a:txBody>
                    <a:bodyPr/>
                    <a:lstStyle/>
                    <a:p>
                      <a:pPr algn="r" fontAlgn="b"/>
                      <a:r>
                        <a:rPr lang="en-US" sz="300" b="0" i="0" u="none" strike="noStrike">
                          <a:solidFill>
                            <a:srgbClr val="000000"/>
                          </a:solidFill>
                          <a:latin typeface="Calibri"/>
                        </a:rPr>
                        <a:t>17.367</a:t>
                      </a:r>
                    </a:p>
                  </a:txBody>
                  <a:tcPr marL="2785" marR="2785" marT="2785" marB="0" anchor="b">
                    <a:lnL>
                      <a:noFill/>
                    </a:lnL>
                    <a:lnR>
                      <a:noFill/>
                    </a:lnR>
                    <a:lnT>
                      <a:noFill/>
                    </a:lnT>
                    <a:lnB>
                      <a:noFill/>
                    </a:lnB>
                    <a:solidFill>
                      <a:srgbClr val="CEDD81"/>
                    </a:solidFill>
                  </a:tcPr>
                </a:tc>
                <a:tc>
                  <a:txBody>
                    <a:bodyPr/>
                    <a:lstStyle/>
                    <a:p>
                      <a:pPr algn="r" fontAlgn="b"/>
                      <a:r>
                        <a:rPr lang="en-US" sz="300" b="0" i="0" u="none" strike="noStrike">
                          <a:solidFill>
                            <a:srgbClr val="000000"/>
                          </a:solidFill>
                          <a:latin typeface="Calibri"/>
                        </a:rPr>
                        <a:t>10.156</a:t>
                      </a:r>
                    </a:p>
                  </a:txBody>
                  <a:tcPr marL="2785" marR="2785" marT="2785" marB="0" anchor="b">
                    <a:lnL>
                      <a:noFill/>
                    </a:lnL>
                    <a:lnR>
                      <a:noFill/>
                    </a:lnR>
                    <a:lnT>
                      <a:noFill/>
                    </a:lnT>
                    <a:lnB>
                      <a:noFill/>
                    </a:lnB>
                    <a:solidFill>
                      <a:srgbClr val="9ACD7E"/>
                    </a:solidFill>
                  </a:tcPr>
                </a:tc>
                <a:tc>
                  <a:txBody>
                    <a:bodyPr/>
                    <a:lstStyle/>
                    <a:p>
                      <a:pPr algn="r" fontAlgn="b"/>
                      <a:r>
                        <a:rPr lang="en-US" sz="300" b="0" i="0" u="none" strike="noStrike">
                          <a:solidFill>
                            <a:srgbClr val="000000"/>
                          </a:solidFill>
                          <a:latin typeface="Calibri"/>
                        </a:rPr>
                        <a:t>10.711</a:t>
                      </a:r>
                    </a:p>
                  </a:txBody>
                  <a:tcPr marL="2785" marR="2785" marT="278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22.187</a:t>
                      </a:r>
                    </a:p>
                  </a:txBody>
                  <a:tcPr marL="2785" marR="2785" marT="278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20.533</a:t>
                      </a:r>
                    </a:p>
                  </a:txBody>
                  <a:tcPr marL="2785" marR="2785" marT="2785" marB="0" anchor="b">
                    <a:lnL>
                      <a:noFill/>
                    </a:lnL>
                    <a:lnR>
                      <a:noFill/>
                    </a:lnR>
                    <a:lnT>
                      <a:noFill/>
                    </a:lnT>
                    <a:lnB>
                      <a:noFill/>
                    </a:lnB>
                    <a:solidFill>
                      <a:srgbClr val="E6E382"/>
                    </a:solidFill>
                  </a:tcPr>
                </a:tc>
                <a:tc>
                  <a:txBody>
                    <a:bodyPr/>
                    <a:lstStyle/>
                    <a:p>
                      <a:pPr algn="r" fontAlgn="b"/>
                      <a:r>
                        <a:rPr lang="en-US" sz="300" b="0" i="0" u="none" strike="noStrike">
                          <a:solidFill>
                            <a:srgbClr val="000000"/>
                          </a:solidFill>
                          <a:latin typeface="Calibri"/>
                        </a:rPr>
                        <a:t>10.518</a:t>
                      </a:r>
                    </a:p>
                  </a:txBody>
                  <a:tcPr marL="2785" marR="2785" marT="2785" marB="0" anchor="b">
                    <a:lnL>
                      <a:noFill/>
                    </a:lnL>
                    <a:lnR>
                      <a:noFill/>
                    </a:lnR>
                    <a:lnT>
                      <a:noFill/>
                    </a:lnT>
                    <a:lnB>
                      <a:noFill/>
                    </a:lnB>
                    <a:solidFill>
                      <a:srgbClr val="9DCE7E"/>
                    </a:solidFill>
                  </a:tcPr>
                </a:tc>
                <a:tc>
                  <a:txBody>
                    <a:bodyPr/>
                    <a:lstStyle/>
                    <a:p>
                      <a:pPr algn="r" fontAlgn="b"/>
                      <a:r>
                        <a:rPr lang="en-US" sz="300" b="0" i="0" u="none" strike="noStrike">
                          <a:solidFill>
                            <a:srgbClr val="000000"/>
                          </a:solidFill>
                          <a:latin typeface="Calibri"/>
                        </a:rPr>
                        <a:t>13.541</a:t>
                      </a:r>
                    </a:p>
                  </a:txBody>
                  <a:tcPr marL="2785" marR="2785" marT="2785" marB="0" anchor="b">
                    <a:lnL>
                      <a:noFill/>
                    </a:lnL>
                    <a:lnR>
                      <a:noFill/>
                    </a:lnR>
                    <a:lnT>
                      <a:noFill/>
                    </a:lnT>
                    <a:lnB>
                      <a:noFill/>
                    </a:lnB>
                    <a:solidFill>
                      <a:srgbClr val="B3D57F"/>
                    </a:solidFill>
                  </a:tcPr>
                </a:tc>
                <a:tc>
                  <a:txBody>
                    <a:bodyPr/>
                    <a:lstStyle/>
                    <a:p>
                      <a:pPr algn="r" fontAlgn="b"/>
                      <a:r>
                        <a:rPr lang="en-US" sz="300" b="0" i="0" u="none" strike="noStrike">
                          <a:solidFill>
                            <a:srgbClr val="000000"/>
                          </a:solidFill>
                          <a:latin typeface="Calibri"/>
                        </a:rPr>
                        <a:t>24.3</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12.406</a:t>
                      </a:r>
                    </a:p>
                  </a:txBody>
                  <a:tcPr marL="2785" marR="2785" marT="2785" marB="0" anchor="b">
                    <a:lnL>
                      <a:noFill/>
                    </a:lnL>
                    <a:lnR>
                      <a:noFill/>
                    </a:lnR>
                    <a:lnT>
                      <a:noFill/>
                    </a:lnT>
                    <a:lnB>
                      <a:noFill/>
                    </a:lnB>
                    <a:solidFill>
                      <a:srgbClr val="AAD27F"/>
                    </a:solidFill>
                  </a:tcPr>
                </a:tc>
                <a:tc>
                  <a:txBody>
                    <a:bodyPr/>
                    <a:lstStyle/>
                    <a:p>
                      <a:pPr algn="r" fontAlgn="b"/>
                      <a:r>
                        <a:rPr lang="en-US" sz="300" b="0" i="0" u="none" strike="noStrike">
                          <a:solidFill>
                            <a:srgbClr val="000000"/>
                          </a:solidFill>
                          <a:latin typeface="Calibri"/>
                        </a:rPr>
                        <a:t>14.915</a:t>
                      </a:r>
                    </a:p>
                  </a:txBody>
                  <a:tcPr marL="2785" marR="2785" marT="2785" marB="0" anchor="b">
                    <a:lnL>
                      <a:noFill/>
                    </a:lnL>
                    <a:lnR>
                      <a:noFill/>
                    </a:lnR>
                    <a:lnT>
                      <a:noFill/>
                    </a:lnT>
                    <a:lnB>
                      <a:noFill/>
                    </a:lnB>
                    <a:solidFill>
                      <a:srgbClr val="BDD780"/>
                    </a:solidFill>
                  </a:tcPr>
                </a:tc>
                <a:tc>
                  <a:txBody>
                    <a:bodyPr/>
                    <a:lstStyle/>
                    <a:p>
                      <a:pPr algn="r" fontAlgn="b"/>
                      <a:r>
                        <a:rPr lang="en-US" sz="300" b="0" i="0" u="none" strike="noStrike">
                          <a:solidFill>
                            <a:srgbClr val="000000"/>
                          </a:solidFill>
                          <a:latin typeface="Calibri"/>
                        </a:rPr>
                        <a:t>14.635</a:t>
                      </a:r>
                    </a:p>
                  </a:txBody>
                  <a:tcPr marL="2785" marR="2785" marT="2785" marB="0" anchor="b">
                    <a:lnL>
                      <a:noFill/>
                    </a:lnL>
                    <a:lnR>
                      <a:noFill/>
                    </a:lnR>
                    <a:lnT>
                      <a:noFill/>
                    </a:lnT>
                    <a:lnB>
                      <a:noFill/>
                    </a:lnB>
                    <a:solidFill>
                      <a:srgbClr val="BBD780"/>
                    </a:solidFill>
                  </a:tcPr>
                </a:tc>
                <a:tc>
                  <a:txBody>
                    <a:bodyPr/>
                    <a:lstStyle/>
                    <a:p>
                      <a:pPr algn="r" fontAlgn="b"/>
                      <a:r>
                        <a:rPr lang="en-US" sz="300" b="0" i="0" u="none" strike="noStrike">
                          <a:solidFill>
                            <a:srgbClr val="000000"/>
                          </a:solidFill>
                          <a:latin typeface="Calibri"/>
                        </a:rPr>
                        <a:t>11.635</a:t>
                      </a:r>
                    </a:p>
                  </a:txBody>
                  <a:tcPr marL="2785" marR="2785" marT="2785"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18.693</a:t>
                      </a:r>
                    </a:p>
                  </a:txBody>
                  <a:tcPr marL="2785" marR="2785" marT="2785" marB="0" anchor="b">
                    <a:lnL>
                      <a:noFill/>
                    </a:lnL>
                    <a:lnR>
                      <a:noFill/>
                    </a:lnR>
                    <a:lnT>
                      <a:noFill/>
                    </a:lnT>
                    <a:lnB>
                      <a:noFill/>
                    </a:lnB>
                    <a:solidFill>
                      <a:srgbClr val="D8DF81"/>
                    </a:solidFill>
                  </a:tcPr>
                </a:tc>
                <a:tc>
                  <a:txBody>
                    <a:bodyPr/>
                    <a:lstStyle/>
                    <a:p>
                      <a:pPr algn="r" fontAlgn="b"/>
                      <a:r>
                        <a:rPr lang="en-US" sz="300" b="0" i="0" u="none" strike="noStrike">
                          <a:solidFill>
                            <a:srgbClr val="000000"/>
                          </a:solidFill>
                          <a:latin typeface="Calibri"/>
                        </a:rPr>
                        <a:t>18.12</a:t>
                      </a:r>
                    </a:p>
                  </a:txBody>
                  <a:tcPr marL="2785" marR="2785" marT="278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11.523</a:t>
                      </a:r>
                    </a:p>
                  </a:txBody>
                  <a:tcPr marL="2785" marR="2785" marT="2785" marB="0" anchor="b">
                    <a:lnL>
                      <a:noFill/>
                    </a:lnL>
                    <a:lnR>
                      <a:noFill/>
                    </a:lnR>
                    <a:lnT>
                      <a:noFill/>
                    </a:lnT>
                    <a:lnB>
                      <a:noFill/>
                    </a:lnB>
                    <a:solidFill>
                      <a:srgbClr val="A4D07E"/>
                    </a:solidFill>
                  </a:tcPr>
                </a:tc>
                <a:tc>
                  <a:txBody>
                    <a:bodyPr/>
                    <a:lstStyle/>
                    <a:p>
                      <a:pPr algn="r" fontAlgn="b"/>
                      <a:r>
                        <a:rPr lang="en-US" sz="300" b="0" i="0" u="none" strike="noStrike">
                          <a:solidFill>
                            <a:srgbClr val="000000"/>
                          </a:solidFill>
                          <a:latin typeface="Calibri"/>
                        </a:rPr>
                        <a:t>12.919</a:t>
                      </a:r>
                    </a:p>
                  </a:txBody>
                  <a:tcPr marL="2785" marR="2785" marT="2785" marB="0" anchor="b">
                    <a:lnL>
                      <a:noFill/>
                    </a:lnL>
                    <a:lnR>
                      <a:noFill/>
                    </a:lnR>
                    <a:lnT>
                      <a:noFill/>
                    </a:lnT>
                    <a:lnB>
                      <a:noFill/>
                    </a:lnB>
                    <a:solidFill>
                      <a:srgbClr val="AED37F"/>
                    </a:solidFill>
                  </a:tcPr>
                </a:tc>
                <a:tc>
                  <a:txBody>
                    <a:bodyPr/>
                    <a:lstStyle/>
                    <a:p>
                      <a:pPr algn="r" fontAlgn="b"/>
                      <a:r>
                        <a:rPr lang="en-US" sz="300" b="0" i="0" u="none" strike="noStrike">
                          <a:solidFill>
                            <a:srgbClr val="000000"/>
                          </a:solidFill>
                          <a:latin typeface="Calibri"/>
                        </a:rPr>
                        <a:t>6.6134</a:t>
                      </a:r>
                    </a:p>
                  </a:txBody>
                  <a:tcPr marL="2785" marR="2785" marT="278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25.412</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16.345</a:t>
                      </a:r>
                    </a:p>
                  </a:txBody>
                  <a:tcPr marL="2785" marR="2785" marT="2785" marB="0" anchor="b">
                    <a:lnL>
                      <a:noFill/>
                    </a:lnL>
                    <a:lnR>
                      <a:noFill/>
                    </a:lnR>
                    <a:lnT>
                      <a:noFill/>
                    </a:lnT>
                    <a:lnB>
                      <a:noFill/>
                    </a:lnB>
                    <a:solidFill>
                      <a:srgbClr val="C7DA80"/>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6.9486</a:t>
                      </a:r>
                    </a:p>
                  </a:txBody>
                  <a:tcPr marL="2785" marR="2785" marT="2785" marB="0" anchor="b">
                    <a:lnL>
                      <a:noFill/>
                    </a:lnL>
                    <a:lnR>
                      <a:noFill/>
                    </a:lnR>
                    <a:lnT>
                      <a:noFill/>
                    </a:lnT>
                    <a:lnB>
                      <a:noFill/>
                    </a:lnB>
                    <a:solidFill>
                      <a:srgbClr val="82C77C"/>
                    </a:solidFill>
                  </a:tcPr>
                </a:tc>
                <a:tc>
                  <a:txBody>
                    <a:bodyPr/>
                    <a:lstStyle/>
                    <a:p>
                      <a:pPr algn="r" fontAlgn="b"/>
                      <a:r>
                        <a:rPr lang="en-US" sz="300" b="0" i="0" u="none" strike="noStrike">
                          <a:solidFill>
                            <a:srgbClr val="000000"/>
                          </a:solidFill>
                          <a:latin typeface="Calibri"/>
                        </a:rPr>
                        <a:t>11.46</a:t>
                      </a:r>
                    </a:p>
                  </a:txBody>
                  <a:tcPr marL="2785" marR="2785" marT="278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9.7912</a:t>
                      </a:r>
                    </a:p>
                  </a:txBody>
                  <a:tcPr marL="2785" marR="2785" marT="2785" marB="0" anchor="b">
                    <a:lnL>
                      <a:noFill/>
                    </a:lnL>
                    <a:lnR>
                      <a:noFill/>
                    </a:lnR>
                    <a:lnT>
                      <a:noFill/>
                    </a:lnT>
                    <a:lnB>
                      <a:noFill/>
                    </a:lnB>
                    <a:solidFill>
                      <a:srgbClr val="97CD7E"/>
                    </a:solidFill>
                  </a:tcPr>
                </a:tc>
                <a:tc>
                  <a:txBody>
                    <a:bodyPr/>
                    <a:lstStyle/>
                    <a:p>
                      <a:pPr algn="r" fontAlgn="b"/>
                      <a:r>
                        <a:rPr lang="en-US" sz="300" b="0" i="0" u="none" strike="noStrike">
                          <a:solidFill>
                            <a:srgbClr val="000000"/>
                          </a:solidFill>
                          <a:latin typeface="Calibri"/>
                        </a:rPr>
                        <a:t>11.218</a:t>
                      </a:r>
                    </a:p>
                  </a:txBody>
                  <a:tcPr marL="2785" marR="2785" marT="278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15.638</a:t>
                      </a:r>
                    </a:p>
                  </a:txBody>
                  <a:tcPr marL="2785" marR="2785" marT="278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27.156</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18.8</a:t>
                      </a:r>
                    </a:p>
                  </a:txBody>
                  <a:tcPr marL="2785" marR="2785" marT="278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26.024</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18.942</a:t>
                      </a:r>
                    </a:p>
                  </a:txBody>
                  <a:tcPr marL="2785" marR="2785" marT="2785" marB="0" anchor="b">
                    <a:lnL>
                      <a:noFill/>
                    </a:lnL>
                    <a:lnR>
                      <a:noFill/>
                    </a:lnR>
                    <a:lnT>
                      <a:noFill/>
                    </a:lnT>
                    <a:lnB>
                      <a:noFill/>
                    </a:lnB>
                    <a:solidFill>
                      <a:srgbClr val="DAE081"/>
                    </a:solidFill>
                  </a:tcPr>
                </a:tc>
                <a:tc>
                  <a:txBody>
                    <a:bodyPr/>
                    <a:lstStyle/>
                    <a:p>
                      <a:pPr algn="r" fontAlgn="b"/>
                      <a:r>
                        <a:rPr lang="en-US" sz="300" b="0" i="0" u="none" strike="noStrike">
                          <a:solidFill>
                            <a:srgbClr val="000000"/>
                          </a:solidFill>
                          <a:latin typeface="Calibri"/>
                        </a:rPr>
                        <a:t>17.015</a:t>
                      </a:r>
                    </a:p>
                  </a:txBody>
                  <a:tcPr marL="2785" marR="2785" marT="2785"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28.079</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35.165</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10.235</a:t>
                      </a:r>
                    </a:p>
                  </a:txBody>
                  <a:tcPr marL="2785" marR="2785" marT="2785" marB="0" anchor="b">
                    <a:lnL>
                      <a:noFill/>
                    </a:lnL>
                    <a:lnR>
                      <a:noFill/>
                    </a:lnR>
                    <a:lnT>
                      <a:noFill/>
                    </a:lnT>
                    <a:lnB>
                      <a:noFill/>
                    </a:lnB>
                    <a:solidFill>
                      <a:srgbClr val="9ACE7E"/>
                    </a:solidFill>
                  </a:tcPr>
                </a:tc>
                <a:tc>
                  <a:txBody>
                    <a:bodyPr/>
                    <a:lstStyle/>
                    <a:p>
                      <a:pPr algn="r" fontAlgn="b"/>
                      <a:r>
                        <a:rPr lang="en-US" sz="300" b="0" i="0" u="none" strike="noStrike">
                          <a:solidFill>
                            <a:srgbClr val="000000"/>
                          </a:solidFill>
                          <a:latin typeface="Calibri"/>
                        </a:rPr>
                        <a:t>10.229</a:t>
                      </a:r>
                    </a:p>
                  </a:txBody>
                  <a:tcPr marL="2785" marR="2785" marT="2785" marB="0" anchor="b">
                    <a:lnL>
                      <a:noFill/>
                    </a:lnL>
                    <a:lnR>
                      <a:noFill/>
                    </a:lnR>
                    <a:lnT>
                      <a:noFill/>
                    </a:lnT>
                    <a:lnB>
                      <a:noFill/>
                    </a:lnB>
                    <a:solidFill>
                      <a:srgbClr val="9ACE7E"/>
                    </a:solidFill>
                  </a:tcPr>
                </a:tc>
                <a:tc>
                  <a:txBody>
                    <a:bodyPr/>
                    <a:lstStyle/>
                    <a:p>
                      <a:pPr algn="r" fontAlgn="b"/>
                      <a:r>
                        <a:rPr lang="en-US" sz="300" b="0" i="0" u="none" strike="noStrike">
                          <a:solidFill>
                            <a:srgbClr val="000000"/>
                          </a:solidFill>
                          <a:latin typeface="Calibri"/>
                        </a:rPr>
                        <a:t>33.484</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12.417</a:t>
                      </a:r>
                    </a:p>
                  </a:txBody>
                  <a:tcPr marL="2785" marR="2785" marT="2785" marB="0" anchor="b">
                    <a:lnL>
                      <a:noFill/>
                    </a:lnL>
                    <a:lnR>
                      <a:noFill/>
                    </a:lnR>
                    <a:lnT>
                      <a:noFill/>
                    </a:lnT>
                    <a:lnB>
                      <a:noFill/>
                    </a:lnB>
                    <a:solidFill>
                      <a:srgbClr val="AAD27F"/>
                    </a:solidFill>
                  </a:tcPr>
                </a:tc>
                <a:tc>
                  <a:txBody>
                    <a:bodyPr/>
                    <a:lstStyle/>
                    <a:p>
                      <a:pPr algn="r" fontAlgn="b"/>
                      <a:r>
                        <a:rPr lang="en-US" sz="300" b="0" i="0" u="none" strike="noStrike">
                          <a:solidFill>
                            <a:srgbClr val="000000"/>
                          </a:solidFill>
                          <a:latin typeface="Calibri"/>
                        </a:rPr>
                        <a:t>13.95</a:t>
                      </a:r>
                    </a:p>
                  </a:txBody>
                  <a:tcPr marL="2785" marR="2785" marT="2785" marB="0" anchor="b">
                    <a:lnL>
                      <a:noFill/>
                    </a:lnL>
                    <a:lnR>
                      <a:noFill/>
                    </a:lnR>
                    <a:lnT>
                      <a:noFill/>
                    </a:lnT>
                    <a:lnB>
                      <a:noFill/>
                    </a:lnB>
                    <a:solidFill>
                      <a:srgbClr val="B6D57F"/>
                    </a:solidFill>
                  </a:tcPr>
                </a:tc>
                <a:tc>
                  <a:txBody>
                    <a:bodyPr/>
                    <a:lstStyle/>
                    <a:p>
                      <a:pPr algn="r" fontAlgn="b"/>
                      <a:r>
                        <a:rPr lang="en-US" sz="300" b="0" i="0" u="none" strike="noStrike">
                          <a:solidFill>
                            <a:srgbClr val="000000"/>
                          </a:solidFill>
                          <a:latin typeface="Calibri"/>
                        </a:rPr>
                        <a:t>15.021</a:t>
                      </a:r>
                    </a:p>
                  </a:txBody>
                  <a:tcPr marL="2785" marR="2785" marT="2785" marB="0" anchor="b">
                    <a:lnL>
                      <a:noFill/>
                    </a:lnL>
                    <a:lnR>
                      <a:noFill/>
                    </a:lnR>
                    <a:lnT>
                      <a:noFill/>
                    </a:lnT>
                    <a:lnB>
                      <a:noFill/>
                    </a:lnB>
                    <a:solidFill>
                      <a:srgbClr val="BDD880"/>
                    </a:solidFill>
                  </a:tcPr>
                </a:tc>
                <a:tc>
                  <a:txBody>
                    <a:bodyPr/>
                    <a:lstStyle/>
                    <a:p>
                      <a:pPr algn="r" fontAlgn="b"/>
                      <a:r>
                        <a:rPr lang="en-US" sz="300" b="0" i="0" u="none" strike="noStrike">
                          <a:solidFill>
                            <a:srgbClr val="000000"/>
                          </a:solidFill>
                          <a:latin typeface="Calibri"/>
                        </a:rPr>
                        <a:t>12.185</a:t>
                      </a:r>
                    </a:p>
                  </a:txBody>
                  <a:tcPr marL="2785" marR="2785" marT="2785" marB="0" anchor="b">
                    <a:lnL>
                      <a:noFill/>
                    </a:lnL>
                    <a:lnR>
                      <a:noFill/>
                    </a:lnR>
                    <a:lnT>
                      <a:noFill/>
                    </a:lnT>
                    <a:lnB>
                      <a:noFill/>
                    </a:lnB>
                    <a:solidFill>
                      <a:srgbClr val="A9D27F"/>
                    </a:solidFill>
                  </a:tcPr>
                </a:tc>
                <a:tc>
                  <a:txBody>
                    <a:bodyPr/>
                    <a:lstStyle/>
                    <a:p>
                      <a:pPr algn="r" fontAlgn="b"/>
                      <a:r>
                        <a:rPr lang="en-US" sz="300" b="0" i="0" u="none" strike="noStrike">
                          <a:solidFill>
                            <a:srgbClr val="000000"/>
                          </a:solidFill>
                          <a:latin typeface="Calibri"/>
                        </a:rPr>
                        <a:t>24.307</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25.88</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19.62</a:t>
                      </a:r>
                    </a:p>
                  </a:txBody>
                  <a:tcPr marL="2785" marR="2785" marT="2785" marB="0" anchor="b">
                    <a:lnL>
                      <a:noFill/>
                    </a:lnL>
                    <a:lnR>
                      <a:noFill/>
                    </a:lnR>
                    <a:lnT>
                      <a:noFill/>
                    </a:lnT>
                    <a:lnB>
                      <a:noFill/>
                    </a:lnB>
                    <a:solidFill>
                      <a:srgbClr val="DFE182"/>
                    </a:solidFill>
                  </a:tcPr>
                </a:tc>
                <a:tc>
                  <a:txBody>
                    <a:bodyPr/>
                    <a:lstStyle/>
                    <a:p>
                      <a:pPr algn="r" fontAlgn="b"/>
                      <a:r>
                        <a:rPr lang="en-US" sz="300" b="0" i="0" u="none" strike="noStrike">
                          <a:solidFill>
                            <a:srgbClr val="000000"/>
                          </a:solidFill>
                          <a:latin typeface="Calibri"/>
                        </a:rPr>
                        <a:t>20.524</a:t>
                      </a:r>
                    </a:p>
                  </a:txBody>
                  <a:tcPr marL="2785" marR="2785" marT="2785" marB="0" anchor="b">
                    <a:lnL>
                      <a:noFill/>
                    </a:lnL>
                    <a:lnR>
                      <a:noFill/>
                    </a:lnR>
                    <a:lnT>
                      <a:noFill/>
                    </a:lnT>
                    <a:lnB>
                      <a:noFill/>
                    </a:lnB>
                    <a:solidFill>
                      <a:srgbClr val="E6E382"/>
                    </a:solidFill>
                  </a:tcPr>
                </a:tc>
                <a:tc>
                  <a:txBody>
                    <a:bodyPr/>
                    <a:lstStyle/>
                    <a:p>
                      <a:pPr algn="r" fontAlgn="b"/>
                      <a:r>
                        <a:rPr lang="en-US" sz="300" b="0" i="0" u="none" strike="noStrike">
                          <a:solidFill>
                            <a:srgbClr val="000000"/>
                          </a:solidFill>
                          <a:latin typeface="Calibri"/>
                        </a:rPr>
                        <a:t>12.109</a:t>
                      </a:r>
                    </a:p>
                  </a:txBody>
                  <a:tcPr marL="2785" marR="2785" marT="278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36.898</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31.227</a:t>
                      </a:r>
                    </a:p>
                  </a:txBody>
                  <a:tcPr marL="2785" marR="2785" marT="2785" marB="0" anchor="b">
                    <a:lnL>
                      <a:noFill/>
                    </a:lnL>
                    <a:lnR>
                      <a:noFill/>
                    </a:lnR>
                    <a:lnT>
                      <a:noFill/>
                    </a:lnT>
                    <a:lnB>
                      <a:noFill/>
                    </a:lnB>
                    <a:solidFill>
                      <a:srgbClr val="FFE683"/>
                    </a:solidFill>
                  </a:tcPr>
                </a:tc>
              </a:tr>
              <a:tr h="55685">
                <a:tc>
                  <a:txBody>
                    <a:bodyPr/>
                    <a:lstStyle/>
                    <a:p>
                      <a:pPr algn="l" fontAlgn="b"/>
                      <a:r>
                        <a:rPr lang="en-US" sz="300" b="0" i="0" u="none" strike="noStrike">
                          <a:solidFill>
                            <a:srgbClr val="000000"/>
                          </a:solidFill>
                          <a:latin typeface="Calibri"/>
                        </a:rPr>
                        <a:t>ASPEN All Atorvastatin</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9.911</a:t>
                      </a:r>
                    </a:p>
                  </a:txBody>
                  <a:tcPr marL="2785" marR="2785" marT="2785" marB="0" anchor="b">
                    <a:lnL>
                      <a:noFill/>
                    </a:lnL>
                    <a:lnR>
                      <a:noFill/>
                    </a:lnR>
                    <a:lnT>
                      <a:noFill/>
                    </a:lnT>
                    <a:lnB>
                      <a:noFill/>
                    </a:lnB>
                    <a:solidFill>
                      <a:srgbClr val="98CD7E"/>
                    </a:solidFill>
                  </a:tcPr>
                </a:tc>
                <a:tc>
                  <a:txBody>
                    <a:bodyPr/>
                    <a:lstStyle/>
                    <a:p>
                      <a:pPr algn="r" fontAlgn="b"/>
                      <a:r>
                        <a:rPr lang="en-US" sz="300" b="0" i="0" u="none" strike="noStrike">
                          <a:solidFill>
                            <a:srgbClr val="000000"/>
                          </a:solidFill>
                          <a:latin typeface="Calibri"/>
                        </a:rPr>
                        <a:t>11.324</a:t>
                      </a:r>
                    </a:p>
                  </a:txBody>
                  <a:tcPr marL="2785" marR="2785" marT="278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11.206</a:t>
                      </a:r>
                    </a:p>
                  </a:txBody>
                  <a:tcPr marL="2785" marR="2785" marT="278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12.288</a:t>
                      </a:r>
                    </a:p>
                  </a:txBody>
                  <a:tcPr marL="2785" marR="2785" marT="2785" marB="0" anchor="b">
                    <a:lnL>
                      <a:noFill/>
                    </a:lnL>
                    <a:lnR>
                      <a:noFill/>
                    </a:lnR>
                    <a:lnT>
                      <a:noFill/>
                    </a:lnT>
                    <a:lnB>
                      <a:noFill/>
                    </a:lnB>
                    <a:solidFill>
                      <a:srgbClr val="A9D27F"/>
                    </a:solidFill>
                  </a:tcPr>
                </a:tc>
                <a:tc>
                  <a:txBody>
                    <a:bodyPr/>
                    <a:lstStyle/>
                    <a:p>
                      <a:pPr algn="r" fontAlgn="b"/>
                      <a:r>
                        <a:rPr lang="en-US" sz="300" b="0" i="0" u="none" strike="noStrike">
                          <a:solidFill>
                            <a:srgbClr val="000000"/>
                          </a:solidFill>
                          <a:latin typeface="Calibri"/>
                        </a:rPr>
                        <a:t>14.955</a:t>
                      </a:r>
                    </a:p>
                  </a:txBody>
                  <a:tcPr marL="2785" marR="2785" marT="2785" marB="0" anchor="b">
                    <a:lnL>
                      <a:noFill/>
                    </a:lnL>
                    <a:lnR>
                      <a:noFill/>
                    </a:lnR>
                    <a:lnT>
                      <a:noFill/>
                    </a:lnT>
                    <a:lnB>
                      <a:noFill/>
                    </a:lnB>
                    <a:solidFill>
                      <a:srgbClr val="BDD880"/>
                    </a:solidFill>
                  </a:tcPr>
                </a:tc>
                <a:tc>
                  <a:txBody>
                    <a:bodyPr/>
                    <a:lstStyle/>
                    <a:p>
                      <a:pPr algn="r" fontAlgn="b"/>
                      <a:r>
                        <a:rPr lang="en-US" sz="300" b="0" i="0" u="none" strike="noStrike">
                          <a:solidFill>
                            <a:srgbClr val="000000"/>
                          </a:solidFill>
                          <a:latin typeface="Calibri"/>
                        </a:rPr>
                        <a:t>20.047</a:t>
                      </a:r>
                    </a:p>
                  </a:txBody>
                  <a:tcPr marL="2785" marR="2785" marT="2785" marB="0" anchor="b">
                    <a:lnL>
                      <a:noFill/>
                    </a:lnL>
                    <a:lnR>
                      <a:noFill/>
                    </a:lnR>
                    <a:lnT>
                      <a:noFill/>
                    </a:lnT>
                    <a:lnB>
                      <a:noFill/>
                    </a:lnB>
                    <a:solidFill>
                      <a:srgbClr val="E2E282"/>
                    </a:solidFill>
                  </a:tcPr>
                </a:tc>
                <a:tc>
                  <a:txBody>
                    <a:bodyPr/>
                    <a:lstStyle/>
                    <a:p>
                      <a:pPr algn="r" fontAlgn="b"/>
                      <a:r>
                        <a:rPr lang="en-US" sz="300" b="0" i="0" u="none" strike="noStrike">
                          <a:solidFill>
                            <a:srgbClr val="000000"/>
                          </a:solidFill>
                          <a:latin typeface="Calibri"/>
                        </a:rPr>
                        <a:t>14.042</a:t>
                      </a:r>
                    </a:p>
                  </a:txBody>
                  <a:tcPr marL="2785" marR="2785" marT="2785"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22.545</a:t>
                      </a:r>
                    </a:p>
                  </a:txBody>
                  <a:tcPr marL="2785" marR="2785" marT="2785" marB="0" anchor="b">
                    <a:lnL>
                      <a:noFill/>
                    </a:lnL>
                    <a:lnR>
                      <a:noFill/>
                    </a:lnR>
                    <a:lnT>
                      <a:noFill/>
                    </a:lnT>
                    <a:lnB>
                      <a:noFill/>
                    </a:lnB>
                    <a:solidFill>
                      <a:srgbClr val="F4E883"/>
                    </a:solidFill>
                  </a:tcPr>
                </a:tc>
                <a:tc>
                  <a:txBody>
                    <a:bodyPr/>
                    <a:lstStyle/>
                    <a:p>
                      <a:pPr algn="r" fontAlgn="b"/>
                      <a:r>
                        <a:rPr lang="en-US" sz="300" b="0" i="0" u="none" strike="noStrike">
                          <a:solidFill>
                            <a:srgbClr val="000000"/>
                          </a:solidFill>
                          <a:latin typeface="Calibri"/>
                        </a:rPr>
                        <a:t>10.397</a:t>
                      </a:r>
                    </a:p>
                  </a:txBody>
                  <a:tcPr marL="2785" marR="2785" marT="2785" marB="0" anchor="b">
                    <a:lnL>
                      <a:noFill/>
                    </a:lnL>
                    <a:lnR>
                      <a:noFill/>
                    </a:lnR>
                    <a:lnT>
                      <a:noFill/>
                    </a:lnT>
                    <a:lnB>
                      <a:noFill/>
                    </a:lnB>
                    <a:solidFill>
                      <a:srgbClr val="9CCE7E"/>
                    </a:solidFill>
                  </a:tcPr>
                </a:tc>
                <a:tc>
                  <a:txBody>
                    <a:bodyPr/>
                    <a:lstStyle/>
                    <a:p>
                      <a:pPr algn="r" fontAlgn="b"/>
                      <a:r>
                        <a:rPr lang="en-US" sz="300" b="0" i="0" u="none" strike="noStrike">
                          <a:solidFill>
                            <a:srgbClr val="000000"/>
                          </a:solidFill>
                          <a:latin typeface="Calibri"/>
                        </a:rPr>
                        <a:t>11.864</a:t>
                      </a:r>
                    </a:p>
                  </a:txBody>
                  <a:tcPr marL="2785" marR="2785" marT="2785" marB="0" anchor="b">
                    <a:lnL>
                      <a:noFill/>
                    </a:lnL>
                    <a:lnR>
                      <a:noFill/>
                    </a:lnR>
                    <a:lnT>
                      <a:noFill/>
                    </a:lnT>
                    <a:lnB>
                      <a:noFill/>
                    </a:lnB>
                    <a:solidFill>
                      <a:srgbClr val="A6D17E"/>
                    </a:solidFill>
                  </a:tcPr>
                </a:tc>
                <a:tc>
                  <a:txBody>
                    <a:bodyPr/>
                    <a:lstStyle/>
                    <a:p>
                      <a:pPr algn="r" fontAlgn="b"/>
                      <a:r>
                        <a:rPr lang="en-US" sz="300" b="0" i="0" u="none" strike="noStrike">
                          <a:solidFill>
                            <a:srgbClr val="000000"/>
                          </a:solidFill>
                          <a:latin typeface="Calibri"/>
                        </a:rPr>
                        <a:t>24.09</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23.572</a:t>
                      </a:r>
                    </a:p>
                  </a:txBody>
                  <a:tcPr marL="2785" marR="2785" marT="278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10.477</a:t>
                      </a:r>
                    </a:p>
                  </a:txBody>
                  <a:tcPr marL="2785" marR="2785" marT="2785" marB="0" anchor="b">
                    <a:lnL>
                      <a:noFill/>
                    </a:lnL>
                    <a:lnR>
                      <a:noFill/>
                    </a:lnR>
                    <a:lnT>
                      <a:noFill/>
                    </a:lnT>
                    <a:lnB>
                      <a:noFill/>
                    </a:lnB>
                    <a:solidFill>
                      <a:srgbClr val="9CCE7E"/>
                    </a:solidFill>
                  </a:tcPr>
                </a:tc>
                <a:tc>
                  <a:txBody>
                    <a:bodyPr/>
                    <a:lstStyle/>
                    <a:p>
                      <a:pPr algn="r" fontAlgn="b"/>
                      <a:r>
                        <a:rPr lang="en-US" sz="300" b="0" i="0" u="none" strike="noStrike">
                          <a:solidFill>
                            <a:srgbClr val="000000"/>
                          </a:solidFill>
                          <a:latin typeface="Calibri"/>
                        </a:rPr>
                        <a:t>14.129</a:t>
                      </a:r>
                    </a:p>
                  </a:txBody>
                  <a:tcPr marL="2785" marR="2785" marT="278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24.257</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11.826</a:t>
                      </a:r>
                    </a:p>
                  </a:txBody>
                  <a:tcPr marL="2785" marR="2785" marT="2785" marB="0" anchor="b">
                    <a:lnL>
                      <a:noFill/>
                    </a:lnL>
                    <a:lnR>
                      <a:noFill/>
                    </a:lnR>
                    <a:lnT>
                      <a:noFill/>
                    </a:lnT>
                    <a:lnB>
                      <a:noFill/>
                    </a:lnB>
                    <a:solidFill>
                      <a:srgbClr val="A6D17E"/>
                    </a:solidFill>
                  </a:tcPr>
                </a:tc>
                <a:tc>
                  <a:txBody>
                    <a:bodyPr/>
                    <a:lstStyle/>
                    <a:p>
                      <a:pPr algn="r" fontAlgn="b"/>
                      <a:r>
                        <a:rPr lang="en-US" sz="300" b="0" i="0" u="none" strike="noStrike">
                          <a:solidFill>
                            <a:srgbClr val="000000"/>
                          </a:solidFill>
                          <a:latin typeface="Calibri"/>
                        </a:rPr>
                        <a:t>13.216</a:t>
                      </a:r>
                    </a:p>
                  </a:txBody>
                  <a:tcPr marL="2785" marR="2785" marT="2785"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13.253</a:t>
                      </a:r>
                    </a:p>
                  </a:txBody>
                  <a:tcPr marL="2785" marR="2785" marT="2785"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13.098</a:t>
                      </a:r>
                    </a:p>
                  </a:txBody>
                  <a:tcPr marL="2785" marR="2785" marT="2785" marB="0" anchor="b">
                    <a:lnL>
                      <a:noFill/>
                    </a:lnL>
                    <a:lnR>
                      <a:noFill/>
                    </a:lnR>
                    <a:lnT>
                      <a:noFill/>
                    </a:lnT>
                    <a:lnB>
                      <a:noFill/>
                    </a:lnB>
                    <a:solidFill>
                      <a:srgbClr val="AFD47F"/>
                    </a:solidFill>
                  </a:tcPr>
                </a:tc>
                <a:tc>
                  <a:txBody>
                    <a:bodyPr/>
                    <a:lstStyle/>
                    <a:p>
                      <a:pPr algn="r" fontAlgn="b"/>
                      <a:r>
                        <a:rPr lang="en-US" sz="300" b="0" i="0" u="none" strike="noStrike">
                          <a:solidFill>
                            <a:srgbClr val="000000"/>
                          </a:solidFill>
                          <a:latin typeface="Calibri"/>
                        </a:rPr>
                        <a:t>15.923</a:t>
                      </a:r>
                    </a:p>
                  </a:txBody>
                  <a:tcPr marL="2785" marR="2785" marT="2785" marB="0" anchor="b">
                    <a:lnL>
                      <a:noFill/>
                    </a:lnL>
                    <a:lnR>
                      <a:noFill/>
                    </a:lnR>
                    <a:lnT>
                      <a:noFill/>
                    </a:lnT>
                    <a:lnB>
                      <a:noFill/>
                    </a:lnB>
                    <a:solidFill>
                      <a:srgbClr val="C4DA80"/>
                    </a:solidFill>
                  </a:tcPr>
                </a:tc>
                <a:tc>
                  <a:txBody>
                    <a:bodyPr/>
                    <a:lstStyle/>
                    <a:p>
                      <a:pPr algn="r" fontAlgn="b"/>
                      <a:r>
                        <a:rPr lang="en-US" sz="300" b="0" i="0" u="none" strike="noStrike">
                          <a:solidFill>
                            <a:srgbClr val="000000"/>
                          </a:solidFill>
                          <a:latin typeface="Calibri"/>
                        </a:rPr>
                        <a:t>18.436</a:t>
                      </a:r>
                    </a:p>
                  </a:txBody>
                  <a:tcPr marL="2785" marR="2785" marT="2785"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17.178</a:t>
                      </a:r>
                    </a:p>
                  </a:txBody>
                  <a:tcPr marL="2785" marR="2785" marT="2785"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15.375</a:t>
                      </a:r>
                    </a:p>
                  </a:txBody>
                  <a:tcPr marL="2785" marR="2785" marT="2785" marB="0" anchor="b">
                    <a:lnL>
                      <a:noFill/>
                    </a:lnL>
                    <a:lnR>
                      <a:noFill/>
                    </a:lnR>
                    <a:lnT>
                      <a:noFill/>
                    </a:lnT>
                    <a:lnB>
                      <a:noFill/>
                    </a:lnB>
                    <a:solidFill>
                      <a:srgbClr val="C0D880"/>
                    </a:solidFill>
                  </a:tcPr>
                </a:tc>
                <a:tc>
                  <a:txBody>
                    <a:bodyPr/>
                    <a:lstStyle/>
                    <a:p>
                      <a:pPr algn="r" fontAlgn="b"/>
                      <a:r>
                        <a:rPr lang="en-US" sz="300" b="0" i="0" u="none" strike="noStrike">
                          <a:solidFill>
                            <a:srgbClr val="000000"/>
                          </a:solidFill>
                          <a:latin typeface="Calibri"/>
                        </a:rPr>
                        <a:t>9.866</a:t>
                      </a:r>
                    </a:p>
                  </a:txBody>
                  <a:tcPr marL="2785" marR="2785" marT="2785" marB="0" anchor="b">
                    <a:lnL>
                      <a:noFill/>
                    </a:lnL>
                    <a:lnR>
                      <a:noFill/>
                    </a:lnR>
                    <a:lnT>
                      <a:noFill/>
                    </a:lnT>
                    <a:lnB>
                      <a:noFill/>
                    </a:lnB>
                    <a:solidFill>
                      <a:srgbClr val="98CD7E"/>
                    </a:solidFill>
                  </a:tcPr>
                </a:tc>
                <a:tc>
                  <a:txBody>
                    <a:bodyPr/>
                    <a:lstStyle/>
                    <a:p>
                      <a:pPr algn="r" fontAlgn="b"/>
                      <a:r>
                        <a:rPr lang="en-US" sz="300" b="0" i="0" u="none" strike="noStrike">
                          <a:solidFill>
                            <a:srgbClr val="000000"/>
                          </a:solidFill>
                          <a:latin typeface="Calibri"/>
                        </a:rPr>
                        <a:t>29.271</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19.733</a:t>
                      </a:r>
                    </a:p>
                  </a:txBody>
                  <a:tcPr marL="2785" marR="2785" marT="2785" marB="0" anchor="b">
                    <a:lnL>
                      <a:noFill/>
                    </a:lnL>
                    <a:lnR>
                      <a:noFill/>
                    </a:lnR>
                    <a:lnT>
                      <a:noFill/>
                    </a:lnT>
                    <a:lnB>
                      <a:noFill/>
                    </a:lnB>
                    <a:solidFill>
                      <a:srgbClr val="E0E282"/>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11.814</a:t>
                      </a:r>
                    </a:p>
                  </a:txBody>
                  <a:tcPr marL="2785" marR="2785" marT="2785" marB="0" anchor="b">
                    <a:lnL>
                      <a:noFill/>
                    </a:lnL>
                    <a:lnR>
                      <a:noFill/>
                    </a:lnR>
                    <a:lnT>
                      <a:noFill/>
                    </a:lnT>
                    <a:lnB>
                      <a:noFill/>
                    </a:lnB>
                    <a:solidFill>
                      <a:srgbClr val="A6D17E"/>
                    </a:solidFill>
                  </a:tcPr>
                </a:tc>
                <a:tc>
                  <a:txBody>
                    <a:bodyPr/>
                    <a:lstStyle/>
                    <a:p>
                      <a:pPr algn="r" fontAlgn="b"/>
                      <a:r>
                        <a:rPr lang="en-US" sz="300" b="0" i="0" u="none" strike="noStrike">
                          <a:solidFill>
                            <a:srgbClr val="000000"/>
                          </a:solidFill>
                          <a:latin typeface="Calibri"/>
                        </a:rPr>
                        <a:t>12.937</a:t>
                      </a:r>
                    </a:p>
                  </a:txBody>
                  <a:tcPr marL="2785" marR="2785" marT="2785" marB="0" anchor="b">
                    <a:lnL>
                      <a:noFill/>
                    </a:lnL>
                    <a:lnR>
                      <a:noFill/>
                    </a:lnR>
                    <a:lnT>
                      <a:noFill/>
                    </a:lnT>
                    <a:lnB>
                      <a:noFill/>
                    </a:lnB>
                    <a:solidFill>
                      <a:srgbClr val="AED37F"/>
                    </a:solidFill>
                  </a:tcPr>
                </a:tc>
                <a:tc>
                  <a:txBody>
                    <a:bodyPr/>
                    <a:lstStyle/>
                    <a:p>
                      <a:pPr algn="r" fontAlgn="b"/>
                      <a:r>
                        <a:rPr lang="en-US" sz="300" b="0" i="0" u="none" strike="noStrike">
                          <a:solidFill>
                            <a:srgbClr val="000000"/>
                          </a:solidFill>
                          <a:latin typeface="Calibri"/>
                        </a:rPr>
                        <a:t>13.166</a:t>
                      </a:r>
                    </a:p>
                  </a:txBody>
                  <a:tcPr marL="2785" marR="2785" marT="2785"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14.106</a:t>
                      </a:r>
                    </a:p>
                  </a:txBody>
                  <a:tcPr marL="2785" marR="2785" marT="278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19.858</a:t>
                      </a:r>
                    </a:p>
                  </a:txBody>
                  <a:tcPr marL="2785" marR="2785" marT="2785" marB="0" anchor="b">
                    <a:lnL>
                      <a:noFill/>
                    </a:lnL>
                    <a:lnR>
                      <a:noFill/>
                    </a:lnR>
                    <a:lnT>
                      <a:noFill/>
                    </a:lnT>
                    <a:lnB>
                      <a:noFill/>
                    </a:lnB>
                    <a:solidFill>
                      <a:srgbClr val="E1E282"/>
                    </a:solidFill>
                  </a:tcPr>
                </a:tc>
                <a:tc>
                  <a:txBody>
                    <a:bodyPr/>
                    <a:lstStyle/>
                    <a:p>
                      <a:pPr algn="r" fontAlgn="b"/>
                      <a:r>
                        <a:rPr lang="en-US" sz="300" b="0" i="0" u="none" strike="noStrike">
                          <a:solidFill>
                            <a:srgbClr val="000000"/>
                          </a:solidFill>
                          <a:latin typeface="Calibri"/>
                        </a:rPr>
                        <a:t>30.467</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22.204</a:t>
                      </a:r>
                    </a:p>
                  </a:txBody>
                  <a:tcPr marL="2785" marR="2785" marT="278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31.861</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18.185</a:t>
                      </a:r>
                    </a:p>
                  </a:txBody>
                  <a:tcPr marL="2785" marR="2785" marT="278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20.173</a:t>
                      </a:r>
                    </a:p>
                  </a:txBody>
                  <a:tcPr marL="2785" marR="2785" marT="278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32.761</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37.68</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9.7037</a:t>
                      </a:r>
                    </a:p>
                  </a:txBody>
                  <a:tcPr marL="2785" marR="2785" marT="2785" marB="0" anchor="b">
                    <a:lnL>
                      <a:noFill/>
                    </a:lnL>
                    <a:lnR>
                      <a:noFill/>
                    </a:lnR>
                    <a:lnT>
                      <a:noFill/>
                    </a:lnT>
                    <a:lnB>
                      <a:noFill/>
                    </a:lnB>
                    <a:solidFill>
                      <a:srgbClr val="97CD7E"/>
                    </a:solidFill>
                  </a:tcPr>
                </a:tc>
                <a:tc>
                  <a:txBody>
                    <a:bodyPr/>
                    <a:lstStyle/>
                    <a:p>
                      <a:pPr algn="r" fontAlgn="b"/>
                      <a:r>
                        <a:rPr lang="en-US" sz="300" b="0" i="0" u="none" strike="noStrike">
                          <a:solidFill>
                            <a:srgbClr val="000000"/>
                          </a:solidFill>
                          <a:latin typeface="Calibri"/>
                        </a:rPr>
                        <a:t>12.248</a:t>
                      </a:r>
                    </a:p>
                  </a:txBody>
                  <a:tcPr marL="2785" marR="2785" marT="2785" marB="0" anchor="b">
                    <a:lnL>
                      <a:noFill/>
                    </a:lnL>
                    <a:lnR>
                      <a:noFill/>
                    </a:lnR>
                    <a:lnT>
                      <a:noFill/>
                    </a:lnT>
                    <a:lnB>
                      <a:noFill/>
                    </a:lnB>
                    <a:solidFill>
                      <a:srgbClr val="A9D27F"/>
                    </a:solidFill>
                  </a:tcPr>
                </a:tc>
                <a:tc>
                  <a:txBody>
                    <a:bodyPr/>
                    <a:lstStyle/>
                    <a:p>
                      <a:pPr algn="r" fontAlgn="b"/>
                      <a:r>
                        <a:rPr lang="en-US" sz="300" b="0" i="0" u="none" strike="noStrike">
                          <a:solidFill>
                            <a:srgbClr val="000000"/>
                          </a:solidFill>
                          <a:latin typeface="Calibri"/>
                        </a:rPr>
                        <a:t>30.655</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13.482</a:t>
                      </a:r>
                    </a:p>
                  </a:txBody>
                  <a:tcPr marL="2785" marR="2785" marT="278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14.445</a:t>
                      </a:r>
                    </a:p>
                  </a:txBody>
                  <a:tcPr marL="2785" marR="2785" marT="2785" marB="0" anchor="b">
                    <a:lnL>
                      <a:noFill/>
                    </a:lnL>
                    <a:lnR>
                      <a:noFill/>
                    </a:lnR>
                    <a:lnT>
                      <a:noFill/>
                    </a:lnT>
                    <a:lnB>
                      <a:noFill/>
                    </a:lnB>
                    <a:solidFill>
                      <a:srgbClr val="B9D67F"/>
                    </a:solidFill>
                  </a:tcPr>
                </a:tc>
                <a:tc>
                  <a:txBody>
                    <a:bodyPr/>
                    <a:lstStyle/>
                    <a:p>
                      <a:pPr algn="r" fontAlgn="b"/>
                      <a:r>
                        <a:rPr lang="en-US" sz="300" b="0" i="0" u="none" strike="noStrike">
                          <a:solidFill>
                            <a:srgbClr val="000000"/>
                          </a:solidFill>
                          <a:latin typeface="Calibri"/>
                        </a:rPr>
                        <a:t>15.797</a:t>
                      </a:r>
                    </a:p>
                  </a:txBody>
                  <a:tcPr marL="2785" marR="2785" marT="2785" marB="0" anchor="b">
                    <a:lnL>
                      <a:noFill/>
                    </a:lnL>
                    <a:lnR>
                      <a:noFill/>
                    </a:lnR>
                    <a:lnT>
                      <a:noFill/>
                    </a:lnT>
                    <a:lnB>
                      <a:noFill/>
                    </a:lnB>
                    <a:solidFill>
                      <a:srgbClr val="C3D980"/>
                    </a:solidFill>
                  </a:tcPr>
                </a:tc>
                <a:tc>
                  <a:txBody>
                    <a:bodyPr/>
                    <a:lstStyle/>
                    <a:p>
                      <a:pPr algn="r" fontAlgn="b"/>
                      <a:r>
                        <a:rPr lang="en-US" sz="300" b="0" i="0" u="none" strike="noStrike">
                          <a:solidFill>
                            <a:srgbClr val="000000"/>
                          </a:solidFill>
                          <a:latin typeface="Calibri"/>
                        </a:rPr>
                        <a:t>10.983</a:t>
                      </a:r>
                    </a:p>
                  </a:txBody>
                  <a:tcPr marL="2785" marR="2785" marT="2785" marB="0" anchor="b">
                    <a:lnL>
                      <a:noFill/>
                    </a:lnL>
                    <a:lnR>
                      <a:noFill/>
                    </a:lnR>
                    <a:lnT>
                      <a:noFill/>
                    </a:lnT>
                    <a:lnB>
                      <a:noFill/>
                    </a:lnB>
                    <a:solidFill>
                      <a:srgbClr val="A0CF7E"/>
                    </a:solidFill>
                  </a:tcPr>
                </a:tc>
                <a:tc>
                  <a:txBody>
                    <a:bodyPr/>
                    <a:lstStyle/>
                    <a:p>
                      <a:pPr algn="r" fontAlgn="b"/>
                      <a:r>
                        <a:rPr lang="en-US" sz="300" b="0" i="0" u="none" strike="noStrike">
                          <a:solidFill>
                            <a:srgbClr val="000000"/>
                          </a:solidFill>
                          <a:latin typeface="Calibri"/>
                        </a:rPr>
                        <a:t>20.487</a:t>
                      </a:r>
                    </a:p>
                  </a:txBody>
                  <a:tcPr marL="2785" marR="2785" marT="2785" marB="0" anchor="b">
                    <a:lnL>
                      <a:noFill/>
                    </a:lnL>
                    <a:lnR>
                      <a:noFill/>
                    </a:lnR>
                    <a:lnT>
                      <a:noFill/>
                    </a:lnT>
                    <a:lnB>
                      <a:noFill/>
                    </a:lnB>
                    <a:solidFill>
                      <a:srgbClr val="E5E382"/>
                    </a:solidFill>
                  </a:tcPr>
                </a:tc>
                <a:tc>
                  <a:txBody>
                    <a:bodyPr/>
                    <a:lstStyle/>
                    <a:p>
                      <a:pPr algn="r" fontAlgn="b"/>
                      <a:r>
                        <a:rPr lang="en-US" sz="300" b="0" i="0" u="none" strike="noStrike">
                          <a:solidFill>
                            <a:srgbClr val="000000"/>
                          </a:solidFill>
                          <a:latin typeface="Calibri"/>
                        </a:rPr>
                        <a:t>24.295</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21.099</a:t>
                      </a:r>
                    </a:p>
                  </a:txBody>
                  <a:tcPr marL="2785" marR="2785" marT="2785" marB="0" anchor="b">
                    <a:lnL>
                      <a:noFill/>
                    </a:lnL>
                    <a:lnR>
                      <a:noFill/>
                    </a:lnR>
                    <a:lnT>
                      <a:noFill/>
                    </a:lnT>
                    <a:lnB>
                      <a:noFill/>
                    </a:lnB>
                    <a:solidFill>
                      <a:srgbClr val="EAE482"/>
                    </a:solidFill>
                  </a:tcPr>
                </a:tc>
                <a:tc>
                  <a:txBody>
                    <a:bodyPr/>
                    <a:lstStyle/>
                    <a:p>
                      <a:pPr algn="r" fontAlgn="b"/>
                      <a:r>
                        <a:rPr lang="en-US" sz="300" b="0" i="0" u="none" strike="noStrike">
                          <a:solidFill>
                            <a:srgbClr val="000000"/>
                          </a:solidFill>
                          <a:latin typeface="Calibri"/>
                        </a:rPr>
                        <a:t>27.625</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14.264</a:t>
                      </a:r>
                    </a:p>
                  </a:txBody>
                  <a:tcPr marL="2785" marR="2785" marT="2785"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32.918</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30.473</a:t>
                      </a:r>
                    </a:p>
                  </a:txBody>
                  <a:tcPr marL="2785" marR="2785" marT="2785" marB="0" anchor="b">
                    <a:lnL>
                      <a:noFill/>
                    </a:lnL>
                    <a:lnR>
                      <a:noFill/>
                    </a:lnR>
                    <a:lnT>
                      <a:noFill/>
                    </a:lnT>
                    <a:lnB>
                      <a:noFill/>
                    </a:lnB>
                    <a:solidFill>
                      <a:srgbClr val="FFE683"/>
                    </a:solidFill>
                  </a:tcPr>
                </a:tc>
              </a:tr>
              <a:tr h="55685">
                <a:tc>
                  <a:txBody>
                    <a:bodyPr/>
                    <a:lstStyle/>
                    <a:p>
                      <a:pPr algn="l" fontAlgn="b"/>
                      <a:r>
                        <a:rPr lang="en-US" sz="300" b="0" i="0" u="none" strike="noStrike">
                          <a:solidFill>
                            <a:srgbClr val="000000"/>
                          </a:solidFill>
                          <a:latin typeface="Calibri"/>
                        </a:rPr>
                        <a:t>ASPEN Primary Placebo</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10.111</a:t>
                      </a:r>
                    </a:p>
                  </a:txBody>
                  <a:tcPr marL="2785" marR="2785" marT="2785" marB="0" anchor="b">
                    <a:lnL>
                      <a:noFill/>
                    </a:lnL>
                    <a:lnR>
                      <a:noFill/>
                    </a:lnR>
                    <a:lnT>
                      <a:noFill/>
                    </a:lnT>
                    <a:lnB>
                      <a:noFill/>
                    </a:lnB>
                    <a:solidFill>
                      <a:srgbClr val="9ACD7E"/>
                    </a:solidFill>
                  </a:tcPr>
                </a:tc>
                <a:tc>
                  <a:txBody>
                    <a:bodyPr/>
                    <a:lstStyle/>
                    <a:p>
                      <a:pPr algn="r" fontAlgn="b"/>
                      <a:r>
                        <a:rPr lang="en-US" sz="300" b="0" i="0" u="none" strike="noStrike">
                          <a:solidFill>
                            <a:srgbClr val="000000"/>
                          </a:solidFill>
                          <a:latin typeface="Calibri"/>
                        </a:rPr>
                        <a:t>9.3667</a:t>
                      </a:r>
                    </a:p>
                  </a:txBody>
                  <a:tcPr marL="2785" marR="2785" marT="278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9.8931</a:t>
                      </a:r>
                    </a:p>
                  </a:txBody>
                  <a:tcPr marL="2785" marR="2785" marT="2785" marB="0" anchor="b">
                    <a:lnL>
                      <a:noFill/>
                    </a:lnL>
                    <a:lnR>
                      <a:noFill/>
                    </a:lnR>
                    <a:lnT>
                      <a:noFill/>
                    </a:lnT>
                    <a:lnB>
                      <a:noFill/>
                    </a:lnB>
                    <a:solidFill>
                      <a:srgbClr val="98CD7E"/>
                    </a:solidFill>
                  </a:tcPr>
                </a:tc>
                <a:tc>
                  <a:txBody>
                    <a:bodyPr/>
                    <a:lstStyle/>
                    <a:p>
                      <a:pPr algn="r" fontAlgn="b"/>
                      <a:r>
                        <a:rPr lang="en-US" sz="300" b="0" i="0" u="none" strike="noStrike">
                          <a:solidFill>
                            <a:srgbClr val="000000"/>
                          </a:solidFill>
                          <a:latin typeface="Calibri"/>
                        </a:rPr>
                        <a:t>10.588</a:t>
                      </a:r>
                    </a:p>
                  </a:txBody>
                  <a:tcPr marL="2785" marR="2785" marT="2785" marB="0" anchor="b">
                    <a:lnL>
                      <a:noFill/>
                    </a:lnL>
                    <a:lnR>
                      <a:noFill/>
                    </a:lnR>
                    <a:lnT>
                      <a:noFill/>
                    </a:lnT>
                    <a:lnB>
                      <a:noFill/>
                    </a:lnB>
                    <a:solidFill>
                      <a:srgbClr val="9DCE7E"/>
                    </a:solidFill>
                  </a:tcPr>
                </a:tc>
                <a:tc>
                  <a:txBody>
                    <a:bodyPr/>
                    <a:lstStyle/>
                    <a:p>
                      <a:pPr algn="r" fontAlgn="b"/>
                      <a:r>
                        <a:rPr lang="en-US" sz="300" b="0" i="0" u="none" strike="noStrike">
                          <a:solidFill>
                            <a:srgbClr val="000000"/>
                          </a:solidFill>
                          <a:latin typeface="Calibri"/>
                        </a:rPr>
                        <a:t>11.583</a:t>
                      </a:r>
                    </a:p>
                  </a:txBody>
                  <a:tcPr marL="2785" marR="2785" marT="2785" marB="0" anchor="b">
                    <a:lnL>
                      <a:noFill/>
                    </a:lnL>
                    <a:lnR>
                      <a:noFill/>
                    </a:lnR>
                    <a:lnT>
                      <a:noFill/>
                    </a:lnT>
                    <a:lnB>
                      <a:noFill/>
                    </a:lnB>
                    <a:solidFill>
                      <a:srgbClr val="A4D07E"/>
                    </a:solidFill>
                  </a:tcPr>
                </a:tc>
                <a:tc>
                  <a:txBody>
                    <a:bodyPr/>
                    <a:lstStyle/>
                    <a:p>
                      <a:pPr algn="r" fontAlgn="b"/>
                      <a:r>
                        <a:rPr lang="en-US" sz="300" b="0" i="0" u="none" strike="noStrike">
                          <a:solidFill>
                            <a:srgbClr val="000000"/>
                          </a:solidFill>
                          <a:latin typeface="Calibri"/>
                        </a:rPr>
                        <a:t>19.07</a:t>
                      </a:r>
                    </a:p>
                  </a:txBody>
                  <a:tcPr marL="2785" marR="2785" marT="2785" marB="0" anchor="b">
                    <a:lnL>
                      <a:noFill/>
                    </a:lnL>
                    <a:lnR>
                      <a:noFill/>
                    </a:lnR>
                    <a:lnT>
                      <a:noFill/>
                    </a:lnT>
                    <a:lnB>
                      <a:noFill/>
                    </a:lnB>
                    <a:solidFill>
                      <a:srgbClr val="DBE081"/>
                    </a:solidFill>
                  </a:tcPr>
                </a:tc>
                <a:tc>
                  <a:txBody>
                    <a:bodyPr/>
                    <a:lstStyle/>
                    <a:p>
                      <a:pPr algn="r" fontAlgn="b"/>
                      <a:r>
                        <a:rPr lang="en-US" sz="300" b="0" i="0" u="none" strike="noStrike">
                          <a:solidFill>
                            <a:srgbClr val="000000"/>
                          </a:solidFill>
                          <a:latin typeface="Calibri"/>
                        </a:rPr>
                        <a:t>12.869</a:t>
                      </a:r>
                    </a:p>
                  </a:txBody>
                  <a:tcPr marL="2785" marR="2785" marT="2785" marB="0" anchor="b">
                    <a:lnL>
                      <a:noFill/>
                    </a:lnL>
                    <a:lnR>
                      <a:noFill/>
                    </a:lnR>
                    <a:lnT>
                      <a:noFill/>
                    </a:lnT>
                    <a:lnB>
                      <a:noFill/>
                    </a:lnB>
                    <a:solidFill>
                      <a:srgbClr val="AED37F"/>
                    </a:solidFill>
                  </a:tcPr>
                </a:tc>
                <a:tc>
                  <a:txBody>
                    <a:bodyPr/>
                    <a:lstStyle/>
                    <a:p>
                      <a:pPr algn="r" fontAlgn="b"/>
                      <a:r>
                        <a:rPr lang="en-US" sz="300" b="0" i="0" u="none" strike="noStrike">
                          <a:solidFill>
                            <a:srgbClr val="000000"/>
                          </a:solidFill>
                          <a:latin typeface="Calibri"/>
                        </a:rPr>
                        <a:t>23.358</a:t>
                      </a:r>
                    </a:p>
                  </a:txBody>
                  <a:tcPr marL="2785" marR="2785" marT="2785" marB="0" anchor="b">
                    <a:lnL>
                      <a:noFill/>
                    </a:lnL>
                    <a:lnR>
                      <a:noFill/>
                    </a:lnR>
                    <a:lnT>
                      <a:noFill/>
                    </a:lnT>
                    <a:lnB>
                      <a:noFill/>
                    </a:lnB>
                    <a:solidFill>
                      <a:srgbClr val="FAE983"/>
                    </a:solidFill>
                  </a:tcPr>
                </a:tc>
                <a:tc>
                  <a:txBody>
                    <a:bodyPr/>
                    <a:lstStyle/>
                    <a:p>
                      <a:pPr algn="r" fontAlgn="b"/>
                      <a:r>
                        <a:rPr lang="en-US" sz="300" b="0" i="0" u="none" strike="noStrike">
                          <a:solidFill>
                            <a:srgbClr val="000000"/>
                          </a:solidFill>
                          <a:latin typeface="Calibri"/>
                        </a:rPr>
                        <a:t>10.585</a:t>
                      </a:r>
                    </a:p>
                  </a:txBody>
                  <a:tcPr marL="2785" marR="2785" marT="2785" marB="0" anchor="b">
                    <a:lnL>
                      <a:noFill/>
                    </a:lnL>
                    <a:lnR>
                      <a:noFill/>
                    </a:lnR>
                    <a:lnT>
                      <a:noFill/>
                    </a:lnT>
                    <a:lnB>
                      <a:noFill/>
                    </a:lnB>
                    <a:solidFill>
                      <a:srgbClr val="9DCE7E"/>
                    </a:solidFill>
                  </a:tcPr>
                </a:tc>
                <a:tc>
                  <a:txBody>
                    <a:bodyPr/>
                    <a:lstStyle/>
                    <a:p>
                      <a:pPr algn="r" fontAlgn="b"/>
                      <a:r>
                        <a:rPr lang="en-US" sz="300" b="0" i="0" u="none" strike="noStrike">
                          <a:solidFill>
                            <a:srgbClr val="000000"/>
                          </a:solidFill>
                          <a:latin typeface="Calibri"/>
                        </a:rPr>
                        <a:t>18.221</a:t>
                      </a:r>
                    </a:p>
                  </a:txBody>
                  <a:tcPr marL="2785" marR="2785" marT="2785" marB="0" anchor="b">
                    <a:lnL>
                      <a:noFill/>
                    </a:lnL>
                    <a:lnR>
                      <a:noFill/>
                    </a:lnR>
                    <a:lnT>
                      <a:noFill/>
                    </a:lnT>
                    <a:lnB>
                      <a:noFill/>
                    </a:lnB>
                    <a:solidFill>
                      <a:srgbClr val="D5DE81"/>
                    </a:solidFill>
                  </a:tcPr>
                </a:tc>
                <a:tc>
                  <a:txBody>
                    <a:bodyPr/>
                    <a:lstStyle/>
                    <a:p>
                      <a:pPr algn="r" fontAlgn="b"/>
                      <a:r>
                        <a:rPr lang="en-US" sz="300" b="0" i="0" u="none" strike="noStrike">
                          <a:solidFill>
                            <a:srgbClr val="000000"/>
                          </a:solidFill>
                          <a:latin typeface="Calibri"/>
                        </a:rPr>
                        <a:t>27.669</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22.854</a:t>
                      </a:r>
                    </a:p>
                  </a:txBody>
                  <a:tcPr marL="2785" marR="2785" marT="2785" marB="0" anchor="b">
                    <a:lnL>
                      <a:noFill/>
                    </a:lnL>
                    <a:lnR>
                      <a:noFill/>
                    </a:lnR>
                    <a:lnT>
                      <a:noFill/>
                    </a:lnT>
                    <a:lnB>
                      <a:noFill/>
                    </a:lnB>
                    <a:solidFill>
                      <a:srgbClr val="F6E883"/>
                    </a:solidFill>
                  </a:tcPr>
                </a:tc>
                <a:tc>
                  <a:txBody>
                    <a:bodyPr/>
                    <a:lstStyle/>
                    <a:p>
                      <a:pPr algn="r" fontAlgn="b"/>
                      <a:r>
                        <a:rPr lang="en-US" sz="300" b="0" i="0" u="none" strike="noStrike">
                          <a:solidFill>
                            <a:srgbClr val="000000"/>
                          </a:solidFill>
                          <a:latin typeface="Calibri"/>
                        </a:rPr>
                        <a:t>9.9821</a:t>
                      </a:r>
                    </a:p>
                  </a:txBody>
                  <a:tcPr marL="2785" marR="2785" marT="278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9.9598</a:t>
                      </a:r>
                    </a:p>
                  </a:txBody>
                  <a:tcPr marL="2785" marR="2785" marT="2785" marB="0" anchor="b">
                    <a:lnL>
                      <a:noFill/>
                    </a:lnL>
                    <a:lnR>
                      <a:noFill/>
                    </a:lnR>
                    <a:lnT>
                      <a:noFill/>
                    </a:lnT>
                    <a:lnB>
                      <a:noFill/>
                    </a:lnB>
                    <a:solidFill>
                      <a:srgbClr val="98CD7E"/>
                    </a:solidFill>
                  </a:tcPr>
                </a:tc>
                <a:tc>
                  <a:txBody>
                    <a:bodyPr/>
                    <a:lstStyle/>
                    <a:p>
                      <a:pPr algn="r" fontAlgn="b"/>
                      <a:r>
                        <a:rPr lang="en-US" sz="300" b="0" i="0" u="none" strike="noStrike">
                          <a:solidFill>
                            <a:srgbClr val="000000"/>
                          </a:solidFill>
                          <a:latin typeface="Calibri"/>
                        </a:rPr>
                        <a:t>22.942</a:t>
                      </a:r>
                    </a:p>
                  </a:txBody>
                  <a:tcPr marL="2785" marR="2785" marT="278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9.5978</a:t>
                      </a:r>
                    </a:p>
                  </a:txBody>
                  <a:tcPr marL="2785" marR="2785" marT="2785"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12.11</a:t>
                      </a:r>
                    </a:p>
                  </a:txBody>
                  <a:tcPr marL="2785" marR="2785" marT="278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9.8709</a:t>
                      </a:r>
                    </a:p>
                  </a:txBody>
                  <a:tcPr marL="2785" marR="2785" marT="2785" marB="0" anchor="b">
                    <a:lnL>
                      <a:noFill/>
                    </a:lnL>
                    <a:lnR>
                      <a:noFill/>
                    </a:lnR>
                    <a:lnT>
                      <a:noFill/>
                    </a:lnT>
                    <a:lnB>
                      <a:noFill/>
                    </a:lnB>
                    <a:solidFill>
                      <a:srgbClr val="98CD7E"/>
                    </a:solidFill>
                  </a:tcPr>
                </a:tc>
                <a:tc>
                  <a:txBody>
                    <a:bodyPr/>
                    <a:lstStyle/>
                    <a:p>
                      <a:pPr algn="r" fontAlgn="b"/>
                      <a:r>
                        <a:rPr lang="en-US" sz="300" b="0" i="0" u="none" strike="noStrike">
                          <a:solidFill>
                            <a:srgbClr val="000000"/>
                          </a:solidFill>
                          <a:latin typeface="Calibri"/>
                        </a:rPr>
                        <a:t>8.2846</a:t>
                      </a:r>
                    </a:p>
                  </a:txBody>
                  <a:tcPr marL="2785" marR="2785" marT="2785" marB="0" anchor="b">
                    <a:lnL>
                      <a:noFill/>
                    </a:lnL>
                    <a:lnR>
                      <a:noFill/>
                    </a:lnR>
                    <a:lnT>
                      <a:noFill/>
                    </a:lnT>
                    <a:lnB>
                      <a:noFill/>
                    </a:lnB>
                    <a:solidFill>
                      <a:srgbClr val="8CCA7D"/>
                    </a:solidFill>
                  </a:tcPr>
                </a:tc>
                <a:tc>
                  <a:txBody>
                    <a:bodyPr/>
                    <a:lstStyle/>
                    <a:p>
                      <a:pPr algn="r" fontAlgn="b"/>
                      <a:r>
                        <a:rPr lang="en-US" sz="300" b="0" i="0" u="none" strike="noStrike">
                          <a:solidFill>
                            <a:srgbClr val="000000"/>
                          </a:solidFill>
                          <a:latin typeface="Calibri"/>
                        </a:rPr>
                        <a:t>18.404</a:t>
                      </a:r>
                    </a:p>
                  </a:txBody>
                  <a:tcPr marL="2785" marR="2785" marT="2785"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14.79</a:t>
                      </a:r>
                    </a:p>
                  </a:txBody>
                  <a:tcPr marL="2785" marR="2785" marT="278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17.397</a:t>
                      </a:r>
                    </a:p>
                  </a:txBody>
                  <a:tcPr marL="2785" marR="2785" marT="278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16.224</a:t>
                      </a:r>
                    </a:p>
                  </a:txBody>
                  <a:tcPr marL="2785" marR="2785" marT="278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11.025</a:t>
                      </a:r>
                    </a:p>
                  </a:txBody>
                  <a:tcPr marL="2785" marR="2785" marT="2785" marB="0" anchor="b">
                    <a:lnL>
                      <a:noFill/>
                    </a:lnL>
                    <a:lnR>
                      <a:noFill/>
                    </a:lnR>
                    <a:lnT>
                      <a:noFill/>
                    </a:lnT>
                    <a:lnB>
                      <a:noFill/>
                    </a:lnB>
                    <a:solidFill>
                      <a:srgbClr val="A0CF7E"/>
                    </a:solidFill>
                  </a:tcPr>
                </a:tc>
                <a:tc>
                  <a:txBody>
                    <a:bodyPr/>
                    <a:lstStyle/>
                    <a:p>
                      <a:pPr algn="r" fontAlgn="b"/>
                      <a:r>
                        <a:rPr lang="en-US" sz="300" b="0" i="0" u="none" strike="noStrike">
                          <a:solidFill>
                            <a:srgbClr val="000000"/>
                          </a:solidFill>
                          <a:latin typeface="Calibri"/>
                        </a:rPr>
                        <a:t>35.198</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25.651</a:t>
                      </a:r>
                    </a:p>
                  </a:txBody>
                  <a:tcPr marL="2785" marR="2785" marT="2785" marB="0" anchor="b">
                    <a:lnL>
                      <a:noFill/>
                    </a:lnL>
                    <a:lnR>
                      <a:noFill/>
                    </a:lnR>
                    <a:lnT>
                      <a:noFill/>
                    </a:lnT>
                    <a:lnB>
                      <a:noFill/>
                    </a:lnB>
                    <a:solidFill>
                      <a:srgbClr val="FFEA84"/>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14.069</a:t>
                      </a:r>
                    </a:p>
                  </a:txBody>
                  <a:tcPr marL="2785" marR="2785" marT="2785"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14.187</a:t>
                      </a:r>
                    </a:p>
                  </a:txBody>
                  <a:tcPr marL="2785" marR="2785" marT="278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14.183</a:t>
                      </a:r>
                    </a:p>
                  </a:txBody>
                  <a:tcPr marL="2785" marR="2785" marT="278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14.297</a:t>
                      </a:r>
                    </a:p>
                  </a:txBody>
                  <a:tcPr marL="2785" marR="2785" marT="2785"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16.831</a:t>
                      </a:r>
                    </a:p>
                  </a:txBody>
                  <a:tcPr marL="2785" marR="2785" marT="278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28.74</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21.887</a:t>
                      </a:r>
                    </a:p>
                  </a:txBody>
                  <a:tcPr marL="2785" marR="2785" marT="2785" marB="0" anchor="b">
                    <a:lnL>
                      <a:noFill/>
                    </a:lnL>
                    <a:lnR>
                      <a:noFill/>
                    </a:lnR>
                    <a:lnT>
                      <a:noFill/>
                    </a:lnT>
                    <a:lnB>
                      <a:noFill/>
                    </a:lnB>
                    <a:solidFill>
                      <a:srgbClr val="EFE683"/>
                    </a:solidFill>
                  </a:tcPr>
                </a:tc>
                <a:tc>
                  <a:txBody>
                    <a:bodyPr/>
                    <a:lstStyle/>
                    <a:p>
                      <a:pPr algn="r" fontAlgn="b"/>
                      <a:r>
                        <a:rPr lang="en-US" sz="300" b="0" i="0" u="none" strike="noStrike">
                          <a:solidFill>
                            <a:srgbClr val="000000"/>
                          </a:solidFill>
                          <a:latin typeface="Calibri"/>
                        </a:rPr>
                        <a:t>32.498</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28.758</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27.008</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35.777</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38.745</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14.879</a:t>
                      </a:r>
                    </a:p>
                  </a:txBody>
                  <a:tcPr marL="2785" marR="2785" marT="278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13.526</a:t>
                      </a:r>
                    </a:p>
                  </a:txBody>
                  <a:tcPr marL="2785" marR="2785" marT="2785" marB="0" anchor="b">
                    <a:lnL>
                      <a:noFill/>
                    </a:lnL>
                    <a:lnR>
                      <a:noFill/>
                    </a:lnR>
                    <a:lnT>
                      <a:noFill/>
                    </a:lnT>
                    <a:lnB>
                      <a:noFill/>
                    </a:lnB>
                    <a:solidFill>
                      <a:srgbClr val="B2D57F"/>
                    </a:solidFill>
                  </a:tcPr>
                </a:tc>
                <a:tc>
                  <a:txBody>
                    <a:bodyPr/>
                    <a:lstStyle/>
                    <a:p>
                      <a:pPr algn="r" fontAlgn="b"/>
                      <a:r>
                        <a:rPr lang="en-US" sz="300" b="0" i="0" u="none" strike="noStrike">
                          <a:solidFill>
                            <a:srgbClr val="000000"/>
                          </a:solidFill>
                          <a:latin typeface="Calibri"/>
                        </a:rPr>
                        <a:t>34.873</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18.168</a:t>
                      </a:r>
                    </a:p>
                  </a:txBody>
                  <a:tcPr marL="2785" marR="2785" marT="278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17.538</a:t>
                      </a:r>
                    </a:p>
                  </a:txBody>
                  <a:tcPr marL="2785" marR="2785" marT="2785"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13.778</a:t>
                      </a:r>
                    </a:p>
                  </a:txBody>
                  <a:tcPr marL="2785" marR="2785" marT="2785" marB="0" anchor="b">
                    <a:lnL>
                      <a:noFill/>
                    </a:lnL>
                    <a:lnR>
                      <a:noFill/>
                    </a:lnR>
                    <a:lnT>
                      <a:noFill/>
                    </a:lnT>
                    <a:lnB>
                      <a:noFill/>
                    </a:lnB>
                    <a:solidFill>
                      <a:srgbClr val="B4D57F"/>
                    </a:solidFill>
                  </a:tcPr>
                </a:tc>
                <a:tc>
                  <a:txBody>
                    <a:bodyPr/>
                    <a:lstStyle/>
                    <a:p>
                      <a:pPr algn="r" fontAlgn="b"/>
                      <a:r>
                        <a:rPr lang="en-US" sz="300" b="0" i="0" u="none" strike="noStrike">
                          <a:solidFill>
                            <a:srgbClr val="000000"/>
                          </a:solidFill>
                          <a:latin typeface="Calibri"/>
                        </a:rPr>
                        <a:t>14.696</a:t>
                      </a:r>
                    </a:p>
                  </a:txBody>
                  <a:tcPr marL="2785" marR="2785" marT="2785" marB="0" anchor="b">
                    <a:lnL>
                      <a:noFill/>
                    </a:lnL>
                    <a:lnR>
                      <a:noFill/>
                    </a:lnR>
                    <a:lnT>
                      <a:noFill/>
                    </a:lnT>
                    <a:lnB>
                      <a:noFill/>
                    </a:lnB>
                    <a:solidFill>
                      <a:srgbClr val="BBD780"/>
                    </a:solidFill>
                  </a:tcPr>
                </a:tc>
                <a:tc>
                  <a:txBody>
                    <a:bodyPr/>
                    <a:lstStyle/>
                    <a:p>
                      <a:pPr algn="r" fontAlgn="b"/>
                      <a:r>
                        <a:rPr lang="en-US" sz="300" b="0" i="0" u="none" strike="noStrike">
                          <a:solidFill>
                            <a:srgbClr val="000000"/>
                          </a:solidFill>
                          <a:latin typeface="Calibri"/>
                        </a:rPr>
                        <a:t>23.247</a:t>
                      </a:r>
                    </a:p>
                  </a:txBody>
                  <a:tcPr marL="2785" marR="2785" marT="2785" marB="0" anchor="b">
                    <a:lnL>
                      <a:noFill/>
                    </a:lnL>
                    <a:lnR>
                      <a:noFill/>
                    </a:lnR>
                    <a:lnT>
                      <a:noFill/>
                    </a:lnT>
                    <a:lnB>
                      <a:noFill/>
                    </a:lnB>
                    <a:solidFill>
                      <a:srgbClr val="F9E983"/>
                    </a:solidFill>
                  </a:tcPr>
                </a:tc>
                <a:tc>
                  <a:txBody>
                    <a:bodyPr/>
                    <a:lstStyle/>
                    <a:p>
                      <a:pPr algn="r" fontAlgn="b"/>
                      <a:r>
                        <a:rPr lang="en-US" sz="300" b="0" i="0" u="none" strike="noStrike">
                          <a:solidFill>
                            <a:srgbClr val="000000"/>
                          </a:solidFill>
                          <a:latin typeface="Calibri"/>
                        </a:rPr>
                        <a:t>23.177</a:t>
                      </a:r>
                    </a:p>
                  </a:txBody>
                  <a:tcPr marL="2785" marR="2785" marT="2785" marB="0" anchor="b">
                    <a:lnL>
                      <a:noFill/>
                    </a:lnL>
                    <a:lnR>
                      <a:noFill/>
                    </a:lnR>
                    <a:lnT>
                      <a:noFill/>
                    </a:lnT>
                    <a:lnB>
                      <a:noFill/>
                    </a:lnB>
                    <a:solidFill>
                      <a:srgbClr val="F9E983"/>
                    </a:solidFill>
                  </a:tcPr>
                </a:tc>
                <a:tc>
                  <a:txBody>
                    <a:bodyPr/>
                    <a:lstStyle/>
                    <a:p>
                      <a:pPr algn="r" fontAlgn="b"/>
                      <a:r>
                        <a:rPr lang="en-US" sz="300" b="0" i="0" u="none" strike="noStrike">
                          <a:solidFill>
                            <a:srgbClr val="000000"/>
                          </a:solidFill>
                          <a:latin typeface="Calibri"/>
                        </a:rPr>
                        <a:t>25.749</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24.623</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13.702</a:t>
                      </a:r>
                    </a:p>
                  </a:txBody>
                  <a:tcPr marL="2785" marR="2785" marT="2785" marB="0" anchor="b">
                    <a:lnL>
                      <a:noFill/>
                    </a:lnL>
                    <a:lnR>
                      <a:noFill/>
                    </a:lnR>
                    <a:lnT>
                      <a:noFill/>
                    </a:lnT>
                    <a:lnB>
                      <a:noFill/>
                    </a:lnB>
                    <a:solidFill>
                      <a:srgbClr val="B4D57F"/>
                    </a:solidFill>
                  </a:tcPr>
                </a:tc>
                <a:tc>
                  <a:txBody>
                    <a:bodyPr/>
                    <a:lstStyle/>
                    <a:p>
                      <a:pPr algn="r" fontAlgn="b"/>
                      <a:r>
                        <a:rPr lang="en-US" sz="300" b="0" i="0" u="none" strike="noStrike">
                          <a:solidFill>
                            <a:srgbClr val="000000"/>
                          </a:solidFill>
                          <a:latin typeface="Calibri"/>
                        </a:rPr>
                        <a:t>40.578</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36.921</a:t>
                      </a:r>
                    </a:p>
                  </a:txBody>
                  <a:tcPr marL="2785" marR="2785" marT="2785" marB="0" anchor="b">
                    <a:lnL>
                      <a:noFill/>
                    </a:lnL>
                    <a:lnR>
                      <a:noFill/>
                    </a:lnR>
                    <a:lnT>
                      <a:noFill/>
                    </a:lnT>
                    <a:lnB>
                      <a:noFill/>
                    </a:lnB>
                    <a:solidFill>
                      <a:srgbClr val="FFE182"/>
                    </a:solidFill>
                  </a:tcPr>
                </a:tc>
              </a:tr>
              <a:tr h="55685">
                <a:tc>
                  <a:txBody>
                    <a:bodyPr/>
                    <a:lstStyle/>
                    <a:p>
                      <a:pPr algn="l" fontAlgn="b"/>
                      <a:r>
                        <a:rPr lang="en-US" sz="300" b="0" i="0" u="none" strike="noStrike">
                          <a:solidFill>
                            <a:srgbClr val="000000"/>
                          </a:solidFill>
                          <a:latin typeface="Calibri"/>
                        </a:rPr>
                        <a:t>ASPEN Primary Atorvastatin</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12.828</a:t>
                      </a:r>
                    </a:p>
                  </a:txBody>
                  <a:tcPr marL="2785" marR="2785" marT="278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13.89</a:t>
                      </a:r>
                    </a:p>
                  </a:txBody>
                  <a:tcPr marL="2785" marR="2785" marT="2785" marB="0" anchor="b">
                    <a:lnL>
                      <a:noFill/>
                    </a:lnL>
                    <a:lnR>
                      <a:noFill/>
                    </a:lnR>
                    <a:lnT>
                      <a:noFill/>
                    </a:lnT>
                    <a:lnB>
                      <a:noFill/>
                    </a:lnB>
                    <a:solidFill>
                      <a:srgbClr val="B5D57F"/>
                    </a:solidFill>
                  </a:tcPr>
                </a:tc>
                <a:tc>
                  <a:txBody>
                    <a:bodyPr/>
                    <a:lstStyle/>
                    <a:p>
                      <a:pPr algn="r" fontAlgn="b"/>
                      <a:r>
                        <a:rPr lang="en-US" sz="300" b="0" i="0" u="none" strike="noStrike">
                          <a:solidFill>
                            <a:srgbClr val="000000"/>
                          </a:solidFill>
                          <a:latin typeface="Calibri"/>
                        </a:rPr>
                        <a:t>10.838</a:t>
                      </a:r>
                    </a:p>
                  </a:txBody>
                  <a:tcPr marL="2785" marR="2785" marT="2785" marB="0" anchor="b">
                    <a:lnL>
                      <a:noFill/>
                    </a:lnL>
                    <a:lnR>
                      <a:noFill/>
                    </a:lnR>
                    <a:lnT>
                      <a:noFill/>
                    </a:lnT>
                    <a:lnB>
                      <a:noFill/>
                    </a:lnB>
                    <a:solidFill>
                      <a:srgbClr val="9FCF7E"/>
                    </a:solidFill>
                  </a:tcPr>
                </a:tc>
                <a:tc>
                  <a:txBody>
                    <a:bodyPr/>
                    <a:lstStyle/>
                    <a:p>
                      <a:pPr algn="r" fontAlgn="b"/>
                      <a:r>
                        <a:rPr lang="en-US" sz="300" b="0" i="0" u="none" strike="noStrike">
                          <a:solidFill>
                            <a:srgbClr val="000000"/>
                          </a:solidFill>
                          <a:latin typeface="Calibri"/>
                        </a:rPr>
                        <a:t>11.125</a:t>
                      </a:r>
                    </a:p>
                  </a:txBody>
                  <a:tcPr marL="2785" marR="2785" marT="2785" marB="0" anchor="b">
                    <a:lnL>
                      <a:noFill/>
                    </a:lnL>
                    <a:lnR>
                      <a:noFill/>
                    </a:lnR>
                    <a:lnT>
                      <a:noFill/>
                    </a:lnT>
                    <a:lnB>
                      <a:noFill/>
                    </a:lnB>
                    <a:solidFill>
                      <a:srgbClr val="A1D07E"/>
                    </a:solidFill>
                  </a:tcPr>
                </a:tc>
                <a:tc>
                  <a:txBody>
                    <a:bodyPr/>
                    <a:lstStyle/>
                    <a:p>
                      <a:pPr algn="r" fontAlgn="b"/>
                      <a:r>
                        <a:rPr lang="en-US" sz="300" b="0" i="0" u="none" strike="noStrike">
                          <a:solidFill>
                            <a:srgbClr val="000000"/>
                          </a:solidFill>
                          <a:latin typeface="Calibri"/>
                        </a:rPr>
                        <a:t>15.467</a:t>
                      </a:r>
                    </a:p>
                  </a:txBody>
                  <a:tcPr marL="2785" marR="2785" marT="278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20.288</a:t>
                      </a:r>
                    </a:p>
                  </a:txBody>
                  <a:tcPr marL="2785" marR="2785" marT="2785" marB="0" anchor="b">
                    <a:lnL>
                      <a:noFill/>
                    </a:lnL>
                    <a:lnR>
                      <a:noFill/>
                    </a:lnR>
                    <a:lnT>
                      <a:noFill/>
                    </a:lnT>
                    <a:lnB>
                      <a:noFill/>
                    </a:lnB>
                    <a:solidFill>
                      <a:srgbClr val="E4E382"/>
                    </a:solidFill>
                  </a:tcPr>
                </a:tc>
                <a:tc>
                  <a:txBody>
                    <a:bodyPr/>
                    <a:lstStyle/>
                    <a:p>
                      <a:pPr algn="r" fontAlgn="b"/>
                      <a:r>
                        <a:rPr lang="en-US" sz="300" b="0" i="0" u="none" strike="noStrike">
                          <a:solidFill>
                            <a:srgbClr val="000000"/>
                          </a:solidFill>
                          <a:latin typeface="Calibri"/>
                        </a:rPr>
                        <a:t>15.624</a:t>
                      </a:r>
                    </a:p>
                  </a:txBody>
                  <a:tcPr marL="2785" marR="2785" marT="278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27.134</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11.304</a:t>
                      </a:r>
                    </a:p>
                  </a:txBody>
                  <a:tcPr marL="2785" marR="2785" marT="278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17.584</a:t>
                      </a:r>
                    </a:p>
                  </a:txBody>
                  <a:tcPr marL="2785" marR="2785" marT="2785"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27.328</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24.274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10.837</a:t>
                      </a:r>
                    </a:p>
                  </a:txBody>
                  <a:tcPr marL="2785" marR="2785" marT="2785" marB="0" anchor="b">
                    <a:lnL>
                      <a:noFill/>
                    </a:lnL>
                    <a:lnR>
                      <a:noFill/>
                    </a:lnR>
                    <a:lnT>
                      <a:noFill/>
                    </a:lnT>
                    <a:lnB>
                      <a:noFill/>
                    </a:lnB>
                    <a:solidFill>
                      <a:srgbClr val="9FCF7E"/>
                    </a:solidFill>
                  </a:tcPr>
                </a:tc>
                <a:tc>
                  <a:txBody>
                    <a:bodyPr/>
                    <a:lstStyle/>
                    <a:p>
                      <a:pPr algn="r" fontAlgn="b"/>
                      <a:r>
                        <a:rPr lang="en-US" sz="300" b="0" i="0" u="none" strike="noStrike">
                          <a:solidFill>
                            <a:srgbClr val="000000"/>
                          </a:solidFill>
                          <a:latin typeface="Calibri"/>
                        </a:rPr>
                        <a:t>13.232</a:t>
                      </a:r>
                    </a:p>
                  </a:txBody>
                  <a:tcPr marL="2785" marR="2785" marT="2785"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19.901</a:t>
                      </a:r>
                    </a:p>
                  </a:txBody>
                  <a:tcPr marL="2785" marR="2785" marT="2785" marB="0" anchor="b">
                    <a:lnL>
                      <a:noFill/>
                    </a:lnL>
                    <a:lnR>
                      <a:noFill/>
                    </a:lnR>
                    <a:lnT>
                      <a:noFill/>
                    </a:lnT>
                    <a:lnB>
                      <a:noFill/>
                    </a:lnB>
                    <a:solidFill>
                      <a:srgbClr val="E1E282"/>
                    </a:solidFill>
                  </a:tcPr>
                </a:tc>
                <a:tc>
                  <a:txBody>
                    <a:bodyPr/>
                    <a:lstStyle/>
                    <a:p>
                      <a:pPr algn="r" fontAlgn="b"/>
                      <a:r>
                        <a:rPr lang="en-US" sz="300" b="0" i="0" u="none" strike="noStrike">
                          <a:solidFill>
                            <a:srgbClr val="000000"/>
                          </a:solidFill>
                          <a:latin typeface="Calibri"/>
                        </a:rPr>
                        <a:t>11.345</a:t>
                      </a:r>
                    </a:p>
                  </a:txBody>
                  <a:tcPr marL="2785" marR="2785" marT="278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13.899</a:t>
                      </a:r>
                    </a:p>
                  </a:txBody>
                  <a:tcPr marL="2785" marR="2785" marT="2785" marB="0" anchor="b">
                    <a:lnL>
                      <a:noFill/>
                    </a:lnL>
                    <a:lnR>
                      <a:noFill/>
                    </a:lnR>
                    <a:lnT>
                      <a:noFill/>
                    </a:lnT>
                    <a:lnB>
                      <a:noFill/>
                    </a:lnB>
                    <a:solidFill>
                      <a:srgbClr val="B5D57F"/>
                    </a:solidFill>
                  </a:tcPr>
                </a:tc>
                <a:tc>
                  <a:txBody>
                    <a:bodyPr/>
                    <a:lstStyle/>
                    <a:p>
                      <a:pPr algn="r" fontAlgn="b"/>
                      <a:r>
                        <a:rPr lang="en-US" sz="300" b="0" i="0" u="none" strike="noStrike">
                          <a:solidFill>
                            <a:srgbClr val="000000"/>
                          </a:solidFill>
                          <a:latin typeface="Calibri"/>
                        </a:rPr>
                        <a:t>13.273</a:t>
                      </a:r>
                    </a:p>
                  </a:txBody>
                  <a:tcPr marL="2785" marR="2785" marT="2785"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12.69</a:t>
                      </a:r>
                    </a:p>
                  </a:txBody>
                  <a:tcPr marL="2785" marR="2785" marT="2785"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16.508</a:t>
                      </a:r>
                    </a:p>
                  </a:txBody>
                  <a:tcPr marL="2785" marR="2785" marT="2785" marB="0" anchor="b">
                    <a:lnL>
                      <a:noFill/>
                    </a:lnL>
                    <a:lnR>
                      <a:noFill/>
                    </a:lnR>
                    <a:lnT>
                      <a:noFill/>
                    </a:lnT>
                    <a:lnB>
                      <a:noFill/>
                    </a:lnB>
                    <a:solidFill>
                      <a:srgbClr val="C8DB80"/>
                    </a:solidFill>
                  </a:tcPr>
                </a:tc>
                <a:tc>
                  <a:txBody>
                    <a:bodyPr/>
                    <a:lstStyle/>
                    <a:p>
                      <a:pPr algn="r" fontAlgn="b"/>
                      <a:r>
                        <a:rPr lang="en-US" sz="300" b="0" i="0" u="none" strike="noStrike">
                          <a:solidFill>
                            <a:srgbClr val="000000"/>
                          </a:solidFill>
                          <a:latin typeface="Calibri"/>
                        </a:rPr>
                        <a:t>15.589</a:t>
                      </a:r>
                    </a:p>
                  </a:txBody>
                  <a:tcPr marL="2785" marR="2785" marT="278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18.592</a:t>
                      </a:r>
                    </a:p>
                  </a:txBody>
                  <a:tcPr marL="2785" marR="2785" marT="278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16.757</a:t>
                      </a:r>
                    </a:p>
                  </a:txBody>
                  <a:tcPr marL="2785" marR="2785" marT="2785" marB="0" anchor="b">
                    <a:lnL>
                      <a:noFill/>
                    </a:lnL>
                    <a:lnR>
                      <a:noFill/>
                    </a:lnR>
                    <a:lnT>
                      <a:noFill/>
                    </a:lnT>
                    <a:lnB>
                      <a:noFill/>
                    </a:lnB>
                    <a:solidFill>
                      <a:srgbClr val="CADB80"/>
                    </a:solidFill>
                  </a:tcPr>
                </a:tc>
                <a:tc>
                  <a:txBody>
                    <a:bodyPr/>
                    <a:lstStyle/>
                    <a:p>
                      <a:pPr algn="r" fontAlgn="b"/>
                      <a:r>
                        <a:rPr lang="en-US" sz="300" b="0" i="0" u="none" strike="noStrike">
                          <a:solidFill>
                            <a:srgbClr val="000000"/>
                          </a:solidFill>
                          <a:latin typeface="Calibri"/>
                        </a:rPr>
                        <a:t>12.664</a:t>
                      </a:r>
                    </a:p>
                  </a:txBody>
                  <a:tcPr marL="2785" marR="2785" marT="2785"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34.085</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19.671</a:t>
                      </a:r>
                    </a:p>
                  </a:txBody>
                  <a:tcPr marL="2785" marR="2785" marT="2785" marB="0" anchor="b">
                    <a:lnL>
                      <a:noFill/>
                    </a:lnL>
                    <a:lnR>
                      <a:noFill/>
                    </a:lnR>
                    <a:lnT>
                      <a:noFill/>
                    </a:lnT>
                    <a:lnB>
                      <a:noFill/>
                    </a:lnB>
                    <a:solidFill>
                      <a:srgbClr val="DFE182"/>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17.931</a:t>
                      </a:r>
                    </a:p>
                  </a:txBody>
                  <a:tcPr marL="2785" marR="2785" marT="2785" marB="0" anchor="b">
                    <a:lnL>
                      <a:noFill/>
                    </a:lnL>
                    <a:lnR>
                      <a:noFill/>
                    </a:lnR>
                    <a:lnT>
                      <a:noFill/>
                    </a:lnT>
                    <a:lnB>
                      <a:noFill/>
                    </a:lnB>
                    <a:solidFill>
                      <a:srgbClr val="D3DE81"/>
                    </a:solidFill>
                  </a:tcPr>
                </a:tc>
                <a:tc>
                  <a:txBody>
                    <a:bodyPr/>
                    <a:lstStyle/>
                    <a:p>
                      <a:pPr algn="r" fontAlgn="b"/>
                      <a:r>
                        <a:rPr lang="en-US" sz="300" b="0" i="0" u="none" strike="noStrike">
                          <a:solidFill>
                            <a:srgbClr val="000000"/>
                          </a:solidFill>
                          <a:latin typeface="Calibri"/>
                        </a:rPr>
                        <a:t>15.923</a:t>
                      </a:r>
                    </a:p>
                  </a:txBody>
                  <a:tcPr marL="2785" marR="2785" marT="2785" marB="0" anchor="b">
                    <a:lnL>
                      <a:noFill/>
                    </a:lnL>
                    <a:lnR>
                      <a:noFill/>
                    </a:lnR>
                    <a:lnT>
                      <a:noFill/>
                    </a:lnT>
                    <a:lnB>
                      <a:noFill/>
                    </a:lnB>
                    <a:solidFill>
                      <a:srgbClr val="C4DA80"/>
                    </a:solidFill>
                  </a:tcPr>
                </a:tc>
                <a:tc>
                  <a:txBody>
                    <a:bodyPr/>
                    <a:lstStyle/>
                    <a:p>
                      <a:pPr algn="r" fontAlgn="b"/>
                      <a:r>
                        <a:rPr lang="en-US" sz="300" b="0" i="0" u="none" strike="noStrike">
                          <a:solidFill>
                            <a:srgbClr val="000000"/>
                          </a:solidFill>
                          <a:latin typeface="Calibri"/>
                        </a:rPr>
                        <a:t>15.55</a:t>
                      </a:r>
                    </a:p>
                  </a:txBody>
                  <a:tcPr marL="2785" marR="2785" marT="278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15.67</a:t>
                      </a:r>
                    </a:p>
                  </a:txBody>
                  <a:tcPr marL="2785" marR="2785" marT="278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18.909</a:t>
                      </a:r>
                    </a:p>
                  </a:txBody>
                  <a:tcPr marL="2785" marR="2785" marT="2785" marB="0" anchor="b">
                    <a:lnL>
                      <a:noFill/>
                    </a:lnL>
                    <a:lnR>
                      <a:noFill/>
                    </a:lnR>
                    <a:lnT>
                      <a:noFill/>
                    </a:lnT>
                    <a:lnB>
                      <a:noFill/>
                    </a:lnB>
                    <a:solidFill>
                      <a:srgbClr val="DAE081"/>
                    </a:solidFill>
                  </a:tcPr>
                </a:tc>
                <a:tc>
                  <a:txBody>
                    <a:bodyPr/>
                    <a:lstStyle/>
                    <a:p>
                      <a:pPr algn="r" fontAlgn="b"/>
                      <a:r>
                        <a:rPr lang="en-US" sz="300" b="0" i="0" u="none" strike="noStrike">
                          <a:solidFill>
                            <a:srgbClr val="000000"/>
                          </a:solidFill>
                          <a:latin typeface="Calibri"/>
                        </a:rPr>
                        <a:t>32.081</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23.424</a:t>
                      </a:r>
                    </a:p>
                  </a:txBody>
                  <a:tcPr marL="2785" marR="2785" marT="2785" marB="0" anchor="b">
                    <a:lnL>
                      <a:noFill/>
                    </a:lnL>
                    <a:lnR>
                      <a:noFill/>
                    </a:lnR>
                    <a:lnT>
                      <a:noFill/>
                    </a:lnT>
                    <a:lnB>
                      <a:noFill/>
                    </a:lnB>
                    <a:solidFill>
                      <a:srgbClr val="FBE983"/>
                    </a:solidFill>
                  </a:tcPr>
                </a:tc>
                <a:tc>
                  <a:txBody>
                    <a:bodyPr/>
                    <a:lstStyle/>
                    <a:p>
                      <a:pPr algn="r" fontAlgn="b"/>
                      <a:r>
                        <a:rPr lang="en-US" sz="300" b="0" i="0" u="none" strike="noStrike">
                          <a:solidFill>
                            <a:srgbClr val="000000"/>
                          </a:solidFill>
                          <a:latin typeface="Calibri"/>
                        </a:rPr>
                        <a:t>34.975</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23.007</a:t>
                      </a:r>
                    </a:p>
                  </a:txBody>
                  <a:tcPr marL="2785" marR="2785" marT="2785" marB="0" anchor="b">
                    <a:lnL>
                      <a:noFill/>
                    </a:lnL>
                    <a:lnR>
                      <a:noFill/>
                    </a:lnR>
                    <a:lnT>
                      <a:noFill/>
                    </a:lnT>
                    <a:lnB>
                      <a:noFill/>
                    </a:lnB>
                    <a:solidFill>
                      <a:srgbClr val="F8E983"/>
                    </a:solidFill>
                  </a:tcPr>
                </a:tc>
                <a:tc>
                  <a:txBody>
                    <a:bodyPr/>
                    <a:lstStyle/>
                    <a:p>
                      <a:pPr algn="r" fontAlgn="b"/>
                      <a:r>
                        <a:rPr lang="en-US" sz="300" b="0" i="0" u="none" strike="noStrike">
                          <a:solidFill>
                            <a:srgbClr val="000000"/>
                          </a:solidFill>
                          <a:latin typeface="Calibri"/>
                        </a:rPr>
                        <a:t>23.298</a:t>
                      </a:r>
                    </a:p>
                  </a:txBody>
                  <a:tcPr marL="2785" marR="2785" marT="2785" marB="0" anchor="b">
                    <a:lnL>
                      <a:noFill/>
                    </a:lnL>
                    <a:lnR>
                      <a:noFill/>
                    </a:lnR>
                    <a:lnT>
                      <a:noFill/>
                    </a:lnT>
                    <a:lnB>
                      <a:noFill/>
                    </a:lnB>
                    <a:solidFill>
                      <a:srgbClr val="FAE983"/>
                    </a:solidFill>
                  </a:tcPr>
                </a:tc>
                <a:tc>
                  <a:txBody>
                    <a:bodyPr/>
                    <a:lstStyle/>
                    <a:p>
                      <a:pPr algn="r" fontAlgn="b"/>
                      <a:r>
                        <a:rPr lang="en-US" sz="300" b="0" i="0" u="none" strike="noStrike">
                          <a:solidFill>
                            <a:srgbClr val="000000"/>
                          </a:solidFill>
                          <a:latin typeface="Calibri"/>
                        </a:rPr>
                        <a:t>34.912</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35.339</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13.771</a:t>
                      </a:r>
                    </a:p>
                  </a:txBody>
                  <a:tcPr marL="2785" marR="2785" marT="2785" marB="0" anchor="b">
                    <a:lnL>
                      <a:noFill/>
                    </a:lnL>
                    <a:lnR>
                      <a:noFill/>
                    </a:lnR>
                    <a:lnT>
                      <a:noFill/>
                    </a:lnT>
                    <a:lnB>
                      <a:noFill/>
                    </a:lnB>
                    <a:solidFill>
                      <a:srgbClr val="B4D57F"/>
                    </a:solidFill>
                  </a:tcPr>
                </a:tc>
                <a:tc>
                  <a:txBody>
                    <a:bodyPr/>
                    <a:lstStyle/>
                    <a:p>
                      <a:pPr algn="r" fontAlgn="b"/>
                      <a:r>
                        <a:rPr lang="en-US" sz="300" b="0" i="0" u="none" strike="noStrike">
                          <a:solidFill>
                            <a:srgbClr val="000000"/>
                          </a:solidFill>
                          <a:latin typeface="Calibri"/>
                        </a:rPr>
                        <a:t>13.973</a:t>
                      </a:r>
                    </a:p>
                  </a:txBody>
                  <a:tcPr marL="2785" marR="2785" marT="2785"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29.246</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14.745</a:t>
                      </a:r>
                    </a:p>
                  </a:txBody>
                  <a:tcPr marL="2785" marR="2785" marT="2785" marB="0" anchor="b">
                    <a:lnL>
                      <a:noFill/>
                    </a:lnL>
                    <a:lnR>
                      <a:noFill/>
                    </a:lnR>
                    <a:lnT>
                      <a:noFill/>
                    </a:lnT>
                    <a:lnB>
                      <a:noFill/>
                    </a:lnB>
                    <a:solidFill>
                      <a:srgbClr val="BBD780"/>
                    </a:solidFill>
                  </a:tcPr>
                </a:tc>
                <a:tc>
                  <a:txBody>
                    <a:bodyPr/>
                    <a:lstStyle/>
                    <a:p>
                      <a:pPr algn="r" fontAlgn="b"/>
                      <a:r>
                        <a:rPr lang="en-US" sz="300" b="0" i="0" u="none" strike="noStrike">
                          <a:solidFill>
                            <a:srgbClr val="000000"/>
                          </a:solidFill>
                          <a:latin typeface="Calibri"/>
                        </a:rPr>
                        <a:t>16.145</a:t>
                      </a:r>
                    </a:p>
                  </a:txBody>
                  <a:tcPr marL="2785" marR="2785" marT="278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15.144</a:t>
                      </a:r>
                    </a:p>
                  </a:txBody>
                  <a:tcPr marL="2785" marR="2785" marT="2785" marB="0" anchor="b">
                    <a:lnL>
                      <a:noFill/>
                    </a:lnL>
                    <a:lnR>
                      <a:noFill/>
                    </a:lnR>
                    <a:lnT>
                      <a:noFill/>
                    </a:lnT>
                    <a:lnB>
                      <a:noFill/>
                    </a:lnB>
                    <a:solidFill>
                      <a:srgbClr val="BED880"/>
                    </a:solidFill>
                  </a:tcPr>
                </a:tc>
                <a:tc>
                  <a:txBody>
                    <a:bodyPr/>
                    <a:lstStyle/>
                    <a:p>
                      <a:pPr algn="r" fontAlgn="b"/>
                      <a:r>
                        <a:rPr lang="en-US" sz="300" b="0" i="0" u="none" strike="noStrike">
                          <a:solidFill>
                            <a:srgbClr val="000000"/>
                          </a:solidFill>
                          <a:latin typeface="Calibri"/>
                        </a:rPr>
                        <a:t>14.249</a:t>
                      </a:r>
                    </a:p>
                  </a:txBody>
                  <a:tcPr marL="2785" marR="2785" marT="2785"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21.495</a:t>
                      </a:r>
                    </a:p>
                  </a:txBody>
                  <a:tcPr marL="2785" marR="2785" marT="2785" marB="0" anchor="b">
                    <a:lnL>
                      <a:noFill/>
                    </a:lnL>
                    <a:lnR>
                      <a:noFill/>
                    </a:lnR>
                    <a:lnT>
                      <a:noFill/>
                    </a:lnT>
                    <a:lnB>
                      <a:noFill/>
                    </a:lnB>
                    <a:solidFill>
                      <a:srgbClr val="EDE582"/>
                    </a:solidFill>
                  </a:tcPr>
                </a:tc>
                <a:tc>
                  <a:txBody>
                    <a:bodyPr/>
                    <a:lstStyle/>
                    <a:p>
                      <a:pPr algn="r" fontAlgn="b"/>
                      <a:r>
                        <a:rPr lang="en-US" sz="300" b="0" i="0" u="none" strike="noStrike">
                          <a:solidFill>
                            <a:srgbClr val="000000"/>
                          </a:solidFill>
                          <a:latin typeface="Calibri"/>
                        </a:rPr>
                        <a:t>21.671</a:t>
                      </a:r>
                    </a:p>
                  </a:txBody>
                  <a:tcPr marL="2785" marR="2785" marT="2785" marB="0" anchor="b">
                    <a:lnL>
                      <a:noFill/>
                    </a:lnL>
                    <a:lnR>
                      <a:noFill/>
                    </a:lnR>
                    <a:lnT>
                      <a:noFill/>
                    </a:lnT>
                    <a:lnB>
                      <a:noFill/>
                    </a:lnB>
                    <a:solidFill>
                      <a:srgbClr val="EEE683"/>
                    </a:solidFill>
                  </a:tcPr>
                </a:tc>
                <a:tc>
                  <a:txBody>
                    <a:bodyPr/>
                    <a:lstStyle/>
                    <a:p>
                      <a:pPr algn="r" fontAlgn="b"/>
                      <a:r>
                        <a:rPr lang="en-US" sz="300" b="0" i="0" u="none" strike="noStrike">
                          <a:solidFill>
                            <a:srgbClr val="000000"/>
                          </a:solidFill>
                          <a:latin typeface="Calibri"/>
                        </a:rPr>
                        <a:t>25.185</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23.669</a:t>
                      </a:r>
                    </a:p>
                  </a:txBody>
                  <a:tcPr marL="2785" marR="2785" marT="278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16.121</a:t>
                      </a:r>
                    </a:p>
                  </a:txBody>
                  <a:tcPr marL="2785" marR="2785" marT="2785"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36.233</a:t>
                      </a:r>
                    </a:p>
                  </a:txBody>
                  <a:tcPr marL="2785" marR="2785" marT="278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30.582</a:t>
                      </a:r>
                    </a:p>
                  </a:txBody>
                  <a:tcPr marL="2785" marR="2785" marT="2785" marB="0" anchor="b">
                    <a:lnL>
                      <a:noFill/>
                    </a:lnL>
                    <a:lnR>
                      <a:noFill/>
                    </a:lnR>
                    <a:lnT>
                      <a:noFill/>
                    </a:lnT>
                    <a:lnB>
                      <a:noFill/>
                    </a:lnB>
                    <a:solidFill>
                      <a:srgbClr val="FFE683"/>
                    </a:solidFill>
                  </a:tcPr>
                </a:tc>
              </a:tr>
              <a:tr h="55685">
                <a:tc>
                  <a:txBody>
                    <a:bodyPr/>
                    <a:lstStyle/>
                    <a:p>
                      <a:pPr algn="l" fontAlgn="b"/>
                      <a:r>
                        <a:rPr lang="en-US" sz="300" b="0" i="0" u="none" strike="noStrike">
                          <a:solidFill>
                            <a:srgbClr val="000000"/>
                          </a:solidFill>
                          <a:latin typeface="Calibri"/>
                        </a:rPr>
                        <a:t>ASPEN Secondary Placebo</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42.624</a:t>
                      </a:r>
                    </a:p>
                  </a:txBody>
                  <a:tcPr marL="2785" marR="2785" marT="278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45.077</a:t>
                      </a:r>
                    </a:p>
                  </a:txBody>
                  <a:tcPr marL="2785" marR="2785" marT="278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46.115</a:t>
                      </a:r>
                    </a:p>
                  </a:txBody>
                  <a:tcPr marL="2785" marR="2785" marT="278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46.628</a:t>
                      </a:r>
                    </a:p>
                  </a:txBody>
                  <a:tcPr marL="2785" marR="2785" marT="2785" marB="0" anchor="b">
                    <a:lnL>
                      <a:noFill/>
                    </a:lnL>
                    <a:lnR>
                      <a:noFill/>
                    </a:lnR>
                    <a:lnT>
                      <a:noFill/>
                    </a:lnT>
                    <a:lnB>
                      <a:noFill/>
                    </a:lnB>
                    <a:solidFill>
                      <a:srgbClr val="FED981"/>
                    </a:solidFill>
                  </a:tcPr>
                </a:tc>
                <a:tc>
                  <a:txBody>
                    <a:bodyPr/>
                    <a:lstStyle/>
                    <a:p>
                      <a:pPr algn="r" fontAlgn="b"/>
                      <a:r>
                        <a:rPr lang="en-US" sz="300" b="0" i="0" u="none" strike="noStrike">
                          <a:solidFill>
                            <a:srgbClr val="000000"/>
                          </a:solidFill>
                          <a:latin typeface="Calibri"/>
                        </a:rPr>
                        <a:t>49.429</a:t>
                      </a:r>
                    </a:p>
                  </a:txBody>
                  <a:tcPr marL="2785" marR="2785" marT="2785" marB="0" anchor="b">
                    <a:lnL>
                      <a:noFill/>
                    </a:lnL>
                    <a:lnR>
                      <a:noFill/>
                    </a:lnR>
                    <a:lnT>
                      <a:noFill/>
                    </a:lnT>
                    <a:lnB>
                      <a:noFill/>
                    </a:lnB>
                    <a:solidFill>
                      <a:srgbClr val="FED780"/>
                    </a:solidFill>
                  </a:tcPr>
                </a:tc>
                <a:tc>
                  <a:txBody>
                    <a:bodyPr/>
                    <a:lstStyle/>
                    <a:p>
                      <a:pPr algn="r" fontAlgn="b"/>
                      <a:r>
                        <a:rPr lang="en-US" sz="300" b="0" i="0" u="none" strike="noStrike">
                          <a:solidFill>
                            <a:srgbClr val="000000"/>
                          </a:solidFill>
                          <a:latin typeface="Calibri"/>
                        </a:rPr>
                        <a:t>51.228</a:t>
                      </a:r>
                    </a:p>
                  </a:txBody>
                  <a:tcPr marL="2785" marR="2785" marT="278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46.136</a:t>
                      </a:r>
                    </a:p>
                  </a:txBody>
                  <a:tcPr marL="2785" marR="2785" marT="278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15.671</a:t>
                      </a:r>
                    </a:p>
                  </a:txBody>
                  <a:tcPr marL="2785" marR="2785" marT="278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32.024</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31.212</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19.137</a:t>
                      </a:r>
                    </a:p>
                  </a:txBody>
                  <a:tcPr marL="2785" marR="2785" marT="2785" marB="0" anchor="b">
                    <a:lnL>
                      <a:noFill/>
                    </a:lnL>
                    <a:lnR>
                      <a:noFill/>
                    </a:lnR>
                    <a:lnT>
                      <a:noFill/>
                    </a:lnT>
                    <a:lnB>
                      <a:noFill/>
                    </a:lnB>
                    <a:solidFill>
                      <a:srgbClr val="DBE081"/>
                    </a:solidFill>
                  </a:tcPr>
                </a:tc>
                <a:tc>
                  <a:txBody>
                    <a:bodyPr/>
                    <a:lstStyle/>
                    <a:p>
                      <a:pPr algn="r" fontAlgn="b"/>
                      <a:r>
                        <a:rPr lang="en-US" sz="300" b="0" i="0" u="none" strike="noStrike">
                          <a:solidFill>
                            <a:srgbClr val="000000"/>
                          </a:solidFill>
                          <a:latin typeface="Calibri"/>
                        </a:rPr>
                        <a:t>22.564</a:t>
                      </a:r>
                    </a:p>
                  </a:txBody>
                  <a:tcPr marL="2785" marR="2785" marT="2785" marB="0" anchor="b">
                    <a:lnL>
                      <a:noFill/>
                    </a:lnL>
                    <a:lnR>
                      <a:noFill/>
                    </a:lnR>
                    <a:lnT>
                      <a:noFill/>
                    </a:lnT>
                    <a:lnB>
                      <a:noFill/>
                    </a:lnB>
                    <a:solidFill>
                      <a:srgbClr val="F4E883"/>
                    </a:solidFill>
                  </a:tcPr>
                </a:tc>
                <a:tc>
                  <a:txBody>
                    <a:bodyPr/>
                    <a:lstStyle/>
                    <a:p>
                      <a:pPr algn="r" fontAlgn="b"/>
                      <a:r>
                        <a:rPr lang="en-US" sz="300" b="0" i="0" u="none" strike="noStrike">
                          <a:solidFill>
                            <a:srgbClr val="000000"/>
                          </a:solidFill>
                          <a:latin typeface="Calibri"/>
                        </a:rPr>
                        <a:t>46.377</a:t>
                      </a:r>
                    </a:p>
                  </a:txBody>
                  <a:tcPr marL="2785" marR="2785" marT="278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47.314</a:t>
                      </a:r>
                    </a:p>
                  </a:txBody>
                  <a:tcPr marL="2785" marR="2785" marT="278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52.569</a:t>
                      </a:r>
                    </a:p>
                  </a:txBody>
                  <a:tcPr marL="2785" marR="2785" marT="278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44.796</a:t>
                      </a:r>
                    </a:p>
                  </a:txBody>
                  <a:tcPr marL="2785" marR="2785" marT="278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49.391</a:t>
                      </a:r>
                    </a:p>
                  </a:txBody>
                  <a:tcPr marL="2785" marR="2785" marT="2785" marB="0" anchor="b">
                    <a:lnL>
                      <a:noFill/>
                    </a:lnL>
                    <a:lnR>
                      <a:noFill/>
                    </a:lnR>
                    <a:lnT>
                      <a:noFill/>
                    </a:lnT>
                    <a:lnB>
                      <a:noFill/>
                    </a:lnB>
                    <a:solidFill>
                      <a:srgbClr val="FED780"/>
                    </a:solidFill>
                  </a:tcPr>
                </a:tc>
                <a:tc>
                  <a:txBody>
                    <a:bodyPr/>
                    <a:lstStyle/>
                    <a:p>
                      <a:pPr algn="r" fontAlgn="b"/>
                      <a:r>
                        <a:rPr lang="en-US" sz="300" b="0" i="0" u="none" strike="noStrike">
                          <a:solidFill>
                            <a:srgbClr val="000000"/>
                          </a:solidFill>
                          <a:latin typeface="Calibri"/>
                        </a:rPr>
                        <a:t>51.997</a:t>
                      </a:r>
                    </a:p>
                  </a:txBody>
                  <a:tcPr marL="2785" marR="2785" marT="278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47.918</a:t>
                      </a:r>
                    </a:p>
                  </a:txBody>
                  <a:tcPr marL="2785" marR="2785" marT="278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50.571</a:t>
                      </a:r>
                    </a:p>
                  </a:txBody>
                  <a:tcPr marL="2785" marR="2785" marT="2785"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58.83</a:t>
                      </a:r>
                    </a:p>
                  </a:txBody>
                  <a:tcPr marL="2785" marR="2785" marT="278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26.042</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7.6405</a:t>
                      </a:r>
                    </a:p>
                  </a:txBody>
                  <a:tcPr marL="2785" marR="2785" marT="2785" marB="0" anchor="b">
                    <a:lnL>
                      <a:noFill/>
                    </a:lnL>
                    <a:lnR>
                      <a:noFill/>
                    </a:lnR>
                    <a:lnT>
                      <a:noFill/>
                    </a:lnT>
                    <a:lnB>
                      <a:noFill/>
                    </a:lnB>
                    <a:solidFill>
                      <a:srgbClr val="88C87D"/>
                    </a:solidFill>
                  </a:tcPr>
                </a:tc>
                <a:tc>
                  <a:txBody>
                    <a:bodyPr/>
                    <a:lstStyle/>
                    <a:p>
                      <a:pPr algn="r" fontAlgn="b"/>
                      <a:r>
                        <a:rPr lang="en-US" sz="300" b="0" i="0" u="none" strike="noStrike">
                          <a:solidFill>
                            <a:srgbClr val="000000"/>
                          </a:solidFill>
                          <a:latin typeface="Calibri"/>
                        </a:rPr>
                        <a:t>21.259</a:t>
                      </a:r>
                    </a:p>
                  </a:txBody>
                  <a:tcPr marL="2785" marR="2785" marT="2785" marB="0" anchor="b">
                    <a:lnL>
                      <a:noFill/>
                    </a:lnL>
                    <a:lnR>
                      <a:noFill/>
                    </a:lnR>
                    <a:lnT>
                      <a:noFill/>
                    </a:lnT>
                    <a:lnB>
                      <a:noFill/>
                    </a:lnB>
                    <a:solidFill>
                      <a:srgbClr val="EBE582"/>
                    </a:solidFill>
                  </a:tcPr>
                </a:tc>
                <a:tc>
                  <a:txBody>
                    <a:bodyPr/>
                    <a:lstStyle/>
                    <a:p>
                      <a:pPr algn="r" fontAlgn="b"/>
                      <a:r>
                        <a:rPr lang="en-US" sz="300" b="0" i="0" u="none" strike="noStrike">
                          <a:solidFill>
                            <a:srgbClr val="000000"/>
                          </a:solidFill>
                          <a:latin typeface="Calibri"/>
                        </a:rPr>
                        <a:t>14.037</a:t>
                      </a:r>
                    </a:p>
                  </a:txBody>
                  <a:tcPr marL="2785" marR="2785" marT="2785"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20.079</a:t>
                      </a:r>
                    </a:p>
                  </a:txBody>
                  <a:tcPr marL="2785" marR="2785" marT="2785" marB="0" anchor="b">
                    <a:lnL>
                      <a:noFill/>
                    </a:lnL>
                    <a:lnR>
                      <a:noFill/>
                    </a:lnR>
                    <a:lnT>
                      <a:noFill/>
                    </a:lnT>
                    <a:lnB>
                      <a:noFill/>
                    </a:lnB>
                    <a:solidFill>
                      <a:srgbClr val="E2E282"/>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38.089</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41.79</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38.317</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42.277</a:t>
                      </a:r>
                    </a:p>
                  </a:txBody>
                  <a:tcPr marL="2785" marR="2785" marT="278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41.71</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46.784</a:t>
                      </a:r>
                    </a:p>
                  </a:txBody>
                  <a:tcPr marL="2785" marR="2785" marT="2785" marB="0" anchor="b">
                    <a:lnL>
                      <a:noFill/>
                    </a:lnL>
                    <a:lnR>
                      <a:noFill/>
                    </a:lnR>
                    <a:lnT>
                      <a:noFill/>
                    </a:lnT>
                    <a:lnB>
                      <a:noFill/>
                    </a:lnB>
                    <a:solidFill>
                      <a:srgbClr val="FED981"/>
                    </a:solidFill>
                  </a:tcPr>
                </a:tc>
                <a:tc>
                  <a:txBody>
                    <a:bodyPr/>
                    <a:lstStyle/>
                    <a:p>
                      <a:pPr algn="r" fontAlgn="b"/>
                      <a:r>
                        <a:rPr lang="en-US" sz="300" b="0" i="0" u="none" strike="noStrike">
                          <a:solidFill>
                            <a:srgbClr val="000000"/>
                          </a:solidFill>
                          <a:latin typeface="Calibri"/>
                        </a:rPr>
                        <a:t>40.812</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14.386</a:t>
                      </a:r>
                    </a:p>
                  </a:txBody>
                  <a:tcPr marL="2785" marR="2785" marT="2785" marB="0" anchor="b">
                    <a:lnL>
                      <a:noFill/>
                    </a:lnL>
                    <a:lnR>
                      <a:noFill/>
                    </a:lnR>
                    <a:lnT>
                      <a:noFill/>
                    </a:lnT>
                    <a:lnB>
                      <a:noFill/>
                    </a:lnB>
                    <a:solidFill>
                      <a:srgbClr val="B9D67F"/>
                    </a:solidFill>
                  </a:tcPr>
                </a:tc>
                <a:tc>
                  <a:txBody>
                    <a:bodyPr/>
                    <a:lstStyle/>
                    <a:p>
                      <a:pPr algn="r" fontAlgn="b"/>
                      <a:r>
                        <a:rPr lang="en-US" sz="300" b="0" i="0" u="none" strike="noStrike">
                          <a:solidFill>
                            <a:srgbClr val="000000"/>
                          </a:solidFill>
                          <a:latin typeface="Calibri"/>
                        </a:rPr>
                        <a:t>16.516</a:t>
                      </a:r>
                    </a:p>
                  </a:txBody>
                  <a:tcPr marL="2785" marR="2785" marT="2785" marB="0" anchor="b">
                    <a:lnL>
                      <a:noFill/>
                    </a:lnL>
                    <a:lnR>
                      <a:noFill/>
                    </a:lnR>
                    <a:lnT>
                      <a:noFill/>
                    </a:lnT>
                    <a:lnB>
                      <a:noFill/>
                    </a:lnB>
                    <a:solidFill>
                      <a:srgbClr val="C8DB80"/>
                    </a:solidFill>
                  </a:tcPr>
                </a:tc>
                <a:tc>
                  <a:txBody>
                    <a:bodyPr/>
                    <a:lstStyle/>
                    <a:p>
                      <a:pPr algn="r" fontAlgn="b"/>
                      <a:r>
                        <a:rPr lang="en-US" sz="300" b="0" i="0" u="none" strike="noStrike">
                          <a:solidFill>
                            <a:srgbClr val="000000"/>
                          </a:solidFill>
                          <a:latin typeface="Calibri"/>
                        </a:rPr>
                        <a:t>26.743</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15.754</a:t>
                      </a:r>
                    </a:p>
                  </a:txBody>
                  <a:tcPr marL="2785" marR="2785" marT="2785" marB="0" anchor="b">
                    <a:lnL>
                      <a:noFill/>
                    </a:lnL>
                    <a:lnR>
                      <a:noFill/>
                    </a:lnR>
                    <a:lnT>
                      <a:noFill/>
                    </a:lnT>
                    <a:lnB>
                      <a:noFill/>
                    </a:lnB>
                    <a:solidFill>
                      <a:srgbClr val="C3D980"/>
                    </a:solidFill>
                  </a:tcPr>
                </a:tc>
                <a:tc>
                  <a:txBody>
                    <a:bodyPr/>
                    <a:lstStyle/>
                    <a:p>
                      <a:pPr algn="r" fontAlgn="b"/>
                      <a:r>
                        <a:rPr lang="en-US" sz="300" b="0" i="0" u="none" strike="noStrike">
                          <a:solidFill>
                            <a:srgbClr val="000000"/>
                          </a:solidFill>
                          <a:latin typeface="Calibri"/>
                        </a:rPr>
                        <a:t>41.454</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39.281</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40.455</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52.605</a:t>
                      </a:r>
                    </a:p>
                  </a:txBody>
                  <a:tcPr marL="2785" marR="2785" marT="278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42.106</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43.023</a:t>
                      </a:r>
                    </a:p>
                  </a:txBody>
                  <a:tcPr marL="2785" marR="2785" marT="2785" marB="0" anchor="b">
                    <a:lnL>
                      <a:noFill/>
                    </a:lnL>
                    <a:lnR>
                      <a:noFill/>
                    </a:lnR>
                    <a:lnT>
                      <a:noFill/>
                    </a:lnT>
                    <a:lnB>
                      <a:noFill/>
                    </a:lnB>
                    <a:solidFill>
                      <a:srgbClr val="FFDC81"/>
                    </a:solidFill>
                  </a:tcPr>
                </a:tc>
                <a:tc>
                  <a:txBody>
                    <a:bodyPr/>
                    <a:lstStyle/>
                    <a:p>
                      <a:pPr algn="r" fontAlgn="b"/>
                      <a:r>
                        <a:rPr lang="en-US" sz="300" b="0" i="0" u="none" strike="noStrike">
                          <a:solidFill>
                            <a:srgbClr val="000000"/>
                          </a:solidFill>
                          <a:latin typeface="Calibri"/>
                        </a:rPr>
                        <a:t>47.519</a:t>
                      </a:r>
                    </a:p>
                  </a:txBody>
                  <a:tcPr marL="2785" marR="2785" marT="278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38.364</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45.789</a:t>
                      </a:r>
                    </a:p>
                  </a:txBody>
                  <a:tcPr marL="2785" marR="2785" marT="278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61.405</a:t>
                      </a:r>
                    </a:p>
                  </a:txBody>
                  <a:tcPr marL="2785" marR="2785" marT="278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23.068</a:t>
                      </a:r>
                    </a:p>
                  </a:txBody>
                  <a:tcPr marL="2785" marR="2785" marT="2785" marB="0" anchor="b">
                    <a:lnL>
                      <a:noFill/>
                    </a:lnL>
                    <a:lnR>
                      <a:noFill/>
                    </a:lnR>
                    <a:lnT>
                      <a:noFill/>
                    </a:lnT>
                    <a:lnB>
                      <a:noFill/>
                    </a:lnB>
                    <a:solidFill>
                      <a:srgbClr val="F8E983"/>
                    </a:solidFill>
                  </a:tcPr>
                </a:tc>
                <a:tc>
                  <a:txBody>
                    <a:bodyPr/>
                    <a:lstStyle/>
                    <a:p>
                      <a:pPr algn="r" fontAlgn="b"/>
                      <a:r>
                        <a:rPr lang="en-US" sz="300" b="0" i="0" u="none" strike="noStrike">
                          <a:solidFill>
                            <a:srgbClr val="000000"/>
                          </a:solidFill>
                          <a:latin typeface="Calibri"/>
                        </a:rPr>
                        <a:t>18.553</a:t>
                      </a:r>
                    </a:p>
                  </a:txBody>
                  <a:tcPr marL="2785" marR="2785" marT="278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15.114</a:t>
                      </a:r>
                    </a:p>
                  </a:txBody>
                  <a:tcPr marL="2785" marR="2785" marT="2785" marB="0" anchor="b">
                    <a:lnL>
                      <a:noFill/>
                    </a:lnL>
                    <a:lnR>
                      <a:noFill/>
                    </a:lnR>
                    <a:lnT>
                      <a:noFill/>
                    </a:lnT>
                    <a:lnB>
                      <a:noFill/>
                    </a:lnB>
                    <a:solidFill>
                      <a:srgbClr val="BED880"/>
                    </a:solidFill>
                  </a:tcPr>
                </a:tc>
                <a:tc>
                  <a:txBody>
                    <a:bodyPr/>
                    <a:lstStyle/>
                    <a:p>
                      <a:pPr algn="r" fontAlgn="b"/>
                      <a:r>
                        <a:rPr lang="en-US" sz="300" b="0" i="0" u="none" strike="noStrike">
                          <a:solidFill>
                            <a:srgbClr val="000000"/>
                          </a:solidFill>
                          <a:latin typeface="Calibri"/>
                        </a:rPr>
                        <a:t>18.492</a:t>
                      </a:r>
                    </a:p>
                  </a:txBody>
                  <a:tcPr marL="2785" marR="2785" marT="278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21.333</a:t>
                      </a:r>
                    </a:p>
                  </a:txBody>
                  <a:tcPr marL="2785" marR="2785" marT="2785" marB="0" anchor="b">
                    <a:lnL>
                      <a:noFill/>
                    </a:lnL>
                    <a:lnR>
                      <a:noFill/>
                    </a:lnR>
                    <a:lnT>
                      <a:noFill/>
                    </a:lnT>
                    <a:lnB>
                      <a:noFill/>
                    </a:lnB>
                    <a:solidFill>
                      <a:srgbClr val="EBE582"/>
                    </a:solidFill>
                  </a:tcPr>
                </a:tc>
              </a:tr>
              <a:tr h="55685">
                <a:tc>
                  <a:txBody>
                    <a:bodyPr/>
                    <a:lstStyle/>
                    <a:p>
                      <a:pPr algn="l" fontAlgn="b"/>
                      <a:r>
                        <a:rPr lang="en-US" sz="300" b="0" i="0" u="none" strike="noStrike">
                          <a:solidFill>
                            <a:srgbClr val="000000"/>
                          </a:solidFill>
                          <a:latin typeface="Calibri"/>
                        </a:rPr>
                        <a:t>ASPEN Secondary Atorvastatin</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21.216</a:t>
                      </a:r>
                    </a:p>
                  </a:txBody>
                  <a:tcPr marL="2785" marR="2785" marT="2785" marB="0" anchor="b">
                    <a:lnL>
                      <a:noFill/>
                    </a:lnL>
                    <a:lnR>
                      <a:noFill/>
                    </a:lnR>
                    <a:lnT>
                      <a:noFill/>
                    </a:lnT>
                    <a:lnB>
                      <a:noFill/>
                    </a:lnB>
                    <a:solidFill>
                      <a:srgbClr val="EBE582"/>
                    </a:solidFill>
                  </a:tcPr>
                </a:tc>
                <a:tc>
                  <a:txBody>
                    <a:bodyPr/>
                    <a:lstStyle/>
                    <a:p>
                      <a:pPr algn="r" fontAlgn="b"/>
                      <a:r>
                        <a:rPr lang="en-US" sz="300" b="0" i="0" u="none" strike="noStrike">
                          <a:solidFill>
                            <a:srgbClr val="000000"/>
                          </a:solidFill>
                          <a:latin typeface="Calibri"/>
                        </a:rPr>
                        <a:t>25.375</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26.064</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29.485</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28.928</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35.599</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26.96</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10.23</a:t>
                      </a:r>
                    </a:p>
                  </a:txBody>
                  <a:tcPr marL="2785" marR="2785" marT="2785" marB="0" anchor="b">
                    <a:lnL>
                      <a:noFill/>
                    </a:lnL>
                    <a:lnR>
                      <a:noFill/>
                    </a:lnR>
                    <a:lnT>
                      <a:noFill/>
                    </a:lnT>
                    <a:lnB>
                      <a:noFill/>
                    </a:lnB>
                    <a:solidFill>
                      <a:srgbClr val="9ACE7E"/>
                    </a:solidFill>
                  </a:tcPr>
                </a:tc>
                <a:tc>
                  <a:txBody>
                    <a:bodyPr/>
                    <a:lstStyle/>
                    <a:p>
                      <a:pPr algn="r" fontAlgn="b"/>
                      <a:r>
                        <a:rPr lang="en-US" sz="300" b="0" i="0" u="none" strike="noStrike">
                          <a:solidFill>
                            <a:srgbClr val="000000"/>
                          </a:solidFill>
                          <a:latin typeface="Calibri"/>
                        </a:rPr>
                        <a:t>20.715</a:t>
                      </a:r>
                    </a:p>
                  </a:txBody>
                  <a:tcPr marL="2785" marR="2785" marT="2785"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16.063</a:t>
                      </a:r>
                    </a:p>
                  </a:txBody>
                  <a:tcPr marL="2785" marR="2785" marT="2785"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15.516</a:t>
                      </a:r>
                    </a:p>
                  </a:txBody>
                  <a:tcPr marL="2785" marR="2785" marT="278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37.002</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27.26</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29.286</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41.201</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29.342</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30.512</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36.474</a:t>
                      </a:r>
                    </a:p>
                  </a:txBody>
                  <a:tcPr marL="2785" marR="2785" marT="278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31.162</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35.066</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46.034</a:t>
                      </a:r>
                    </a:p>
                  </a:txBody>
                  <a:tcPr marL="2785" marR="2785" marT="278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14.095</a:t>
                      </a:r>
                    </a:p>
                  </a:txBody>
                  <a:tcPr marL="2785" marR="2785" marT="278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17.22</a:t>
                      </a:r>
                    </a:p>
                  </a:txBody>
                  <a:tcPr marL="2785" marR="2785" marT="2785"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7.0509</a:t>
                      </a:r>
                    </a:p>
                  </a:txBody>
                  <a:tcPr marL="2785" marR="2785" marT="2785" marB="0" anchor="b">
                    <a:lnL>
                      <a:noFill/>
                    </a:lnL>
                    <a:lnR>
                      <a:noFill/>
                    </a:lnR>
                    <a:lnT>
                      <a:noFill/>
                    </a:lnT>
                    <a:lnB>
                      <a:noFill/>
                    </a:lnB>
                    <a:solidFill>
                      <a:srgbClr val="83C77C"/>
                    </a:solidFill>
                  </a:tcPr>
                </a:tc>
                <a:tc>
                  <a:txBody>
                    <a:bodyPr/>
                    <a:lstStyle/>
                    <a:p>
                      <a:pPr algn="r" fontAlgn="b"/>
                      <a:r>
                        <a:rPr lang="en-US" sz="300" b="0" i="0" u="none" strike="noStrike">
                          <a:solidFill>
                            <a:srgbClr val="000000"/>
                          </a:solidFill>
                          <a:latin typeface="Calibri"/>
                        </a:rPr>
                        <a:t>20.388</a:t>
                      </a:r>
                    </a:p>
                  </a:txBody>
                  <a:tcPr marL="2785" marR="2785" marT="2785" marB="0" anchor="b">
                    <a:lnL>
                      <a:noFill/>
                    </a:lnL>
                    <a:lnR>
                      <a:noFill/>
                    </a:lnR>
                    <a:lnT>
                      <a:noFill/>
                    </a:lnT>
                    <a:lnB>
                      <a:noFill/>
                    </a:lnB>
                    <a:solidFill>
                      <a:srgbClr val="E5E382"/>
                    </a:solidFill>
                  </a:tcPr>
                </a:tc>
                <a:tc>
                  <a:txBody>
                    <a:bodyPr/>
                    <a:lstStyle/>
                    <a:p>
                      <a:pPr algn="r" fontAlgn="b"/>
                      <a:r>
                        <a:rPr lang="en-US" sz="300" b="0" i="0" u="none" strike="noStrike">
                          <a:solidFill>
                            <a:srgbClr val="000000"/>
                          </a:solidFill>
                          <a:latin typeface="Calibri"/>
                        </a:rPr>
                        <a:t>12.236</a:t>
                      </a:r>
                    </a:p>
                  </a:txBody>
                  <a:tcPr marL="2785" marR="2785" marT="2785" marB="0" anchor="b">
                    <a:lnL>
                      <a:noFill/>
                    </a:lnL>
                    <a:lnR>
                      <a:noFill/>
                    </a:lnR>
                    <a:lnT>
                      <a:noFill/>
                    </a:lnT>
                    <a:lnB>
                      <a:noFill/>
                    </a:lnB>
                    <a:solidFill>
                      <a:srgbClr val="A9D27F"/>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17.654</a:t>
                      </a:r>
                    </a:p>
                  </a:txBody>
                  <a:tcPr marL="2785" marR="2785" marT="2785"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22.412</a:t>
                      </a:r>
                    </a:p>
                  </a:txBody>
                  <a:tcPr marL="2785" marR="2785" marT="2785"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19.827</a:t>
                      </a:r>
                    </a:p>
                  </a:txBody>
                  <a:tcPr marL="2785" marR="2785" marT="2785" marB="0" anchor="b">
                    <a:lnL>
                      <a:noFill/>
                    </a:lnL>
                    <a:lnR>
                      <a:noFill/>
                    </a:lnR>
                    <a:lnT>
                      <a:noFill/>
                    </a:lnT>
                    <a:lnB>
                      <a:noFill/>
                    </a:lnB>
                    <a:solidFill>
                      <a:srgbClr val="E0E282"/>
                    </a:solidFill>
                  </a:tcPr>
                </a:tc>
                <a:tc>
                  <a:txBody>
                    <a:bodyPr/>
                    <a:lstStyle/>
                    <a:p>
                      <a:pPr algn="r" fontAlgn="b"/>
                      <a:r>
                        <a:rPr lang="en-US" sz="300" b="0" i="0" u="none" strike="noStrike">
                          <a:solidFill>
                            <a:srgbClr val="000000"/>
                          </a:solidFill>
                          <a:latin typeface="Calibri"/>
                        </a:rPr>
                        <a:t>24.865</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26.813</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39.468</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29.341</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22.539</a:t>
                      </a:r>
                    </a:p>
                  </a:txBody>
                  <a:tcPr marL="2785" marR="2785" marT="2785" marB="0" anchor="b">
                    <a:lnL>
                      <a:noFill/>
                    </a:lnL>
                    <a:lnR>
                      <a:noFill/>
                    </a:lnR>
                    <a:lnT>
                      <a:noFill/>
                    </a:lnT>
                    <a:lnB>
                      <a:noFill/>
                    </a:lnB>
                    <a:solidFill>
                      <a:srgbClr val="F4E883"/>
                    </a:solidFill>
                  </a:tcPr>
                </a:tc>
                <a:tc>
                  <a:txBody>
                    <a:bodyPr/>
                    <a:lstStyle/>
                    <a:p>
                      <a:pPr algn="r" fontAlgn="b"/>
                      <a:r>
                        <a:rPr lang="en-US" sz="300" b="0" i="0" u="none" strike="noStrike">
                          <a:solidFill>
                            <a:srgbClr val="000000"/>
                          </a:solidFill>
                          <a:latin typeface="Calibri"/>
                        </a:rPr>
                        <a:t>10.154</a:t>
                      </a:r>
                    </a:p>
                  </a:txBody>
                  <a:tcPr marL="2785" marR="2785" marT="2785" marB="0" anchor="b">
                    <a:lnL>
                      <a:noFill/>
                    </a:lnL>
                    <a:lnR>
                      <a:noFill/>
                    </a:lnR>
                    <a:lnT>
                      <a:noFill/>
                    </a:lnT>
                    <a:lnB>
                      <a:noFill/>
                    </a:lnB>
                    <a:solidFill>
                      <a:srgbClr val="9ACD7E"/>
                    </a:solidFill>
                  </a:tcPr>
                </a:tc>
                <a:tc>
                  <a:txBody>
                    <a:bodyPr/>
                    <a:lstStyle/>
                    <a:p>
                      <a:pPr algn="r" fontAlgn="b"/>
                      <a:r>
                        <a:rPr lang="en-US" sz="300" b="0" i="0" u="none" strike="noStrike">
                          <a:solidFill>
                            <a:srgbClr val="000000"/>
                          </a:solidFill>
                          <a:latin typeface="Calibri"/>
                        </a:rPr>
                        <a:t>18.735</a:t>
                      </a:r>
                    </a:p>
                  </a:txBody>
                  <a:tcPr marL="2785" marR="2785" marT="2785" marB="0" anchor="b">
                    <a:lnL>
                      <a:noFill/>
                    </a:lnL>
                    <a:lnR>
                      <a:noFill/>
                    </a:lnR>
                    <a:lnT>
                      <a:noFill/>
                    </a:lnT>
                    <a:lnB>
                      <a:noFill/>
                    </a:lnB>
                    <a:solidFill>
                      <a:srgbClr val="D8E081"/>
                    </a:solidFill>
                  </a:tcPr>
                </a:tc>
                <a:tc>
                  <a:txBody>
                    <a:bodyPr/>
                    <a:lstStyle/>
                    <a:p>
                      <a:pPr algn="r" fontAlgn="b"/>
                      <a:r>
                        <a:rPr lang="en-US" sz="300" b="0" i="0" u="none" strike="noStrike">
                          <a:solidFill>
                            <a:srgbClr val="000000"/>
                          </a:solidFill>
                          <a:latin typeface="Calibri"/>
                        </a:rPr>
                        <a:t>21.184</a:t>
                      </a:r>
                    </a:p>
                  </a:txBody>
                  <a:tcPr marL="2785" marR="2785" marT="2785" marB="0" anchor="b">
                    <a:lnL>
                      <a:noFill/>
                    </a:lnL>
                    <a:lnR>
                      <a:noFill/>
                    </a:lnR>
                    <a:lnT>
                      <a:noFill/>
                    </a:lnT>
                    <a:lnB>
                      <a:noFill/>
                    </a:lnB>
                    <a:solidFill>
                      <a:srgbClr val="EAE582"/>
                    </a:solidFill>
                  </a:tcPr>
                </a:tc>
                <a:tc>
                  <a:txBody>
                    <a:bodyPr/>
                    <a:lstStyle/>
                    <a:p>
                      <a:pPr algn="r" fontAlgn="b"/>
                      <a:r>
                        <a:rPr lang="en-US" sz="300" b="0" i="0" u="none" strike="noStrike">
                          <a:solidFill>
                            <a:srgbClr val="000000"/>
                          </a:solidFill>
                          <a:latin typeface="Calibri"/>
                        </a:rPr>
                        <a:t>54.785</a:t>
                      </a:r>
                    </a:p>
                  </a:txBody>
                  <a:tcPr marL="2785" marR="2785" marT="2785"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21.005</a:t>
                      </a:r>
                    </a:p>
                  </a:txBody>
                  <a:tcPr marL="2785" marR="2785" marT="2785" marB="0" anchor="b">
                    <a:lnL>
                      <a:noFill/>
                    </a:lnL>
                    <a:lnR>
                      <a:noFill/>
                    </a:lnR>
                    <a:lnT>
                      <a:noFill/>
                    </a:lnT>
                    <a:lnB>
                      <a:noFill/>
                    </a:lnB>
                    <a:solidFill>
                      <a:srgbClr val="E9E482"/>
                    </a:solidFill>
                  </a:tcPr>
                </a:tc>
                <a:tc>
                  <a:txBody>
                    <a:bodyPr/>
                    <a:lstStyle/>
                    <a:p>
                      <a:pPr algn="r" fontAlgn="b"/>
                      <a:r>
                        <a:rPr lang="en-US" sz="300" b="0" i="0" u="none" strike="noStrike">
                          <a:solidFill>
                            <a:srgbClr val="000000"/>
                          </a:solidFill>
                          <a:latin typeface="Calibri"/>
                        </a:rPr>
                        <a:t>26.632</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40.955</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22.498</a:t>
                      </a:r>
                    </a:p>
                  </a:txBody>
                  <a:tcPr marL="2785" marR="2785" marT="2785" marB="0" anchor="b">
                    <a:lnL>
                      <a:noFill/>
                    </a:lnL>
                    <a:lnR>
                      <a:noFill/>
                    </a:lnR>
                    <a:lnT>
                      <a:noFill/>
                    </a:lnT>
                    <a:lnB>
                      <a:noFill/>
                    </a:lnB>
                    <a:solidFill>
                      <a:srgbClr val="F4E783"/>
                    </a:solidFill>
                  </a:tcPr>
                </a:tc>
                <a:tc>
                  <a:txBody>
                    <a:bodyPr/>
                    <a:lstStyle/>
                    <a:p>
                      <a:pPr algn="r" fontAlgn="b"/>
                      <a:r>
                        <a:rPr lang="en-US" sz="300" b="0" i="0" u="none" strike="noStrike">
                          <a:solidFill>
                            <a:srgbClr val="000000"/>
                          </a:solidFill>
                          <a:latin typeface="Calibri"/>
                        </a:rPr>
                        <a:t>25.724</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35.716</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25.936</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33.612</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52.796</a:t>
                      </a:r>
                    </a:p>
                  </a:txBody>
                  <a:tcPr marL="2785" marR="2785" marT="278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16</a:t>
                      </a:r>
                    </a:p>
                  </a:txBody>
                  <a:tcPr marL="2785" marR="2785" marT="2785"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34.928</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12.77</a:t>
                      </a:r>
                    </a:p>
                  </a:txBody>
                  <a:tcPr marL="2785" marR="2785" marT="278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24.149</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22.796</a:t>
                      </a:r>
                    </a:p>
                  </a:txBody>
                  <a:tcPr marL="2785" marR="2785" marT="2785" marB="0" anchor="b">
                    <a:lnL>
                      <a:noFill/>
                    </a:lnL>
                    <a:lnR>
                      <a:noFill/>
                    </a:lnR>
                    <a:lnT>
                      <a:noFill/>
                    </a:lnT>
                    <a:lnB>
                      <a:noFill/>
                    </a:lnB>
                    <a:solidFill>
                      <a:srgbClr val="F6E883"/>
                    </a:solidFill>
                  </a:tcPr>
                </a:tc>
              </a:tr>
              <a:tr h="55685">
                <a:tc>
                  <a:txBody>
                    <a:bodyPr/>
                    <a:lstStyle/>
                    <a:p>
                      <a:pPr algn="l" fontAlgn="b"/>
                      <a:r>
                        <a:rPr lang="en-US" sz="300" b="0" i="0" u="none" strike="noStrike">
                          <a:solidFill>
                            <a:srgbClr val="000000"/>
                          </a:solidFill>
                          <a:latin typeface="Calibri"/>
                        </a:rPr>
                        <a:t>ASPEN Full</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14.056</a:t>
                      </a:r>
                    </a:p>
                  </a:txBody>
                  <a:tcPr marL="2785" marR="2785" marT="2785"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18.441</a:t>
                      </a:r>
                    </a:p>
                  </a:txBody>
                  <a:tcPr marL="2785" marR="2785" marT="2785"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14.209</a:t>
                      </a:r>
                    </a:p>
                  </a:txBody>
                  <a:tcPr marL="2785" marR="2785" marT="278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17.048</a:t>
                      </a:r>
                    </a:p>
                  </a:txBody>
                  <a:tcPr marL="2785" marR="2785" marT="2785"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18.593</a:t>
                      </a:r>
                    </a:p>
                  </a:txBody>
                  <a:tcPr marL="2785" marR="2785" marT="278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23.28</a:t>
                      </a:r>
                    </a:p>
                  </a:txBody>
                  <a:tcPr marL="2785" marR="2785" marT="2785" marB="0" anchor="b">
                    <a:lnL>
                      <a:noFill/>
                    </a:lnL>
                    <a:lnR>
                      <a:noFill/>
                    </a:lnR>
                    <a:lnT>
                      <a:noFill/>
                    </a:lnT>
                    <a:lnB>
                      <a:noFill/>
                    </a:lnB>
                    <a:solidFill>
                      <a:srgbClr val="FAE983"/>
                    </a:solidFill>
                  </a:tcPr>
                </a:tc>
                <a:tc>
                  <a:txBody>
                    <a:bodyPr/>
                    <a:lstStyle/>
                    <a:p>
                      <a:pPr algn="r" fontAlgn="b"/>
                      <a:r>
                        <a:rPr lang="en-US" sz="300" b="0" i="0" u="none" strike="noStrike">
                          <a:solidFill>
                            <a:srgbClr val="000000"/>
                          </a:solidFill>
                          <a:latin typeface="Calibri"/>
                        </a:rPr>
                        <a:t>16.836</a:t>
                      </a:r>
                    </a:p>
                  </a:txBody>
                  <a:tcPr marL="2785" marR="2785" marT="278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9.2007</a:t>
                      </a:r>
                    </a:p>
                  </a:txBody>
                  <a:tcPr marL="2785" marR="2785" marT="2785" marB="0" anchor="b">
                    <a:lnL>
                      <a:noFill/>
                    </a:lnL>
                    <a:lnR>
                      <a:noFill/>
                    </a:lnR>
                    <a:lnT>
                      <a:noFill/>
                    </a:lnT>
                    <a:lnB>
                      <a:noFill/>
                    </a:lnB>
                    <a:solidFill>
                      <a:srgbClr val="93CB7D"/>
                    </a:solidFill>
                  </a:tcPr>
                </a:tc>
                <a:tc>
                  <a:txBody>
                    <a:bodyPr/>
                    <a:lstStyle/>
                    <a:p>
                      <a:pPr algn="r" fontAlgn="b"/>
                      <a:r>
                        <a:rPr lang="en-US" sz="300" b="0" i="0" u="none" strike="noStrike">
                          <a:solidFill>
                            <a:srgbClr val="000000"/>
                          </a:solidFill>
                          <a:latin typeface="Calibri"/>
                        </a:rPr>
                        <a:t>11.136</a:t>
                      </a:r>
                    </a:p>
                  </a:txBody>
                  <a:tcPr marL="2785" marR="2785" marT="2785" marB="0" anchor="b">
                    <a:lnL>
                      <a:noFill/>
                    </a:lnL>
                    <a:lnR>
                      <a:noFill/>
                    </a:lnR>
                    <a:lnT>
                      <a:noFill/>
                    </a:lnT>
                    <a:lnB>
                      <a:noFill/>
                    </a:lnB>
                    <a:solidFill>
                      <a:srgbClr val="A1D07E"/>
                    </a:solidFill>
                  </a:tcPr>
                </a:tc>
                <a:tc>
                  <a:txBody>
                    <a:bodyPr/>
                    <a:lstStyle/>
                    <a:p>
                      <a:pPr algn="r" fontAlgn="b"/>
                      <a:r>
                        <a:rPr lang="en-US" sz="300" b="0" i="0" u="none" strike="noStrike">
                          <a:solidFill>
                            <a:srgbClr val="000000"/>
                          </a:solidFill>
                          <a:latin typeface="Calibri"/>
                        </a:rPr>
                        <a:t>7.112</a:t>
                      </a:r>
                    </a:p>
                  </a:txBody>
                  <a:tcPr marL="2785" marR="2785" marT="2785" marB="0" anchor="b">
                    <a:lnL>
                      <a:noFill/>
                    </a:lnL>
                    <a:lnR>
                      <a:noFill/>
                    </a:lnR>
                    <a:lnT>
                      <a:noFill/>
                    </a:lnT>
                    <a:lnB>
                      <a:noFill/>
                    </a:lnB>
                    <a:solidFill>
                      <a:srgbClr val="84C77C"/>
                    </a:solidFill>
                  </a:tcPr>
                </a:tc>
                <a:tc>
                  <a:txBody>
                    <a:bodyPr/>
                    <a:lstStyle/>
                    <a:p>
                      <a:pPr algn="r" fontAlgn="b"/>
                      <a:r>
                        <a:rPr lang="en-US" sz="300" b="0" i="0" u="none" strike="noStrike">
                          <a:solidFill>
                            <a:srgbClr val="000000"/>
                          </a:solidFill>
                          <a:latin typeface="Calibri"/>
                        </a:rPr>
                        <a:t>16.74</a:t>
                      </a:r>
                    </a:p>
                  </a:txBody>
                  <a:tcPr marL="2785" marR="2785" marT="2785" marB="0" anchor="b">
                    <a:lnL>
                      <a:noFill/>
                    </a:lnL>
                    <a:lnR>
                      <a:noFill/>
                    </a:lnR>
                    <a:lnT>
                      <a:noFill/>
                    </a:lnT>
                    <a:lnB>
                      <a:noFill/>
                    </a:lnB>
                    <a:solidFill>
                      <a:srgbClr val="CADB80"/>
                    </a:solidFill>
                  </a:tcPr>
                </a:tc>
                <a:tc>
                  <a:txBody>
                    <a:bodyPr/>
                    <a:lstStyle/>
                    <a:p>
                      <a:pPr algn="r" fontAlgn="b"/>
                      <a:r>
                        <a:rPr lang="en-US" sz="300" b="0" i="0" u="none" strike="noStrike">
                          <a:solidFill>
                            <a:srgbClr val="000000"/>
                          </a:solidFill>
                          <a:latin typeface="Calibri"/>
                        </a:rPr>
                        <a:t>21.594</a:t>
                      </a:r>
                    </a:p>
                  </a:txBody>
                  <a:tcPr marL="2785" marR="2785" marT="2785"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15.509</a:t>
                      </a:r>
                    </a:p>
                  </a:txBody>
                  <a:tcPr marL="2785" marR="2785" marT="278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17.846</a:t>
                      </a:r>
                    </a:p>
                  </a:txBody>
                  <a:tcPr marL="2785" marR="2785" marT="2785"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24.776</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15.623</a:t>
                      </a:r>
                    </a:p>
                  </a:txBody>
                  <a:tcPr marL="2785" marR="2785" marT="278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18.269</a:t>
                      </a:r>
                    </a:p>
                  </a:txBody>
                  <a:tcPr marL="2785" marR="2785" marT="2785" marB="0" anchor="b">
                    <a:lnL>
                      <a:noFill/>
                    </a:lnL>
                    <a:lnR>
                      <a:noFill/>
                    </a:lnR>
                    <a:lnT>
                      <a:noFill/>
                    </a:lnT>
                    <a:lnB>
                      <a:noFill/>
                    </a:lnB>
                    <a:solidFill>
                      <a:srgbClr val="D5DF81"/>
                    </a:solidFill>
                  </a:tcPr>
                </a:tc>
                <a:tc>
                  <a:txBody>
                    <a:bodyPr/>
                    <a:lstStyle/>
                    <a:p>
                      <a:pPr algn="r" fontAlgn="b"/>
                      <a:r>
                        <a:rPr lang="en-US" sz="300" b="0" i="0" u="none" strike="noStrike">
                          <a:solidFill>
                            <a:srgbClr val="000000"/>
                          </a:solidFill>
                          <a:latin typeface="Calibri"/>
                        </a:rPr>
                        <a:t>16.709</a:t>
                      </a:r>
                    </a:p>
                  </a:txBody>
                  <a:tcPr marL="2785" marR="2785" marT="2785" marB="0" anchor="b">
                    <a:lnL>
                      <a:noFill/>
                    </a:lnL>
                    <a:lnR>
                      <a:noFill/>
                    </a:lnR>
                    <a:lnT>
                      <a:noFill/>
                    </a:lnT>
                    <a:lnB>
                      <a:noFill/>
                    </a:lnB>
                    <a:solidFill>
                      <a:srgbClr val="CADB80"/>
                    </a:solidFill>
                  </a:tcPr>
                </a:tc>
                <a:tc>
                  <a:txBody>
                    <a:bodyPr/>
                    <a:lstStyle/>
                    <a:p>
                      <a:pPr algn="r" fontAlgn="b"/>
                      <a:r>
                        <a:rPr lang="en-US" sz="300" b="0" i="0" u="none" strike="noStrike">
                          <a:solidFill>
                            <a:srgbClr val="000000"/>
                          </a:solidFill>
                          <a:latin typeface="Calibri"/>
                        </a:rPr>
                        <a:t>14.76</a:t>
                      </a:r>
                    </a:p>
                  </a:txBody>
                  <a:tcPr marL="2785" marR="2785" marT="2785" marB="0" anchor="b">
                    <a:lnL>
                      <a:noFill/>
                    </a:lnL>
                    <a:lnR>
                      <a:noFill/>
                    </a:lnR>
                    <a:lnT>
                      <a:noFill/>
                    </a:lnT>
                    <a:lnB>
                      <a:noFill/>
                    </a:lnB>
                    <a:solidFill>
                      <a:srgbClr val="BBD780"/>
                    </a:solidFill>
                  </a:tcPr>
                </a:tc>
                <a:tc>
                  <a:txBody>
                    <a:bodyPr/>
                    <a:lstStyle/>
                    <a:p>
                      <a:pPr algn="r" fontAlgn="b"/>
                      <a:r>
                        <a:rPr lang="en-US" sz="300" b="0" i="0" u="none" strike="noStrike">
                          <a:solidFill>
                            <a:srgbClr val="000000"/>
                          </a:solidFill>
                          <a:latin typeface="Calibri"/>
                        </a:rPr>
                        <a:t>22.45</a:t>
                      </a:r>
                    </a:p>
                  </a:txBody>
                  <a:tcPr marL="2785" marR="2785" marT="2785" marB="0" anchor="b">
                    <a:lnL>
                      <a:noFill/>
                    </a:lnL>
                    <a:lnR>
                      <a:noFill/>
                    </a:lnR>
                    <a:lnT>
                      <a:noFill/>
                    </a:lnT>
                    <a:lnB>
                      <a:noFill/>
                    </a:lnB>
                    <a:solidFill>
                      <a:srgbClr val="F4E783"/>
                    </a:solidFill>
                  </a:tcPr>
                </a:tc>
                <a:tc>
                  <a:txBody>
                    <a:bodyPr/>
                    <a:lstStyle/>
                    <a:p>
                      <a:pPr algn="r" fontAlgn="b"/>
                      <a:r>
                        <a:rPr lang="en-US" sz="300" b="0" i="0" u="none" strike="noStrike">
                          <a:solidFill>
                            <a:srgbClr val="000000"/>
                          </a:solidFill>
                          <a:latin typeface="Calibri"/>
                        </a:rPr>
                        <a:t>23.413</a:t>
                      </a:r>
                    </a:p>
                  </a:txBody>
                  <a:tcPr marL="2785" marR="2785" marT="2785" marB="0" anchor="b">
                    <a:lnL>
                      <a:noFill/>
                    </a:lnL>
                    <a:lnR>
                      <a:noFill/>
                    </a:lnR>
                    <a:lnT>
                      <a:noFill/>
                    </a:lnT>
                    <a:lnB>
                      <a:noFill/>
                    </a:lnB>
                    <a:solidFill>
                      <a:srgbClr val="FBE983"/>
                    </a:solidFill>
                  </a:tcPr>
                </a:tc>
                <a:tc>
                  <a:txBody>
                    <a:bodyPr/>
                    <a:lstStyle/>
                    <a:p>
                      <a:pPr algn="r" fontAlgn="b"/>
                      <a:r>
                        <a:rPr lang="en-US" sz="300" b="0" i="0" u="none" strike="noStrike">
                          <a:solidFill>
                            <a:srgbClr val="000000"/>
                          </a:solidFill>
                          <a:latin typeface="Calibri"/>
                        </a:rPr>
                        <a:t>10.139</a:t>
                      </a:r>
                    </a:p>
                  </a:txBody>
                  <a:tcPr marL="2785" marR="2785" marT="2785" marB="0" anchor="b">
                    <a:lnL>
                      <a:noFill/>
                    </a:lnL>
                    <a:lnR>
                      <a:noFill/>
                    </a:lnR>
                    <a:lnT>
                      <a:noFill/>
                    </a:lnT>
                    <a:lnB>
                      <a:noFill/>
                    </a:lnB>
                    <a:solidFill>
                      <a:srgbClr val="9ACD7E"/>
                    </a:solidFill>
                  </a:tcPr>
                </a:tc>
                <a:tc>
                  <a:txBody>
                    <a:bodyPr/>
                    <a:lstStyle/>
                    <a:p>
                      <a:pPr algn="r" fontAlgn="b"/>
                      <a:r>
                        <a:rPr lang="en-US" sz="300" b="0" i="0" u="none" strike="noStrike">
                          <a:solidFill>
                            <a:srgbClr val="000000"/>
                          </a:solidFill>
                          <a:latin typeface="Calibri"/>
                        </a:rPr>
                        <a:t>9.1958</a:t>
                      </a:r>
                    </a:p>
                  </a:txBody>
                  <a:tcPr marL="2785" marR="2785" marT="2785" marB="0" anchor="b">
                    <a:lnL>
                      <a:noFill/>
                    </a:lnL>
                    <a:lnR>
                      <a:noFill/>
                    </a:lnR>
                    <a:lnT>
                      <a:noFill/>
                    </a:lnT>
                    <a:lnB>
                      <a:noFill/>
                    </a:lnB>
                    <a:solidFill>
                      <a:srgbClr val="93CB7D"/>
                    </a:solidFill>
                  </a:tcPr>
                </a:tc>
                <a:tc>
                  <a:txBody>
                    <a:bodyPr/>
                    <a:lstStyle/>
                    <a:p>
                      <a:pPr algn="r" fontAlgn="b"/>
                      <a:r>
                        <a:rPr lang="en-US" sz="300" b="0" i="0" u="none" strike="noStrike">
                          <a:solidFill>
                            <a:srgbClr val="000000"/>
                          </a:solidFill>
                          <a:latin typeface="Calibri"/>
                        </a:rPr>
                        <a:t>9.8755</a:t>
                      </a:r>
                    </a:p>
                  </a:txBody>
                  <a:tcPr marL="2785" marR="2785" marT="2785" marB="0" anchor="b">
                    <a:lnL>
                      <a:noFill/>
                    </a:lnL>
                    <a:lnR>
                      <a:noFill/>
                    </a:lnR>
                    <a:lnT>
                      <a:noFill/>
                    </a:lnT>
                    <a:lnB>
                      <a:noFill/>
                    </a:lnB>
                    <a:solidFill>
                      <a:srgbClr val="98CD7E"/>
                    </a:solidFill>
                  </a:tcPr>
                </a:tc>
                <a:tc>
                  <a:txBody>
                    <a:bodyPr/>
                    <a:lstStyle/>
                    <a:p>
                      <a:pPr algn="r" fontAlgn="b"/>
                      <a:r>
                        <a:rPr lang="en-US" sz="300" b="0" i="0" u="none" strike="noStrike">
                          <a:solidFill>
                            <a:srgbClr val="000000"/>
                          </a:solidFill>
                          <a:latin typeface="Calibri"/>
                        </a:rPr>
                        <a:t>23.905</a:t>
                      </a:r>
                    </a:p>
                  </a:txBody>
                  <a:tcPr marL="2785" marR="2785" marT="2785" marB="0" anchor="b">
                    <a:lnL>
                      <a:noFill/>
                    </a:lnL>
                    <a:lnR>
                      <a:noFill/>
                    </a:lnR>
                    <a:lnT>
                      <a:noFill/>
                    </a:lnT>
                    <a:lnB>
                      <a:noFill/>
                    </a:lnB>
                    <a:solidFill>
                      <a:srgbClr val="FEEA83"/>
                    </a:solidFill>
                  </a:tcPr>
                </a:tc>
                <a:tc>
                  <a:txBody>
                    <a:bodyPr/>
                    <a:lstStyle/>
                    <a:p>
                      <a:pPr algn="r" fontAlgn="b"/>
                      <a:r>
                        <a:rPr lang="en-US" sz="300" b="0" i="0" u="none" strike="noStrike">
                          <a:solidFill>
                            <a:srgbClr val="000000"/>
                          </a:solidFill>
                          <a:latin typeface="Calibri"/>
                        </a:rPr>
                        <a:t>11.77</a:t>
                      </a:r>
                    </a:p>
                  </a:txBody>
                  <a:tcPr marL="2785" marR="2785" marT="2785" marB="0" anchor="b">
                    <a:lnL>
                      <a:noFill/>
                    </a:lnL>
                    <a:lnR>
                      <a:noFill/>
                    </a:lnR>
                    <a:lnT>
                      <a:noFill/>
                    </a:lnT>
                    <a:lnB>
                      <a:noFill/>
                    </a:lnB>
                    <a:solidFill>
                      <a:srgbClr val="A6D17E"/>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8.0719</a:t>
                      </a:r>
                    </a:p>
                  </a:txBody>
                  <a:tcPr marL="2785" marR="2785" marT="2785" marB="0" anchor="b">
                    <a:lnL>
                      <a:noFill/>
                    </a:lnL>
                    <a:lnR>
                      <a:noFill/>
                    </a:lnR>
                    <a:lnT>
                      <a:noFill/>
                    </a:lnT>
                    <a:lnB>
                      <a:noFill/>
                    </a:lnB>
                    <a:solidFill>
                      <a:srgbClr val="8BC97D"/>
                    </a:solidFill>
                  </a:tcPr>
                </a:tc>
                <a:tc>
                  <a:txBody>
                    <a:bodyPr/>
                    <a:lstStyle/>
                    <a:p>
                      <a:pPr algn="r" fontAlgn="b"/>
                      <a:r>
                        <a:rPr lang="en-US" sz="300" b="0" i="0" u="none" strike="noStrike">
                          <a:solidFill>
                            <a:srgbClr val="000000"/>
                          </a:solidFill>
                          <a:latin typeface="Calibri"/>
                        </a:rPr>
                        <a:t>11.735</a:t>
                      </a:r>
                    </a:p>
                  </a:txBody>
                  <a:tcPr marL="2785" marR="2785" marT="2785"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9.2729</a:t>
                      </a:r>
                    </a:p>
                  </a:txBody>
                  <a:tcPr marL="2785" marR="2785" marT="2785" marB="0" anchor="b">
                    <a:lnL>
                      <a:noFill/>
                    </a:lnL>
                    <a:lnR>
                      <a:noFill/>
                    </a:lnR>
                    <a:lnT>
                      <a:noFill/>
                    </a:lnT>
                    <a:lnB>
                      <a:noFill/>
                    </a:lnB>
                    <a:solidFill>
                      <a:srgbClr val="93CC7D"/>
                    </a:solidFill>
                  </a:tcPr>
                </a:tc>
                <a:tc>
                  <a:txBody>
                    <a:bodyPr/>
                    <a:lstStyle/>
                    <a:p>
                      <a:pPr algn="r" fontAlgn="b"/>
                      <a:r>
                        <a:rPr lang="en-US" sz="300" b="0" i="0" u="none" strike="noStrike">
                          <a:solidFill>
                            <a:srgbClr val="000000"/>
                          </a:solidFill>
                          <a:latin typeface="Calibri"/>
                        </a:rPr>
                        <a:t>12.286</a:t>
                      </a:r>
                    </a:p>
                  </a:txBody>
                  <a:tcPr marL="2785" marR="2785" marT="2785" marB="0" anchor="b">
                    <a:lnL>
                      <a:noFill/>
                    </a:lnL>
                    <a:lnR>
                      <a:noFill/>
                    </a:lnR>
                    <a:lnT>
                      <a:noFill/>
                    </a:lnT>
                    <a:lnB>
                      <a:noFill/>
                    </a:lnB>
                    <a:solidFill>
                      <a:srgbClr val="A9D27F"/>
                    </a:solidFill>
                  </a:tcPr>
                </a:tc>
                <a:tc>
                  <a:txBody>
                    <a:bodyPr/>
                    <a:lstStyle/>
                    <a:p>
                      <a:pPr algn="r" fontAlgn="b"/>
                      <a:r>
                        <a:rPr lang="en-US" sz="300" b="0" i="0" u="none" strike="noStrike">
                          <a:solidFill>
                            <a:srgbClr val="000000"/>
                          </a:solidFill>
                          <a:latin typeface="Calibri"/>
                        </a:rPr>
                        <a:t>17.208</a:t>
                      </a:r>
                    </a:p>
                  </a:txBody>
                  <a:tcPr marL="2785" marR="2785" marT="2785"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26.849</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18.757</a:t>
                      </a:r>
                    </a:p>
                  </a:txBody>
                  <a:tcPr marL="2785" marR="2785" marT="278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18.616</a:t>
                      </a:r>
                    </a:p>
                  </a:txBody>
                  <a:tcPr marL="2785" marR="2785" marT="2785" marB="0" anchor="b">
                    <a:lnL>
                      <a:noFill/>
                    </a:lnL>
                    <a:lnR>
                      <a:noFill/>
                    </a:lnR>
                    <a:lnT>
                      <a:noFill/>
                    </a:lnT>
                    <a:lnB>
                      <a:noFill/>
                    </a:lnB>
                    <a:solidFill>
                      <a:srgbClr val="D8DF81"/>
                    </a:solidFill>
                  </a:tcPr>
                </a:tc>
                <a:tc>
                  <a:txBody>
                    <a:bodyPr/>
                    <a:lstStyle/>
                    <a:p>
                      <a:pPr algn="r" fontAlgn="b"/>
                      <a:r>
                        <a:rPr lang="en-US" sz="300" b="0" i="0" u="none" strike="noStrike">
                          <a:solidFill>
                            <a:srgbClr val="000000"/>
                          </a:solidFill>
                          <a:latin typeface="Calibri"/>
                        </a:rPr>
                        <a:t>10.954</a:t>
                      </a:r>
                    </a:p>
                  </a:txBody>
                  <a:tcPr marL="2785" marR="2785" marT="2785" marB="0" anchor="b">
                    <a:lnL>
                      <a:noFill/>
                    </a:lnL>
                    <a:lnR>
                      <a:noFill/>
                    </a:lnR>
                    <a:lnT>
                      <a:noFill/>
                    </a:lnT>
                    <a:lnB>
                      <a:noFill/>
                    </a:lnB>
                    <a:solidFill>
                      <a:srgbClr val="A0CF7E"/>
                    </a:solidFill>
                  </a:tcPr>
                </a:tc>
                <a:tc>
                  <a:txBody>
                    <a:bodyPr/>
                    <a:lstStyle/>
                    <a:p>
                      <a:pPr algn="r" fontAlgn="b"/>
                      <a:r>
                        <a:rPr lang="en-US" sz="300" b="0" i="0" u="none" strike="noStrike">
                          <a:solidFill>
                            <a:srgbClr val="000000"/>
                          </a:solidFill>
                          <a:latin typeface="Calibri"/>
                        </a:rPr>
                        <a:t>15.374</a:t>
                      </a:r>
                    </a:p>
                  </a:txBody>
                  <a:tcPr marL="2785" marR="2785" marT="2785" marB="0" anchor="b">
                    <a:lnL>
                      <a:noFill/>
                    </a:lnL>
                    <a:lnR>
                      <a:noFill/>
                    </a:lnR>
                    <a:lnT>
                      <a:noFill/>
                    </a:lnT>
                    <a:lnB>
                      <a:noFill/>
                    </a:lnB>
                    <a:solidFill>
                      <a:srgbClr val="C0D880"/>
                    </a:solidFill>
                  </a:tcPr>
                </a:tc>
                <a:tc>
                  <a:txBody>
                    <a:bodyPr/>
                    <a:lstStyle/>
                    <a:p>
                      <a:pPr algn="r" fontAlgn="b"/>
                      <a:r>
                        <a:rPr lang="en-US" sz="300" b="0" i="0" u="none" strike="noStrike">
                          <a:solidFill>
                            <a:srgbClr val="000000"/>
                          </a:solidFill>
                          <a:latin typeface="Calibri"/>
                        </a:rPr>
                        <a:t>25.017</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32.716</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8.6289</a:t>
                      </a:r>
                    </a:p>
                  </a:txBody>
                  <a:tcPr marL="2785" marR="2785" marT="278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13.451</a:t>
                      </a:r>
                    </a:p>
                  </a:txBody>
                  <a:tcPr marL="2785" marR="2785" marT="278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31.14</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13.256</a:t>
                      </a:r>
                    </a:p>
                  </a:txBody>
                  <a:tcPr marL="2785" marR="2785" marT="2785"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15.647</a:t>
                      </a:r>
                    </a:p>
                  </a:txBody>
                  <a:tcPr marL="2785" marR="2785" marT="278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16.027</a:t>
                      </a:r>
                    </a:p>
                  </a:txBody>
                  <a:tcPr marL="2785" marR="2785" marT="2785"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10.159</a:t>
                      </a:r>
                    </a:p>
                  </a:txBody>
                  <a:tcPr marL="2785" marR="2785" marT="2785" marB="0" anchor="b">
                    <a:lnL>
                      <a:noFill/>
                    </a:lnL>
                    <a:lnR>
                      <a:noFill/>
                    </a:lnR>
                    <a:lnT>
                      <a:noFill/>
                    </a:lnT>
                    <a:lnB>
                      <a:noFill/>
                    </a:lnB>
                    <a:solidFill>
                      <a:srgbClr val="9ACD7E"/>
                    </a:solidFill>
                  </a:tcPr>
                </a:tc>
                <a:tc>
                  <a:txBody>
                    <a:bodyPr/>
                    <a:lstStyle/>
                    <a:p>
                      <a:pPr algn="r" fontAlgn="b"/>
                      <a:r>
                        <a:rPr lang="en-US" sz="300" b="0" i="0" u="none" strike="noStrike">
                          <a:solidFill>
                            <a:srgbClr val="000000"/>
                          </a:solidFill>
                          <a:latin typeface="Calibri"/>
                        </a:rPr>
                        <a:t>24.578</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24.793</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14.524</a:t>
                      </a:r>
                    </a:p>
                  </a:txBody>
                  <a:tcPr marL="2785" marR="2785" marT="2785" marB="0" anchor="b">
                    <a:lnL>
                      <a:noFill/>
                    </a:lnL>
                    <a:lnR>
                      <a:noFill/>
                    </a:lnR>
                    <a:lnT>
                      <a:noFill/>
                    </a:lnT>
                    <a:lnB>
                      <a:noFill/>
                    </a:lnB>
                    <a:solidFill>
                      <a:srgbClr val="BAD780"/>
                    </a:solidFill>
                  </a:tcPr>
                </a:tc>
                <a:tc>
                  <a:txBody>
                    <a:bodyPr/>
                    <a:lstStyle/>
                    <a:p>
                      <a:pPr algn="r" fontAlgn="b"/>
                      <a:r>
                        <a:rPr lang="en-US" sz="300" b="0" i="0" u="none" strike="noStrike">
                          <a:solidFill>
                            <a:srgbClr val="000000"/>
                          </a:solidFill>
                          <a:latin typeface="Calibri"/>
                        </a:rPr>
                        <a:t>19.506</a:t>
                      </a:r>
                    </a:p>
                  </a:txBody>
                  <a:tcPr marL="2785" marR="2785" marT="278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9.8395</a:t>
                      </a:r>
                    </a:p>
                  </a:txBody>
                  <a:tcPr marL="2785" marR="2785" marT="2785" marB="0" anchor="b">
                    <a:lnL>
                      <a:noFill/>
                    </a:lnL>
                    <a:lnR>
                      <a:noFill/>
                    </a:lnR>
                    <a:lnT>
                      <a:noFill/>
                    </a:lnT>
                    <a:lnB>
                      <a:noFill/>
                    </a:lnB>
                    <a:solidFill>
                      <a:srgbClr val="98CD7E"/>
                    </a:solidFill>
                  </a:tcPr>
                </a:tc>
                <a:tc>
                  <a:txBody>
                    <a:bodyPr/>
                    <a:lstStyle/>
                    <a:p>
                      <a:pPr algn="r" fontAlgn="b"/>
                      <a:r>
                        <a:rPr lang="en-US" sz="300" b="0" i="0" u="none" strike="noStrike">
                          <a:solidFill>
                            <a:srgbClr val="000000"/>
                          </a:solidFill>
                          <a:latin typeface="Calibri"/>
                        </a:rPr>
                        <a:t>29.119</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25.195</a:t>
                      </a:r>
                    </a:p>
                  </a:txBody>
                  <a:tcPr marL="2785" marR="2785" marT="2785" marB="0" anchor="b">
                    <a:lnL>
                      <a:noFill/>
                    </a:lnL>
                    <a:lnR>
                      <a:noFill/>
                    </a:lnR>
                    <a:lnT>
                      <a:noFill/>
                    </a:lnT>
                    <a:lnB>
                      <a:noFill/>
                    </a:lnB>
                    <a:solidFill>
                      <a:srgbClr val="FFEA84"/>
                    </a:solidFill>
                  </a:tcPr>
                </a:tc>
              </a:tr>
              <a:tr h="55685">
                <a:tc>
                  <a:txBody>
                    <a:bodyPr/>
                    <a:lstStyle/>
                    <a:p>
                      <a:pPr algn="l" fontAlgn="b"/>
                      <a:r>
                        <a:rPr lang="en-US" sz="300" b="0" i="0" u="none" strike="noStrike">
                          <a:solidFill>
                            <a:srgbClr val="000000"/>
                          </a:solidFill>
                          <a:latin typeface="Calibri"/>
                        </a:rPr>
                        <a:t>ADVANCE Standard</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15.338</a:t>
                      </a:r>
                    </a:p>
                  </a:txBody>
                  <a:tcPr marL="2785" marR="2785" marT="2785" marB="0" anchor="b">
                    <a:lnL>
                      <a:noFill/>
                    </a:lnL>
                    <a:lnR>
                      <a:noFill/>
                    </a:lnR>
                    <a:lnT>
                      <a:noFill/>
                    </a:lnT>
                    <a:lnB>
                      <a:noFill/>
                    </a:lnB>
                    <a:solidFill>
                      <a:srgbClr val="C0D880"/>
                    </a:solidFill>
                  </a:tcPr>
                </a:tc>
                <a:tc>
                  <a:txBody>
                    <a:bodyPr/>
                    <a:lstStyle/>
                    <a:p>
                      <a:pPr algn="r" fontAlgn="b"/>
                      <a:r>
                        <a:rPr lang="en-US" sz="300" b="0" i="0" u="none" strike="noStrike">
                          <a:solidFill>
                            <a:srgbClr val="000000"/>
                          </a:solidFill>
                          <a:latin typeface="Calibri"/>
                        </a:rPr>
                        <a:t>19.604</a:t>
                      </a:r>
                    </a:p>
                  </a:txBody>
                  <a:tcPr marL="2785" marR="2785" marT="2785" marB="0" anchor="b">
                    <a:lnL>
                      <a:noFill/>
                    </a:lnL>
                    <a:lnR>
                      <a:noFill/>
                    </a:lnR>
                    <a:lnT>
                      <a:noFill/>
                    </a:lnT>
                    <a:lnB>
                      <a:noFill/>
                    </a:lnB>
                    <a:solidFill>
                      <a:srgbClr val="DFE182"/>
                    </a:solidFill>
                  </a:tcPr>
                </a:tc>
                <a:tc>
                  <a:txBody>
                    <a:bodyPr/>
                    <a:lstStyle/>
                    <a:p>
                      <a:pPr algn="r" fontAlgn="b"/>
                      <a:r>
                        <a:rPr lang="en-US" sz="300" b="0" i="0" u="none" strike="noStrike">
                          <a:solidFill>
                            <a:srgbClr val="000000"/>
                          </a:solidFill>
                          <a:latin typeface="Calibri"/>
                        </a:rPr>
                        <a:t>12.667</a:t>
                      </a:r>
                    </a:p>
                  </a:txBody>
                  <a:tcPr marL="2785" marR="2785" marT="2785"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16.856</a:t>
                      </a:r>
                    </a:p>
                  </a:txBody>
                  <a:tcPr marL="2785" marR="2785" marT="278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17.296</a:t>
                      </a:r>
                    </a:p>
                  </a:txBody>
                  <a:tcPr marL="2785" marR="2785" marT="2785" marB="0" anchor="b">
                    <a:lnL>
                      <a:noFill/>
                    </a:lnL>
                    <a:lnR>
                      <a:noFill/>
                    </a:lnR>
                    <a:lnT>
                      <a:noFill/>
                    </a:lnT>
                    <a:lnB>
                      <a:noFill/>
                    </a:lnB>
                    <a:solidFill>
                      <a:srgbClr val="CEDC81"/>
                    </a:solidFill>
                  </a:tcPr>
                </a:tc>
                <a:tc>
                  <a:txBody>
                    <a:bodyPr/>
                    <a:lstStyle/>
                    <a:p>
                      <a:pPr algn="r" fontAlgn="b"/>
                      <a:r>
                        <a:rPr lang="en-US" sz="300" b="0" i="0" u="none" strike="noStrike">
                          <a:solidFill>
                            <a:srgbClr val="000000"/>
                          </a:solidFill>
                          <a:latin typeface="Calibri"/>
                        </a:rPr>
                        <a:t>23.027</a:t>
                      </a:r>
                    </a:p>
                  </a:txBody>
                  <a:tcPr marL="2785" marR="2785" marT="2785" marB="0" anchor="b">
                    <a:lnL>
                      <a:noFill/>
                    </a:lnL>
                    <a:lnR>
                      <a:noFill/>
                    </a:lnR>
                    <a:lnT>
                      <a:noFill/>
                    </a:lnT>
                    <a:lnB>
                      <a:noFill/>
                    </a:lnB>
                    <a:solidFill>
                      <a:srgbClr val="F8E983"/>
                    </a:solidFill>
                  </a:tcPr>
                </a:tc>
                <a:tc>
                  <a:txBody>
                    <a:bodyPr/>
                    <a:lstStyle/>
                    <a:p>
                      <a:pPr algn="r" fontAlgn="b"/>
                      <a:r>
                        <a:rPr lang="en-US" sz="300" b="0" i="0" u="none" strike="noStrike">
                          <a:solidFill>
                            <a:srgbClr val="000000"/>
                          </a:solidFill>
                          <a:latin typeface="Calibri"/>
                        </a:rPr>
                        <a:t>12.08</a:t>
                      </a:r>
                    </a:p>
                  </a:txBody>
                  <a:tcPr marL="2785" marR="2785" marT="278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17.181</a:t>
                      </a:r>
                    </a:p>
                  </a:txBody>
                  <a:tcPr marL="2785" marR="2785" marT="2785"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17.713</a:t>
                      </a:r>
                    </a:p>
                  </a:txBody>
                  <a:tcPr marL="2785" marR="2785" marT="2785"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16.711</a:t>
                      </a:r>
                    </a:p>
                  </a:txBody>
                  <a:tcPr marL="2785" marR="2785" marT="2785" marB="0" anchor="b">
                    <a:lnL>
                      <a:noFill/>
                    </a:lnL>
                    <a:lnR>
                      <a:noFill/>
                    </a:lnR>
                    <a:lnT>
                      <a:noFill/>
                    </a:lnT>
                    <a:lnB>
                      <a:noFill/>
                    </a:lnB>
                    <a:solidFill>
                      <a:srgbClr val="CADB80"/>
                    </a:solidFill>
                  </a:tcPr>
                </a:tc>
                <a:tc>
                  <a:txBody>
                    <a:bodyPr/>
                    <a:lstStyle/>
                    <a:p>
                      <a:pPr algn="r" fontAlgn="b"/>
                      <a:r>
                        <a:rPr lang="en-US" sz="300" b="0" i="0" u="none" strike="noStrike">
                          <a:solidFill>
                            <a:srgbClr val="000000"/>
                          </a:solidFill>
                          <a:latin typeface="Calibri"/>
                        </a:rPr>
                        <a:t>29.798</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26.152</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18.367</a:t>
                      </a:r>
                    </a:p>
                  </a:txBody>
                  <a:tcPr marL="2785" marR="2785" marT="2785"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21.11</a:t>
                      </a:r>
                    </a:p>
                  </a:txBody>
                  <a:tcPr marL="2785" marR="2785" marT="2785" marB="0" anchor="b">
                    <a:lnL>
                      <a:noFill/>
                    </a:lnL>
                    <a:lnR>
                      <a:noFill/>
                    </a:lnR>
                    <a:lnT>
                      <a:noFill/>
                    </a:lnT>
                    <a:lnB>
                      <a:noFill/>
                    </a:lnB>
                    <a:solidFill>
                      <a:srgbClr val="EAE582"/>
                    </a:solidFill>
                  </a:tcPr>
                </a:tc>
                <a:tc>
                  <a:txBody>
                    <a:bodyPr/>
                    <a:lstStyle/>
                    <a:p>
                      <a:pPr algn="r" fontAlgn="b"/>
                      <a:r>
                        <a:rPr lang="en-US" sz="300" b="0" i="0" u="none" strike="noStrike">
                          <a:solidFill>
                            <a:srgbClr val="000000"/>
                          </a:solidFill>
                          <a:latin typeface="Calibri"/>
                        </a:rPr>
                        <a:t>28.38</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13.075</a:t>
                      </a:r>
                    </a:p>
                  </a:txBody>
                  <a:tcPr marL="2785" marR="2785" marT="2785" marB="0" anchor="b">
                    <a:lnL>
                      <a:noFill/>
                    </a:lnL>
                    <a:lnR>
                      <a:noFill/>
                    </a:lnR>
                    <a:lnT>
                      <a:noFill/>
                    </a:lnT>
                    <a:lnB>
                      <a:noFill/>
                    </a:lnB>
                    <a:solidFill>
                      <a:srgbClr val="AFD47F"/>
                    </a:solidFill>
                  </a:tcPr>
                </a:tc>
                <a:tc>
                  <a:txBody>
                    <a:bodyPr/>
                    <a:lstStyle/>
                    <a:p>
                      <a:pPr algn="r" fontAlgn="b"/>
                      <a:r>
                        <a:rPr lang="en-US" sz="300" b="0" i="0" u="none" strike="noStrike">
                          <a:solidFill>
                            <a:srgbClr val="000000"/>
                          </a:solidFill>
                          <a:latin typeface="Calibri"/>
                        </a:rPr>
                        <a:t>17.642</a:t>
                      </a:r>
                    </a:p>
                  </a:txBody>
                  <a:tcPr marL="2785" marR="2785" marT="2785"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18.635</a:t>
                      </a:r>
                    </a:p>
                  </a:txBody>
                  <a:tcPr marL="2785" marR="2785" marT="2785" marB="0" anchor="b">
                    <a:lnL>
                      <a:noFill/>
                    </a:lnL>
                    <a:lnR>
                      <a:noFill/>
                    </a:lnR>
                    <a:lnT>
                      <a:noFill/>
                    </a:lnT>
                    <a:lnB>
                      <a:noFill/>
                    </a:lnB>
                    <a:solidFill>
                      <a:srgbClr val="D8DF81"/>
                    </a:solidFill>
                  </a:tcPr>
                </a:tc>
                <a:tc>
                  <a:txBody>
                    <a:bodyPr/>
                    <a:lstStyle/>
                    <a:p>
                      <a:pPr algn="r" fontAlgn="b"/>
                      <a:r>
                        <a:rPr lang="en-US" sz="300" b="0" i="0" u="none" strike="noStrike">
                          <a:solidFill>
                            <a:srgbClr val="000000"/>
                          </a:solidFill>
                          <a:latin typeface="Calibri"/>
                        </a:rPr>
                        <a:t>13.506</a:t>
                      </a:r>
                    </a:p>
                  </a:txBody>
                  <a:tcPr marL="2785" marR="2785" marT="2785" marB="0" anchor="b">
                    <a:lnL>
                      <a:noFill/>
                    </a:lnL>
                    <a:lnR>
                      <a:noFill/>
                    </a:lnR>
                    <a:lnT>
                      <a:noFill/>
                    </a:lnT>
                    <a:lnB>
                      <a:noFill/>
                    </a:lnB>
                    <a:solidFill>
                      <a:srgbClr val="B2D57F"/>
                    </a:solidFill>
                  </a:tcPr>
                </a:tc>
                <a:tc>
                  <a:txBody>
                    <a:bodyPr/>
                    <a:lstStyle/>
                    <a:p>
                      <a:pPr algn="r" fontAlgn="b"/>
                      <a:r>
                        <a:rPr lang="en-US" sz="300" b="0" i="0" u="none" strike="noStrike">
                          <a:solidFill>
                            <a:srgbClr val="000000"/>
                          </a:solidFill>
                          <a:latin typeface="Calibri"/>
                        </a:rPr>
                        <a:t>19.958</a:t>
                      </a:r>
                    </a:p>
                  </a:txBody>
                  <a:tcPr marL="2785" marR="2785" marT="2785" marB="0" anchor="b">
                    <a:lnL>
                      <a:noFill/>
                    </a:lnL>
                    <a:lnR>
                      <a:noFill/>
                    </a:lnR>
                    <a:lnT>
                      <a:noFill/>
                    </a:lnT>
                    <a:lnB>
                      <a:noFill/>
                    </a:lnB>
                    <a:solidFill>
                      <a:srgbClr val="E1E282"/>
                    </a:solidFill>
                  </a:tcPr>
                </a:tc>
                <a:tc>
                  <a:txBody>
                    <a:bodyPr/>
                    <a:lstStyle/>
                    <a:p>
                      <a:pPr algn="r" fontAlgn="b"/>
                      <a:r>
                        <a:rPr lang="en-US" sz="300" b="0" i="0" u="none" strike="noStrike">
                          <a:solidFill>
                            <a:srgbClr val="000000"/>
                          </a:solidFill>
                          <a:latin typeface="Calibri"/>
                        </a:rPr>
                        <a:t>22.793</a:t>
                      </a:r>
                    </a:p>
                  </a:txBody>
                  <a:tcPr marL="2785" marR="2785" marT="2785" marB="0" anchor="b">
                    <a:lnL>
                      <a:noFill/>
                    </a:lnL>
                    <a:lnR>
                      <a:noFill/>
                    </a:lnR>
                    <a:lnT>
                      <a:noFill/>
                    </a:lnT>
                    <a:lnB>
                      <a:noFill/>
                    </a:lnB>
                    <a:solidFill>
                      <a:srgbClr val="F6E883"/>
                    </a:solidFill>
                  </a:tcPr>
                </a:tc>
                <a:tc>
                  <a:txBody>
                    <a:bodyPr/>
                    <a:lstStyle/>
                    <a:p>
                      <a:pPr algn="r" fontAlgn="b"/>
                      <a:r>
                        <a:rPr lang="en-US" sz="300" b="0" i="0" u="none" strike="noStrike">
                          <a:solidFill>
                            <a:srgbClr val="000000"/>
                          </a:solidFill>
                          <a:latin typeface="Calibri"/>
                        </a:rPr>
                        <a:t>20.107</a:t>
                      </a:r>
                    </a:p>
                  </a:txBody>
                  <a:tcPr marL="2785" marR="2785" marT="2785" marB="0" anchor="b">
                    <a:lnL>
                      <a:noFill/>
                    </a:lnL>
                    <a:lnR>
                      <a:noFill/>
                    </a:lnR>
                    <a:lnT>
                      <a:noFill/>
                    </a:lnT>
                    <a:lnB>
                      <a:noFill/>
                    </a:lnB>
                    <a:solidFill>
                      <a:srgbClr val="E2E282"/>
                    </a:solidFill>
                  </a:tcPr>
                </a:tc>
                <a:tc>
                  <a:txBody>
                    <a:bodyPr/>
                    <a:lstStyle/>
                    <a:p>
                      <a:pPr algn="r" fontAlgn="b"/>
                      <a:r>
                        <a:rPr lang="en-US" sz="300" b="0" i="0" u="none" strike="noStrike">
                          <a:solidFill>
                            <a:srgbClr val="000000"/>
                          </a:solidFill>
                          <a:latin typeface="Calibri"/>
                        </a:rPr>
                        <a:t>16.226</a:t>
                      </a:r>
                    </a:p>
                  </a:txBody>
                  <a:tcPr marL="2785" marR="2785" marT="278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11.368</a:t>
                      </a:r>
                    </a:p>
                  </a:txBody>
                  <a:tcPr marL="2785" marR="2785" marT="278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34.522</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31.791</a:t>
                      </a:r>
                    </a:p>
                  </a:txBody>
                  <a:tcPr marL="2785" marR="2785" marT="2785" marB="0" anchor="b">
                    <a:lnL>
                      <a:noFill/>
                    </a:lnL>
                    <a:lnR>
                      <a:noFill/>
                    </a:lnR>
                    <a:lnT>
                      <a:noFill/>
                    </a:lnT>
                    <a:lnB>
                      <a:noFill/>
                    </a:lnB>
                    <a:solidFill>
                      <a:srgbClr val="FFE583"/>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9.015</a:t>
                      </a:r>
                    </a:p>
                  </a:txBody>
                  <a:tcPr marL="2785" marR="2785" marT="2785" marB="0" anchor="b">
                    <a:lnL>
                      <a:noFill/>
                    </a:lnL>
                    <a:lnR>
                      <a:noFill/>
                    </a:lnR>
                    <a:lnT>
                      <a:noFill/>
                    </a:lnT>
                    <a:lnB>
                      <a:noFill/>
                    </a:lnB>
                    <a:solidFill>
                      <a:srgbClr val="92CB7D"/>
                    </a:solidFill>
                  </a:tcPr>
                </a:tc>
                <a:tc>
                  <a:txBody>
                    <a:bodyPr/>
                    <a:lstStyle/>
                    <a:p>
                      <a:pPr algn="r" fontAlgn="b"/>
                      <a:r>
                        <a:rPr lang="en-US" sz="300" b="0" i="0" u="none" strike="noStrike">
                          <a:solidFill>
                            <a:srgbClr val="000000"/>
                          </a:solidFill>
                          <a:latin typeface="Calibri"/>
                        </a:rPr>
                        <a:t>17.635</a:t>
                      </a:r>
                    </a:p>
                  </a:txBody>
                  <a:tcPr marL="2785" marR="2785" marT="2785"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11.726</a:t>
                      </a:r>
                    </a:p>
                  </a:txBody>
                  <a:tcPr marL="2785" marR="2785" marT="2785"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17.832</a:t>
                      </a:r>
                    </a:p>
                  </a:txBody>
                  <a:tcPr marL="2785" marR="2785" marT="2785"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18.012</a:t>
                      </a:r>
                    </a:p>
                  </a:txBody>
                  <a:tcPr marL="2785" marR="2785" marT="2785" marB="0" anchor="b">
                    <a:lnL>
                      <a:noFill/>
                    </a:lnL>
                    <a:lnR>
                      <a:noFill/>
                    </a:lnR>
                    <a:lnT>
                      <a:noFill/>
                    </a:lnT>
                    <a:lnB>
                      <a:noFill/>
                    </a:lnB>
                    <a:solidFill>
                      <a:srgbClr val="D3DE81"/>
                    </a:solidFill>
                  </a:tcPr>
                </a:tc>
                <a:tc>
                  <a:txBody>
                    <a:bodyPr/>
                    <a:lstStyle/>
                    <a:p>
                      <a:pPr algn="r" fontAlgn="b"/>
                      <a:r>
                        <a:rPr lang="en-US" sz="300" b="0" i="0" u="none" strike="noStrike">
                          <a:solidFill>
                            <a:srgbClr val="000000"/>
                          </a:solidFill>
                          <a:latin typeface="Calibri"/>
                        </a:rPr>
                        <a:t>24.627</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11.953</a:t>
                      </a:r>
                    </a:p>
                  </a:txBody>
                  <a:tcPr marL="2785" marR="2785" marT="2785" marB="0" anchor="b">
                    <a:lnL>
                      <a:noFill/>
                    </a:lnL>
                    <a:lnR>
                      <a:noFill/>
                    </a:lnR>
                    <a:lnT>
                      <a:noFill/>
                    </a:lnT>
                    <a:lnB>
                      <a:noFill/>
                    </a:lnB>
                    <a:solidFill>
                      <a:srgbClr val="A7D17E"/>
                    </a:solidFill>
                  </a:tcPr>
                </a:tc>
                <a:tc>
                  <a:txBody>
                    <a:bodyPr/>
                    <a:lstStyle/>
                    <a:p>
                      <a:pPr algn="r" fontAlgn="b"/>
                      <a:r>
                        <a:rPr lang="en-US" sz="300" b="0" i="0" u="none" strike="noStrike">
                          <a:solidFill>
                            <a:srgbClr val="000000"/>
                          </a:solidFill>
                          <a:latin typeface="Calibri"/>
                        </a:rPr>
                        <a:t>16.28</a:t>
                      </a:r>
                    </a:p>
                  </a:txBody>
                  <a:tcPr marL="2785" marR="2785" marT="2785" marB="0" anchor="b">
                    <a:lnL>
                      <a:noFill/>
                    </a:lnL>
                    <a:lnR>
                      <a:noFill/>
                    </a:lnR>
                    <a:lnT>
                      <a:noFill/>
                    </a:lnT>
                    <a:lnB>
                      <a:noFill/>
                    </a:lnB>
                    <a:solidFill>
                      <a:srgbClr val="C7DA80"/>
                    </a:solidFill>
                  </a:tcPr>
                </a:tc>
                <a:tc>
                  <a:txBody>
                    <a:bodyPr/>
                    <a:lstStyle/>
                    <a:p>
                      <a:pPr algn="r" fontAlgn="b"/>
                      <a:r>
                        <a:rPr lang="en-US" sz="300" b="0" i="0" u="none" strike="noStrike">
                          <a:solidFill>
                            <a:srgbClr val="000000"/>
                          </a:solidFill>
                          <a:latin typeface="Calibri"/>
                        </a:rPr>
                        <a:t>11.764</a:t>
                      </a:r>
                    </a:p>
                  </a:txBody>
                  <a:tcPr marL="2785" marR="2785" marT="2785" marB="0" anchor="b">
                    <a:lnL>
                      <a:noFill/>
                    </a:lnL>
                    <a:lnR>
                      <a:noFill/>
                    </a:lnR>
                    <a:lnT>
                      <a:noFill/>
                    </a:lnT>
                    <a:lnB>
                      <a:noFill/>
                    </a:lnB>
                    <a:solidFill>
                      <a:srgbClr val="A6D17E"/>
                    </a:solidFill>
                  </a:tcPr>
                </a:tc>
                <a:tc>
                  <a:txBody>
                    <a:bodyPr/>
                    <a:lstStyle/>
                    <a:p>
                      <a:pPr algn="r" fontAlgn="b"/>
                      <a:r>
                        <a:rPr lang="en-US" sz="300" b="0" i="0" u="none" strike="noStrike">
                          <a:solidFill>
                            <a:srgbClr val="000000"/>
                          </a:solidFill>
                          <a:latin typeface="Calibri"/>
                        </a:rPr>
                        <a:t>20.267</a:t>
                      </a:r>
                    </a:p>
                  </a:txBody>
                  <a:tcPr marL="2785" marR="2785" marT="2785" marB="0" anchor="b">
                    <a:lnL>
                      <a:noFill/>
                    </a:lnL>
                    <a:lnR>
                      <a:noFill/>
                    </a:lnR>
                    <a:lnT>
                      <a:noFill/>
                    </a:lnT>
                    <a:lnB>
                      <a:noFill/>
                    </a:lnB>
                    <a:solidFill>
                      <a:srgbClr val="E4E382"/>
                    </a:solidFill>
                  </a:tcPr>
                </a:tc>
                <a:tc>
                  <a:txBody>
                    <a:bodyPr/>
                    <a:lstStyle/>
                    <a:p>
                      <a:pPr algn="r" fontAlgn="b"/>
                      <a:r>
                        <a:rPr lang="en-US" sz="300" b="0" i="0" u="none" strike="noStrike">
                          <a:solidFill>
                            <a:srgbClr val="000000"/>
                          </a:solidFill>
                          <a:latin typeface="Calibri"/>
                        </a:rPr>
                        <a:t>31.807</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33.549</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14.735</a:t>
                      </a:r>
                    </a:p>
                  </a:txBody>
                  <a:tcPr marL="2785" marR="2785" marT="2785" marB="0" anchor="b">
                    <a:lnL>
                      <a:noFill/>
                    </a:lnL>
                    <a:lnR>
                      <a:noFill/>
                    </a:lnR>
                    <a:lnT>
                      <a:noFill/>
                    </a:lnT>
                    <a:lnB>
                      <a:noFill/>
                    </a:lnB>
                    <a:solidFill>
                      <a:srgbClr val="BBD780"/>
                    </a:solidFill>
                  </a:tcPr>
                </a:tc>
                <a:tc>
                  <a:txBody>
                    <a:bodyPr/>
                    <a:lstStyle/>
                    <a:p>
                      <a:pPr algn="r" fontAlgn="b"/>
                      <a:r>
                        <a:rPr lang="en-US" sz="300" b="0" i="0" u="none" strike="noStrike">
                          <a:solidFill>
                            <a:srgbClr val="000000"/>
                          </a:solidFill>
                          <a:latin typeface="Calibri"/>
                        </a:rPr>
                        <a:t>20.229</a:t>
                      </a:r>
                    </a:p>
                  </a:txBody>
                  <a:tcPr marL="2785" marR="2785" marT="278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28.07</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12.076</a:t>
                      </a:r>
                    </a:p>
                  </a:txBody>
                  <a:tcPr marL="2785" marR="2785" marT="278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19.35</a:t>
                      </a:r>
                    </a:p>
                  </a:txBody>
                  <a:tcPr marL="2785" marR="2785" marT="2785" marB="0" anchor="b">
                    <a:lnL>
                      <a:noFill/>
                    </a:lnL>
                    <a:lnR>
                      <a:noFill/>
                    </a:lnR>
                    <a:lnT>
                      <a:noFill/>
                    </a:lnT>
                    <a:lnB>
                      <a:noFill/>
                    </a:lnB>
                    <a:solidFill>
                      <a:srgbClr val="DDE182"/>
                    </a:solidFill>
                  </a:tcPr>
                </a:tc>
                <a:tc>
                  <a:txBody>
                    <a:bodyPr/>
                    <a:lstStyle/>
                    <a:p>
                      <a:pPr algn="r" fontAlgn="b"/>
                      <a:r>
                        <a:rPr lang="en-US" sz="300" b="0" i="0" u="none" strike="noStrike">
                          <a:solidFill>
                            <a:srgbClr val="000000"/>
                          </a:solidFill>
                          <a:latin typeface="Calibri"/>
                        </a:rPr>
                        <a:t>16.565</a:t>
                      </a:r>
                    </a:p>
                  </a:txBody>
                  <a:tcPr marL="2785" marR="2785" marT="278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12.38</a:t>
                      </a:r>
                    </a:p>
                  </a:txBody>
                  <a:tcPr marL="2785" marR="2785" marT="2785" marB="0" anchor="b">
                    <a:lnL>
                      <a:noFill/>
                    </a:lnL>
                    <a:lnR>
                      <a:noFill/>
                    </a:lnR>
                    <a:lnT>
                      <a:noFill/>
                    </a:lnT>
                    <a:lnB>
                      <a:noFill/>
                    </a:lnB>
                    <a:solidFill>
                      <a:srgbClr val="AAD27F"/>
                    </a:solidFill>
                  </a:tcPr>
                </a:tc>
                <a:tc>
                  <a:txBody>
                    <a:bodyPr/>
                    <a:lstStyle/>
                    <a:p>
                      <a:pPr algn="r" fontAlgn="b"/>
                      <a:r>
                        <a:rPr lang="en-US" sz="300" b="0" i="0" u="none" strike="noStrike">
                          <a:solidFill>
                            <a:srgbClr val="000000"/>
                          </a:solidFill>
                          <a:latin typeface="Calibri"/>
                        </a:rPr>
                        <a:t>18.228</a:t>
                      </a:r>
                    </a:p>
                  </a:txBody>
                  <a:tcPr marL="2785" marR="2785" marT="2785" marB="0" anchor="b">
                    <a:lnL>
                      <a:noFill/>
                    </a:lnL>
                    <a:lnR>
                      <a:noFill/>
                    </a:lnR>
                    <a:lnT>
                      <a:noFill/>
                    </a:lnT>
                    <a:lnB>
                      <a:noFill/>
                    </a:lnB>
                    <a:solidFill>
                      <a:srgbClr val="D5DE81"/>
                    </a:solidFill>
                  </a:tcPr>
                </a:tc>
                <a:tc>
                  <a:txBody>
                    <a:bodyPr/>
                    <a:lstStyle/>
                    <a:p>
                      <a:pPr algn="r" fontAlgn="b"/>
                      <a:r>
                        <a:rPr lang="en-US" sz="300" b="0" i="0" u="none" strike="noStrike">
                          <a:solidFill>
                            <a:srgbClr val="000000"/>
                          </a:solidFill>
                          <a:latin typeface="Calibri"/>
                        </a:rPr>
                        <a:t>26.913</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18.192</a:t>
                      </a:r>
                    </a:p>
                  </a:txBody>
                  <a:tcPr marL="2785" marR="2785" marT="278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16.558</a:t>
                      </a:r>
                    </a:p>
                  </a:txBody>
                  <a:tcPr marL="2785" marR="2785" marT="278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12.243</a:t>
                      </a:r>
                    </a:p>
                  </a:txBody>
                  <a:tcPr marL="2785" marR="2785" marT="2785" marB="0" anchor="b">
                    <a:lnL>
                      <a:noFill/>
                    </a:lnL>
                    <a:lnR>
                      <a:noFill/>
                    </a:lnR>
                    <a:lnT>
                      <a:noFill/>
                    </a:lnT>
                    <a:lnB>
                      <a:noFill/>
                    </a:lnB>
                    <a:solidFill>
                      <a:srgbClr val="A9D27F"/>
                    </a:solidFill>
                  </a:tcPr>
                </a:tc>
                <a:tc>
                  <a:txBody>
                    <a:bodyPr/>
                    <a:lstStyle/>
                    <a:p>
                      <a:pPr algn="r" fontAlgn="b"/>
                      <a:r>
                        <a:rPr lang="en-US" sz="300" b="0" i="0" u="none" strike="noStrike">
                          <a:solidFill>
                            <a:srgbClr val="000000"/>
                          </a:solidFill>
                          <a:latin typeface="Calibri"/>
                        </a:rPr>
                        <a:t>32.066</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34.145</a:t>
                      </a:r>
                    </a:p>
                  </a:txBody>
                  <a:tcPr marL="2785" marR="2785" marT="2785" marB="0" anchor="b">
                    <a:lnL>
                      <a:noFill/>
                    </a:lnL>
                    <a:lnR>
                      <a:noFill/>
                    </a:lnR>
                    <a:lnT>
                      <a:noFill/>
                    </a:lnT>
                    <a:lnB>
                      <a:noFill/>
                    </a:lnB>
                    <a:solidFill>
                      <a:srgbClr val="FFE383"/>
                    </a:solidFill>
                  </a:tcPr>
                </a:tc>
              </a:tr>
              <a:tr h="55685">
                <a:tc>
                  <a:txBody>
                    <a:bodyPr/>
                    <a:lstStyle/>
                    <a:p>
                      <a:pPr algn="l" fontAlgn="b"/>
                      <a:r>
                        <a:rPr lang="en-US" sz="300" b="0" i="0" u="none" strike="noStrike">
                          <a:solidFill>
                            <a:srgbClr val="000000"/>
                          </a:solidFill>
                          <a:latin typeface="Calibri"/>
                        </a:rPr>
                        <a:t>ADVANCE Intensive</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11.921</a:t>
                      </a:r>
                    </a:p>
                  </a:txBody>
                  <a:tcPr marL="2785" marR="2785" marT="2785" marB="0" anchor="b">
                    <a:lnL>
                      <a:noFill/>
                    </a:lnL>
                    <a:lnR>
                      <a:noFill/>
                    </a:lnR>
                    <a:lnT>
                      <a:noFill/>
                    </a:lnT>
                    <a:lnB>
                      <a:noFill/>
                    </a:lnB>
                    <a:solidFill>
                      <a:srgbClr val="A7D17E"/>
                    </a:solidFill>
                  </a:tcPr>
                </a:tc>
                <a:tc>
                  <a:txBody>
                    <a:bodyPr/>
                    <a:lstStyle/>
                    <a:p>
                      <a:pPr algn="r" fontAlgn="b"/>
                      <a:r>
                        <a:rPr lang="en-US" sz="300" b="0" i="0" u="none" strike="noStrike">
                          <a:solidFill>
                            <a:srgbClr val="000000"/>
                          </a:solidFill>
                          <a:latin typeface="Calibri"/>
                        </a:rPr>
                        <a:t>16.031</a:t>
                      </a:r>
                    </a:p>
                  </a:txBody>
                  <a:tcPr marL="2785" marR="2785" marT="2785"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9.347</a:t>
                      </a:r>
                    </a:p>
                  </a:txBody>
                  <a:tcPr marL="2785" marR="2785" marT="278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14.871</a:t>
                      </a:r>
                    </a:p>
                  </a:txBody>
                  <a:tcPr marL="2785" marR="2785" marT="278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14.169</a:t>
                      </a:r>
                    </a:p>
                  </a:txBody>
                  <a:tcPr marL="2785" marR="2785" marT="278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24.718</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12.441</a:t>
                      </a:r>
                    </a:p>
                  </a:txBody>
                  <a:tcPr marL="2785" marR="2785" marT="2785" marB="0" anchor="b">
                    <a:lnL>
                      <a:noFill/>
                    </a:lnL>
                    <a:lnR>
                      <a:noFill/>
                    </a:lnR>
                    <a:lnT>
                      <a:noFill/>
                    </a:lnT>
                    <a:lnB>
                      <a:noFill/>
                    </a:lnB>
                    <a:solidFill>
                      <a:srgbClr val="ABD27F"/>
                    </a:solidFill>
                  </a:tcPr>
                </a:tc>
                <a:tc>
                  <a:txBody>
                    <a:bodyPr/>
                    <a:lstStyle/>
                    <a:p>
                      <a:pPr algn="r" fontAlgn="b"/>
                      <a:r>
                        <a:rPr lang="en-US" sz="300" b="0" i="0" u="none" strike="noStrike">
                          <a:solidFill>
                            <a:srgbClr val="000000"/>
                          </a:solidFill>
                          <a:latin typeface="Calibri"/>
                        </a:rPr>
                        <a:t>19.931</a:t>
                      </a:r>
                    </a:p>
                  </a:txBody>
                  <a:tcPr marL="2785" marR="2785" marT="2785" marB="0" anchor="b">
                    <a:lnL>
                      <a:noFill/>
                    </a:lnL>
                    <a:lnR>
                      <a:noFill/>
                    </a:lnR>
                    <a:lnT>
                      <a:noFill/>
                    </a:lnT>
                    <a:lnB>
                      <a:noFill/>
                    </a:lnB>
                    <a:solidFill>
                      <a:srgbClr val="E1E282"/>
                    </a:solidFill>
                  </a:tcPr>
                </a:tc>
                <a:tc>
                  <a:txBody>
                    <a:bodyPr/>
                    <a:lstStyle/>
                    <a:p>
                      <a:pPr algn="r" fontAlgn="b"/>
                      <a:r>
                        <a:rPr lang="en-US" sz="300" b="0" i="0" u="none" strike="noStrike">
                          <a:solidFill>
                            <a:srgbClr val="000000"/>
                          </a:solidFill>
                          <a:latin typeface="Calibri"/>
                        </a:rPr>
                        <a:t>13.648</a:t>
                      </a:r>
                    </a:p>
                  </a:txBody>
                  <a:tcPr marL="2785" marR="2785" marT="2785" marB="0" anchor="b">
                    <a:lnL>
                      <a:noFill/>
                    </a:lnL>
                    <a:lnR>
                      <a:noFill/>
                    </a:lnR>
                    <a:lnT>
                      <a:noFill/>
                    </a:lnT>
                    <a:lnB>
                      <a:noFill/>
                    </a:lnB>
                    <a:solidFill>
                      <a:srgbClr val="B3D57F"/>
                    </a:solidFill>
                  </a:tcPr>
                </a:tc>
                <a:tc>
                  <a:txBody>
                    <a:bodyPr/>
                    <a:lstStyle/>
                    <a:p>
                      <a:pPr algn="r" fontAlgn="b"/>
                      <a:r>
                        <a:rPr lang="en-US" sz="300" b="0" i="0" u="none" strike="noStrike">
                          <a:solidFill>
                            <a:srgbClr val="000000"/>
                          </a:solidFill>
                          <a:latin typeface="Calibri"/>
                        </a:rPr>
                        <a:t>16.853</a:t>
                      </a:r>
                    </a:p>
                  </a:txBody>
                  <a:tcPr marL="2785" marR="2785" marT="278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30.214</a:t>
                      </a:r>
                    </a:p>
                  </a:txBody>
                  <a:tcPr marL="2785" marR="2785" marT="2785"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29.576</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16.49</a:t>
                      </a:r>
                    </a:p>
                  </a:txBody>
                  <a:tcPr marL="2785" marR="2785" marT="2785" marB="0" anchor="b">
                    <a:lnL>
                      <a:noFill/>
                    </a:lnL>
                    <a:lnR>
                      <a:noFill/>
                    </a:lnR>
                    <a:lnT>
                      <a:noFill/>
                    </a:lnT>
                    <a:lnB>
                      <a:noFill/>
                    </a:lnB>
                    <a:solidFill>
                      <a:srgbClr val="C8DB80"/>
                    </a:solidFill>
                  </a:tcPr>
                </a:tc>
                <a:tc>
                  <a:txBody>
                    <a:bodyPr/>
                    <a:lstStyle/>
                    <a:p>
                      <a:pPr algn="r" fontAlgn="b"/>
                      <a:r>
                        <a:rPr lang="en-US" sz="300" b="0" i="0" u="none" strike="noStrike">
                          <a:solidFill>
                            <a:srgbClr val="000000"/>
                          </a:solidFill>
                          <a:latin typeface="Calibri"/>
                        </a:rPr>
                        <a:t>21.467</a:t>
                      </a:r>
                    </a:p>
                  </a:txBody>
                  <a:tcPr marL="2785" marR="2785" marT="2785" marB="0" anchor="b">
                    <a:lnL>
                      <a:noFill/>
                    </a:lnL>
                    <a:lnR>
                      <a:noFill/>
                    </a:lnR>
                    <a:lnT>
                      <a:noFill/>
                    </a:lnT>
                    <a:lnB>
                      <a:noFill/>
                    </a:lnB>
                    <a:solidFill>
                      <a:srgbClr val="ECE582"/>
                    </a:solidFill>
                  </a:tcPr>
                </a:tc>
                <a:tc>
                  <a:txBody>
                    <a:bodyPr/>
                    <a:lstStyle/>
                    <a:p>
                      <a:pPr algn="r" fontAlgn="b"/>
                      <a:r>
                        <a:rPr lang="en-US" sz="300" b="0" i="0" u="none" strike="noStrike">
                          <a:solidFill>
                            <a:srgbClr val="000000"/>
                          </a:solidFill>
                          <a:latin typeface="Calibri"/>
                        </a:rPr>
                        <a:t>26.014</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12.516</a:t>
                      </a:r>
                    </a:p>
                  </a:txBody>
                  <a:tcPr marL="2785" marR="2785" marT="2785" marB="0" anchor="b">
                    <a:lnL>
                      <a:noFill/>
                    </a:lnL>
                    <a:lnR>
                      <a:noFill/>
                    </a:lnR>
                    <a:lnT>
                      <a:noFill/>
                    </a:lnT>
                    <a:lnB>
                      <a:noFill/>
                    </a:lnB>
                    <a:solidFill>
                      <a:srgbClr val="ABD27F"/>
                    </a:solidFill>
                  </a:tcPr>
                </a:tc>
                <a:tc>
                  <a:txBody>
                    <a:bodyPr/>
                    <a:lstStyle/>
                    <a:p>
                      <a:pPr algn="r" fontAlgn="b"/>
                      <a:r>
                        <a:rPr lang="en-US" sz="300" b="0" i="0" u="none" strike="noStrike">
                          <a:solidFill>
                            <a:srgbClr val="000000"/>
                          </a:solidFill>
                          <a:latin typeface="Calibri"/>
                        </a:rPr>
                        <a:t>14.481</a:t>
                      </a:r>
                    </a:p>
                  </a:txBody>
                  <a:tcPr marL="2785" marR="2785" marT="2785" marB="0" anchor="b">
                    <a:lnL>
                      <a:noFill/>
                    </a:lnL>
                    <a:lnR>
                      <a:noFill/>
                    </a:lnR>
                    <a:lnT>
                      <a:noFill/>
                    </a:lnT>
                    <a:lnB>
                      <a:noFill/>
                    </a:lnB>
                    <a:solidFill>
                      <a:srgbClr val="B9D780"/>
                    </a:solidFill>
                  </a:tcPr>
                </a:tc>
                <a:tc>
                  <a:txBody>
                    <a:bodyPr/>
                    <a:lstStyle/>
                    <a:p>
                      <a:pPr algn="r" fontAlgn="b"/>
                      <a:r>
                        <a:rPr lang="en-US" sz="300" b="0" i="0" u="none" strike="noStrike">
                          <a:solidFill>
                            <a:srgbClr val="000000"/>
                          </a:solidFill>
                          <a:latin typeface="Calibri"/>
                        </a:rPr>
                        <a:t>14.863</a:t>
                      </a:r>
                    </a:p>
                  </a:txBody>
                  <a:tcPr marL="2785" marR="2785" marT="278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11.182</a:t>
                      </a:r>
                    </a:p>
                  </a:txBody>
                  <a:tcPr marL="2785" marR="2785" marT="2785" marB="0" anchor="b">
                    <a:lnL>
                      <a:noFill/>
                    </a:lnL>
                    <a:lnR>
                      <a:noFill/>
                    </a:lnR>
                    <a:lnT>
                      <a:noFill/>
                    </a:lnT>
                    <a:lnB>
                      <a:noFill/>
                    </a:lnB>
                    <a:solidFill>
                      <a:srgbClr val="A1D07E"/>
                    </a:solidFill>
                  </a:tcPr>
                </a:tc>
                <a:tc>
                  <a:txBody>
                    <a:bodyPr/>
                    <a:lstStyle/>
                    <a:p>
                      <a:pPr algn="r" fontAlgn="b"/>
                      <a:r>
                        <a:rPr lang="en-US" sz="300" b="0" i="0" u="none" strike="noStrike">
                          <a:solidFill>
                            <a:srgbClr val="000000"/>
                          </a:solidFill>
                          <a:latin typeface="Calibri"/>
                        </a:rPr>
                        <a:t>18.805</a:t>
                      </a:r>
                    </a:p>
                  </a:txBody>
                  <a:tcPr marL="2785" marR="2785" marT="278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19.963</a:t>
                      </a:r>
                    </a:p>
                  </a:txBody>
                  <a:tcPr marL="2785" marR="2785" marT="2785" marB="0" anchor="b">
                    <a:lnL>
                      <a:noFill/>
                    </a:lnL>
                    <a:lnR>
                      <a:noFill/>
                    </a:lnR>
                    <a:lnT>
                      <a:noFill/>
                    </a:lnT>
                    <a:lnB>
                      <a:noFill/>
                    </a:lnB>
                    <a:solidFill>
                      <a:srgbClr val="E1E282"/>
                    </a:solidFill>
                  </a:tcPr>
                </a:tc>
                <a:tc>
                  <a:txBody>
                    <a:bodyPr/>
                    <a:lstStyle/>
                    <a:p>
                      <a:pPr algn="r" fontAlgn="b"/>
                      <a:r>
                        <a:rPr lang="en-US" sz="300" b="0" i="0" u="none" strike="noStrike">
                          <a:solidFill>
                            <a:srgbClr val="000000"/>
                          </a:solidFill>
                          <a:latin typeface="Calibri"/>
                        </a:rPr>
                        <a:t>19.152</a:t>
                      </a:r>
                    </a:p>
                  </a:txBody>
                  <a:tcPr marL="2785" marR="2785" marT="2785" marB="0" anchor="b">
                    <a:lnL>
                      <a:noFill/>
                    </a:lnL>
                    <a:lnR>
                      <a:noFill/>
                    </a:lnR>
                    <a:lnT>
                      <a:noFill/>
                    </a:lnT>
                    <a:lnB>
                      <a:noFill/>
                    </a:lnB>
                    <a:solidFill>
                      <a:srgbClr val="DBE081"/>
                    </a:solidFill>
                  </a:tcPr>
                </a:tc>
                <a:tc>
                  <a:txBody>
                    <a:bodyPr/>
                    <a:lstStyle/>
                    <a:p>
                      <a:pPr algn="r" fontAlgn="b"/>
                      <a:r>
                        <a:rPr lang="en-US" sz="300" b="0" i="0" u="none" strike="noStrike">
                          <a:solidFill>
                            <a:srgbClr val="000000"/>
                          </a:solidFill>
                          <a:latin typeface="Calibri"/>
                        </a:rPr>
                        <a:t>15.326</a:t>
                      </a:r>
                    </a:p>
                  </a:txBody>
                  <a:tcPr marL="2785" marR="2785" marT="2785" marB="0" anchor="b">
                    <a:lnL>
                      <a:noFill/>
                    </a:lnL>
                    <a:lnR>
                      <a:noFill/>
                    </a:lnR>
                    <a:lnT>
                      <a:noFill/>
                    </a:lnT>
                    <a:lnB>
                      <a:noFill/>
                    </a:lnB>
                    <a:solidFill>
                      <a:srgbClr val="C0D880"/>
                    </a:solidFill>
                  </a:tcPr>
                </a:tc>
                <a:tc>
                  <a:txBody>
                    <a:bodyPr/>
                    <a:lstStyle/>
                    <a:p>
                      <a:pPr algn="r" fontAlgn="b"/>
                      <a:r>
                        <a:rPr lang="en-US" sz="300" b="0" i="0" u="none" strike="noStrike">
                          <a:solidFill>
                            <a:srgbClr val="000000"/>
                          </a:solidFill>
                          <a:latin typeface="Calibri"/>
                        </a:rPr>
                        <a:t>10.842</a:t>
                      </a:r>
                    </a:p>
                  </a:txBody>
                  <a:tcPr marL="2785" marR="2785" marT="2785" marB="0" anchor="b">
                    <a:lnL>
                      <a:noFill/>
                    </a:lnL>
                    <a:lnR>
                      <a:noFill/>
                    </a:lnR>
                    <a:lnT>
                      <a:noFill/>
                    </a:lnT>
                    <a:lnB>
                      <a:noFill/>
                    </a:lnB>
                    <a:solidFill>
                      <a:srgbClr val="9FCF7E"/>
                    </a:solidFill>
                  </a:tcPr>
                </a:tc>
                <a:tc>
                  <a:txBody>
                    <a:bodyPr/>
                    <a:lstStyle/>
                    <a:p>
                      <a:pPr algn="r" fontAlgn="b"/>
                      <a:r>
                        <a:rPr lang="en-US" sz="300" b="0" i="0" u="none" strike="noStrike">
                          <a:solidFill>
                            <a:srgbClr val="000000"/>
                          </a:solidFill>
                          <a:latin typeface="Calibri"/>
                        </a:rPr>
                        <a:t>36.936</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35.321</a:t>
                      </a:r>
                    </a:p>
                  </a:txBody>
                  <a:tcPr marL="2785" marR="2785" marT="2785" marB="0" anchor="b">
                    <a:lnL>
                      <a:noFill/>
                    </a:lnL>
                    <a:lnR>
                      <a:noFill/>
                    </a:lnR>
                    <a:lnT>
                      <a:noFill/>
                    </a:lnT>
                    <a:lnB>
                      <a:noFill/>
                    </a:lnB>
                    <a:solidFill>
                      <a:srgbClr val="FFE283"/>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7.4382</a:t>
                      </a:r>
                    </a:p>
                  </a:txBody>
                  <a:tcPr marL="2785" marR="2785" marT="2785" marB="0" anchor="b">
                    <a:lnL>
                      <a:noFill/>
                    </a:lnL>
                    <a:lnR>
                      <a:noFill/>
                    </a:lnR>
                    <a:lnT>
                      <a:noFill/>
                    </a:lnT>
                    <a:lnB>
                      <a:noFill/>
                    </a:lnB>
                    <a:solidFill>
                      <a:srgbClr val="86C87D"/>
                    </a:solidFill>
                  </a:tcPr>
                </a:tc>
                <a:tc>
                  <a:txBody>
                    <a:bodyPr/>
                    <a:lstStyle/>
                    <a:p>
                      <a:pPr algn="r" fontAlgn="b"/>
                      <a:r>
                        <a:rPr lang="en-US" sz="300" b="0" i="0" u="none" strike="noStrike">
                          <a:solidFill>
                            <a:srgbClr val="000000"/>
                          </a:solidFill>
                          <a:latin typeface="Calibri"/>
                        </a:rPr>
                        <a:t>12.251</a:t>
                      </a:r>
                    </a:p>
                  </a:txBody>
                  <a:tcPr marL="2785" marR="2785" marT="2785" marB="0" anchor="b">
                    <a:lnL>
                      <a:noFill/>
                    </a:lnL>
                    <a:lnR>
                      <a:noFill/>
                    </a:lnR>
                    <a:lnT>
                      <a:noFill/>
                    </a:lnT>
                    <a:lnB>
                      <a:noFill/>
                    </a:lnB>
                    <a:solidFill>
                      <a:srgbClr val="A9D27F"/>
                    </a:solidFill>
                  </a:tcPr>
                </a:tc>
                <a:tc>
                  <a:txBody>
                    <a:bodyPr/>
                    <a:lstStyle/>
                    <a:p>
                      <a:pPr algn="r" fontAlgn="b"/>
                      <a:r>
                        <a:rPr lang="en-US" sz="300" b="0" i="0" u="none" strike="noStrike">
                          <a:solidFill>
                            <a:srgbClr val="000000"/>
                          </a:solidFill>
                          <a:latin typeface="Calibri"/>
                        </a:rPr>
                        <a:t>10.265</a:t>
                      </a:r>
                    </a:p>
                  </a:txBody>
                  <a:tcPr marL="2785" marR="2785" marT="2785" marB="0" anchor="b">
                    <a:lnL>
                      <a:noFill/>
                    </a:lnL>
                    <a:lnR>
                      <a:noFill/>
                    </a:lnR>
                    <a:lnT>
                      <a:noFill/>
                    </a:lnT>
                    <a:lnB>
                      <a:noFill/>
                    </a:lnB>
                    <a:solidFill>
                      <a:srgbClr val="9BCE7E"/>
                    </a:solidFill>
                  </a:tcPr>
                </a:tc>
                <a:tc>
                  <a:txBody>
                    <a:bodyPr/>
                    <a:lstStyle/>
                    <a:p>
                      <a:pPr algn="r" fontAlgn="b"/>
                      <a:r>
                        <a:rPr lang="en-US" sz="300" b="0" i="0" u="none" strike="noStrike">
                          <a:solidFill>
                            <a:srgbClr val="000000"/>
                          </a:solidFill>
                          <a:latin typeface="Calibri"/>
                        </a:rPr>
                        <a:t>13.281</a:t>
                      </a:r>
                    </a:p>
                  </a:txBody>
                  <a:tcPr marL="2785" marR="2785" marT="2785"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16.579</a:t>
                      </a:r>
                    </a:p>
                  </a:txBody>
                  <a:tcPr marL="2785" marR="2785" marT="278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26.802</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13.101</a:t>
                      </a:r>
                    </a:p>
                  </a:txBody>
                  <a:tcPr marL="2785" marR="2785" marT="2785" marB="0" anchor="b">
                    <a:lnL>
                      <a:noFill/>
                    </a:lnL>
                    <a:lnR>
                      <a:noFill/>
                    </a:lnR>
                    <a:lnT>
                      <a:noFill/>
                    </a:lnT>
                    <a:lnB>
                      <a:noFill/>
                    </a:lnB>
                    <a:solidFill>
                      <a:srgbClr val="AFD47F"/>
                    </a:solidFill>
                  </a:tcPr>
                </a:tc>
                <a:tc>
                  <a:txBody>
                    <a:bodyPr/>
                    <a:lstStyle/>
                    <a:p>
                      <a:pPr algn="r" fontAlgn="b"/>
                      <a:r>
                        <a:rPr lang="en-US" sz="300" b="0" i="0" u="none" strike="noStrike">
                          <a:solidFill>
                            <a:srgbClr val="000000"/>
                          </a:solidFill>
                          <a:latin typeface="Calibri"/>
                        </a:rPr>
                        <a:t>19.772</a:t>
                      </a:r>
                    </a:p>
                  </a:txBody>
                  <a:tcPr marL="2785" marR="2785" marT="2785" marB="0" anchor="b">
                    <a:lnL>
                      <a:noFill/>
                    </a:lnL>
                    <a:lnR>
                      <a:noFill/>
                    </a:lnR>
                    <a:lnT>
                      <a:noFill/>
                    </a:lnT>
                    <a:lnB>
                      <a:noFill/>
                    </a:lnB>
                    <a:solidFill>
                      <a:srgbClr val="E0E282"/>
                    </a:solidFill>
                  </a:tcPr>
                </a:tc>
                <a:tc>
                  <a:txBody>
                    <a:bodyPr/>
                    <a:lstStyle/>
                    <a:p>
                      <a:pPr algn="r" fontAlgn="b"/>
                      <a:r>
                        <a:rPr lang="en-US" sz="300" b="0" i="0" u="none" strike="noStrike">
                          <a:solidFill>
                            <a:srgbClr val="000000"/>
                          </a:solidFill>
                          <a:latin typeface="Calibri"/>
                        </a:rPr>
                        <a:t>8.1237</a:t>
                      </a:r>
                    </a:p>
                  </a:txBody>
                  <a:tcPr marL="2785" marR="2785" marT="2785" marB="0" anchor="b">
                    <a:lnL>
                      <a:noFill/>
                    </a:lnL>
                    <a:lnR>
                      <a:noFill/>
                    </a:lnR>
                    <a:lnT>
                      <a:noFill/>
                    </a:lnT>
                    <a:lnB>
                      <a:noFill/>
                    </a:lnB>
                    <a:solidFill>
                      <a:srgbClr val="8BC97D"/>
                    </a:solidFill>
                  </a:tcPr>
                </a:tc>
                <a:tc>
                  <a:txBody>
                    <a:bodyPr/>
                    <a:lstStyle/>
                    <a:p>
                      <a:pPr algn="r" fontAlgn="b"/>
                      <a:r>
                        <a:rPr lang="en-US" sz="300" b="0" i="0" u="none" strike="noStrike">
                          <a:solidFill>
                            <a:srgbClr val="000000"/>
                          </a:solidFill>
                          <a:latin typeface="Calibri"/>
                        </a:rPr>
                        <a:t>21.674</a:t>
                      </a:r>
                    </a:p>
                  </a:txBody>
                  <a:tcPr marL="2785" marR="2785" marT="2785" marB="0" anchor="b">
                    <a:lnL>
                      <a:noFill/>
                    </a:lnL>
                    <a:lnR>
                      <a:noFill/>
                    </a:lnR>
                    <a:lnT>
                      <a:noFill/>
                    </a:lnT>
                    <a:lnB>
                      <a:noFill/>
                    </a:lnB>
                    <a:solidFill>
                      <a:srgbClr val="EEE683"/>
                    </a:solidFill>
                  </a:tcPr>
                </a:tc>
                <a:tc>
                  <a:txBody>
                    <a:bodyPr/>
                    <a:lstStyle/>
                    <a:p>
                      <a:pPr algn="r" fontAlgn="b"/>
                      <a:r>
                        <a:rPr lang="en-US" sz="300" b="0" i="0" u="none" strike="noStrike">
                          <a:solidFill>
                            <a:srgbClr val="000000"/>
                          </a:solidFill>
                          <a:latin typeface="Calibri"/>
                        </a:rPr>
                        <a:t>30.028</a:t>
                      </a:r>
                    </a:p>
                  </a:txBody>
                  <a:tcPr marL="2785" marR="2785" marT="2785"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31.467</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11.643</a:t>
                      </a:r>
                    </a:p>
                  </a:txBody>
                  <a:tcPr marL="2785" marR="2785" marT="2785"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16.437</a:t>
                      </a:r>
                    </a:p>
                  </a:txBody>
                  <a:tcPr marL="2785" marR="2785" marT="2785" marB="0" anchor="b">
                    <a:lnL>
                      <a:noFill/>
                    </a:lnL>
                    <a:lnR>
                      <a:noFill/>
                    </a:lnR>
                    <a:lnT>
                      <a:noFill/>
                    </a:lnT>
                    <a:lnB>
                      <a:noFill/>
                    </a:lnB>
                    <a:solidFill>
                      <a:srgbClr val="C8DB80"/>
                    </a:solidFill>
                  </a:tcPr>
                </a:tc>
                <a:tc>
                  <a:txBody>
                    <a:bodyPr/>
                    <a:lstStyle/>
                    <a:p>
                      <a:pPr algn="r" fontAlgn="b"/>
                      <a:r>
                        <a:rPr lang="en-US" sz="300" b="0" i="0" u="none" strike="noStrike">
                          <a:solidFill>
                            <a:srgbClr val="000000"/>
                          </a:solidFill>
                          <a:latin typeface="Calibri"/>
                        </a:rPr>
                        <a:t>26.703</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11.394</a:t>
                      </a:r>
                    </a:p>
                  </a:txBody>
                  <a:tcPr marL="2785" marR="2785" marT="278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14.675</a:t>
                      </a:r>
                    </a:p>
                  </a:txBody>
                  <a:tcPr marL="2785" marR="2785" marT="2785" marB="0" anchor="b">
                    <a:lnL>
                      <a:noFill/>
                    </a:lnL>
                    <a:lnR>
                      <a:noFill/>
                    </a:lnR>
                    <a:lnT>
                      <a:noFill/>
                    </a:lnT>
                    <a:lnB>
                      <a:noFill/>
                    </a:lnB>
                    <a:solidFill>
                      <a:srgbClr val="BBD780"/>
                    </a:solidFill>
                  </a:tcPr>
                </a:tc>
                <a:tc>
                  <a:txBody>
                    <a:bodyPr/>
                    <a:lstStyle/>
                    <a:p>
                      <a:pPr algn="r" fontAlgn="b"/>
                      <a:r>
                        <a:rPr lang="en-US" sz="300" b="0" i="0" u="none" strike="noStrike">
                          <a:solidFill>
                            <a:srgbClr val="000000"/>
                          </a:solidFill>
                          <a:latin typeface="Calibri"/>
                        </a:rPr>
                        <a:t>13.984</a:t>
                      </a:r>
                    </a:p>
                  </a:txBody>
                  <a:tcPr marL="2785" marR="2785" marT="2785"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11.368</a:t>
                      </a:r>
                    </a:p>
                  </a:txBody>
                  <a:tcPr marL="2785" marR="2785" marT="278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17.747</a:t>
                      </a:r>
                    </a:p>
                  </a:txBody>
                  <a:tcPr marL="2785" marR="2785" marT="2785"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25.537</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17.116</a:t>
                      </a:r>
                    </a:p>
                  </a:txBody>
                  <a:tcPr marL="2785" marR="2785" marT="2785"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16.887</a:t>
                      </a:r>
                    </a:p>
                  </a:txBody>
                  <a:tcPr marL="2785" marR="2785" marT="278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11.162</a:t>
                      </a:r>
                    </a:p>
                  </a:txBody>
                  <a:tcPr marL="2785" marR="2785" marT="2785" marB="0" anchor="b">
                    <a:lnL>
                      <a:noFill/>
                    </a:lnL>
                    <a:lnR>
                      <a:noFill/>
                    </a:lnR>
                    <a:lnT>
                      <a:noFill/>
                    </a:lnT>
                    <a:lnB>
                      <a:noFill/>
                    </a:lnB>
                    <a:solidFill>
                      <a:srgbClr val="A1D07E"/>
                    </a:solidFill>
                  </a:tcPr>
                </a:tc>
                <a:tc>
                  <a:txBody>
                    <a:bodyPr/>
                    <a:lstStyle/>
                    <a:p>
                      <a:pPr algn="r" fontAlgn="b"/>
                      <a:r>
                        <a:rPr lang="en-US" sz="300" b="0" i="0" u="none" strike="noStrike">
                          <a:solidFill>
                            <a:srgbClr val="000000"/>
                          </a:solidFill>
                          <a:latin typeface="Calibri"/>
                        </a:rPr>
                        <a:t>35.572</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42.367</a:t>
                      </a:r>
                    </a:p>
                  </a:txBody>
                  <a:tcPr marL="2785" marR="2785" marT="2785" marB="0" anchor="b">
                    <a:lnL>
                      <a:noFill/>
                    </a:lnL>
                    <a:lnR>
                      <a:noFill/>
                    </a:lnR>
                    <a:lnT>
                      <a:noFill/>
                    </a:lnT>
                    <a:lnB>
                      <a:noFill/>
                    </a:lnB>
                    <a:solidFill>
                      <a:srgbClr val="FFDC82"/>
                    </a:solidFill>
                  </a:tcPr>
                </a:tc>
              </a:tr>
              <a:tr h="55685">
                <a:tc>
                  <a:txBody>
                    <a:bodyPr/>
                    <a:lstStyle/>
                    <a:p>
                      <a:pPr algn="l" fontAlgn="b"/>
                      <a:r>
                        <a:rPr lang="en-US" sz="300" b="0" i="0" u="none" strike="noStrike">
                          <a:solidFill>
                            <a:srgbClr val="000000"/>
                          </a:solidFill>
                          <a:latin typeface="Calibri"/>
                        </a:rPr>
                        <a:t>ADVANCE Asia Standard</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24.377</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30.772</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13.913</a:t>
                      </a:r>
                    </a:p>
                  </a:txBody>
                  <a:tcPr marL="2785" marR="2785" marT="2785" marB="0" anchor="b">
                    <a:lnL>
                      <a:noFill/>
                    </a:lnL>
                    <a:lnR>
                      <a:noFill/>
                    </a:lnR>
                    <a:lnT>
                      <a:noFill/>
                    </a:lnT>
                    <a:lnB>
                      <a:noFill/>
                    </a:lnB>
                    <a:solidFill>
                      <a:srgbClr val="B5D57F"/>
                    </a:solidFill>
                  </a:tcPr>
                </a:tc>
                <a:tc>
                  <a:txBody>
                    <a:bodyPr/>
                    <a:lstStyle/>
                    <a:p>
                      <a:pPr algn="r" fontAlgn="b"/>
                      <a:r>
                        <a:rPr lang="en-US" sz="300" b="0" i="0" u="none" strike="noStrike">
                          <a:solidFill>
                            <a:srgbClr val="000000"/>
                          </a:solidFill>
                          <a:latin typeface="Calibri"/>
                        </a:rPr>
                        <a:t>17.72</a:t>
                      </a:r>
                    </a:p>
                  </a:txBody>
                  <a:tcPr marL="2785" marR="2785" marT="2785"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25.18</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12.97</a:t>
                      </a:r>
                    </a:p>
                  </a:txBody>
                  <a:tcPr marL="2785" marR="2785" marT="2785" marB="0" anchor="b">
                    <a:lnL>
                      <a:noFill/>
                    </a:lnL>
                    <a:lnR>
                      <a:noFill/>
                    </a:lnR>
                    <a:lnT>
                      <a:noFill/>
                    </a:lnT>
                    <a:lnB>
                      <a:noFill/>
                    </a:lnB>
                    <a:solidFill>
                      <a:srgbClr val="AED37F"/>
                    </a:solidFill>
                  </a:tcPr>
                </a:tc>
                <a:tc>
                  <a:txBody>
                    <a:bodyPr/>
                    <a:lstStyle/>
                    <a:p>
                      <a:pPr algn="r" fontAlgn="b"/>
                      <a:r>
                        <a:rPr lang="en-US" sz="300" b="0" i="0" u="none" strike="noStrike">
                          <a:solidFill>
                            <a:srgbClr val="000000"/>
                          </a:solidFill>
                          <a:latin typeface="Calibri"/>
                        </a:rPr>
                        <a:t>18.479</a:t>
                      </a:r>
                    </a:p>
                  </a:txBody>
                  <a:tcPr marL="2785" marR="2785" marT="278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23.502</a:t>
                      </a:r>
                    </a:p>
                  </a:txBody>
                  <a:tcPr marL="2785" marR="2785" marT="2785" marB="0" anchor="b">
                    <a:lnL>
                      <a:noFill/>
                    </a:lnL>
                    <a:lnR>
                      <a:noFill/>
                    </a:lnR>
                    <a:lnT>
                      <a:noFill/>
                    </a:lnT>
                    <a:lnB>
                      <a:noFill/>
                    </a:lnB>
                    <a:solidFill>
                      <a:srgbClr val="FBEA83"/>
                    </a:solidFill>
                  </a:tcPr>
                </a:tc>
                <a:tc>
                  <a:txBody>
                    <a:bodyPr/>
                    <a:lstStyle/>
                    <a:p>
                      <a:pPr algn="r" fontAlgn="b"/>
                      <a:r>
                        <a:rPr lang="en-US" sz="300" b="0" i="0" u="none" strike="noStrike">
                          <a:solidFill>
                            <a:srgbClr val="000000"/>
                          </a:solidFill>
                          <a:latin typeface="Calibri"/>
                        </a:rPr>
                        <a:t>24.782</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15.013</a:t>
                      </a:r>
                    </a:p>
                  </a:txBody>
                  <a:tcPr marL="2785" marR="2785" marT="2785" marB="0" anchor="b">
                    <a:lnL>
                      <a:noFill/>
                    </a:lnL>
                    <a:lnR>
                      <a:noFill/>
                    </a:lnR>
                    <a:lnT>
                      <a:noFill/>
                    </a:lnT>
                    <a:lnB>
                      <a:noFill/>
                    </a:lnB>
                    <a:solidFill>
                      <a:srgbClr val="BDD880"/>
                    </a:solidFill>
                  </a:tcPr>
                </a:tc>
                <a:tc>
                  <a:txBody>
                    <a:bodyPr/>
                    <a:lstStyle/>
                    <a:p>
                      <a:pPr algn="r" fontAlgn="b"/>
                      <a:r>
                        <a:rPr lang="en-US" sz="300" b="0" i="0" u="none" strike="noStrike">
                          <a:solidFill>
                            <a:srgbClr val="000000"/>
                          </a:solidFill>
                          <a:latin typeface="Calibri"/>
                        </a:rPr>
                        <a:t>28.453</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31.915</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28.826</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33.089</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14.254</a:t>
                      </a:r>
                    </a:p>
                  </a:txBody>
                  <a:tcPr marL="2785" marR="2785" marT="2785"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24.223</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26.355</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23.159</a:t>
                      </a:r>
                    </a:p>
                  </a:txBody>
                  <a:tcPr marL="2785" marR="2785" marT="2785" marB="0" anchor="b">
                    <a:lnL>
                      <a:noFill/>
                    </a:lnL>
                    <a:lnR>
                      <a:noFill/>
                    </a:lnR>
                    <a:lnT>
                      <a:noFill/>
                    </a:lnT>
                    <a:lnB>
                      <a:noFill/>
                    </a:lnB>
                    <a:solidFill>
                      <a:srgbClr val="F9E983"/>
                    </a:solidFill>
                  </a:tcPr>
                </a:tc>
                <a:tc>
                  <a:txBody>
                    <a:bodyPr/>
                    <a:lstStyle/>
                    <a:p>
                      <a:pPr algn="r" fontAlgn="b"/>
                      <a:r>
                        <a:rPr lang="en-US" sz="300" b="0" i="0" u="none" strike="noStrike">
                          <a:solidFill>
                            <a:srgbClr val="000000"/>
                          </a:solidFill>
                          <a:latin typeface="Calibri"/>
                        </a:rPr>
                        <a:t>18.243</a:t>
                      </a:r>
                    </a:p>
                  </a:txBody>
                  <a:tcPr marL="2785" marR="2785" marT="2785" marB="0" anchor="b">
                    <a:lnL>
                      <a:noFill/>
                    </a:lnL>
                    <a:lnR>
                      <a:noFill/>
                    </a:lnR>
                    <a:lnT>
                      <a:noFill/>
                    </a:lnT>
                    <a:lnB>
                      <a:noFill/>
                    </a:lnB>
                    <a:solidFill>
                      <a:srgbClr val="D5DE81"/>
                    </a:solidFill>
                  </a:tcPr>
                </a:tc>
                <a:tc>
                  <a:txBody>
                    <a:bodyPr/>
                    <a:lstStyle/>
                    <a:p>
                      <a:pPr algn="r" fontAlgn="b"/>
                      <a:r>
                        <a:rPr lang="en-US" sz="300" b="0" i="0" u="none" strike="noStrike">
                          <a:solidFill>
                            <a:srgbClr val="000000"/>
                          </a:solidFill>
                          <a:latin typeface="Calibri"/>
                        </a:rPr>
                        <a:t>17.811</a:t>
                      </a:r>
                    </a:p>
                  </a:txBody>
                  <a:tcPr marL="2785" marR="2785" marT="2785"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18.155</a:t>
                      </a:r>
                    </a:p>
                  </a:txBody>
                  <a:tcPr marL="2785" marR="2785" marT="278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28.489</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25.101</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19.364</a:t>
                      </a:r>
                    </a:p>
                  </a:txBody>
                  <a:tcPr marL="2785" marR="2785" marT="2785" marB="0" anchor="b">
                    <a:lnL>
                      <a:noFill/>
                    </a:lnL>
                    <a:lnR>
                      <a:noFill/>
                    </a:lnR>
                    <a:lnT>
                      <a:noFill/>
                    </a:lnT>
                    <a:lnB>
                      <a:noFill/>
                    </a:lnB>
                    <a:solidFill>
                      <a:srgbClr val="DDE182"/>
                    </a:solidFill>
                  </a:tcPr>
                </a:tc>
                <a:tc>
                  <a:txBody>
                    <a:bodyPr/>
                    <a:lstStyle/>
                    <a:p>
                      <a:pPr algn="r" fontAlgn="b"/>
                      <a:r>
                        <a:rPr lang="en-US" sz="300" b="0" i="0" u="none" strike="noStrike">
                          <a:solidFill>
                            <a:srgbClr val="000000"/>
                          </a:solidFill>
                          <a:latin typeface="Calibri"/>
                        </a:rPr>
                        <a:t>29.327</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20.361</a:t>
                      </a:r>
                    </a:p>
                  </a:txBody>
                  <a:tcPr marL="2785" marR="2785" marT="2785" marB="0" anchor="b">
                    <a:lnL>
                      <a:noFill/>
                    </a:lnL>
                    <a:lnR>
                      <a:noFill/>
                    </a:lnR>
                    <a:lnT>
                      <a:noFill/>
                    </a:lnT>
                    <a:lnB>
                      <a:noFill/>
                    </a:lnB>
                    <a:solidFill>
                      <a:srgbClr val="E4E382"/>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18.057</a:t>
                      </a:r>
                    </a:p>
                  </a:txBody>
                  <a:tcPr marL="2785" marR="2785" marT="278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24.464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14.7</a:t>
                      </a:r>
                    </a:p>
                  </a:txBody>
                  <a:tcPr marL="2785" marR="2785" marT="2785" marB="0" anchor="b">
                    <a:lnL>
                      <a:noFill/>
                    </a:lnL>
                    <a:lnR>
                      <a:noFill/>
                    </a:lnR>
                    <a:lnT>
                      <a:noFill/>
                    </a:lnT>
                    <a:lnB>
                      <a:noFill/>
                    </a:lnB>
                    <a:solidFill>
                      <a:srgbClr val="BBD780"/>
                    </a:solidFill>
                  </a:tcPr>
                </a:tc>
                <a:tc>
                  <a:txBody>
                    <a:bodyPr/>
                    <a:lstStyle/>
                    <a:p>
                      <a:pPr algn="r" fontAlgn="b"/>
                      <a:r>
                        <a:rPr lang="en-US" sz="300" b="0" i="0" u="none" strike="noStrike">
                          <a:solidFill>
                            <a:srgbClr val="000000"/>
                          </a:solidFill>
                          <a:latin typeface="Calibri"/>
                        </a:rPr>
                        <a:t>19.997</a:t>
                      </a:r>
                    </a:p>
                  </a:txBody>
                  <a:tcPr marL="2785" marR="2785" marT="2785" marB="0" anchor="b">
                    <a:lnL>
                      <a:noFill/>
                    </a:lnL>
                    <a:lnR>
                      <a:noFill/>
                    </a:lnR>
                    <a:lnT>
                      <a:noFill/>
                    </a:lnT>
                    <a:lnB>
                      <a:noFill/>
                    </a:lnB>
                    <a:solidFill>
                      <a:srgbClr val="E2E282"/>
                    </a:solidFill>
                  </a:tcPr>
                </a:tc>
                <a:tc>
                  <a:txBody>
                    <a:bodyPr/>
                    <a:lstStyle/>
                    <a:p>
                      <a:pPr algn="r" fontAlgn="b"/>
                      <a:r>
                        <a:rPr lang="en-US" sz="300" b="0" i="0" u="none" strike="noStrike">
                          <a:solidFill>
                            <a:srgbClr val="000000"/>
                          </a:solidFill>
                          <a:latin typeface="Calibri"/>
                        </a:rPr>
                        <a:t>23.234</a:t>
                      </a:r>
                    </a:p>
                  </a:txBody>
                  <a:tcPr marL="2785" marR="2785" marT="2785" marB="0" anchor="b">
                    <a:lnL>
                      <a:noFill/>
                    </a:lnL>
                    <a:lnR>
                      <a:noFill/>
                    </a:lnR>
                    <a:lnT>
                      <a:noFill/>
                    </a:lnT>
                    <a:lnB>
                      <a:noFill/>
                    </a:lnB>
                    <a:solidFill>
                      <a:srgbClr val="F9E983"/>
                    </a:solidFill>
                  </a:tcPr>
                </a:tc>
                <a:tc>
                  <a:txBody>
                    <a:bodyPr/>
                    <a:lstStyle/>
                    <a:p>
                      <a:pPr algn="r" fontAlgn="b"/>
                      <a:r>
                        <a:rPr lang="en-US" sz="300" b="0" i="0" u="none" strike="noStrike">
                          <a:solidFill>
                            <a:srgbClr val="000000"/>
                          </a:solidFill>
                          <a:latin typeface="Calibri"/>
                        </a:rPr>
                        <a:t>11.707</a:t>
                      </a:r>
                    </a:p>
                  </a:txBody>
                  <a:tcPr marL="2785" marR="2785" marT="2785"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15.389</a:t>
                      </a:r>
                    </a:p>
                  </a:txBody>
                  <a:tcPr marL="2785" marR="2785" marT="2785" marB="0" anchor="b">
                    <a:lnL>
                      <a:noFill/>
                    </a:lnL>
                    <a:lnR>
                      <a:noFill/>
                    </a:lnR>
                    <a:lnT>
                      <a:noFill/>
                    </a:lnT>
                    <a:lnB>
                      <a:noFill/>
                    </a:lnB>
                    <a:solidFill>
                      <a:srgbClr val="C0D880"/>
                    </a:solidFill>
                  </a:tcPr>
                </a:tc>
                <a:tc>
                  <a:txBody>
                    <a:bodyPr/>
                    <a:lstStyle/>
                    <a:p>
                      <a:pPr algn="r" fontAlgn="b"/>
                      <a:r>
                        <a:rPr lang="en-US" sz="300" b="0" i="0" u="none" strike="noStrike">
                          <a:solidFill>
                            <a:srgbClr val="000000"/>
                          </a:solidFill>
                          <a:latin typeface="Calibri"/>
                        </a:rPr>
                        <a:t>19.038</a:t>
                      </a:r>
                    </a:p>
                  </a:txBody>
                  <a:tcPr marL="2785" marR="2785" marT="2785" marB="0" anchor="b">
                    <a:lnL>
                      <a:noFill/>
                    </a:lnL>
                    <a:lnR>
                      <a:noFill/>
                    </a:lnR>
                    <a:lnT>
                      <a:noFill/>
                    </a:lnT>
                    <a:lnB>
                      <a:noFill/>
                    </a:lnB>
                    <a:solidFill>
                      <a:srgbClr val="DBE081"/>
                    </a:solidFill>
                  </a:tcPr>
                </a:tc>
                <a:tc>
                  <a:txBody>
                    <a:bodyPr/>
                    <a:lstStyle/>
                    <a:p>
                      <a:pPr algn="r" fontAlgn="b"/>
                      <a:r>
                        <a:rPr lang="en-US" sz="300" b="0" i="0" u="none" strike="noStrike">
                          <a:solidFill>
                            <a:srgbClr val="000000"/>
                          </a:solidFill>
                          <a:latin typeface="Calibri"/>
                        </a:rPr>
                        <a:t>22.057</a:t>
                      </a:r>
                    </a:p>
                  </a:txBody>
                  <a:tcPr marL="2785" marR="2785" marT="2785" marB="0" anchor="b">
                    <a:lnL>
                      <a:noFill/>
                    </a:lnL>
                    <a:lnR>
                      <a:noFill/>
                    </a:lnR>
                    <a:lnT>
                      <a:noFill/>
                    </a:lnT>
                    <a:lnB>
                      <a:noFill/>
                    </a:lnB>
                    <a:solidFill>
                      <a:srgbClr val="F1E783"/>
                    </a:solidFill>
                  </a:tcPr>
                </a:tc>
                <a:tc>
                  <a:txBody>
                    <a:bodyPr/>
                    <a:lstStyle/>
                    <a:p>
                      <a:pPr algn="r" fontAlgn="b"/>
                      <a:r>
                        <a:rPr lang="en-US" sz="300" b="0" i="0" u="none" strike="noStrike">
                          <a:solidFill>
                            <a:srgbClr val="000000"/>
                          </a:solidFill>
                          <a:latin typeface="Calibri"/>
                        </a:rPr>
                        <a:t>11.855</a:t>
                      </a:r>
                    </a:p>
                  </a:txBody>
                  <a:tcPr marL="2785" marR="2785" marT="2785" marB="0" anchor="b">
                    <a:lnL>
                      <a:noFill/>
                    </a:lnL>
                    <a:lnR>
                      <a:noFill/>
                    </a:lnR>
                    <a:lnT>
                      <a:noFill/>
                    </a:lnT>
                    <a:lnB>
                      <a:noFill/>
                    </a:lnB>
                    <a:solidFill>
                      <a:srgbClr val="A6D17E"/>
                    </a:solidFill>
                  </a:tcPr>
                </a:tc>
                <a:tc>
                  <a:txBody>
                    <a:bodyPr/>
                    <a:lstStyle/>
                    <a:p>
                      <a:pPr algn="r" fontAlgn="b"/>
                      <a:r>
                        <a:rPr lang="en-US" sz="300" b="0" i="0" u="none" strike="noStrike">
                          <a:solidFill>
                            <a:srgbClr val="000000"/>
                          </a:solidFill>
                          <a:latin typeface="Calibri"/>
                        </a:rPr>
                        <a:t>26.115</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36.298</a:t>
                      </a:r>
                    </a:p>
                  </a:txBody>
                  <a:tcPr marL="2785" marR="2785" marT="278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24.065</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26.009</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11.44</a:t>
                      </a:r>
                    </a:p>
                  </a:txBody>
                  <a:tcPr marL="2785" marR="2785" marT="278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24.425</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27.188</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20.628</a:t>
                      </a:r>
                    </a:p>
                  </a:txBody>
                  <a:tcPr marL="2785" marR="2785" marT="2785" marB="0" anchor="b">
                    <a:lnL>
                      <a:noFill/>
                    </a:lnL>
                    <a:lnR>
                      <a:noFill/>
                    </a:lnR>
                    <a:lnT>
                      <a:noFill/>
                    </a:lnT>
                    <a:lnB>
                      <a:noFill/>
                    </a:lnB>
                    <a:solidFill>
                      <a:srgbClr val="E6E482"/>
                    </a:solidFill>
                  </a:tcPr>
                </a:tc>
                <a:tc>
                  <a:txBody>
                    <a:bodyPr/>
                    <a:lstStyle/>
                    <a:p>
                      <a:pPr algn="r" fontAlgn="b"/>
                      <a:r>
                        <a:rPr lang="en-US" sz="300" b="0" i="0" u="none" strike="noStrike">
                          <a:solidFill>
                            <a:srgbClr val="000000"/>
                          </a:solidFill>
                          <a:latin typeface="Calibri"/>
                        </a:rPr>
                        <a:t>15.803</a:t>
                      </a:r>
                    </a:p>
                  </a:txBody>
                  <a:tcPr marL="2785" marR="2785" marT="2785" marB="0" anchor="b">
                    <a:lnL>
                      <a:noFill/>
                    </a:lnL>
                    <a:lnR>
                      <a:noFill/>
                    </a:lnR>
                    <a:lnT>
                      <a:noFill/>
                    </a:lnT>
                    <a:lnB>
                      <a:noFill/>
                    </a:lnB>
                    <a:solidFill>
                      <a:srgbClr val="C3D980"/>
                    </a:solidFill>
                  </a:tcPr>
                </a:tc>
                <a:tc>
                  <a:txBody>
                    <a:bodyPr/>
                    <a:lstStyle/>
                    <a:p>
                      <a:pPr algn="r" fontAlgn="b"/>
                      <a:r>
                        <a:rPr lang="en-US" sz="300" b="0" i="0" u="none" strike="noStrike">
                          <a:solidFill>
                            <a:srgbClr val="000000"/>
                          </a:solidFill>
                          <a:latin typeface="Calibri"/>
                        </a:rPr>
                        <a:t>14.099</a:t>
                      </a:r>
                    </a:p>
                  </a:txBody>
                  <a:tcPr marL="2785" marR="2785" marT="278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20.357</a:t>
                      </a:r>
                    </a:p>
                  </a:txBody>
                  <a:tcPr marL="2785" marR="2785" marT="2785" marB="0" anchor="b">
                    <a:lnL>
                      <a:noFill/>
                    </a:lnL>
                    <a:lnR>
                      <a:noFill/>
                    </a:lnR>
                    <a:lnT>
                      <a:noFill/>
                    </a:lnT>
                    <a:lnB>
                      <a:noFill/>
                    </a:lnB>
                    <a:solidFill>
                      <a:srgbClr val="E4E382"/>
                    </a:solidFill>
                  </a:tcPr>
                </a:tc>
                <a:tc>
                  <a:txBody>
                    <a:bodyPr/>
                    <a:lstStyle/>
                    <a:p>
                      <a:pPr algn="r" fontAlgn="b"/>
                      <a:r>
                        <a:rPr lang="en-US" sz="300" b="0" i="0" u="none" strike="noStrike">
                          <a:solidFill>
                            <a:srgbClr val="000000"/>
                          </a:solidFill>
                          <a:latin typeface="Calibri"/>
                        </a:rPr>
                        <a:t>24.59</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22.555</a:t>
                      </a:r>
                    </a:p>
                  </a:txBody>
                  <a:tcPr marL="2785" marR="2785" marT="2785" marB="0" anchor="b">
                    <a:lnL>
                      <a:noFill/>
                    </a:lnL>
                    <a:lnR>
                      <a:noFill/>
                    </a:lnR>
                    <a:lnT>
                      <a:noFill/>
                    </a:lnT>
                    <a:lnB>
                      <a:noFill/>
                    </a:lnB>
                    <a:solidFill>
                      <a:srgbClr val="F4E883"/>
                    </a:solidFill>
                  </a:tcPr>
                </a:tc>
                <a:tc>
                  <a:txBody>
                    <a:bodyPr/>
                    <a:lstStyle/>
                    <a:p>
                      <a:pPr algn="r" fontAlgn="b"/>
                      <a:r>
                        <a:rPr lang="en-US" sz="300" b="0" i="0" u="none" strike="noStrike">
                          <a:solidFill>
                            <a:srgbClr val="000000"/>
                          </a:solidFill>
                          <a:latin typeface="Calibri"/>
                        </a:rPr>
                        <a:t>19.779</a:t>
                      </a:r>
                    </a:p>
                  </a:txBody>
                  <a:tcPr marL="2785" marR="2785" marT="2785" marB="0" anchor="b">
                    <a:lnL>
                      <a:noFill/>
                    </a:lnL>
                    <a:lnR>
                      <a:noFill/>
                    </a:lnR>
                    <a:lnT>
                      <a:noFill/>
                    </a:lnT>
                    <a:lnB>
                      <a:noFill/>
                    </a:lnB>
                    <a:solidFill>
                      <a:srgbClr val="E0E282"/>
                    </a:solidFill>
                  </a:tcPr>
                </a:tc>
                <a:tc>
                  <a:txBody>
                    <a:bodyPr/>
                    <a:lstStyle/>
                    <a:p>
                      <a:pPr algn="r" fontAlgn="b"/>
                      <a:r>
                        <a:rPr lang="en-US" sz="300" b="0" i="0" u="none" strike="noStrike">
                          <a:solidFill>
                            <a:srgbClr val="000000"/>
                          </a:solidFill>
                          <a:latin typeface="Calibri"/>
                        </a:rPr>
                        <a:t>26.999</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22.786</a:t>
                      </a:r>
                    </a:p>
                  </a:txBody>
                  <a:tcPr marL="2785" marR="2785" marT="2785" marB="0" anchor="b">
                    <a:lnL>
                      <a:noFill/>
                    </a:lnL>
                    <a:lnR>
                      <a:noFill/>
                    </a:lnR>
                    <a:lnT>
                      <a:noFill/>
                    </a:lnT>
                    <a:lnB>
                      <a:noFill/>
                    </a:lnB>
                    <a:solidFill>
                      <a:srgbClr val="F6E883"/>
                    </a:solidFill>
                  </a:tcPr>
                </a:tc>
              </a:tr>
              <a:tr h="55685">
                <a:tc>
                  <a:txBody>
                    <a:bodyPr/>
                    <a:lstStyle/>
                    <a:p>
                      <a:pPr algn="l" fontAlgn="b"/>
                      <a:r>
                        <a:rPr lang="en-US" sz="300" b="0" i="0" u="none" strike="noStrike">
                          <a:solidFill>
                            <a:srgbClr val="000000"/>
                          </a:solidFill>
                          <a:latin typeface="Calibri"/>
                        </a:rPr>
                        <a:t>ADVANCE Asia Intensive</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19.577</a:t>
                      </a:r>
                    </a:p>
                  </a:txBody>
                  <a:tcPr marL="2785" marR="2785" marT="2785" marB="0" anchor="b">
                    <a:lnL>
                      <a:noFill/>
                    </a:lnL>
                    <a:lnR>
                      <a:noFill/>
                    </a:lnR>
                    <a:lnT>
                      <a:noFill/>
                    </a:lnT>
                    <a:lnB>
                      <a:noFill/>
                    </a:lnB>
                    <a:solidFill>
                      <a:srgbClr val="DFE182"/>
                    </a:solidFill>
                  </a:tcPr>
                </a:tc>
                <a:tc>
                  <a:txBody>
                    <a:bodyPr/>
                    <a:lstStyle/>
                    <a:p>
                      <a:pPr algn="r" fontAlgn="b"/>
                      <a:r>
                        <a:rPr lang="en-US" sz="300" b="0" i="0" u="none" strike="noStrike">
                          <a:solidFill>
                            <a:srgbClr val="000000"/>
                          </a:solidFill>
                          <a:latin typeface="Calibri"/>
                        </a:rPr>
                        <a:t>24.111</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11.442</a:t>
                      </a:r>
                    </a:p>
                  </a:txBody>
                  <a:tcPr marL="2785" marR="2785" marT="278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14.082</a:t>
                      </a:r>
                    </a:p>
                  </a:txBody>
                  <a:tcPr marL="2785" marR="2785" marT="278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19.643</a:t>
                      </a:r>
                    </a:p>
                  </a:txBody>
                  <a:tcPr marL="2785" marR="2785" marT="2785" marB="0" anchor="b">
                    <a:lnL>
                      <a:noFill/>
                    </a:lnL>
                    <a:lnR>
                      <a:noFill/>
                    </a:lnR>
                    <a:lnT>
                      <a:noFill/>
                    </a:lnT>
                    <a:lnB>
                      <a:noFill/>
                    </a:lnB>
                    <a:solidFill>
                      <a:srgbClr val="DFE182"/>
                    </a:solidFill>
                  </a:tcPr>
                </a:tc>
                <a:tc>
                  <a:txBody>
                    <a:bodyPr/>
                    <a:lstStyle/>
                    <a:p>
                      <a:pPr algn="r" fontAlgn="b"/>
                      <a:r>
                        <a:rPr lang="en-US" sz="300" b="0" i="0" u="none" strike="noStrike">
                          <a:solidFill>
                            <a:srgbClr val="000000"/>
                          </a:solidFill>
                          <a:latin typeface="Calibri"/>
                        </a:rPr>
                        <a:t>9.8749</a:t>
                      </a:r>
                    </a:p>
                  </a:txBody>
                  <a:tcPr marL="2785" marR="2785" marT="2785" marB="0" anchor="b">
                    <a:lnL>
                      <a:noFill/>
                    </a:lnL>
                    <a:lnR>
                      <a:noFill/>
                    </a:lnR>
                    <a:lnT>
                      <a:noFill/>
                    </a:lnT>
                    <a:lnB>
                      <a:noFill/>
                    </a:lnB>
                    <a:solidFill>
                      <a:srgbClr val="98CD7E"/>
                    </a:solidFill>
                  </a:tcPr>
                </a:tc>
                <a:tc>
                  <a:txBody>
                    <a:bodyPr/>
                    <a:lstStyle/>
                    <a:p>
                      <a:pPr algn="r" fontAlgn="b"/>
                      <a:r>
                        <a:rPr lang="en-US" sz="300" b="0" i="0" u="none" strike="noStrike">
                          <a:solidFill>
                            <a:srgbClr val="000000"/>
                          </a:solidFill>
                          <a:latin typeface="Calibri"/>
                        </a:rPr>
                        <a:t>11.688</a:t>
                      </a:r>
                    </a:p>
                  </a:txBody>
                  <a:tcPr marL="2785" marR="2785" marT="2785"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19.675</a:t>
                      </a:r>
                    </a:p>
                  </a:txBody>
                  <a:tcPr marL="2785" marR="2785" marT="2785" marB="0" anchor="b">
                    <a:lnL>
                      <a:noFill/>
                    </a:lnL>
                    <a:lnR>
                      <a:noFill/>
                    </a:lnR>
                    <a:lnT>
                      <a:noFill/>
                    </a:lnT>
                    <a:lnB>
                      <a:noFill/>
                    </a:lnB>
                    <a:solidFill>
                      <a:srgbClr val="DFE282"/>
                    </a:solidFill>
                  </a:tcPr>
                </a:tc>
                <a:tc>
                  <a:txBody>
                    <a:bodyPr/>
                    <a:lstStyle/>
                    <a:p>
                      <a:pPr algn="r" fontAlgn="b"/>
                      <a:r>
                        <a:rPr lang="en-US" sz="300" b="0" i="0" u="none" strike="noStrike">
                          <a:solidFill>
                            <a:srgbClr val="000000"/>
                          </a:solidFill>
                          <a:latin typeface="Calibri"/>
                        </a:rPr>
                        <a:t>22.381</a:t>
                      </a:r>
                    </a:p>
                  </a:txBody>
                  <a:tcPr marL="2785" marR="2785" marT="2785"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13.017</a:t>
                      </a:r>
                    </a:p>
                  </a:txBody>
                  <a:tcPr marL="2785" marR="2785" marT="2785" marB="0" anchor="b">
                    <a:lnL>
                      <a:noFill/>
                    </a:lnL>
                    <a:lnR>
                      <a:noFill/>
                    </a:lnR>
                    <a:lnT>
                      <a:noFill/>
                    </a:lnT>
                    <a:lnB>
                      <a:noFill/>
                    </a:lnB>
                    <a:solidFill>
                      <a:srgbClr val="AFD37F"/>
                    </a:solidFill>
                  </a:tcPr>
                </a:tc>
                <a:tc>
                  <a:txBody>
                    <a:bodyPr/>
                    <a:lstStyle/>
                    <a:p>
                      <a:pPr algn="r" fontAlgn="b"/>
                      <a:r>
                        <a:rPr lang="en-US" sz="300" b="0" i="0" u="none" strike="noStrike">
                          <a:solidFill>
                            <a:srgbClr val="000000"/>
                          </a:solidFill>
                          <a:latin typeface="Calibri"/>
                        </a:rPr>
                        <a:t>23.885</a:t>
                      </a:r>
                    </a:p>
                  </a:txBody>
                  <a:tcPr marL="2785" marR="2785" marT="2785" marB="0" anchor="b">
                    <a:lnL>
                      <a:noFill/>
                    </a:lnL>
                    <a:lnR>
                      <a:noFill/>
                    </a:lnR>
                    <a:lnT>
                      <a:noFill/>
                    </a:lnT>
                    <a:lnB>
                      <a:noFill/>
                    </a:lnB>
                    <a:solidFill>
                      <a:srgbClr val="FEEA83"/>
                    </a:solidFill>
                  </a:tcPr>
                </a:tc>
                <a:tc>
                  <a:txBody>
                    <a:bodyPr/>
                    <a:lstStyle/>
                    <a:p>
                      <a:pPr algn="r" fontAlgn="b"/>
                      <a:r>
                        <a:rPr lang="en-US" sz="300" b="0" i="0" u="none" strike="noStrike">
                          <a:solidFill>
                            <a:srgbClr val="000000"/>
                          </a:solidFill>
                          <a:latin typeface="Calibri"/>
                        </a:rPr>
                        <a:t>30.071</a:t>
                      </a:r>
                    </a:p>
                  </a:txBody>
                  <a:tcPr marL="2785" marR="2785" marT="2785"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21.898</a:t>
                      </a:r>
                    </a:p>
                  </a:txBody>
                  <a:tcPr marL="2785" marR="2785" marT="2785" marB="0" anchor="b">
                    <a:lnL>
                      <a:noFill/>
                    </a:lnL>
                    <a:lnR>
                      <a:noFill/>
                    </a:lnR>
                    <a:lnT>
                      <a:noFill/>
                    </a:lnT>
                    <a:lnB>
                      <a:noFill/>
                    </a:lnB>
                    <a:solidFill>
                      <a:srgbClr val="F0E683"/>
                    </a:solidFill>
                  </a:tcPr>
                </a:tc>
                <a:tc>
                  <a:txBody>
                    <a:bodyPr/>
                    <a:lstStyle/>
                    <a:p>
                      <a:pPr algn="r" fontAlgn="b"/>
                      <a:r>
                        <a:rPr lang="en-US" sz="300" b="0" i="0" u="none" strike="noStrike">
                          <a:solidFill>
                            <a:srgbClr val="000000"/>
                          </a:solidFill>
                          <a:latin typeface="Calibri"/>
                        </a:rPr>
                        <a:t>26.482</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10.341</a:t>
                      </a:r>
                    </a:p>
                  </a:txBody>
                  <a:tcPr marL="2785" marR="2785" marT="2785" marB="0" anchor="b">
                    <a:lnL>
                      <a:noFill/>
                    </a:lnL>
                    <a:lnR>
                      <a:noFill/>
                    </a:lnR>
                    <a:lnT>
                      <a:noFill/>
                    </a:lnT>
                    <a:lnB>
                      <a:noFill/>
                    </a:lnB>
                    <a:solidFill>
                      <a:srgbClr val="9BCE7E"/>
                    </a:solidFill>
                  </a:tcPr>
                </a:tc>
                <a:tc>
                  <a:txBody>
                    <a:bodyPr/>
                    <a:lstStyle/>
                    <a:p>
                      <a:pPr algn="r" fontAlgn="b"/>
                      <a:r>
                        <a:rPr lang="en-US" sz="300" b="0" i="0" u="none" strike="noStrike">
                          <a:solidFill>
                            <a:srgbClr val="000000"/>
                          </a:solidFill>
                          <a:latin typeface="Calibri"/>
                        </a:rPr>
                        <a:t>17.395</a:t>
                      </a:r>
                    </a:p>
                  </a:txBody>
                  <a:tcPr marL="2785" marR="2785" marT="278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21.972</a:t>
                      </a:r>
                    </a:p>
                  </a:txBody>
                  <a:tcPr marL="2785" marR="2785" marT="2785" marB="0" anchor="b">
                    <a:lnL>
                      <a:noFill/>
                    </a:lnL>
                    <a:lnR>
                      <a:noFill/>
                    </a:lnR>
                    <a:lnT>
                      <a:noFill/>
                    </a:lnT>
                    <a:lnB>
                      <a:noFill/>
                    </a:lnB>
                    <a:solidFill>
                      <a:srgbClr val="F0E683"/>
                    </a:solidFill>
                  </a:tcPr>
                </a:tc>
                <a:tc>
                  <a:txBody>
                    <a:bodyPr/>
                    <a:lstStyle/>
                    <a:p>
                      <a:pPr algn="r" fontAlgn="b"/>
                      <a:r>
                        <a:rPr lang="en-US" sz="300" b="0" i="0" u="none" strike="noStrike">
                          <a:solidFill>
                            <a:srgbClr val="000000"/>
                          </a:solidFill>
                          <a:latin typeface="Calibri"/>
                        </a:rPr>
                        <a:t>15.758</a:t>
                      </a:r>
                    </a:p>
                  </a:txBody>
                  <a:tcPr marL="2785" marR="2785" marT="2785" marB="0" anchor="b">
                    <a:lnL>
                      <a:noFill/>
                    </a:lnL>
                    <a:lnR>
                      <a:noFill/>
                    </a:lnR>
                    <a:lnT>
                      <a:noFill/>
                    </a:lnT>
                    <a:lnB>
                      <a:noFill/>
                    </a:lnB>
                    <a:solidFill>
                      <a:srgbClr val="C3D980"/>
                    </a:solidFill>
                  </a:tcPr>
                </a:tc>
                <a:tc>
                  <a:txBody>
                    <a:bodyPr/>
                    <a:lstStyle/>
                    <a:p>
                      <a:pPr algn="r" fontAlgn="b"/>
                      <a:r>
                        <a:rPr lang="en-US" sz="300" b="0" i="0" u="none" strike="noStrike">
                          <a:solidFill>
                            <a:srgbClr val="000000"/>
                          </a:solidFill>
                          <a:latin typeface="Calibri"/>
                        </a:rPr>
                        <a:t>13.883</a:t>
                      </a:r>
                    </a:p>
                  </a:txBody>
                  <a:tcPr marL="2785" marR="2785" marT="2785" marB="0" anchor="b">
                    <a:lnL>
                      <a:noFill/>
                    </a:lnL>
                    <a:lnR>
                      <a:noFill/>
                    </a:lnR>
                    <a:lnT>
                      <a:noFill/>
                    </a:lnT>
                    <a:lnB>
                      <a:noFill/>
                    </a:lnB>
                    <a:solidFill>
                      <a:srgbClr val="B5D57F"/>
                    </a:solidFill>
                  </a:tcPr>
                </a:tc>
                <a:tc>
                  <a:txBody>
                    <a:bodyPr/>
                    <a:lstStyle/>
                    <a:p>
                      <a:pPr algn="r" fontAlgn="b"/>
                      <a:r>
                        <a:rPr lang="en-US" sz="300" b="0" i="0" u="none" strike="noStrike">
                          <a:solidFill>
                            <a:srgbClr val="000000"/>
                          </a:solidFill>
                          <a:latin typeface="Calibri"/>
                        </a:rPr>
                        <a:t>10.873</a:t>
                      </a:r>
                    </a:p>
                  </a:txBody>
                  <a:tcPr marL="2785" marR="2785" marT="2785" marB="0" anchor="b">
                    <a:lnL>
                      <a:noFill/>
                    </a:lnL>
                    <a:lnR>
                      <a:noFill/>
                    </a:lnR>
                    <a:lnT>
                      <a:noFill/>
                    </a:lnT>
                    <a:lnB>
                      <a:noFill/>
                    </a:lnB>
                    <a:solidFill>
                      <a:srgbClr val="9FCF7E"/>
                    </a:solidFill>
                  </a:tcPr>
                </a:tc>
                <a:tc>
                  <a:txBody>
                    <a:bodyPr/>
                    <a:lstStyle/>
                    <a:p>
                      <a:pPr algn="r" fontAlgn="b"/>
                      <a:r>
                        <a:rPr lang="en-US" sz="300" b="0" i="0" u="none" strike="noStrike">
                          <a:solidFill>
                            <a:srgbClr val="000000"/>
                          </a:solidFill>
                          <a:latin typeface="Calibri"/>
                        </a:rPr>
                        <a:t>12.344</a:t>
                      </a:r>
                    </a:p>
                  </a:txBody>
                  <a:tcPr marL="2785" marR="2785" marT="2785" marB="0" anchor="b">
                    <a:lnL>
                      <a:noFill/>
                    </a:lnL>
                    <a:lnR>
                      <a:noFill/>
                    </a:lnR>
                    <a:lnT>
                      <a:noFill/>
                    </a:lnT>
                    <a:lnB>
                      <a:noFill/>
                    </a:lnB>
                    <a:solidFill>
                      <a:srgbClr val="AAD27F"/>
                    </a:solidFill>
                  </a:tcPr>
                </a:tc>
                <a:tc>
                  <a:txBody>
                    <a:bodyPr/>
                    <a:lstStyle/>
                    <a:p>
                      <a:pPr algn="r" fontAlgn="b"/>
                      <a:r>
                        <a:rPr lang="en-US" sz="300" b="0" i="0" u="none" strike="noStrike">
                          <a:solidFill>
                            <a:srgbClr val="000000"/>
                          </a:solidFill>
                          <a:latin typeface="Calibri"/>
                        </a:rPr>
                        <a:t>24.608</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22.072</a:t>
                      </a:r>
                    </a:p>
                  </a:txBody>
                  <a:tcPr marL="2785" marR="2785" marT="2785" marB="0" anchor="b">
                    <a:lnL>
                      <a:noFill/>
                    </a:lnL>
                    <a:lnR>
                      <a:noFill/>
                    </a:lnR>
                    <a:lnT>
                      <a:noFill/>
                    </a:lnT>
                    <a:lnB>
                      <a:noFill/>
                    </a:lnB>
                    <a:solidFill>
                      <a:srgbClr val="F1E783"/>
                    </a:solidFill>
                  </a:tcPr>
                </a:tc>
                <a:tc>
                  <a:txBody>
                    <a:bodyPr/>
                    <a:lstStyle/>
                    <a:p>
                      <a:pPr algn="r" fontAlgn="b"/>
                      <a:r>
                        <a:rPr lang="en-US" sz="300" b="0" i="0" u="none" strike="noStrike">
                          <a:solidFill>
                            <a:srgbClr val="000000"/>
                          </a:solidFill>
                          <a:latin typeface="Calibri"/>
                        </a:rPr>
                        <a:t>16.675</a:t>
                      </a:r>
                    </a:p>
                  </a:txBody>
                  <a:tcPr marL="2785" marR="2785" marT="278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24.806</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24.189</a:t>
                      </a:r>
                    </a:p>
                  </a:txBody>
                  <a:tcPr marL="2785" marR="2785" marT="2785" marB="0" anchor="b">
                    <a:lnL>
                      <a:noFill/>
                    </a:lnL>
                    <a:lnR>
                      <a:noFill/>
                    </a:lnR>
                    <a:lnT>
                      <a:noFill/>
                    </a:lnT>
                    <a:lnB>
                      <a:noFill/>
                    </a:lnB>
                    <a:solidFill>
                      <a:srgbClr val="FFEB84"/>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12.738</a:t>
                      </a:r>
                    </a:p>
                  </a:txBody>
                  <a:tcPr marL="2785" marR="2785" marT="278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19.361</a:t>
                      </a:r>
                    </a:p>
                  </a:txBody>
                  <a:tcPr marL="2785" marR="2785" marT="2785" marB="0" anchor="b">
                    <a:lnL>
                      <a:noFill/>
                    </a:lnL>
                    <a:lnR>
                      <a:noFill/>
                    </a:lnR>
                    <a:lnT>
                      <a:noFill/>
                    </a:lnT>
                    <a:lnB>
                      <a:noFill/>
                    </a:lnB>
                    <a:solidFill>
                      <a:srgbClr val="DDE182"/>
                    </a:solidFill>
                  </a:tcPr>
                </a:tc>
                <a:tc>
                  <a:txBody>
                    <a:bodyPr/>
                    <a:lstStyle/>
                    <a:p>
                      <a:pPr algn="r" fontAlgn="b"/>
                      <a:r>
                        <a:rPr lang="en-US" sz="300" b="0" i="0" u="none" strike="noStrike">
                          <a:solidFill>
                            <a:srgbClr val="000000"/>
                          </a:solidFill>
                          <a:latin typeface="Calibri"/>
                        </a:rPr>
                        <a:t>10.89</a:t>
                      </a:r>
                    </a:p>
                  </a:txBody>
                  <a:tcPr marL="2785" marR="2785" marT="2785" marB="0" anchor="b">
                    <a:lnL>
                      <a:noFill/>
                    </a:lnL>
                    <a:lnR>
                      <a:noFill/>
                    </a:lnR>
                    <a:lnT>
                      <a:noFill/>
                    </a:lnT>
                    <a:lnB>
                      <a:noFill/>
                    </a:lnB>
                    <a:solidFill>
                      <a:srgbClr val="9FCF7E"/>
                    </a:solidFill>
                  </a:tcPr>
                </a:tc>
                <a:tc>
                  <a:txBody>
                    <a:bodyPr/>
                    <a:lstStyle/>
                    <a:p>
                      <a:pPr algn="r" fontAlgn="b"/>
                      <a:r>
                        <a:rPr lang="en-US" sz="300" b="0" i="0" u="none" strike="noStrike">
                          <a:solidFill>
                            <a:srgbClr val="000000"/>
                          </a:solidFill>
                          <a:latin typeface="Calibri"/>
                        </a:rPr>
                        <a:t>14.392</a:t>
                      </a:r>
                    </a:p>
                  </a:txBody>
                  <a:tcPr marL="2785" marR="2785" marT="2785" marB="0" anchor="b">
                    <a:lnL>
                      <a:noFill/>
                    </a:lnL>
                    <a:lnR>
                      <a:noFill/>
                    </a:lnR>
                    <a:lnT>
                      <a:noFill/>
                    </a:lnT>
                    <a:lnB>
                      <a:noFill/>
                    </a:lnB>
                    <a:solidFill>
                      <a:srgbClr val="B9D67F"/>
                    </a:solidFill>
                  </a:tcPr>
                </a:tc>
                <a:tc>
                  <a:txBody>
                    <a:bodyPr/>
                    <a:lstStyle/>
                    <a:p>
                      <a:pPr algn="r" fontAlgn="b"/>
                      <a:r>
                        <a:rPr lang="en-US" sz="300" b="0" i="0" u="none" strike="noStrike">
                          <a:solidFill>
                            <a:srgbClr val="000000"/>
                          </a:solidFill>
                          <a:latin typeface="Calibri"/>
                        </a:rPr>
                        <a:t>18.219</a:t>
                      </a:r>
                    </a:p>
                  </a:txBody>
                  <a:tcPr marL="2785" marR="2785" marT="2785" marB="0" anchor="b">
                    <a:lnL>
                      <a:noFill/>
                    </a:lnL>
                    <a:lnR>
                      <a:noFill/>
                    </a:lnR>
                    <a:lnT>
                      <a:noFill/>
                    </a:lnT>
                    <a:lnB>
                      <a:noFill/>
                    </a:lnB>
                    <a:solidFill>
                      <a:srgbClr val="D5DE81"/>
                    </a:solidFill>
                  </a:tcPr>
                </a:tc>
                <a:tc>
                  <a:txBody>
                    <a:bodyPr/>
                    <a:lstStyle/>
                    <a:p>
                      <a:pPr algn="r" fontAlgn="b"/>
                      <a:r>
                        <a:rPr lang="en-US" sz="300" b="0" i="0" u="none" strike="noStrike">
                          <a:solidFill>
                            <a:srgbClr val="000000"/>
                          </a:solidFill>
                          <a:latin typeface="Calibri"/>
                        </a:rPr>
                        <a:t>9.7794</a:t>
                      </a:r>
                    </a:p>
                  </a:txBody>
                  <a:tcPr marL="2785" marR="2785" marT="2785" marB="0" anchor="b">
                    <a:lnL>
                      <a:noFill/>
                    </a:lnL>
                    <a:lnR>
                      <a:noFill/>
                    </a:lnR>
                    <a:lnT>
                      <a:noFill/>
                    </a:lnT>
                    <a:lnB>
                      <a:noFill/>
                    </a:lnB>
                    <a:solidFill>
                      <a:srgbClr val="97CD7E"/>
                    </a:solidFill>
                  </a:tcPr>
                </a:tc>
                <a:tc>
                  <a:txBody>
                    <a:bodyPr/>
                    <a:lstStyle/>
                    <a:p>
                      <a:pPr algn="r" fontAlgn="b"/>
                      <a:r>
                        <a:rPr lang="en-US" sz="300" b="0" i="0" u="none" strike="noStrike">
                          <a:solidFill>
                            <a:srgbClr val="000000"/>
                          </a:solidFill>
                          <a:latin typeface="Calibri"/>
                        </a:rPr>
                        <a:t>9.8068</a:t>
                      </a:r>
                    </a:p>
                  </a:txBody>
                  <a:tcPr marL="2785" marR="2785" marT="2785" marB="0" anchor="b">
                    <a:lnL>
                      <a:noFill/>
                    </a:lnL>
                    <a:lnR>
                      <a:noFill/>
                    </a:lnR>
                    <a:lnT>
                      <a:noFill/>
                    </a:lnT>
                    <a:lnB>
                      <a:noFill/>
                    </a:lnB>
                    <a:solidFill>
                      <a:srgbClr val="97CD7E"/>
                    </a:solidFill>
                  </a:tcPr>
                </a:tc>
                <a:tc>
                  <a:txBody>
                    <a:bodyPr/>
                    <a:lstStyle/>
                    <a:p>
                      <a:pPr algn="r" fontAlgn="b"/>
                      <a:r>
                        <a:rPr lang="en-US" sz="300" b="0" i="0" u="none" strike="noStrike">
                          <a:solidFill>
                            <a:srgbClr val="000000"/>
                          </a:solidFill>
                          <a:latin typeface="Calibri"/>
                        </a:rPr>
                        <a:t>14.929</a:t>
                      </a:r>
                    </a:p>
                  </a:txBody>
                  <a:tcPr marL="2785" marR="2785" marT="2785" marB="0" anchor="b">
                    <a:lnL>
                      <a:noFill/>
                    </a:lnL>
                    <a:lnR>
                      <a:noFill/>
                    </a:lnR>
                    <a:lnT>
                      <a:noFill/>
                    </a:lnT>
                    <a:lnB>
                      <a:noFill/>
                    </a:lnB>
                    <a:solidFill>
                      <a:srgbClr val="BDD880"/>
                    </a:solidFill>
                  </a:tcPr>
                </a:tc>
                <a:tc>
                  <a:txBody>
                    <a:bodyPr/>
                    <a:lstStyle/>
                    <a:p>
                      <a:pPr algn="r" fontAlgn="b"/>
                      <a:r>
                        <a:rPr lang="en-US" sz="300" b="0" i="0" u="none" strike="noStrike">
                          <a:solidFill>
                            <a:srgbClr val="000000"/>
                          </a:solidFill>
                          <a:latin typeface="Calibri"/>
                        </a:rPr>
                        <a:t>18.842</a:t>
                      </a:r>
                    </a:p>
                  </a:txBody>
                  <a:tcPr marL="2785" marR="2785" marT="278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12.547</a:t>
                      </a:r>
                    </a:p>
                  </a:txBody>
                  <a:tcPr marL="2785" marR="2785" marT="2785" marB="0" anchor="b">
                    <a:lnL>
                      <a:noFill/>
                    </a:lnL>
                    <a:lnR>
                      <a:noFill/>
                    </a:lnR>
                    <a:lnT>
                      <a:noFill/>
                    </a:lnT>
                    <a:lnB>
                      <a:noFill/>
                    </a:lnB>
                    <a:solidFill>
                      <a:srgbClr val="ABD37F"/>
                    </a:solidFill>
                  </a:tcPr>
                </a:tc>
                <a:tc>
                  <a:txBody>
                    <a:bodyPr/>
                    <a:lstStyle/>
                    <a:p>
                      <a:pPr algn="r" fontAlgn="b"/>
                      <a:r>
                        <a:rPr lang="en-US" sz="300" b="0" i="0" u="none" strike="noStrike">
                          <a:solidFill>
                            <a:srgbClr val="000000"/>
                          </a:solidFill>
                          <a:latin typeface="Calibri"/>
                        </a:rPr>
                        <a:t>22.77</a:t>
                      </a:r>
                    </a:p>
                  </a:txBody>
                  <a:tcPr marL="2785" marR="2785" marT="2785" marB="0" anchor="b">
                    <a:lnL>
                      <a:noFill/>
                    </a:lnL>
                    <a:lnR>
                      <a:noFill/>
                    </a:lnR>
                    <a:lnT>
                      <a:noFill/>
                    </a:lnT>
                    <a:lnB>
                      <a:noFill/>
                    </a:lnB>
                    <a:solidFill>
                      <a:srgbClr val="F6E883"/>
                    </a:solidFill>
                  </a:tcPr>
                </a:tc>
                <a:tc>
                  <a:txBody>
                    <a:bodyPr/>
                    <a:lstStyle/>
                    <a:p>
                      <a:pPr algn="r" fontAlgn="b"/>
                      <a:r>
                        <a:rPr lang="en-US" sz="300" b="0" i="0" u="none" strike="noStrike">
                          <a:solidFill>
                            <a:srgbClr val="000000"/>
                          </a:solidFill>
                          <a:latin typeface="Calibri"/>
                        </a:rPr>
                        <a:t>37.067</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17.601</a:t>
                      </a:r>
                    </a:p>
                  </a:txBody>
                  <a:tcPr marL="2785" marR="2785" marT="2785"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19.886</a:t>
                      </a:r>
                    </a:p>
                  </a:txBody>
                  <a:tcPr marL="2785" marR="2785" marT="2785" marB="0" anchor="b">
                    <a:lnL>
                      <a:noFill/>
                    </a:lnL>
                    <a:lnR>
                      <a:noFill/>
                    </a:lnR>
                    <a:lnT>
                      <a:noFill/>
                    </a:lnT>
                    <a:lnB>
                      <a:noFill/>
                    </a:lnB>
                    <a:solidFill>
                      <a:srgbClr val="E1E282"/>
                    </a:solidFill>
                  </a:tcPr>
                </a:tc>
                <a:tc>
                  <a:txBody>
                    <a:bodyPr/>
                    <a:lstStyle/>
                    <a:p>
                      <a:pPr algn="r" fontAlgn="b"/>
                      <a:r>
                        <a:rPr lang="en-US" sz="300" b="0" i="0" u="none" strike="noStrike">
                          <a:solidFill>
                            <a:srgbClr val="000000"/>
                          </a:solidFill>
                          <a:latin typeface="Calibri"/>
                        </a:rPr>
                        <a:t>9.9829</a:t>
                      </a:r>
                    </a:p>
                  </a:txBody>
                  <a:tcPr marL="2785" marR="2785" marT="278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15.929</a:t>
                      </a:r>
                    </a:p>
                  </a:txBody>
                  <a:tcPr marL="2785" marR="2785" marT="2785" marB="0" anchor="b">
                    <a:lnL>
                      <a:noFill/>
                    </a:lnL>
                    <a:lnR>
                      <a:noFill/>
                    </a:lnR>
                    <a:lnT>
                      <a:noFill/>
                    </a:lnT>
                    <a:lnB>
                      <a:noFill/>
                    </a:lnB>
                    <a:solidFill>
                      <a:srgbClr val="C4DA80"/>
                    </a:solidFill>
                  </a:tcPr>
                </a:tc>
                <a:tc>
                  <a:txBody>
                    <a:bodyPr/>
                    <a:lstStyle/>
                    <a:p>
                      <a:pPr algn="r" fontAlgn="b"/>
                      <a:r>
                        <a:rPr lang="en-US" sz="300" b="0" i="0" u="none" strike="noStrike">
                          <a:solidFill>
                            <a:srgbClr val="000000"/>
                          </a:solidFill>
                          <a:latin typeface="Calibri"/>
                        </a:rPr>
                        <a:t>20.665</a:t>
                      </a:r>
                    </a:p>
                  </a:txBody>
                  <a:tcPr marL="2785" marR="2785" marT="2785"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15.664</a:t>
                      </a:r>
                    </a:p>
                  </a:txBody>
                  <a:tcPr marL="2785" marR="2785" marT="278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9.3387</a:t>
                      </a:r>
                    </a:p>
                  </a:txBody>
                  <a:tcPr marL="2785" marR="2785" marT="278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10.605</a:t>
                      </a:r>
                    </a:p>
                  </a:txBody>
                  <a:tcPr marL="2785" marR="2785" marT="2785" marB="0" anchor="b">
                    <a:lnL>
                      <a:noFill/>
                    </a:lnL>
                    <a:lnR>
                      <a:noFill/>
                    </a:lnR>
                    <a:lnT>
                      <a:noFill/>
                    </a:lnT>
                    <a:lnB>
                      <a:noFill/>
                    </a:lnB>
                    <a:solidFill>
                      <a:srgbClr val="9DCE7E"/>
                    </a:solidFill>
                  </a:tcPr>
                </a:tc>
                <a:tc>
                  <a:txBody>
                    <a:bodyPr/>
                    <a:lstStyle/>
                    <a:p>
                      <a:pPr algn="r" fontAlgn="b"/>
                      <a:r>
                        <a:rPr lang="en-US" sz="300" b="0" i="0" u="none" strike="noStrike">
                          <a:solidFill>
                            <a:srgbClr val="000000"/>
                          </a:solidFill>
                          <a:latin typeface="Calibri"/>
                        </a:rPr>
                        <a:t>15.083</a:t>
                      </a:r>
                    </a:p>
                  </a:txBody>
                  <a:tcPr marL="2785" marR="2785" marT="2785" marB="0" anchor="b">
                    <a:lnL>
                      <a:noFill/>
                    </a:lnL>
                    <a:lnR>
                      <a:noFill/>
                    </a:lnR>
                    <a:lnT>
                      <a:noFill/>
                    </a:lnT>
                    <a:lnB>
                      <a:noFill/>
                    </a:lnB>
                    <a:solidFill>
                      <a:srgbClr val="BED880"/>
                    </a:solidFill>
                  </a:tcPr>
                </a:tc>
                <a:tc>
                  <a:txBody>
                    <a:bodyPr/>
                    <a:lstStyle/>
                    <a:p>
                      <a:pPr algn="r" fontAlgn="b"/>
                      <a:r>
                        <a:rPr lang="en-US" sz="300" b="0" i="0" u="none" strike="noStrike">
                          <a:solidFill>
                            <a:srgbClr val="000000"/>
                          </a:solidFill>
                          <a:latin typeface="Calibri"/>
                        </a:rPr>
                        <a:t>20.595</a:t>
                      </a:r>
                    </a:p>
                  </a:txBody>
                  <a:tcPr marL="2785" marR="2785" marT="2785" marB="0" anchor="b">
                    <a:lnL>
                      <a:noFill/>
                    </a:lnL>
                    <a:lnR>
                      <a:noFill/>
                    </a:lnR>
                    <a:lnT>
                      <a:noFill/>
                    </a:lnT>
                    <a:lnB>
                      <a:noFill/>
                    </a:lnB>
                    <a:solidFill>
                      <a:srgbClr val="E6E382"/>
                    </a:solidFill>
                  </a:tcPr>
                </a:tc>
                <a:tc>
                  <a:txBody>
                    <a:bodyPr/>
                    <a:lstStyle/>
                    <a:p>
                      <a:pPr algn="r" fontAlgn="b"/>
                      <a:r>
                        <a:rPr lang="en-US" sz="300" b="0" i="0" u="none" strike="noStrike">
                          <a:solidFill>
                            <a:srgbClr val="000000"/>
                          </a:solidFill>
                          <a:latin typeface="Calibri"/>
                        </a:rPr>
                        <a:t>22.204</a:t>
                      </a:r>
                    </a:p>
                  </a:txBody>
                  <a:tcPr marL="2785" marR="2785" marT="278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21.063</a:t>
                      </a:r>
                    </a:p>
                  </a:txBody>
                  <a:tcPr marL="2785" marR="2785" marT="2785" marB="0" anchor="b">
                    <a:lnL>
                      <a:noFill/>
                    </a:lnL>
                    <a:lnR>
                      <a:noFill/>
                    </a:lnR>
                    <a:lnT>
                      <a:noFill/>
                    </a:lnT>
                    <a:lnB>
                      <a:noFill/>
                    </a:lnB>
                    <a:solidFill>
                      <a:srgbClr val="E9E482"/>
                    </a:solidFill>
                  </a:tcPr>
                </a:tc>
                <a:tc>
                  <a:txBody>
                    <a:bodyPr/>
                    <a:lstStyle/>
                    <a:p>
                      <a:pPr algn="r" fontAlgn="b"/>
                      <a:r>
                        <a:rPr lang="en-US" sz="300" b="0" i="0" u="none" strike="noStrike">
                          <a:solidFill>
                            <a:srgbClr val="000000"/>
                          </a:solidFill>
                          <a:latin typeface="Calibri"/>
                        </a:rPr>
                        <a:t>23.411</a:t>
                      </a:r>
                    </a:p>
                  </a:txBody>
                  <a:tcPr marL="2785" marR="2785" marT="2785" marB="0" anchor="b">
                    <a:lnL>
                      <a:noFill/>
                    </a:lnL>
                    <a:lnR>
                      <a:noFill/>
                    </a:lnR>
                    <a:lnT>
                      <a:noFill/>
                    </a:lnT>
                    <a:lnB>
                      <a:noFill/>
                    </a:lnB>
                    <a:solidFill>
                      <a:srgbClr val="FBE983"/>
                    </a:solidFill>
                  </a:tcPr>
                </a:tc>
                <a:tc>
                  <a:txBody>
                    <a:bodyPr/>
                    <a:lstStyle/>
                    <a:p>
                      <a:pPr algn="r" fontAlgn="b"/>
                      <a:r>
                        <a:rPr lang="en-US" sz="300" b="0" i="0" u="none" strike="noStrike">
                          <a:solidFill>
                            <a:srgbClr val="000000"/>
                          </a:solidFill>
                          <a:latin typeface="Calibri"/>
                        </a:rPr>
                        <a:t>25.757</a:t>
                      </a:r>
                    </a:p>
                  </a:txBody>
                  <a:tcPr marL="2785" marR="2785" marT="2785" marB="0" anchor="b">
                    <a:lnL>
                      <a:noFill/>
                    </a:lnL>
                    <a:lnR>
                      <a:noFill/>
                    </a:lnR>
                    <a:lnT>
                      <a:noFill/>
                    </a:lnT>
                    <a:lnB>
                      <a:noFill/>
                    </a:lnB>
                    <a:solidFill>
                      <a:srgbClr val="FFEA84"/>
                    </a:solidFill>
                  </a:tcPr>
                </a:tc>
              </a:tr>
              <a:tr h="55685">
                <a:tc>
                  <a:txBody>
                    <a:bodyPr/>
                    <a:lstStyle/>
                    <a:p>
                      <a:pPr algn="l" fontAlgn="b"/>
                      <a:r>
                        <a:rPr lang="en-US" sz="300" b="0" i="0" u="none" strike="noStrike">
                          <a:solidFill>
                            <a:srgbClr val="000000"/>
                          </a:solidFill>
                          <a:latin typeface="Calibri"/>
                        </a:rPr>
                        <a:t>ADVANCE EME Standard</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12.57</a:t>
                      </a:r>
                    </a:p>
                  </a:txBody>
                  <a:tcPr marL="2785" marR="2785" marT="2785" marB="0" anchor="b">
                    <a:lnL>
                      <a:noFill/>
                    </a:lnL>
                    <a:lnR>
                      <a:noFill/>
                    </a:lnR>
                    <a:lnT>
                      <a:noFill/>
                    </a:lnT>
                    <a:lnB>
                      <a:noFill/>
                    </a:lnB>
                    <a:solidFill>
                      <a:srgbClr val="ABD37F"/>
                    </a:solidFill>
                  </a:tcPr>
                </a:tc>
                <a:tc>
                  <a:txBody>
                    <a:bodyPr/>
                    <a:lstStyle/>
                    <a:p>
                      <a:pPr algn="r" fontAlgn="b"/>
                      <a:r>
                        <a:rPr lang="en-US" sz="300" b="0" i="0" u="none" strike="noStrike">
                          <a:solidFill>
                            <a:srgbClr val="000000"/>
                          </a:solidFill>
                          <a:latin typeface="Calibri"/>
                        </a:rPr>
                        <a:t>17.039</a:t>
                      </a:r>
                    </a:p>
                  </a:txBody>
                  <a:tcPr marL="2785" marR="2785" marT="2785"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18.596</a:t>
                      </a:r>
                    </a:p>
                  </a:txBody>
                  <a:tcPr marL="2785" marR="2785" marT="278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18.237</a:t>
                      </a:r>
                    </a:p>
                  </a:txBody>
                  <a:tcPr marL="2785" marR="2785" marT="2785" marB="0" anchor="b">
                    <a:lnL>
                      <a:noFill/>
                    </a:lnL>
                    <a:lnR>
                      <a:noFill/>
                    </a:lnR>
                    <a:lnT>
                      <a:noFill/>
                    </a:lnT>
                    <a:lnB>
                      <a:noFill/>
                    </a:lnB>
                    <a:solidFill>
                      <a:srgbClr val="D5DE81"/>
                    </a:solidFill>
                  </a:tcPr>
                </a:tc>
                <a:tc>
                  <a:txBody>
                    <a:bodyPr/>
                    <a:lstStyle/>
                    <a:p>
                      <a:pPr algn="r" fontAlgn="b"/>
                      <a:r>
                        <a:rPr lang="en-US" sz="300" b="0" i="0" u="none" strike="noStrike">
                          <a:solidFill>
                            <a:srgbClr val="000000"/>
                          </a:solidFill>
                          <a:latin typeface="Calibri"/>
                        </a:rPr>
                        <a:t>24.151</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41.666</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23.635</a:t>
                      </a:r>
                    </a:p>
                  </a:txBody>
                  <a:tcPr marL="2785" marR="2785" marT="278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26.287</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11.12</a:t>
                      </a:r>
                    </a:p>
                  </a:txBody>
                  <a:tcPr marL="2785" marR="2785" marT="2785" marB="0" anchor="b">
                    <a:lnL>
                      <a:noFill/>
                    </a:lnL>
                    <a:lnR>
                      <a:noFill/>
                    </a:lnR>
                    <a:lnT>
                      <a:noFill/>
                    </a:lnT>
                    <a:lnB>
                      <a:noFill/>
                    </a:lnB>
                    <a:solidFill>
                      <a:srgbClr val="A1D07E"/>
                    </a:solidFill>
                  </a:tcPr>
                </a:tc>
                <a:tc>
                  <a:txBody>
                    <a:bodyPr/>
                    <a:lstStyle/>
                    <a:p>
                      <a:pPr algn="r" fontAlgn="b"/>
                      <a:r>
                        <a:rPr lang="en-US" sz="300" b="0" i="0" u="none" strike="noStrike">
                          <a:solidFill>
                            <a:srgbClr val="000000"/>
                          </a:solidFill>
                          <a:latin typeface="Calibri"/>
                        </a:rPr>
                        <a:t>30.439</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33.949</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31.294</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20.275</a:t>
                      </a:r>
                    </a:p>
                  </a:txBody>
                  <a:tcPr marL="2785" marR="2785" marT="2785" marB="0" anchor="b">
                    <a:lnL>
                      <a:noFill/>
                    </a:lnL>
                    <a:lnR>
                      <a:noFill/>
                    </a:lnR>
                    <a:lnT>
                      <a:noFill/>
                    </a:lnT>
                    <a:lnB>
                      <a:noFill/>
                    </a:lnB>
                    <a:solidFill>
                      <a:srgbClr val="E4E382"/>
                    </a:solidFill>
                  </a:tcPr>
                </a:tc>
                <a:tc>
                  <a:txBody>
                    <a:bodyPr/>
                    <a:lstStyle/>
                    <a:p>
                      <a:pPr algn="r" fontAlgn="b"/>
                      <a:r>
                        <a:rPr lang="en-US" sz="300" b="0" i="0" u="none" strike="noStrike">
                          <a:solidFill>
                            <a:srgbClr val="000000"/>
                          </a:solidFill>
                          <a:latin typeface="Calibri"/>
                        </a:rPr>
                        <a:t>17.126</a:t>
                      </a:r>
                    </a:p>
                  </a:txBody>
                  <a:tcPr marL="2785" marR="2785" marT="2785"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41.225</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18.892</a:t>
                      </a:r>
                    </a:p>
                  </a:txBody>
                  <a:tcPr marL="2785" marR="2785" marT="2785" marB="0" anchor="b">
                    <a:lnL>
                      <a:noFill/>
                    </a:lnL>
                    <a:lnR>
                      <a:noFill/>
                    </a:lnR>
                    <a:lnT>
                      <a:noFill/>
                    </a:lnT>
                    <a:lnB>
                      <a:noFill/>
                    </a:lnB>
                    <a:solidFill>
                      <a:srgbClr val="DAE081"/>
                    </a:solidFill>
                  </a:tcPr>
                </a:tc>
                <a:tc>
                  <a:txBody>
                    <a:bodyPr/>
                    <a:lstStyle/>
                    <a:p>
                      <a:pPr algn="r" fontAlgn="b"/>
                      <a:r>
                        <a:rPr lang="en-US" sz="300" b="0" i="0" u="none" strike="noStrike">
                          <a:solidFill>
                            <a:srgbClr val="000000"/>
                          </a:solidFill>
                          <a:latin typeface="Calibri"/>
                        </a:rPr>
                        <a:t>21.078</a:t>
                      </a:r>
                    </a:p>
                  </a:txBody>
                  <a:tcPr marL="2785" marR="2785" marT="2785" marB="0" anchor="b">
                    <a:lnL>
                      <a:noFill/>
                    </a:lnL>
                    <a:lnR>
                      <a:noFill/>
                    </a:lnR>
                    <a:lnT>
                      <a:noFill/>
                    </a:lnT>
                    <a:lnB>
                      <a:noFill/>
                    </a:lnB>
                    <a:solidFill>
                      <a:srgbClr val="EAE482"/>
                    </a:solidFill>
                  </a:tcPr>
                </a:tc>
                <a:tc>
                  <a:txBody>
                    <a:bodyPr/>
                    <a:lstStyle/>
                    <a:p>
                      <a:pPr algn="r" fontAlgn="b"/>
                      <a:r>
                        <a:rPr lang="en-US" sz="300" b="0" i="0" u="none" strike="noStrike">
                          <a:solidFill>
                            <a:srgbClr val="000000"/>
                          </a:solidFill>
                          <a:latin typeface="Calibri"/>
                        </a:rPr>
                        <a:t>21.542</a:t>
                      </a:r>
                    </a:p>
                  </a:txBody>
                  <a:tcPr marL="2785" marR="2785" marT="2785" marB="0" anchor="b">
                    <a:lnL>
                      <a:noFill/>
                    </a:lnL>
                    <a:lnR>
                      <a:noFill/>
                    </a:lnR>
                    <a:lnT>
                      <a:noFill/>
                    </a:lnT>
                    <a:lnB>
                      <a:noFill/>
                    </a:lnB>
                    <a:solidFill>
                      <a:srgbClr val="EDE582"/>
                    </a:solidFill>
                  </a:tcPr>
                </a:tc>
                <a:tc>
                  <a:txBody>
                    <a:bodyPr/>
                    <a:lstStyle/>
                    <a:p>
                      <a:pPr algn="r" fontAlgn="b"/>
                      <a:r>
                        <a:rPr lang="en-US" sz="300" b="0" i="0" u="none" strike="noStrike">
                          <a:solidFill>
                            <a:srgbClr val="000000"/>
                          </a:solidFill>
                          <a:latin typeface="Calibri"/>
                        </a:rPr>
                        <a:t>17.597</a:t>
                      </a:r>
                    </a:p>
                  </a:txBody>
                  <a:tcPr marL="2785" marR="2785" marT="2785"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30.256</a:t>
                      </a:r>
                    </a:p>
                  </a:txBody>
                  <a:tcPr marL="2785" marR="2785" marT="2785"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29.628</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16.633</a:t>
                      </a:r>
                    </a:p>
                  </a:txBody>
                  <a:tcPr marL="2785" marR="2785" marT="278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15.022</a:t>
                      </a:r>
                    </a:p>
                  </a:txBody>
                  <a:tcPr marL="2785" marR="2785" marT="2785" marB="0" anchor="b">
                    <a:lnL>
                      <a:noFill/>
                    </a:lnL>
                    <a:lnR>
                      <a:noFill/>
                    </a:lnR>
                    <a:lnT>
                      <a:noFill/>
                    </a:lnT>
                    <a:lnB>
                      <a:noFill/>
                    </a:lnB>
                    <a:solidFill>
                      <a:srgbClr val="BDD880"/>
                    </a:solidFill>
                  </a:tcPr>
                </a:tc>
                <a:tc>
                  <a:txBody>
                    <a:bodyPr/>
                    <a:lstStyle/>
                    <a:p>
                      <a:pPr algn="r" fontAlgn="b"/>
                      <a:r>
                        <a:rPr lang="en-US" sz="300" b="0" i="0" u="none" strike="noStrike">
                          <a:solidFill>
                            <a:srgbClr val="000000"/>
                          </a:solidFill>
                          <a:latin typeface="Calibri"/>
                        </a:rPr>
                        <a:t>23.134</a:t>
                      </a:r>
                    </a:p>
                  </a:txBody>
                  <a:tcPr marL="2785" marR="2785" marT="2785" marB="0" anchor="b">
                    <a:lnL>
                      <a:noFill/>
                    </a:lnL>
                    <a:lnR>
                      <a:noFill/>
                    </a:lnR>
                    <a:lnT>
                      <a:noFill/>
                    </a:lnT>
                    <a:lnB>
                      <a:noFill/>
                    </a:lnB>
                    <a:solidFill>
                      <a:srgbClr val="F9E983"/>
                    </a:solidFill>
                  </a:tcPr>
                </a:tc>
                <a:tc>
                  <a:txBody>
                    <a:bodyPr/>
                    <a:lstStyle/>
                    <a:p>
                      <a:pPr algn="r" fontAlgn="b"/>
                      <a:r>
                        <a:rPr lang="en-US" sz="300" b="0" i="0" u="none" strike="noStrike">
                          <a:solidFill>
                            <a:srgbClr val="000000"/>
                          </a:solidFill>
                          <a:latin typeface="Calibri"/>
                        </a:rPr>
                        <a:t>38.821</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53.565</a:t>
                      </a:r>
                    </a:p>
                  </a:txBody>
                  <a:tcPr marL="2785" marR="2785" marT="2785" marB="0" anchor="b">
                    <a:lnL>
                      <a:noFill/>
                    </a:lnL>
                    <a:lnR>
                      <a:noFill/>
                    </a:lnR>
                    <a:lnT>
                      <a:noFill/>
                    </a:lnT>
                    <a:lnB>
                      <a:noFill/>
                    </a:lnB>
                    <a:solidFill>
                      <a:srgbClr val="FED380"/>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11.699</a:t>
                      </a:r>
                    </a:p>
                  </a:txBody>
                  <a:tcPr marL="2785" marR="2785" marT="2785"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16.453</a:t>
                      </a:r>
                    </a:p>
                  </a:txBody>
                  <a:tcPr marL="2785" marR="2785" marT="2785" marB="0" anchor="b">
                    <a:lnL>
                      <a:noFill/>
                    </a:lnL>
                    <a:lnR>
                      <a:noFill/>
                    </a:lnR>
                    <a:lnT>
                      <a:noFill/>
                    </a:lnT>
                    <a:lnB>
                      <a:noFill/>
                    </a:lnB>
                    <a:solidFill>
                      <a:srgbClr val="C8DB80"/>
                    </a:solidFill>
                  </a:tcPr>
                </a:tc>
                <a:tc>
                  <a:txBody>
                    <a:bodyPr/>
                    <a:lstStyle/>
                    <a:p>
                      <a:pPr algn="r" fontAlgn="b"/>
                      <a:r>
                        <a:rPr lang="en-US" sz="300" b="0" i="0" u="none" strike="noStrike">
                          <a:solidFill>
                            <a:srgbClr val="000000"/>
                          </a:solidFill>
                          <a:latin typeface="Calibri"/>
                        </a:rPr>
                        <a:t>15.489</a:t>
                      </a:r>
                    </a:p>
                  </a:txBody>
                  <a:tcPr marL="2785" marR="2785" marT="278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20.664</a:t>
                      </a:r>
                    </a:p>
                  </a:txBody>
                  <a:tcPr marL="2785" marR="2785" marT="2785"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22.364</a:t>
                      </a:r>
                    </a:p>
                  </a:txBody>
                  <a:tcPr marL="2785" marR="2785" marT="2785"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43.749</a:t>
                      </a:r>
                    </a:p>
                  </a:txBody>
                  <a:tcPr marL="2785" marR="2785" marT="278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21.924</a:t>
                      </a:r>
                    </a:p>
                  </a:txBody>
                  <a:tcPr marL="2785" marR="2785" marT="2785" marB="0" anchor="b">
                    <a:lnL>
                      <a:noFill/>
                    </a:lnL>
                    <a:lnR>
                      <a:noFill/>
                    </a:lnR>
                    <a:lnT>
                      <a:noFill/>
                    </a:lnT>
                    <a:lnB>
                      <a:noFill/>
                    </a:lnB>
                    <a:solidFill>
                      <a:srgbClr val="F0E683"/>
                    </a:solidFill>
                  </a:tcPr>
                </a:tc>
                <a:tc>
                  <a:txBody>
                    <a:bodyPr/>
                    <a:lstStyle/>
                    <a:p>
                      <a:pPr algn="r" fontAlgn="b"/>
                      <a:r>
                        <a:rPr lang="en-US" sz="300" b="0" i="0" u="none" strike="noStrike">
                          <a:solidFill>
                            <a:srgbClr val="000000"/>
                          </a:solidFill>
                          <a:latin typeface="Calibri"/>
                        </a:rPr>
                        <a:t>24.568</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7.9355</a:t>
                      </a:r>
                    </a:p>
                  </a:txBody>
                  <a:tcPr marL="2785" marR="2785" marT="278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34.922</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29.71</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34.876</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15.497</a:t>
                      </a:r>
                    </a:p>
                  </a:txBody>
                  <a:tcPr marL="2785" marR="2785" marT="278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20.736</a:t>
                      </a:r>
                    </a:p>
                  </a:txBody>
                  <a:tcPr marL="2785" marR="2785" marT="2785"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37.58</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19.702</a:t>
                      </a:r>
                    </a:p>
                  </a:txBody>
                  <a:tcPr marL="2785" marR="2785" marT="2785" marB="0" anchor="b">
                    <a:lnL>
                      <a:noFill/>
                    </a:lnL>
                    <a:lnR>
                      <a:noFill/>
                    </a:lnR>
                    <a:lnT>
                      <a:noFill/>
                    </a:lnT>
                    <a:lnB>
                      <a:noFill/>
                    </a:lnB>
                    <a:solidFill>
                      <a:srgbClr val="E0E282"/>
                    </a:solidFill>
                  </a:tcPr>
                </a:tc>
                <a:tc>
                  <a:txBody>
                    <a:bodyPr/>
                    <a:lstStyle/>
                    <a:p>
                      <a:pPr algn="r" fontAlgn="b"/>
                      <a:r>
                        <a:rPr lang="en-US" sz="300" b="0" i="0" u="none" strike="noStrike">
                          <a:solidFill>
                            <a:srgbClr val="000000"/>
                          </a:solidFill>
                          <a:latin typeface="Calibri"/>
                        </a:rPr>
                        <a:t>20.749</a:t>
                      </a:r>
                    </a:p>
                  </a:txBody>
                  <a:tcPr marL="2785" marR="2785" marT="2785"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22.733</a:t>
                      </a:r>
                    </a:p>
                  </a:txBody>
                  <a:tcPr marL="2785" marR="2785" marT="2785" marB="0" anchor="b">
                    <a:lnL>
                      <a:noFill/>
                    </a:lnL>
                    <a:lnR>
                      <a:noFill/>
                    </a:lnR>
                    <a:lnT>
                      <a:noFill/>
                    </a:lnT>
                    <a:lnB>
                      <a:noFill/>
                    </a:lnB>
                    <a:solidFill>
                      <a:srgbClr val="F6E883"/>
                    </a:solidFill>
                  </a:tcPr>
                </a:tc>
                <a:tc>
                  <a:txBody>
                    <a:bodyPr/>
                    <a:lstStyle/>
                    <a:p>
                      <a:pPr algn="r" fontAlgn="b"/>
                      <a:r>
                        <a:rPr lang="en-US" sz="300" b="0" i="0" u="none" strike="noStrike">
                          <a:solidFill>
                            <a:srgbClr val="000000"/>
                          </a:solidFill>
                          <a:latin typeface="Calibri"/>
                        </a:rPr>
                        <a:t>18.325</a:t>
                      </a:r>
                    </a:p>
                  </a:txBody>
                  <a:tcPr marL="2785" marR="2785" marT="2785" marB="0" anchor="b">
                    <a:lnL>
                      <a:noFill/>
                    </a:lnL>
                    <a:lnR>
                      <a:noFill/>
                    </a:lnR>
                    <a:lnT>
                      <a:noFill/>
                    </a:lnT>
                    <a:lnB>
                      <a:noFill/>
                    </a:lnB>
                    <a:solidFill>
                      <a:srgbClr val="D5DF81"/>
                    </a:solidFill>
                  </a:tcPr>
                </a:tc>
                <a:tc>
                  <a:txBody>
                    <a:bodyPr/>
                    <a:lstStyle/>
                    <a:p>
                      <a:pPr algn="r" fontAlgn="b"/>
                      <a:r>
                        <a:rPr lang="en-US" sz="300" b="0" i="0" u="none" strike="noStrike">
                          <a:solidFill>
                            <a:srgbClr val="000000"/>
                          </a:solidFill>
                          <a:latin typeface="Calibri"/>
                        </a:rPr>
                        <a:t>30.52</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34.77</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15.671</a:t>
                      </a:r>
                    </a:p>
                  </a:txBody>
                  <a:tcPr marL="2785" marR="2785" marT="278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18.558</a:t>
                      </a:r>
                    </a:p>
                  </a:txBody>
                  <a:tcPr marL="2785" marR="2785" marT="278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20.589</a:t>
                      </a:r>
                    </a:p>
                  </a:txBody>
                  <a:tcPr marL="2785" marR="2785" marT="2785" marB="0" anchor="b">
                    <a:lnL>
                      <a:noFill/>
                    </a:lnL>
                    <a:lnR>
                      <a:noFill/>
                    </a:lnR>
                    <a:lnT>
                      <a:noFill/>
                    </a:lnT>
                    <a:lnB>
                      <a:noFill/>
                    </a:lnB>
                    <a:solidFill>
                      <a:srgbClr val="E6E382"/>
                    </a:solidFill>
                  </a:tcPr>
                </a:tc>
                <a:tc>
                  <a:txBody>
                    <a:bodyPr/>
                    <a:lstStyle/>
                    <a:p>
                      <a:pPr algn="r" fontAlgn="b"/>
                      <a:r>
                        <a:rPr lang="en-US" sz="300" b="0" i="0" u="none" strike="noStrike">
                          <a:solidFill>
                            <a:srgbClr val="000000"/>
                          </a:solidFill>
                          <a:latin typeface="Calibri"/>
                        </a:rPr>
                        <a:t>38.246</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50.844</a:t>
                      </a:r>
                    </a:p>
                  </a:txBody>
                  <a:tcPr marL="2785" marR="2785" marT="2785" marB="0" anchor="b">
                    <a:lnL>
                      <a:noFill/>
                    </a:lnL>
                    <a:lnR>
                      <a:noFill/>
                    </a:lnR>
                    <a:lnT>
                      <a:noFill/>
                    </a:lnT>
                    <a:lnB>
                      <a:noFill/>
                    </a:lnB>
                    <a:solidFill>
                      <a:srgbClr val="FED580"/>
                    </a:solidFill>
                  </a:tcPr>
                </a:tc>
              </a:tr>
              <a:tr h="55685">
                <a:tc>
                  <a:txBody>
                    <a:bodyPr/>
                    <a:lstStyle/>
                    <a:p>
                      <a:pPr algn="l" fontAlgn="b"/>
                      <a:r>
                        <a:rPr lang="en-US" sz="300" b="0" i="0" u="none" strike="noStrike">
                          <a:solidFill>
                            <a:srgbClr val="000000"/>
                          </a:solidFill>
                          <a:latin typeface="Calibri"/>
                        </a:rPr>
                        <a:t>ADVANCE EME Intensive</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11.123</a:t>
                      </a:r>
                    </a:p>
                  </a:txBody>
                  <a:tcPr marL="2785" marR="2785" marT="2785" marB="0" anchor="b">
                    <a:lnL>
                      <a:noFill/>
                    </a:lnL>
                    <a:lnR>
                      <a:noFill/>
                    </a:lnR>
                    <a:lnT>
                      <a:noFill/>
                    </a:lnT>
                    <a:lnB>
                      <a:noFill/>
                    </a:lnB>
                    <a:solidFill>
                      <a:srgbClr val="A1D07E"/>
                    </a:solidFill>
                  </a:tcPr>
                </a:tc>
                <a:tc>
                  <a:txBody>
                    <a:bodyPr/>
                    <a:lstStyle/>
                    <a:p>
                      <a:pPr algn="r" fontAlgn="b"/>
                      <a:r>
                        <a:rPr lang="en-US" sz="300" b="0" i="0" u="none" strike="noStrike">
                          <a:solidFill>
                            <a:srgbClr val="000000"/>
                          </a:solidFill>
                          <a:latin typeface="Calibri"/>
                        </a:rPr>
                        <a:t>12.254</a:t>
                      </a:r>
                    </a:p>
                  </a:txBody>
                  <a:tcPr marL="2785" marR="2785" marT="2785" marB="0" anchor="b">
                    <a:lnL>
                      <a:noFill/>
                    </a:lnL>
                    <a:lnR>
                      <a:noFill/>
                    </a:lnR>
                    <a:lnT>
                      <a:noFill/>
                    </a:lnT>
                    <a:lnB>
                      <a:noFill/>
                    </a:lnB>
                    <a:solidFill>
                      <a:srgbClr val="A9D27F"/>
                    </a:solidFill>
                  </a:tcPr>
                </a:tc>
                <a:tc>
                  <a:txBody>
                    <a:bodyPr/>
                    <a:lstStyle/>
                    <a:p>
                      <a:pPr algn="r" fontAlgn="b"/>
                      <a:r>
                        <a:rPr lang="en-US" sz="300" b="0" i="0" u="none" strike="noStrike">
                          <a:solidFill>
                            <a:srgbClr val="000000"/>
                          </a:solidFill>
                          <a:latin typeface="Calibri"/>
                        </a:rPr>
                        <a:t>17.846</a:t>
                      </a:r>
                    </a:p>
                  </a:txBody>
                  <a:tcPr marL="2785" marR="2785" marT="2785"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18.228</a:t>
                      </a:r>
                    </a:p>
                  </a:txBody>
                  <a:tcPr marL="2785" marR="2785" marT="2785" marB="0" anchor="b">
                    <a:lnL>
                      <a:noFill/>
                    </a:lnL>
                    <a:lnR>
                      <a:noFill/>
                    </a:lnR>
                    <a:lnT>
                      <a:noFill/>
                    </a:lnT>
                    <a:lnB>
                      <a:noFill/>
                    </a:lnB>
                    <a:solidFill>
                      <a:srgbClr val="D5DE81"/>
                    </a:solidFill>
                  </a:tcPr>
                </a:tc>
                <a:tc>
                  <a:txBody>
                    <a:bodyPr/>
                    <a:lstStyle/>
                    <a:p>
                      <a:pPr algn="r" fontAlgn="b"/>
                      <a:r>
                        <a:rPr lang="en-US" sz="300" b="0" i="0" u="none" strike="noStrike">
                          <a:solidFill>
                            <a:srgbClr val="000000"/>
                          </a:solidFill>
                          <a:latin typeface="Calibri"/>
                        </a:rPr>
                        <a:t>22.03</a:t>
                      </a:r>
                    </a:p>
                  </a:txBody>
                  <a:tcPr marL="2785" marR="2785" marT="2785" marB="0" anchor="b">
                    <a:lnL>
                      <a:noFill/>
                    </a:lnL>
                    <a:lnR>
                      <a:noFill/>
                    </a:lnR>
                    <a:lnT>
                      <a:noFill/>
                    </a:lnT>
                    <a:lnB>
                      <a:noFill/>
                    </a:lnB>
                    <a:solidFill>
                      <a:srgbClr val="F0E683"/>
                    </a:solidFill>
                  </a:tcPr>
                </a:tc>
                <a:tc>
                  <a:txBody>
                    <a:bodyPr/>
                    <a:lstStyle/>
                    <a:p>
                      <a:pPr algn="r" fontAlgn="b"/>
                      <a:r>
                        <a:rPr lang="en-US" sz="300" b="0" i="0" u="none" strike="noStrike">
                          <a:solidFill>
                            <a:srgbClr val="000000"/>
                          </a:solidFill>
                          <a:latin typeface="Calibri"/>
                        </a:rPr>
                        <a:t>40.598</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26.535</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33.729</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12.314</a:t>
                      </a:r>
                    </a:p>
                  </a:txBody>
                  <a:tcPr marL="2785" marR="2785" marT="2785" marB="0" anchor="b">
                    <a:lnL>
                      <a:noFill/>
                    </a:lnL>
                    <a:lnR>
                      <a:noFill/>
                    </a:lnR>
                    <a:lnT>
                      <a:noFill/>
                    </a:lnT>
                    <a:lnB>
                      <a:noFill/>
                    </a:lnB>
                    <a:solidFill>
                      <a:srgbClr val="AAD27F"/>
                    </a:solidFill>
                  </a:tcPr>
                </a:tc>
                <a:tc>
                  <a:txBody>
                    <a:bodyPr/>
                    <a:lstStyle/>
                    <a:p>
                      <a:pPr algn="r" fontAlgn="b"/>
                      <a:r>
                        <a:rPr lang="en-US" sz="300" b="0" i="0" u="none" strike="noStrike">
                          <a:solidFill>
                            <a:srgbClr val="000000"/>
                          </a:solidFill>
                          <a:latin typeface="Calibri"/>
                        </a:rPr>
                        <a:t>36.854</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32.382</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25.43</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15.566</a:t>
                      </a:r>
                    </a:p>
                  </a:txBody>
                  <a:tcPr marL="2785" marR="2785" marT="278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17.215</a:t>
                      </a:r>
                    </a:p>
                  </a:txBody>
                  <a:tcPr marL="2785" marR="2785" marT="2785"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35.985</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18.145</a:t>
                      </a:r>
                    </a:p>
                  </a:txBody>
                  <a:tcPr marL="2785" marR="2785" marT="278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17.162</a:t>
                      </a:r>
                    </a:p>
                  </a:txBody>
                  <a:tcPr marL="2785" marR="2785" marT="2785"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16.838</a:t>
                      </a:r>
                    </a:p>
                  </a:txBody>
                  <a:tcPr marL="2785" marR="2785" marT="278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16.783</a:t>
                      </a:r>
                    </a:p>
                  </a:txBody>
                  <a:tcPr marL="2785" marR="2785" marT="2785" marB="0" anchor="b">
                    <a:lnL>
                      <a:noFill/>
                    </a:lnL>
                    <a:lnR>
                      <a:noFill/>
                    </a:lnR>
                    <a:lnT>
                      <a:noFill/>
                    </a:lnT>
                    <a:lnB>
                      <a:noFill/>
                    </a:lnB>
                    <a:solidFill>
                      <a:srgbClr val="CADB80"/>
                    </a:solidFill>
                  </a:tcPr>
                </a:tc>
                <a:tc>
                  <a:txBody>
                    <a:bodyPr/>
                    <a:lstStyle/>
                    <a:p>
                      <a:pPr algn="r" fontAlgn="b"/>
                      <a:r>
                        <a:rPr lang="en-US" sz="300" b="0" i="0" u="none" strike="noStrike">
                          <a:solidFill>
                            <a:srgbClr val="000000"/>
                          </a:solidFill>
                          <a:latin typeface="Calibri"/>
                        </a:rPr>
                        <a:t>29.947</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27.647</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18.008</a:t>
                      </a:r>
                    </a:p>
                  </a:txBody>
                  <a:tcPr marL="2785" marR="2785" marT="2785" marB="0" anchor="b">
                    <a:lnL>
                      <a:noFill/>
                    </a:lnL>
                    <a:lnR>
                      <a:noFill/>
                    </a:lnR>
                    <a:lnT>
                      <a:noFill/>
                    </a:lnT>
                    <a:lnB>
                      <a:noFill/>
                    </a:lnB>
                    <a:solidFill>
                      <a:srgbClr val="D3DE81"/>
                    </a:solidFill>
                  </a:tcPr>
                </a:tc>
                <a:tc>
                  <a:txBody>
                    <a:bodyPr/>
                    <a:lstStyle/>
                    <a:p>
                      <a:pPr algn="r" fontAlgn="b"/>
                      <a:r>
                        <a:rPr lang="en-US" sz="300" b="0" i="0" u="none" strike="noStrike">
                          <a:solidFill>
                            <a:srgbClr val="000000"/>
                          </a:solidFill>
                          <a:latin typeface="Calibri"/>
                        </a:rPr>
                        <a:t>16.186</a:t>
                      </a:r>
                    </a:p>
                  </a:txBody>
                  <a:tcPr marL="2785" marR="2785" marT="278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20.934</a:t>
                      </a:r>
                    </a:p>
                  </a:txBody>
                  <a:tcPr marL="2785" marR="2785" marT="278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45.114</a:t>
                      </a:r>
                    </a:p>
                  </a:txBody>
                  <a:tcPr marL="2785" marR="2785" marT="278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52.521</a:t>
                      </a:r>
                    </a:p>
                  </a:txBody>
                  <a:tcPr marL="2785" marR="2785" marT="2785" marB="0" anchor="b">
                    <a:lnL>
                      <a:noFill/>
                    </a:lnL>
                    <a:lnR>
                      <a:noFill/>
                    </a:lnR>
                    <a:lnT>
                      <a:noFill/>
                    </a:lnT>
                    <a:lnB>
                      <a:noFill/>
                    </a:lnB>
                    <a:solidFill>
                      <a:srgbClr val="FED480"/>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10.621</a:t>
                      </a:r>
                    </a:p>
                  </a:txBody>
                  <a:tcPr marL="2785" marR="2785" marT="2785" marB="0" anchor="b">
                    <a:lnL>
                      <a:noFill/>
                    </a:lnL>
                    <a:lnR>
                      <a:noFill/>
                    </a:lnR>
                    <a:lnT>
                      <a:noFill/>
                    </a:lnT>
                    <a:lnB>
                      <a:noFill/>
                    </a:lnB>
                    <a:solidFill>
                      <a:srgbClr val="9DCE7E"/>
                    </a:solidFill>
                  </a:tcPr>
                </a:tc>
                <a:tc>
                  <a:txBody>
                    <a:bodyPr/>
                    <a:lstStyle/>
                    <a:p>
                      <a:pPr algn="r" fontAlgn="b"/>
                      <a:r>
                        <a:rPr lang="en-US" sz="300" b="0" i="0" u="none" strike="noStrike">
                          <a:solidFill>
                            <a:srgbClr val="000000"/>
                          </a:solidFill>
                          <a:latin typeface="Calibri"/>
                        </a:rPr>
                        <a:t>12.796</a:t>
                      </a:r>
                    </a:p>
                  </a:txBody>
                  <a:tcPr marL="2785" marR="2785" marT="278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14.222</a:t>
                      </a:r>
                    </a:p>
                  </a:txBody>
                  <a:tcPr marL="2785" marR="2785" marT="2785"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16.633</a:t>
                      </a:r>
                    </a:p>
                  </a:txBody>
                  <a:tcPr marL="2785" marR="2785" marT="278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19.945</a:t>
                      </a:r>
                    </a:p>
                  </a:txBody>
                  <a:tcPr marL="2785" marR="2785" marT="2785" marB="0" anchor="b">
                    <a:lnL>
                      <a:noFill/>
                    </a:lnL>
                    <a:lnR>
                      <a:noFill/>
                    </a:lnR>
                    <a:lnT>
                      <a:noFill/>
                    </a:lnT>
                    <a:lnB>
                      <a:noFill/>
                    </a:lnB>
                    <a:solidFill>
                      <a:srgbClr val="E1E282"/>
                    </a:solidFill>
                  </a:tcPr>
                </a:tc>
                <a:tc>
                  <a:txBody>
                    <a:bodyPr/>
                    <a:lstStyle/>
                    <a:p>
                      <a:pPr algn="r" fontAlgn="b"/>
                      <a:r>
                        <a:rPr lang="en-US" sz="300" b="0" i="0" u="none" strike="noStrike">
                          <a:solidFill>
                            <a:srgbClr val="000000"/>
                          </a:solidFill>
                          <a:latin typeface="Calibri"/>
                        </a:rPr>
                        <a:t>42.285</a:t>
                      </a:r>
                    </a:p>
                  </a:txBody>
                  <a:tcPr marL="2785" marR="2785" marT="278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22.193</a:t>
                      </a:r>
                    </a:p>
                  </a:txBody>
                  <a:tcPr marL="2785" marR="2785" marT="278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36.403</a:t>
                      </a:r>
                    </a:p>
                  </a:txBody>
                  <a:tcPr marL="2785" marR="2785" marT="278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10.339</a:t>
                      </a:r>
                    </a:p>
                  </a:txBody>
                  <a:tcPr marL="2785" marR="2785" marT="2785" marB="0" anchor="b">
                    <a:lnL>
                      <a:noFill/>
                    </a:lnL>
                    <a:lnR>
                      <a:noFill/>
                    </a:lnR>
                    <a:lnT>
                      <a:noFill/>
                    </a:lnT>
                    <a:lnB>
                      <a:noFill/>
                    </a:lnB>
                    <a:solidFill>
                      <a:srgbClr val="9BCE7E"/>
                    </a:solidFill>
                  </a:tcPr>
                </a:tc>
                <a:tc>
                  <a:txBody>
                    <a:bodyPr/>
                    <a:lstStyle/>
                    <a:p>
                      <a:pPr algn="r" fontAlgn="b"/>
                      <a:r>
                        <a:rPr lang="en-US" sz="300" b="0" i="0" u="none" strike="noStrike">
                          <a:solidFill>
                            <a:srgbClr val="000000"/>
                          </a:solidFill>
                          <a:latin typeface="Calibri"/>
                        </a:rPr>
                        <a:t>37.22</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34.575</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34.42</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14.027</a:t>
                      </a:r>
                    </a:p>
                  </a:txBody>
                  <a:tcPr marL="2785" marR="2785" marT="2785"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16.208</a:t>
                      </a:r>
                    </a:p>
                  </a:txBody>
                  <a:tcPr marL="2785" marR="2785" marT="278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37.963</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14.743</a:t>
                      </a:r>
                    </a:p>
                  </a:txBody>
                  <a:tcPr marL="2785" marR="2785" marT="2785" marB="0" anchor="b">
                    <a:lnL>
                      <a:noFill/>
                    </a:lnL>
                    <a:lnR>
                      <a:noFill/>
                    </a:lnR>
                    <a:lnT>
                      <a:noFill/>
                    </a:lnT>
                    <a:lnB>
                      <a:noFill/>
                    </a:lnB>
                    <a:solidFill>
                      <a:srgbClr val="BBD780"/>
                    </a:solidFill>
                  </a:tcPr>
                </a:tc>
                <a:tc>
                  <a:txBody>
                    <a:bodyPr/>
                    <a:lstStyle/>
                    <a:p>
                      <a:pPr algn="r" fontAlgn="b"/>
                      <a:r>
                        <a:rPr lang="en-US" sz="300" b="0" i="0" u="none" strike="noStrike">
                          <a:solidFill>
                            <a:srgbClr val="000000"/>
                          </a:solidFill>
                          <a:latin typeface="Calibri"/>
                        </a:rPr>
                        <a:t>17.512</a:t>
                      </a:r>
                    </a:p>
                  </a:txBody>
                  <a:tcPr marL="2785" marR="2785" marT="2785"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17.809</a:t>
                      </a:r>
                    </a:p>
                  </a:txBody>
                  <a:tcPr marL="2785" marR="2785" marT="2785"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14.925</a:t>
                      </a:r>
                    </a:p>
                  </a:txBody>
                  <a:tcPr marL="2785" marR="2785" marT="2785" marB="0" anchor="b">
                    <a:lnL>
                      <a:noFill/>
                    </a:lnL>
                    <a:lnR>
                      <a:noFill/>
                    </a:lnR>
                    <a:lnT>
                      <a:noFill/>
                    </a:lnT>
                    <a:lnB>
                      <a:noFill/>
                    </a:lnB>
                    <a:solidFill>
                      <a:srgbClr val="BDD880"/>
                    </a:solidFill>
                  </a:tcPr>
                </a:tc>
                <a:tc>
                  <a:txBody>
                    <a:bodyPr/>
                    <a:lstStyle/>
                    <a:p>
                      <a:pPr algn="r" fontAlgn="b"/>
                      <a:r>
                        <a:rPr lang="en-US" sz="300" b="0" i="0" u="none" strike="noStrike">
                          <a:solidFill>
                            <a:srgbClr val="000000"/>
                          </a:solidFill>
                          <a:latin typeface="Calibri"/>
                        </a:rPr>
                        <a:t>28.729</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28.812</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18.566</a:t>
                      </a:r>
                    </a:p>
                  </a:txBody>
                  <a:tcPr marL="2785" marR="2785" marT="278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17.853</a:t>
                      </a:r>
                    </a:p>
                  </a:txBody>
                  <a:tcPr marL="2785" marR="2785" marT="2785"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21.247</a:t>
                      </a:r>
                    </a:p>
                  </a:txBody>
                  <a:tcPr marL="2785" marR="2785" marT="2785" marB="0" anchor="b">
                    <a:lnL>
                      <a:noFill/>
                    </a:lnL>
                    <a:lnR>
                      <a:noFill/>
                    </a:lnR>
                    <a:lnT>
                      <a:noFill/>
                    </a:lnT>
                    <a:lnB>
                      <a:noFill/>
                    </a:lnB>
                    <a:solidFill>
                      <a:srgbClr val="EBE582"/>
                    </a:solidFill>
                  </a:tcPr>
                </a:tc>
                <a:tc>
                  <a:txBody>
                    <a:bodyPr/>
                    <a:lstStyle/>
                    <a:p>
                      <a:pPr algn="r" fontAlgn="b"/>
                      <a:r>
                        <a:rPr lang="en-US" sz="300" b="0" i="0" u="none" strike="noStrike">
                          <a:solidFill>
                            <a:srgbClr val="000000"/>
                          </a:solidFill>
                          <a:latin typeface="Calibri"/>
                        </a:rPr>
                        <a:t>47.372</a:t>
                      </a:r>
                    </a:p>
                  </a:txBody>
                  <a:tcPr marL="2785" marR="2785" marT="278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54.661</a:t>
                      </a:r>
                    </a:p>
                  </a:txBody>
                  <a:tcPr marL="2785" marR="2785" marT="2785" marB="0" anchor="b">
                    <a:lnL>
                      <a:noFill/>
                    </a:lnL>
                    <a:lnR>
                      <a:noFill/>
                    </a:lnR>
                    <a:lnT>
                      <a:noFill/>
                    </a:lnT>
                    <a:lnB>
                      <a:noFill/>
                    </a:lnB>
                    <a:solidFill>
                      <a:srgbClr val="FED280"/>
                    </a:solidFill>
                  </a:tcPr>
                </a:tc>
              </a:tr>
              <a:tr h="55685">
                <a:tc>
                  <a:txBody>
                    <a:bodyPr/>
                    <a:lstStyle/>
                    <a:p>
                      <a:pPr algn="l" fontAlgn="b"/>
                      <a:r>
                        <a:rPr lang="en-US" sz="300" b="0" i="0" u="none" strike="noStrike">
                          <a:solidFill>
                            <a:srgbClr val="000000"/>
                          </a:solidFill>
                          <a:latin typeface="Calibri"/>
                        </a:rPr>
                        <a:t>ADVANCE Eastern Europe Standard</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25.373</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29.481</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22.018</a:t>
                      </a:r>
                    </a:p>
                  </a:txBody>
                  <a:tcPr marL="2785" marR="2785" marT="2785" marB="0" anchor="b">
                    <a:lnL>
                      <a:noFill/>
                    </a:lnL>
                    <a:lnR>
                      <a:noFill/>
                    </a:lnR>
                    <a:lnT>
                      <a:noFill/>
                    </a:lnT>
                    <a:lnB>
                      <a:noFill/>
                    </a:lnB>
                    <a:solidFill>
                      <a:srgbClr val="F0E683"/>
                    </a:solidFill>
                  </a:tcPr>
                </a:tc>
                <a:tc>
                  <a:txBody>
                    <a:bodyPr/>
                    <a:lstStyle/>
                    <a:p>
                      <a:pPr algn="r" fontAlgn="b"/>
                      <a:r>
                        <a:rPr lang="en-US" sz="300" b="0" i="0" u="none" strike="noStrike">
                          <a:solidFill>
                            <a:srgbClr val="000000"/>
                          </a:solidFill>
                          <a:latin typeface="Calibri"/>
                        </a:rPr>
                        <a:t>29.847</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29.529</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34.936</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22.758</a:t>
                      </a:r>
                    </a:p>
                  </a:txBody>
                  <a:tcPr marL="2785" marR="2785" marT="2785" marB="0" anchor="b">
                    <a:lnL>
                      <a:noFill/>
                    </a:lnL>
                    <a:lnR>
                      <a:noFill/>
                    </a:lnR>
                    <a:lnT>
                      <a:noFill/>
                    </a:lnT>
                    <a:lnB>
                      <a:noFill/>
                    </a:lnB>
                    <a:solidFill>
                      <a:srgbClr val="F6E883"/>
                    </a:solidFill>
                  </a:tcPr>
                </a:tc>
                <a:tc>
                  <a:txBody>
                    <a:bodyPr/>
                    <a:lstStyle/>
                    <a:p>
                      <a:pPr algn="r" fontAlgn="b"/>
                      <a:r>
                        <a:rPr lang="en-US" sz="300" b="0" i="0" u="none" strike="noStrike">
                          <a:solidFill>
                            <a:srgbClr val="000000"/>
                          </a:solidFill>
                          <a:latin typeface="Calibri"/>
                        </a:rPr>
                        <a:t>25.023</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24.294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19.752</a:t>
                      </a:r>
                    </a:p>
                  </a:txBody>
                  <a:tcPr marL="2785" marR="2785" marT="2785" marB="0" anchor="b">
                    <a:lnL>
                      <a:noFill/>
                    </a:lnL>
                    <a:lnR>
                      <a:noFill/>
                    </a:lnR>
                    <a:lnT>
                      <a:noFill/>
                    </a:lnT>
                    <a:lnB>
                      <a:noFill/>
                    </a:lnB>
                    <a:solidFill>
                      <a:srgbClr val="E0E282"/>
                    </a:solidFill>
                  </a:tcPr>
                </a:tc>
                <a:tc>
                  <a:txBody>
                    <a:bodyPr/>
                    <a:lstStyle/>
                    <a:p>
                      <a:pPr algn="r" fontAlgn="b"/>
                      <a:r>
                        <a:rPr lang="en-US" sz="300" b="0" i="0" u="none" strike="noStrike">
                          <a:solidFill>
                            <a:srgbClr val="000000"/>
                          </a:solidFill>
                          <a:latin typeface="Calibri"/>
                        </a:rPr>
                        <a:t>36.838</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27.727</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31.594</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38.952</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33.979</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25.154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28.785</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32.59</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27.622</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29.313</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32.857</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28.222</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20.277</a:t>
                      </a:r>
                    </a:p>
                  </a:txBody>
                  <a:tcPr marL="2785" marR="2785" marT="2785" marB="0" anchor="b">
                    <a:lnL>
                      <a:noFill/>
                    </a:lnL>
                    <a:lnR>
                      <a:noFill/>
                    </a:lnR>
                    <a:lnT>
                      <a:noFill/>
                    </a:lnT>
                    <a:lnB>
                      <a:noFill/>
                    </a:lnB>
                    <a:solidFill>
                      <a:srgbClr val="E4E382"/>
                    </a:solidFill>
                  </a:tcPr>
                </a:tc>
                <a:tc>
                  <a:txBody>
                    <a:bodyPr/>
                    <a:lstStyle/>
                    <a:p>
                      <a:pPr algn="r" fontAlgn="b"/>
                      <a:r>
                        <a:rPr lang="en-US" sz="300" b="0" i="0" u="none" strike="noStrike">
                          <a:solidFill>
                            <a:srgbClr val="000000"/>
                          </a:solidFill>
                          <a:latin typeface="Calibri"/>
                        </a:rPr>
                        <a:t>16.745</a:t>
                      </a:r>
                    </a:p>
                  </a:txBody>
                  <a:tcPr marL="2785" marR="2785" marT="2785" marB="0" anchor="b">
                    <a:lnL>
                      <a:noFill/>
                    </a:lnL>
                    <a:lnR>
                      <a:noFill/>
                    </a:lnR>
                    <a:lnT>
                      <a:noFill/>
                    </a:lnT>
                    <a:lnB>
                      <a:noFill/>
                    </a:lnB>
                    <a:solidFill>
                      <a:srgbClr val="CADB80"/>
                    </a:solidFill>
                  </a:tcPr>
                </a:tc>
                <a:tc>
                  <a:txBody>
                    <a:bodyPr/>
                    <a:lstStyle/>
                    <a:p>
                      <a:pPr algn="r" fontAlgn="b"/>
                      <a:r>
                        <a:rPr lang="en-US" sz="300" b="0" i="0" u="none" strike="noStrike">
                          <a:solidFill>
                            <a:srgbClr val="000000"/>
                          </a:solidFill>
                          <a:latin typeface="Calibri"/>
                        </a:rPr>
                        <a:t>38.189</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39.872</a:t>
                      </a:r>
                    </a:p>
                  </a:txBody>
                  <a:tcPr marL="2785" marR="2785" marT="2785" marB="0" anchor="b">
                    <a:lnL>
                      <a:noFill/>
                    </a:lnL>
                    <a:lnR>
                      <a:noFill/>
                    </a:lnR>
                    <a:lnT>
                      <a:noFill/>
                    </a:lnT>
                    <a:lnB>
                      <a:noFill/>
                    </a:lnB>
                    <a:solidFill>
                      <a:srgbClr val="FFDE82"/>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21.187</a:t>
                      </a:r>
                    </a:p>
                  </a:txBody>
                  <a:tcPr marL="2785" marR="2785" marT="2785" marB="0" anchor="b">
                    <a:lnL>
                      <a:noFill/>
                    </a:lnL>
                    <a:lnR>
                      <a:noFill/>
                    </a:lnR>
                    <a:lnT>
                      <a:noFill/>
                    </a:lnT>
                    <a:lnB>
                      <a:noFill/>
                    </a:lnB>
                    <a:solidFill>
                      <a:srgbClr val="EAE582"/>
                    </a:solidFill>
                  </a:tcPr>
                </a:tc>
                <a:tc>
                  <a:txBody>
                    <a:bodyPr/>
                    <a:lstStyle/>
                    <a:p>
                      <a:pPr algn="r" fontAlgn="b"/>
                      <a:r>
                        <a:rPr lang="en-US" sz="300" b="0" i="0" u="none" strike="noStrike">
                          <a:solidFill>
                            <a:srgbClr val="000000"/>
                          </a:solidFill>
                          <a:latin typeface="Calibri"/>
                        </a:rPr>
                        <a:t>26.763</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22.21</a:t>
                      </a:r>
                    </a:p>
                  </a:txBody>
                  <a:tcPr marL="2785" marR="2785" marT="278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29.612</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30.266</a:t>
                      </a:r>
                    </a:p>
                  </a:txBody>
                  <a:tcPr marL="2785" marR="2785" marT="2785"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32.007</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24.895</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23.943</a:t>
                      </a:r>
                    </a:p>
                  </a:txBody>
                  <a:tcPr marL="2785" marR="2785" marT="2785" marB="0" anchor="b">
                    <a:lnL>
                      <a:noFill/>
                    </a:lnL>
                    <a:lnR>
                      <a:noFill/>
                    </a:lnR>
                    <a:lnT>
                      <a:noFill/>
                    </a:lnT>
                    <a:lnB>
                      <a:noFill/>
                    </a:lnB>
                    <a:solidFill>
                      <a:srgbClr val="FEEA83"/>
                    </a:solidFill>
                  </a:tcPr>
                </a:tc>
                <a:tc>
                  <a:txBody>
                    <a:bodyPr/>
                    <a:lstStyle/>
                    <a:p>
                      <a:pPr algn="r" fontAlgn="b"/>
                      <a:r>
                        <a:rPr lang="en-US" sz="300" b="0" i="0" u="none" strike="noStrike">
                          <a:solidFill>
                            <a:srgbClr val="000000"/>
                          </a:solidFill>
                          <a:latin typeface="Calibri"/>
                        </a:rPr>
                        <a:t>15.617</a:t>
                      </a:r>
                    </a:p>
                  </a:txBody>
                  <a:tcPr marL="2785" marR="2785" marT="278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26.923</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35.894</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32.236</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27.872</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34.595</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37.124</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24.856</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30.889</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30.184</a:t>
                      </a:r>
                    </a:p>
                  </a:txBody>
                  <a:tcPr marL="2785" marR="2785" marT="2785"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26.465</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31.498</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35.049</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27.289</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18.739</a:t>
                      </a:r>
                    </a:p>
                  </a:txBody>
                  <a:tcPr marL="2785" marR="2785" marT="2785" marB="0" anchor="b">
                    <a:lnL>
                      <a:noFill/>
                    </a:lnL>
                    <a:lnR>
                      <a:noFill/>
                    </a:lnR>
                    <a:lnT>
                      <a:noFill/>
                    </a:lnT>
                    <a:lnB>
                      <a:noFill/>
                    </a:lnB>
                    <a:solidFill>
                      <a:srgbClr val="D8E081"/>
                    </a:solidFill>
                  </a:tcPr>
                </a:tc>
                <a:tc>
                  <a:txBody>
                    <a:bodyPr/>
                    <a:lstStyle/>
                    <a:p>
                      <a:pPr algn="r" fontAlgn="b"/>
                      <a:r>
                        <a:rPr lang="en-US" sz="300" b="0" i="0" u="none" strike="noStrike">
                          <a:solidFill>
                            <a:srgbClr val="000000"/>
                          </a:solidFill>
                          <a:latin typeface="Calibri"/>
                        </a:rPr>
                        <a:t>17.736</a:t>
                      </a:r>
                    </a:p>
                  </a:txBody>
                  <a:tcPr marL="2785" marR="2785" marT="2785"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42.38</a:t>
                      </a:r>
                    </a:p>
                  </a:txBody>
                  <a:tcPr marL="2785" marR="2785" marT="278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44.359</a:t>
                      </a:r>
                    </a:p>
                  </a:txBody>
                  <a:tcPr marL="2785" marR="2785" marT="2785" marB="0" anchor="b">
                    <a:lnL>
                      <a:noFill/>
                    </a:lnL>
                    <a:lnR>
                      <a:noFill/>
                    </a:lnR>
                    <a:lnT>
                      <a:noFill/>
                    </a:lnT>
                    <a:lnB>
                      <a:noFill/>
                    </a:lnB>
                    <a:solidFill>
                      <a:srgbClr val="FFDB81"/>
                    </a:solidFill>
                  </a:tcPr>
                </a:tc>
              </a:tr>
              <a:tr h="55685">
                <a:tc>
                  <a:txBody>
                    <a:bodyPr/>
                    <a:lstStyle/>
                    <a:p>
                      <a:pPr algn="l" fontAlgn="b"/>
                      <a:r>
                        <a:rPr lang="en-US" sz="300" b="0" i="0" u="none" strike="noStrike">
                          <a:solidFill>
                            <a:srgbClr val="000000"/>
                          </a:solidFill>
                          <a:latin typeface="Calibri"/>
                        </a:rPr>
                        <a:t>ADVANCE Eastern Europe Intensive</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20.736</a:t>
                      </a:r>
                    </a:p>
                  </a:txBody>
                  <a:tcPr marL="2785" marR="2785" marT="2785"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29.926</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21.442</a:t>
                      </a:r>
                    </a:p>
                  </a:txBody>
                  <a:tcPr marL="2785" marR="2785" marT="2785" marB="0" anchor="b">
                    <a:lnL>
                      <a:noFill/>
                    </a:lnL>
                    <a:lnR>
                      <a:noFill/>
                    </a:lnR>
                    <a:lnT>
                      <a:noFill/>
                    </a:lnT>
                    <a:lnB>
                      <a:noFill/>
                    </a:lnB>
                    <a:solidFill>
                      <a:srgbClr val="ECE582"/>
                    </a:solidFill>
                  </a:tcPr>
                </a:tc>
                <a:tc>
                  <a:txBody>
                    <a:bodyPr/>
                    <a:lstStyle/>
                    <a:p>
                      <a:pPr algn="r" fontAlgn="b"/>
                      <a:r>
                        <a:rPr lang="en-US" sz="300" b="0" i="0" u="none" strike="noStrike">
                          <a:solidFill>
                            <a:srgbClr val="000000"/>
                          </a:solidFill>
                          <a:latin typeface="Calibri"/>
                        </a:rPr>
                        <a:t>24.79</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27.447</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34.625</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22.361</a:t>
                      </a:r>
                    </a:p>
                  </a:txBody>
                  <a:tcPr marL="2785" marR="2785" marT="2785"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24.476</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23.876</a:t>
                      </a:r>
                    </a:p>
                  </a:txBody>
                  <a:tcPr marL="2785" marR="2785" marT="2785" marB="0" anchor="b">
                    <a:lnL>
                      <a:noFill/>
                    </a:lnL>
                    <a:lnR>
                      <a:noFill/>
                    </a:lnR>
                    <a:lnT>
                      <a:noFill/>
                    </a:lnT>
                    <a:lnB>
                      <a:noFill/>
                    </a:lnB>
                    <a:solidFill>
                      <a:srgbClr val="FEEA83"/>
                    </a:solidFill>
                  </a:tcPr>
                </a:tc>
                <a:tc>
                  <a:txBody>
                    <a:bodyPr/>
                    <a:lstStyle/>
                    <a:p>
                      <a:pPr algn="r" fontAlgn="b"/>
                      <a:r>
                        <a:rPr lang="en-US" sz="300" b="0" i="0" u="none" strike="noStrike">
                          <a:solidFill>
                            <a:srgbClr val="000000"/>
                          </a:solidFill>
                          <a:latin typeface="Calibri"/>
                        </a:rPr>
                        <a:t>21.622</a:t>
                      </a:r>
                    </a:p>
                  </a:txBody>
                  <a:tcPr marL="2785" marR="2785" marT="2785" marB="0" anchor="b">
                    <a:lnL>
                      <a:noFill/>
                    </a:lnL>
                    <a:lnR>
                      <a:noFill/>
                    </a:lnR>
                    <a:lnT>
                      <a:noFill/>
                    </a:lnT>
                    <a:lnB>
                      <a:noFill/>
                    </a:lnB>
                    <a:solidFill>
                      <a:srgbClr val="EEE683"/>
                    </a:solidFill>
                  </a:tcPr>
                </a:tc>
                <a:tc>
                  <a:txBody>
                    <a:bodyPr/>
                    <a:lstStyle/>
                    <a:p>
                      <a:pPr algn="r" fontAlgn="b"/>
                      <a:r>
                        <a:rPr lang="en-US" sz="300" b="0" i="0" u="none" strike="noStrike">
                          <a:solidFill>
                            <a:srgbClr val="000000"/>
                          </a:solidFill>
                          <a:latin typeface="Calibri"/>
                        </a:rPr>
                        <a:t>35.067</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24.366</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28.401</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33.071</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36.055</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23.33</a:t>
                      </a:r>
                    </a:p>
                  </a:txBody>
                  <a:tcPr marL="2785" marR="2785" marT="2785" marB="0" anchor="b">
                    <a:lnL>
                      <a:noFill/>
                    </a:lnL>
                    <a:lnR>
                      <a:noFill/>
                    </a:lnR>
                    <a:lnT>
                      <a:noFill/>
                    </a:lnT>
                    <a:lnB>
                      <a:noFill/>
                    </a:lnB>
                    <a:solidFill>
                      <a:srgbClr val="FAE983"/>
                    </a:solidFill>
                  </a:tcPr>
                </a:tc>
                <a:tc>
                  <a:txBody>
                    <a:bodyPr/>
                    <a:lstStyle/>
                    <a:p>
                      <a:pPr algn="r" fontAlgn="b"/>
                      <a:r>
                        <a:rPr lang="en-US" sz="300" b="0" i="0" u="none" strike="noStrike">
                          <a:solidFill>
                            <a:srgbClr val="000000"/>
                          </a:solidFill>
                          <a:latin typeface="Calibri"/>
                        </a:rPr>
                        <a:t>26.937</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27.714</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24.748</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28.722</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30.131</a:t>
                      </a:r>
                    </a:p>
                  </a:txBody>
                  <a:tcPr marL="2785" marR="2785" marT="2785"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25.651</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16.921</a:t>
                      </a:r>
                    </a:p>
                  </a:txBody>
                  <a:tcPr marL="2785" marR="2785" marT="278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12.982</a:t>
                      </a:r>
                    </a:p>
                  </a:txBody>
                  <a:tcPr marL="2785" marR="2785" marT="2785" marB="0" anchor="b">
                    <a:lnL>
                      <a:noFill/>
                    </a:lnL>
                    <a:lnR>
                      <a:noFill/>
                    </a:lnR>
                    <a:lnT>
                      <a:noFill/>
                    </a:lnT>
                    <a:lnB>
                      <a:noFill/>
                    </a:lnB>
                    <a:solidFill>
                      <a:srgbClr val="AED37F"/>
                    </a:solidFill>
                  </a:tcPr>
                </a:tc>
                <a:tc>
                  <a:txBody>
                    <a:bodyPr/>
                    <a:lstStyle/>
                    <a:p>
                      <a:pPr algn="r" fontAlgn="b"/>
                      <a:r>
                        <a:rPr lang="en-US" sz="300" b="0" i="0" u="none" strike="noStrike">
                          <a:solidFill>
                            <a:srgbClr val="000000"/>
                          </a:solidFill>
                          <a:latin typeface="Calibri"/>
                        </a:rPr>
                        <a:t>41.559</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38.706</a:t>
                      </a:r>
                    </a:p>
                  </a:txBody>
                  <a:tcPr marL="2785" marR="2785" marT="2785" marB="0" anchor="b">
                    <a:lnL>
                      <a:noFill/>
                    </a:lnL>
                    <a:lnR>
                      <a:noFill/>
                    </a:lnR>
                    <a:lnT>
                      <a:noFill/>
                    </a:lnT>
                    <a:lnB>
                      <a:noFill/>
                    </a:lnB>
                    <a:solidFill>
                      <a:srgbClr val="FFDF82"/>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18.209</a:t>
                      </a:r>
                    </a:p>
                  </a:txBody>
                  <a:tcPr marL="2785" marR="2785" marT="2785" marB="0" anchor="b">
                    <a:lnL>
                      <a:noFill/>
                    </a:lnL>
                    <a:lnR>
                      <a:noFill/>
                    </a:lnR>
                    <a:lnT>
                      <a:noFill/>
                    </a:lnT>
                    <a:lnB>
                      <a:noFill/>
                    </a:lnB>
                    <a:solidFill>
                      <a:srgbClr val="D5DE81"/>
                    </a:solidFill>
                  </a:tcPr>
                </a:tc>
                <a:tc>
                  <a:txBody>
                    <a:bodyPr/>
                    <a:lstStyle/>
                    <a:p>
                      <a:pPr algn="r" fontAlgn="b"/>
                      <a:r>
                        <a:rPr lang="en-US" sz="300" b="0" i="0" u="none" strike="noStrike">
                          <a:solidFill>
                            <a:srgbClr val="000000"/>
                          </a:solidFill>
                          <a:latin typeface="Calibri"/>
                        </a:rPr>
                        <a:t>26.823</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19.578</a:t>
                      </a:r>
                    </a:p>
                  </a:txBody>
                  <a:tcPr marL="2785" marR="2785" marT="2785" marB="0" anchor="b">
                    <a:lnL>
                      <a:noFill/>
                    </a:lnL>
                    <a:lnR>
                      <a:noFill/>
                    </a:lnR>
                    <a:lnT>
                      <a:noFill/>
                    </a:lnT>
                    <a:lnB>
                      <a:noFill/>
                    </a:lnB>
                    <a:solidFill>
                      <a:srgbClr val="DFE182"/>
                    </a:solidFill>
                  </a:tcPr>
                </a:tc>
                <a:tc>
                  <a:txBody>
                    <a:bodyPr/>
                    <a:lstStyle/>
                    <a:p>
                      <a:pPr algn="r" fontAlgn="b"/>
                      <a:r>
                        <a:rPr lang="en-US" sz="300" b="0" i="0" u="none" strike="noStrike">
                          <a:solidFill>
                            <a:srgbClr val="000000"/>
                          </a:solidFill>
                          <a:latin typeface="Calibri"/>
                        </a:rPr>
                        <a:t>25.954</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26.493</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37.027</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27.696</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23.077</a:t>
                      </a:r>
                    </a:p>
                  </a:txBody>
                  <a:tcPr marL="2785" marR="2785" marT="2785" marB="0" anchor="b">
                    <a:lnL>
                      <a:noFill/>
                    </a:lnL>
                    <a:lnR>
                      <a:noFill/>
                    </a:lnR>
                    <a:lnT>
                      <a:noFill/>
                    </a:lnT>
                    <a:lnB>
                      <a:noFill/>
                    </a:lnB>
                    <a:solidFill>
                      <a:srgbClr val="F8E983"/>
                    </a:solidFill>
                  </a:tcPr>
                </a:tc>
                <a:tc>
                  <a:txBody>
                    <a:bodyPr/>
                    <a:lstStyle/>
                    <a:p>
                      <a:pPr algn="r" fontAlgn="b"/>
                      <a:r>
                        <a:rPr lang="en-US" sz="300" b="0" i="0" u="none" strike="noStrike">
                          <a:solidFill>
                            <a:srgbClr val="000000"/>
                          </a:solidFill>
                          <a:latin typeface="Calibri"/>
                        </a:rPr>
                        <a:t>11.782</a:t>
                      </a:r>
                    </a:p>
                  </a:txBody>
                  <a:tcPr marL="2785" marR="2785" marT="2785" marB="0" anchor="b">
                    <a:lnL>
                      <a:noFill/>
                    </a:lnL>
                    <a:lnR>
                      <a:noFill/>
                    </a:lnR>
                    <a:lnT>
                      <a:noFill/>
                    </a:lnT>
                    <a:lnB>
                      <a:noFill/>
                    </a:lnB>
                    <a:solidFill>
                      <a:srgbClr val="A6D17E"/>
                    </a:solidFill>
                  </a:tcPr>
                </a:tc>
                <a:tc>
                  <a:txBody>
                    <a:bodyPr/>
                    <a:lstStyle/>
                    <a:p>
                      <a:pPr algn="r" fontAlgn="b"/>
                      <a:r>
                        <a:rPr lang="en-US" sz="300" b="0" i="0" u="none" strike="noStrike">
                          <a:solidFill>
                            <a:srgbClr val="000000"/>
                          </a:solidFill>
                          <a:latin typeface="Calibri"/>
                        </a:rPr>
                        <a:t>30.337</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37.798</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28.744</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25.21</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27.895</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36.039</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22.415</a:t>
                      </a:r>
                    </a:p>
                  </a:txBody>
                  <a:tcPr marL="2785" marR="2785" marT="2785"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27.963</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27.373</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23.946</a:t>
                      </a:r>
                    </a:p>
                  </a:txBody>
                  <a:tcPr marL="2785" marR="2785" marT="2785" marB="0" anchor="b">
                    <a:lnL>
                      <a:noFill/>
                    </a:lnL>
                    <a:lnR>
                      <a:noFill/>
                    </a:lnR>
                    <a:lnT>
                      <a:noFill/>
                    </a:lnT>
                    <a:lnB>
                      <a:noFill/>
                    </a:lnB>
                    <a:solidFill>
                      <a:srgbClr val="FEEA83"/>
                    </a:solidFill>
                  </a:tcPr>
                </a:tc>
                <a:tc>
                  <a:txBody>
                    <a:bodyPr/>
                    <a:lstStyle/>
                    <a:p>
                      <a:pPr algn="r" fontAlgn="b"/>
                      <a:r>
                        <a:rPr lang="en-US" sz="300" b="0" i="0" u="none" strike="noStrike">
                          <a:solidFill>
                            <a:srgbClr val="000000"/>
                          </a:solidFill>
                          <a:latin typeface="Calibri"/>
                        </a:rPr>
                        <a:t>28.682</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33.938</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24.81</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17.22</a:t>
                      </a:r>
                    </a:p>
                  </a:txBody>
                  <a:tcPr marL="2785" marR="2785" marT="2785"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13.991</a:t>
                      </a:r>
                    </a:p>
                  </a:txBody>
                  <a:tcPr marL="2785" marR="2785" marT="2785"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37.433</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46.454</a:t>
                      </a:r>
                    </a:p>
                  </a:txBody>
                  <a:tcPr marL="2785" marR="2785" marT="2785" marB="0" anchor="b">
                    <a:lnL>
                      <a:noFill/>
                    </a:lnL>
                    <a:lnR>
                      <a:noFill/>
                    </a:lnR>
                    <a:lnT>
                      <a:noFill/>
                    </a:lnT>
                    <a:lnB>
                      <a:noFill/>
                    </a:lnB>
                    <a:solidFill>
                      <a:srgbClr val="FFD981"/>
                    </a:solidFill>
                  </a:tcPr>
                </a:tc>
              </a:tr>
              <a:tr h="55685">
                <a:tc>
                  <a:txBody>
                    <a:bodyPr/>
                    <a:lstStyle/>
                    <a:p>
                      <a:pPr algn="l" fontAlgn="b"/>
                      <a:r>
                        <a:rPr lang="en-US" sz="300" b="0" i="0" u="none" strike="noStrike">
                          <a:solidFill>
                            <a:srgbClr val="000000"/>
                          </a:solidFill>
                          <a:latin typeface="Calibri"/>
                        </a:rPr>
                        <a:t>ADVANCE Full</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14.379</a:t>
                      </a:r>
                    </a:p>
                  </a:txBody>
                  <a:tcPr marL="2785" marR="2785" marT="2785" marB="0" anchor="b">
                    <a:lnL>
                      <a:noFill/>
                    </a:lnL>
                    <a:lnR>
                      <a:noFill/>
                    </a:lnR>
                    <a:lnT>
                      <a:noFill/>
                    </a:lnT>
                    <a:lnB>
                      <a:noFill/>
                    </a:lnB>
                    <a:solidFill>
                      <a:srgbClr val="B9D67F"/>
                    </a:solidFill>
                  </a:tcPr>
                </a:tc>
                <a:tc>
                  <a:txBody>
                    <a:bodyPr/>
                    <a:lstStyle/>
                    <a:p>
                      <a:pPr algn="r" fontAlgn="b"/>
                      <a:r>
                        <a:rPr lang="en-US" sz="300" b="0" i="0" u="none" strike="noStrike">
                          <a:solidFill>
                            <a:srgbClr val="000000"/>
                          </a:solidFill>
                          <a:latin typeface="Calibri"/>
                        </a:rPr>
                        <a:t>18.419</a:t>
                      </a:r>
                    </a:p>
                  </a:txBody>
                  <a:tcPr marL="2785" marR="2785" marT="2785"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11.36</a:t>
                      </a:r>
                    </a:p>
                  </a:txBody>
                  <a:tcPr marL="2785" marR="2785" marT="278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17.128</a:t>
                      </a:r>
                    </a:p>
                  </a:txBody>
                  <a:tcPr marL="2785" marR="2785" marT="2785"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16.802</a:t>
                      </a:r>
                    </a:p>
                  </a:txBody>
                  <a:tcPr marL="2785" marR="2785" marT="2785" marB="0" anchor="b">
                    <a:lnL>
                      <a:noFill/>
                    </a:lnL>
                    <a:lnR>
                      <a:noFill/>
                    </a:lnR>
                    <a:lnT>
                      <a:noFill/>
                    </a:lnT>
                    <a:lnB>
                      <a:noFill/>
                    </a:lnB>
                    <a:solidFill>
                      <a:srgbClr val="CADB80"/>
                    </a:solidFill>
                  </a:tcPr>
                </a:tc>
                <a:tc>
                  <a:txBody>
                    <a:bodyPr/>
                    <a:lstStyle/>
                    <a:p>
                      <a:pPr algn="r" fontAlgn="b"/>
                      <a:r>
                        <a:rPr lang="en-US" sz="300" b="0" i="0" u="none" strike="noStrike">
                          <a:solidFill>
                            <a:srgbClr val="000000"/>
                          </a:solidFill>
                          <a:latin typeface="Calibri"/>
                        </a:rPr>
                        <a:t>33.206</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17.747</a:t>
                      </a:r>
                    </a:p>
                  </a:txBody>
                  <a:tcPr marL="2785" marR="2785" marT="2785"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29.805</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13.296</a:t>
                      </a:r>
                    </a:p>
                  </a:txBody>
                  <a:tcPr marL="2785" marR="2785" marT="2785"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26.714</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38.984</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37.961</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18.573</a:t>
                      </a:r>
                    </a:p>
                  </a:txBody>
                  <a:tcPr marL="2785" marR="2785" marT="278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22.406</a:t>
                      </a:r>
                    </a:p>
                  </a:txBody>
                  <a:tcPr marL="2785" marR="2785" marT="2785"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33.813</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12.432</a:t>
                      </a:r>
                    </a:p>
                  </a:txBody>
                  <a:tcPr marL="2785" marR="2785" marT="2785" marB="0" anchor="b">
                    <a:lnL>
                      <a:noFill/>
                    </a:lnL>
                    <a:lnR>
                      <a:noFill/>
                    </a:lnR>
                    <a:lnT>
                      <a:noFill/>
                    </a:lnT>
                    <a:lnB>
                      <a:noFill/>
                    </a:lnB>
                    <a:solidFill>
                      <a:srgbClr val="AAD27F"/>
                    </a:solidFill>
                  </a:tcPr>
                </a:tc>
                <a:tc>
                  <a:txBody>
                    <a:bodyPr/>
                    <a:lstStyle/>
                    <a:p>
                      <a:pPr algn="r" fontAlgn="b"/>
                      <a:r>
                        <a:rPr lang="en-US" sz="300" b="0" i="0" u="none" strike="noStrike">
                          <a:solidFill>
                            <a:srgbClr val="000000"/>
                          </a:solidFill>
                          <a:latin typeface="Calibri"/>
                        </a:rPr>
                        <a:t>17.366</a:t>
                      </a:r>
                    </a:p>
                  </a:txBody>
                  <a:tcPr marL="2785" marR="2785" marT="2785" marB="0" anchor="b">
                    <a:lnL>
                      <a:noFill/>
                    </a:lnL>
                    <a:lnR>
                      <a:noFill/>
                    </a:lnR>
                    <a:lnT>
                      <a:noFill/>
                    </a:lnT>
                    <a:lnB>
                      <a:noFill/>
                    </a:lnB>
                    <a:solidFill>
                      <a:srgbClr val="CEDD81"/>
                    </a:solidFill>
                  </a:tcPr>
                </a:tc>
                <a:tc>
                  <a:txBody>
                    <a:bodyPr/>
                    <a:lstStyle/>
                    <a:p>
                      <a:pPr algn="r" fontAlgn="b"/>
                      <a:r>
                        <a:rPr lang="en-US" sz="300" b="0" i="0" u="none" strike="noStrike">
                          <a:solidFill>
                            <a:srgbClr val="000000"/>
                          </a:solidFill>
                          <a:latin typeface="Calibri"/>
                        </a:rPr>
                        <a:t>16.253</a:t>
                      </a:r>
                    </a:p>
                  </a:txBody>
                  <a:tcPr marL="2785" marR="2785" marT="278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11.059</a:t>
                      </a:r>
                    </a:p>
                  </a:txBody>
                  <a:tcPr marL="2785" marR="2785" marT="2785" marB="0" anchor="b">
                    <a:lnL>
                      <a:noFill/>
                    </a:lnL>
                    <a:lnR>
                      <a:noFill/>
                    </a:lnR>
                    <a:lnT>
                      <a:noFill/>
                    </a:lnT>
                    <a:lnB>
                      <a:noFill/>
                    </a:lnB>
                    <a:solidFill>
                      <a:srgbClr val="A0CF7E"/>
                    </a:solidFill>
                  </a:tcPr>
                </a:tc>
                <a:tc>
                  <a:txBody>
                    <a:bodyPr/>
                    <a:lstStyle/>
                    <a:p>
                      <a:pPr algn="r" fontAlgn="b"/>
                      <a:r>
                        <a:rPr lang="en-US" sz="300" b="0" i="0" u="none" strike="noStrike">
                          <a:solidFill>
                            <a:srgbClr val="000000"/>
                          </a:solidFill>
                          <a:latin typeface="Calibri"/>
                        </a:rPr>
                        <a:t>23.439</a:t>
                      </a:r>
                    </a:p>
                  </a:txBody>
                  <a:tcPr marL="2785" marR="2785" marT="2785" marB="0" anchor="b">
                    <a:lnL>
                      <a:noFill/>
                    </a:lnL>
                    <a:lnR>
                      <a:noFill/>
                    </a:lnR>
                    <a:lnT>
                      <a:noFill/>
                    </a:lnT>
                    <a:lnB>
                      <a:noFill/>
                    </a:lnB>
                    <a:solidFill>
                      <a:srgbClr val="FBE983"/>
                    </a:solidFill>
                  </a:tcPr>
                </a:tc>
                <a:tc>
                  <a:txBody>
                    <a:bodyPr/>
                    <a:lstStyle/>
                    <a:p>
                      <a:pPr algn="r" fontAlgn="b"/>
                      <a:r>
                        <a:rPr lang="en-US" sz="300" b="0" i="0" u="none" strike="noStrike">
                          <a:solidFill>
                            <a:srgbClr val="000000"/>
                          </a:solidFill>
                          <a:latin typeface="Calibri"/>
                        </a:rPr>
                        <a:t>25.688</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26.888</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22.346</a:t>
                      </a:r>
                    </a:p>
                  </a:txBody>
                  <a:tcPr marL="2785" marR="2785" marT="2785"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19.011</a:t>
                      </a:r>
                    </a:p>
                  </a:txBody>
                  <a:tcPr marL="2785" marR="2785" marT="2785" marB="0" anchor="b">
                    <a:lnL>
                      <a:noFill/>
                    </a:lnL>
                    <a:lnR>
                      <a:noFill/>
                    </a:lnR>
                    <a:lnT>
                      <a:noFill/>
                    </a:lnT>
                    <a:lnB>
                      <a:noFill/>
                    </a:lnB>
                    <a:solidFill>
                      <a:srgbClr val="DAE081"/>
                    </a:solidFill>
                  </a:tcPr>
                </a:tc>
                <a:tc>
                  <a:txBody>
                    <a:bodyPr/>
                    <a:lstStyle/>
                    <a:p>
                      <a:pPr algn="r" fontAlgn="b"/>
                      <a:r>
                        <a:rPr lang="en-US" sz="300" b="0" i="0" u="none" strike="noStrike">
                          <a:solidFill>
                            <a:srgbClr val="000000"/>
                          </a:solidFill>
                          <a:latin typeface="Calibri"/>
                        </a:rPr>
                        <a:t>43.075</a:t>
                      </a:r>
                    </a:p>
                  </a:txBody>
                  <a:tcPr marL="2785" marR="2785" marT="2785" marB="0" anchor="b">
                    <a:lnL>
                      <a:noFill/>
                    </a:lnL>
                    <a:lnR>
                      <a:noFill/>
                    </a:lnR>
                    <a:lnT>
                      <a:noFill/>
                    </a:lnT>
                    <a:lnB>
                      <a:noFill/>
                    </a:lnB>
                    <a:solidFill>
                      <a:srgbClr val="FFDC81"/>
                    </a:solidFill>
                  </a:tcPr>
                </a:tc>
                <a:tc>
                  <a:txBody>
                    <a:bodyPr/>
                    <a:lstStyle/>
                    <a:p>
                      <a:pPr algn="r" fontAlgn="b"/>
                      <a:r>
                        <a:rPr lang="en-US" sz="300" b="0" i="0" u="none" strike="noStrike">
                          <a:solidFill>
                            <a:srgbClr val="000000"/>
                          </a:solidFill>
                          <a:latin typeface="Calibri"/>
                        </a:rPr>
                        <a:t>43.138</a:t>
                      </a:r>
                    </a:p>
                  </a:txBody>
                  <a:tcPr marL="2785" marR="2785" marT="2785" marB="0" anchor="b">
                    <a:lnL>
                      <a:noFill/>
                    </a:lnL>
                    <a:lnR>
                      <a:noFill/>
                    </a:lnR>
                    <a:lnT>
                      <a:noFill/>
                    </a:lnT>
                    <a:lnB>
                      <a:noFill/>
                    </a:lnB>
                    <a:solidFill>
                      <a:srgbClr val="FFDC81"/>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5.7747</a:t>
                      </a:r>
                    </a:p>
                  </a:txBody>
                  <a:tcPr marL="2785" marR="2785" marT="2785" marB="0" anchor="b">
                    <a:lnL>
                      <a:noFill/>
                    </a:lnL>
                    <a:lnR>
                      <a:noFill/>
                    </a:lnR>
                    <a:lnT>
                      <a:noFill/>
                    </a:lnT>
                    <a:lnB>
                      <a:noFill/>
                    </a:lnB>
                    <a:solidFill>
                      <a:srgbClr val="7AC47C"/>
                    </a:solidFill>
                  </a:tcPr>
                </a:tc>
                <a:tc>
                  <a:txBody>
                    <a:bodyPr/>
                    <a:lstStyle/>
                    <a:p>
                      <a:pPr algn="r" fontAlgn="b"/>
                      <a:r>
                        <a:rPr lang="en-US" sz="300" b="0" i="0" u="none" strike="noStrike">
                          <a:solidFill>
                            <a:srgbClr val="000000"/>
                          </a:solidFill>
                          <a:latin typeface="Calibri"/>
                        </a:rPr>
                        <a:t>15.338</a:t>
                      </a:r>
                    </a:p>
                  </a:txBody>
                  <a:tcPr marL="2785" marR="2785" marT="2785" marB="0" anchor="b">
                    <a:lnL>
                      <a:noFill/>
                    </a:lnL>
                    <a:lnR>
                      <a:noFill/>
                    </a:lnR>
                    <a:lnT>
                      <a:noFill/>
                    </a:lnT>
                    <a:lnB>
                      <a:noFill/>
                    </a:lnB>
                    <a:solidFill>
                      <a:srgbClr val="C0D880"/>
                    </a:solidFill>
                  </a:tcPr>
                </a:tc>
                <a:tc>
                  <a:txBody>
                    <a:bodyPr/>
                    <a:lstStyle/>
                    <a:p>
                      <a:pPr algn="r" fontAlgn="b"/>
                      <a:r>
                        <a:rPr lang="en-US" sz="300" b="0" i="0" u="none" strike="noStrike">
                          <a:solidFill>
                            <a:srgbClr val="000000"/>
                          </a:solidFill>
                          <a:latin typeface="Calibri"/>
                        </a:rPr>
                        <a:t>12.515</a:t>
                      </a:r>
                    </a:p>
                  </a:txBody>
                  <a:tcPr marL="2785" marR="2785" marT="2785" marB="0" anchor="b">
                    <a:lnL>
                      <a:noFill/>
                    </a:lnL>
                    <a:lnR>
                      <a:noFill/>
                    </a:lnR>
                    <a:lnT>
                      <a:noFill/>
                    </a:lnT>
                    <a:lnB>
                      <a:noFill/>
                    </a:lnB>
                    <a:solidFill>
                      <a:srgbClr val="ABD27F"/>
                    </a:solidFill>
                  </a:tcPr>
                </a:tc>
                <a:tc>
                  <a:txBody>
                    <a:bodyPr/>
                    <a:lstStyle/>
                    <a:p>
                      <a:pPr algn="r" fontAlgn="b"/>
                      <a:r>
                        <a:rPr lang="en-US" sz="300" b="0" i="0" u="none" strike="noStrike">
                          <a:solidFill>
                            <a:srgbClr val="000000"/>
                          </a:solidFill>
                          <a:latin typeface="Calibri"/>
                        </a:rPr>
                        <a:t>16.345</a:t>
                      </a:r>
                    </a:p>
                  </a:txBody>
                  <a:tcPr marL="2785" marR="2785" marT="2785" marB="0" anchor="b">
                    <a:lnL>
                      <a:noFill/>
                    </a:lnL>
                    <a:lnR>
                      <a:noFill/>
                    </a:lnR>
                    <a:lnT>
                      <a:noFill/>
                    </a:lnT>
                    <a:lnB>
                      <a:noFill/>
                    </a:lnB>
                    <a:solidFill>
                      <a:srgbClr val="C7DA80"/>
                    </a:solidFill>
                  </a:tcPr>
                </a:tc>
                <a:tc>
                  <a:txBody>
                    <a:bodyPr/>
                    <a:lstStyle/>
                    <a:p>
                      <a:pPr algn="r" fontAlgn="b"/>
                      <a:r>
                        <a:rPr lang="en-US" sz="300" b="0" i="0" u="none" strike="noStrike">
                          <a:solidFill>
                            <a:srgbClr val="000000"/>
                          </a:solidFill>
                          <a:latin typeface="Calibri"/>
                        </a:rPr>
                        <a:t>21.835</a:t>
                      </a:r>
                    </a:p>
                  </a:txBody>
                  <a:tcPr marL="2785" marR="2785" marT="2785" marB="0" anchor="b">
                    <a:lnL>
                      <a:noFill/>
                    </a:lnL>
                    <a:lnR>
                      <a:noFill/>
                    </a:lnR>
                    <a:lnT>
                      <a:noFill/>
                    </a:lnT>
                    <a:lnB>
                      <a:noFill/>
                    </a:lnB>
                    <a:solidFill>
                      <a:srgbClr val="EFE683"/>
                    </a:solidFill>
                  </a:tcPr>
                </a:tc>
                <a:tc>
                  <a:txBody>
                    <a:bodyPr/>
                    <a:lstStyle/>
                    <a:p>
                      <a:pPr algn="r" fontAlgn="b"/>
                      <a:r>
                        <a:rPr lang="en-US" sz="300" b="0" i="0" u="none" strike="noStrike">
                          <a:solidFill>
                            <a:srgbClr val="000000"/>
                          </a:solidFill>
                          <a:latin typeface="Calibri"/>
                        </a:rPr>
                        <a:t>37.445</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20.369</a:t>
                      </a:r>
                    </a:p>
                  </a:txBody>
                  <a:tcPr marL="2785" marR="2785" marT="2785" marB="0" anchor="b">
                    <a:lnL>
                      <a:noFill/>
                    </a:lnL>
                    <a:lnR>
                      <a:noFill/>
                    </a:lnR>
                    <a:lnT>
                      <a:noFill/>
                    </a:lnT>
                    <a:lnB>
                      <a:noFill/>
                    </a:lnB>
                    <a:solidFill>
                      <a:srgbClr val="E4E382"/>
                    </a:solidFill>
                  </a:tcPr>
                </a:tc>
                <a:tc>
                  <a:txBody>
                    <a:bodyPr/>
                    <a:lstStyle/>
                    <a:p>
                      <a:pPr algn="r" fontAlgn="b"/>
                      <a:r>
                        <a:rPr lang="en-US" sz="300" b="0" i="0" u="none" strike="noStrike">
                          <a:solidFill>
                            <a:srgbClr val="000000"/>
                          </a:solidFill>
                          <a:latin typeface="Calibri"/>
                        </a:rPr>
                        <a:t>36.496</a:t>
                      </a:r>
                    </a:p>
                  </a:txBody>
                  <a:tcPr marL="2785" marR="2785" marT="278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19.907</a:t>
                      </a:r>
                    </a:p>
                  </a:txBody>
                  <a:tcPr marL="2785" marR="2785" marT="2785" marB="0" anchor="b">
                    <a:lnL>
                      <a:noFill/>
                    </a:lnL>
                    <a:lnR>
                      <a:noFill/>
                    </a:lnR>
                    <a:lnT>
                      <a:noFill/>
                    </a:lnT>
                    <a:lnB>
                      <a:noFill/>
                    </a:lnB>
                    <a:solidFill>
                      <a:srgbClr val="E1E282"/>
                    </a:solidFill>
                  </a:tcPr>
                </a:tc>
                <a:tc>
                  <a:txBody>
                    <a:bodyPr/>
                    <a:lstStyle/>
                    <a:p>
                      <a:pPr algn="r" fontAlgn="b"/>
                      <a:r>
                        <a:rPr lang="en-US" sz="300" b="0" i="0" u="none" strike="noStrike">
                          <a:solidFill>
                            <a:srgbClr val="000000"/>
                          </a:solidFill>
                          <a:latin typeface="Calibri"/>
                        </a:rPr>
                        <a:t>41.796</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47.23</a:t>
                      </a:r>
                    </a:p>
                  </a:txBody>
                  <a:tcPr marL="2785" marR="2785" marT="278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52.193</a:t>
                      </a:r>
                    </a:p>
                  </a:txBody>
                  <a:tcPr marL="2785" marR="2785" marT="278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7.8963</a:t>
                      </a:r>
                    </a:p>
                  </a:txBody>
                  <a:tcPr marL="2785" marR="2785" marT="2785" marB="0" anchor="b">
                    <a:lnL>
                      <a:noFill/>
                    </a:lnL>
                    <a:lnR>
                      <a:noFill/>
                    </a:lnR>
                    <a:lnT>
                      <a:noFill/>
                    </a:lnT>
                    <a:lnB>
                      <a:noFill/>
                    </a:lnB>
                    <a:solidFill>
                      <a:srgbClr val="89C97D"/>
                    </a:solidFill>
                  </a:tcPr>
                </a:tc>
                <a:tc>
                  <a:txBody>
                    <a:bodyPr/>
                    <a:lstStyle/>
                    <a:p>
                      <a:pPr algn="r" fontAlgn="b"/>
                      <a:r>
                        <a:rPr lang="en-US" sz="300" b="0" i="0" u="none" strike="noStrike">
                          <a:solidFill>
                            <a:srgbClr val="000000"/>
                          </a:solidFill>
                          <a:latin typeface="Calibri"/>
                        </a:rPr>
                        <a:t>14.102</a:t>
                      </a:r>
                    </a:p>
                  </a:txBody>
                  <a:tcPr marL="2785" marR="2785" marT="278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41.639</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10.552</a:t>
                      </a:r>
                    </a:p>
                  </a:txBody>
                  <a:tcPr marL="2785" marR="2785" marT="2785" marB="0" anchor="b">
                    <a:lnL>
                      <a:noFill/>
                    </a:lnL>
                    <a:lnR>
                      <a:noFill/>
                    </a:lnR>
                    <a:lnT>
                      <a:noFill/>
                    </a:lnT>
                    <a:lnB>
                      <a:noFill/>
                    </a:lnB>
                    <a:solidFill>
                      <a:srgbClr val="9DCE7E"/>
                    </a:solidFill>
                  </a:tcPr>
                </a:tc>
                <a:tc>
                  <a:txBody>
                    <a:bodyPr/>
                    <a:lstStyle/>
                    <a:p>
                      <a:pPr algn="r" fontAlgn="b"/>
                      <a:r>
                        <a:rPr lang="en-US" sz="300" b="0" i="0" u="none" strike="noStrike">
                          <a:solidFill>
                            <a:srgbClr val="000000"/>
                          </a:solidFill>
                          <a:latin typeface="Calibri"/>
                        </a:rPr>
                        <a:t>16.344</a:t>
                      </a:r>
                    </a:p>
                  </a:txBody>
                  <a:tcPr marL="2785" marR="2785" marT="2785" marB="0" anchor="b">
                    <a:lnL>
                      <a:noFill/>
                    </a:lnL>
                    <a:lnR>
                      <a:noFill/>
                    </a:lnR>
                    <a:lnT>
                      <a:noFill/>
                    </a:lnT>
                    <a:lnB>
                      <a:noFill/>
                    </a:lnB>
                    <a:solidFill>
                      <a:srgbClr val="C7DA80"/>
                    </a:solidFill>
                  </a:tcPr>
                </a:tc>
                <a:tc>
                  <a:txBody>
                    <a:bodyPr/>
                    <a:lstStyle/>
                    <a:p>
                      <a:pPr algn="r" fontAlgn="b"/>
                      <a:r>
                        <a:rPr lang="en-US" sz="300" b="0" i="0" u="none" strike="noStrike">
                          <a:solidFill>
                            <a:srgbClr val="000000"/>
                          </a:solidFill>
                          <a:latin typeface="Calibri"/>
                        </a:rPr>
                        <a:t>18.116</a:t>
                      </a:r>
                    </a:p>
                  </a:txBody>
                  <a:tcPr marL="2785" marR="2785" marT="278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9.7147</a:t>
                      </a:r>
                    </a:p>
                  </a:txBody>
                  <a:tcPr marL="2785" marR="2785" marT="2785" marB="0" anchor="b">
                    <a:lnL>
                      <a:noFill/>
                    </a:lnL>
                    <a:lnR>
                      <a:noFill/>
                    </a:lnR>
                    <a:lnT>
                      <a:noFill/>
                    </a:lnT>
                    <a:lnB>
                      <a:noFill/>
                    </a:lnB>
                    <a:solidFill>
                      <a:srgbClr val="97CD7E"/>
                    </a:solidFill>
                  </a:tcPr>
                </a:tc>
                <a:tc>
                  <a:txBody>
                    <a:bodyPr/>
                    <a:lstStyle/>
                    <a:p>
                      <a:pPr algn="r" fontAlgn="b"/>
                      <a:r>
                        <a:rPr lang="en-US" sz="300" b="0" i="0" u="none" strike="noStrike">
                          <a:solidFill>
                            <a:srgbClr val="000000"/>
                          </a:solidFill>
                          <a:latin typeface="Calibri"/>
                        </a:rPr>
                        <a:t>28.771</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38.154</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29.551</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31.729</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28.422</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51.072</a:t>
                      </a:r>
                    </a:p>
                  </a:txBody>
                  <a:tcPr marL="2785" marR="2785" marT="278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56.501</a:t>
                      </a:r>
                    </a:p>
                  </a:txBody>
                  <a:tcPr marL="2785" marR="2785" marT="2785" marB="0" anchor="b">
                    <a:lnL>
                      <a:noFill/>
                    </a:lnL>
                    <a:lnR>
                      <a:noFill/>
                    </a:lnR>
                    <a:lnT>
                      <a:noFill/>
                    </a:lnT>
                    <a:lnB>
                      <a:noFill/>
                    </a:lnB>
                    <a:solidFill>
                      <a:srgbClr val="FED17F"/>
                    </a:solidFill>
                  </a:tcPr>
                </a:tc>
              </a:tr>
              <a:tr h="55685">
                <a:tc>
                  <a:txBody>
                    <a:bodyPr/>
                    <a:lstStyle/>
                    <a:p>
                      <a:pPr algn="l" fontAlgn="b"/>
                      <a:r>
                        <a:rPr lang="en-US" sz="300" b="0" i="0" u="none" strike="noStrike">
                          <a:solidFill>
                            <a:srgbClr val="000000"/>
                          </a:solidFill>
                          <a:latin typeface="Calibri"/>
                        </a:rPr>
                        <a:t>ACCORD BP Standard Therapy</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30.663</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28.982</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30.435</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31.619</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30.098</a:t>
                      </a:r>
                    </a:p>
                  </a:txBody>
                  <a:tcPr marL="2785" marR="2785" marT="2785"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38.003</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30.999</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17.425</a:t>
                      </a:r>
                    </a:p>
                  </a:txBody>
                  <a:tcPr marL="2785" marR="2785" marT="278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25.84</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23.117</a:t>
                      </a:r>
                    </a:p>
                  </a:txBody>
                  <a:tcPr marL="2785" marR="2785" marT="2785" marB="0" anchor="b">
                    <a:lnL>
                      <a:noFill/>
                    </a:lnL>
                    <a:lnR>
                      <a:noFill/>
                    </a:lnR>
                    <a:lnT>
                      <a:noFill/>
                    </a:lnT>
                    <a:lnB>
                      <a:noFill/>
                    </a:lnB>
                    <a:solidFill>
                      <a:srgbClr val="F8E983"/>
                    </a:solidFill>
                  </a:tcPr>
                </a:tc>
                <a:tc>
                  <a:txBody>
                    <a:bodyPr/>
                    <a:lstStyle/>
                    <a:p>
                      <a:pPr algn="r" fontAlgn="b"/>
                      <a:r>
                        <a:rPr lang="en-US" sz="300" b="0" i="0" u="none" strike="noStrike">
                          <a:solidFill>
                            <a:srgbClr val="000000"/>
                          </a:solidFill>
                          <a:latin typeface="Calibri"/>
                        </a:rPr>
                        <a:t>14.129</a:t>
                      </a:r>
                    </a:p>
                  </a:txBody>
                  <a:tcPr marL="2785" marR="2785" marT="278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27.944</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31.689</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31.776</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42.391</a:t>
                      </a:r>
                    </a:p>
                  </a:txBody>
                  <a:tcPr marL="2785" marR="2785" marT="278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33.528</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31.877</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32.293</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32.687</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35.664</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42.476</a:t>
                      </a:r>
                    </a:p>
                  </a:txBody>
                  <a:tcPr marL="2785" marR="2785" marT="278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17.394</a:t>
                      </a:r>
                    </a:p>
                  </a:txBody>
                  <a:tcPr marL="2785" marR="2785" marT="278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17.721</a:t>
                      </a:r>
                    </a:p>
                  </a:txBody>
                  <a:tcPr marL="2785" marR="2785" marT="2785"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27.012</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16.558</a:t>
                      </a:r>
                    </a:p>
                  </a:txBody>
                  <a:tcPr marL="2785" marR="2785" marT="278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32.462</a:t>
                      </a:r>
                    </a:p>
                  </a:txBody>
                  <a:tcPr marL="2785" marR="2785" marT="2785" marB="0" anchor="b">
                    <a:lnL>
                      <a:noFill/>
                    </a:lnL>
                    <a:lnR>
                      <a:noFill/>
                    </a:lnR>
                    <a:lnT>
                      <a:noFill/>
                    </a:lnT>
                    <a:lnB>
                      <a:noFill/>
                    </a:lnB>
                    <a:solidFill>
                      <a:srgbClr val="FFE483"/>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29.006</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26.164</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29.24</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26.084</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29.244</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39.392</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31.641</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20.408</a:t>
                      </a:r>
                    </a:p>
                  </a:txBody>
                  <a:tcPr marL="2785" marR="2785" marT="2785" marB="0" anchor="b">
                    <a:lnL>
                      <a:noFill/>
                    </a:lnL>
                    <a:lnR>
                      <a:noFill/>
                    </a:lnR>
                    <a:lnT>
                      <a:noFill/>
                    </a:lnT>
                    <a:lnB>
                      <a:noFill/>
                    </a:lnB>
                    <a:solidFill>
                      <a:srgbClr val="E5E382"/>
                    </a:solidFill>
                  </a:tcPr>
                </a:tc>
                <a:tc>
                  <a:txBody>
                    <a:bodyPr/>
                    <a:lstStyle/>
                    <a:p>
                      <a:pPr algn="r" fontAlgn="b"/>
                      <a:r>
                        <a:rPr lang="en-US" sz="300" b="0" i="0" u="none" strike="noStrike">
                          <a:solidFill>
                            <a:srgbClr val="000000"/>
                          </a:solidFill>
                          <a:latin typeface="Calibri"/>
                        </a:rPr>
                        <a:t>22.122</a:t>
                      </a:r>
                    </a:p>
                  </a:txBody>
                  <a:tcPr marL="2785" marR="2785" marT="2785" marB="0" anchor="b">
                    <a:lnL>
                      <a:noFill/>
                    </a:lnL>
                    <a:lnR>
                      <a:noFill/>
                    </a:lnR>
                    <a:lnT>
                      <a:noFill/>
                    </a:lnT>
                    <a:lnB>
                      <a:noFill/>
                    </a:lnB>
                    <a:solidFill>
                      <a:srgbClr val="F1E783"/>
                    </a:solidFill>
                  </a:tcPr>
                </a:tc>
                <a:tc>
                  <a:txBody>
                    <a:bodyPr/>
                    <a:lstStyle/>
                    <a:p>
                      <a:pPr algn="r" fontAlgn="b"/>
                      <a:r>
                        <a:rPr lang="en-US" sz="300" b="0" i="0" u="none" strike="noStrike">
                          <a:solidFill>
                            <a:srgbClr val="000000"/>
                          </a:solidFill>
                          <a:latin typeface="Calibri"/>
                        </a:rPr>
                        <a:t>27.855</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19.779</a:t>
                      </a:r>
                    </a:p>
                  </a:txBody>
                  <a:tcPr marL="2785" marR="2785" marT="2785" marB="0" anchor="b">
                    <a:lnL>
                      <a:noFill/>
                    </a:lnL>
                    <a:lnR>
                      <a:noFill/>
                    </a:lnR>
                    <a:lnT>
                      <a:noFill/>
                    </a:lnT>
                    <a:lnB>
                      <a:noFill/>
                    </a:lnB>
                    <a:solidFill>
                      <a:srgbClr val="E0E282"/>
                    </a:solidFill>
                  </a:tcPr>
                </a:tc>
                <a:tc>
                  <a:txBody>
                    <a:bodyPr/>
                    <a:lstStyle/>
                    <a:p>
                      <a:pPr algn="r" fontAlgn="b"/>
                      <a:r>
                        <a:rPr lang="en-US" sz="300" b="0" i="0" u="none" strike="noStrike">
                          <a:solidFill>
                            <a:srgbClr val="000000"/>
                          </a:solidFill>
                          <a:latin typeface="Calibri"/>
                        </a:rPr>
                        <a:t>34.773</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29.438</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28.316</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45.944</a:t>
                      </a:r>
                    </a:p>
                  </a:txBody>
                  <a:tcPr marL="2785" marR="2785" marT="278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30.753</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28.296</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31.162</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28.851</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39.743</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49.682</a:t>
                      </a:r>
                    </a:p>
                  </a:txBody>
                  <a:tcPr marL="2785" marR="2785" marT="2785"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16.814</a:t>
                      </a:r>
                    </a:p>
                  </a:txBody>
                  <a:tcPr marL="2785" marR="2785" marT="2785" marB="0" anchor="b">
                    <a:lnL>
                      <a:noFill/>
                    </a:lnL>
                    <a:lnR>
                      <a:noFill/>
                    </a:lnR>
                    <a:lnT>
                      <a:noFill/>
                    </a:lnT>
                    <a:lnB>
                      <a:noFill/>
                    </a:lnB>
                    <a:solidFill>
                      <a:srgbClr val="CADB80"/>
                    </a:solidFill>
                  </a:tcPr>
                </a:tc>
                <a:tc>
                  <a:txBody>
                    <a:bodyPr/>
                    <a:lstStyle/>
                    <a:p>
                      <a:pPr algn="r" fontAlgn="b"/>
                      <a:r>
                        <a:rPr lang="en-US" sz="300" b="0" i="0" u="none" strike="noStrike">
                          <a:solidFill>
                            <a:srgbClr val="000000"/>
                          </a:solidFill>
                          <a:latin typeface="Calibri"/>
                        </a:rPr>
                        <a:t>23.689</a:t>
                      </a:r>
                    </a:p>
                  </a:txBody>
                  <a:tcPr marL="2785" marR="2785" marT="2785" marB="0" anchor="b">
                    <a:lnL>
                      <a:noFill/>
                    </a:lnL>
                    <a:lnR>
                      <a:noFill/>
                    </a:lnR>
                    <a:lnT>
                      <a:noFill/>
                    </a:lnT>
                    <a:lnB>
                      <a:noFill/>
                    </a:lnB>
                    <a:solidFill>
                      <a:srgbClr val="FDEA83"/>
                    </a:solidFill>
                  </a:tcPr>
                </a:tc>
                <a:tc>
                  <a:txBody>
                    <a:bodyPr/>
                    <a:lstStyle/>
                    <a:p>
                      <a:pPr algn="r" fontAlgn="b"/>
                      <a:r>
                        <a:rPr lang="en-US" sz="300" b="0" i="0" u="none" strike="noStrike">
                          <a:solidFill>
                            <a:srgbClr val="000000"/>
                          </a:solidFill>
                          <a:latin typeface="Calibri"/>
                        </a:rPr>
                        <a:t>30.611</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25.656</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40.463</a:t>
                      </a:r>
                    </a:p>
                  </a:txBody>
                  <a:tcPr marL="2785" marR="2785" marT="2785" marB="0" anchor="b">
                    <a:lnL>
                      <a:noFill/>
                    </a:lnL>
                    <a:lnR>
                      <a:noFill/>
                    </a:lnR>
                    <a:lnT>
                      <a:noFill/>
                    </a:lnT>
                    <a:lnB>
                      <a:noFill/>
                    </a:lnB>
                    <a:solidFill>
                      <a:srgbClr val="FFDE82"/>
                    </a:solidFill>
                  </a:tcPr>
                </a:tc>
              </a:tr>
              <a:tr h="55685">
                <a:tc>
                  <a:txBody>
                    <a:bodyPr/>
                    <a:lstStyle/>
                    <a:p>
                      <a:pPr algn="l" fontAlgn="b"/>
                      <a:r>
                        <a:rPr lang="en-US" sz="300" b="0" i="0" u="none" strike="noStrike">
                          <a:solidFill>
                            <a:srgbClr val="000000"/>
                          </a:solidFill>
                          <a:latin typeface="Calibri"/>
                        </a:rPr>
                        <a:t>ACCORD BP Intensive Therapy</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30.062</a:t>
                      </a:r>
                    </a:p>
                  </a:txBody>
                  <a:tcPr marL="2785" marR="2785" marT="2785"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28.762</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29.627</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27.54</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29.163</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38.778</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33.534</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13.551</a:t>
                      </a:r>
                    </a:p>
                  </a:txBody>
                  <a:tcPr marL="2785" marR="2785" marT="2785" marB="0" anchor="b">
                    <a:lnL>
                      <a:noFill/>
                    </a:lnL>
                    <a:lnR>
                      <a:noFill/>
                    </a:lnR>
                    <a:lnT>
                      <a:noFill/>
                    </a:lnT>
                    <a:lnB>
                      <a:noFill/>
                    </a:lnB>
                    <a:solidFill>
                      <a:srgbClr val="B3D57F"/>
                    </a:solidFill>
                  </a:tcPr>
                </a:tc>
                <a:tc>
                  <a:txBody>
                    <a:bodyPr/>
                    <a:lstStyle/>
                    <a:p>
                      <a:pPr algn="r" fontAlgn="b"/>
                      <a:r>
                        <a:rPr lang="en-US" sz="300" b="0" i="0" u="none" strike="noStrike">
                          <a:solidFill>
                            <a:srgbClr val="000000"/>
                          </a:solidFill>
                          <a:latin typeface="Calibri"/>
                        </a:rPr>
                        <a:t>25.647</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18.835</a:t>
                      </a:r>
                    </a:p>
                  </a:txBody>
                  <a:tcPr marL="2785" marR="2785" marT="278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11.31</a:t>
                      </a:r>
                    </a:p>
                  </a:txBody>
                  <a:tcPr marL="2785" marR="2785" marT="278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15.669</a:t>
                      </a:r>
                    </a:p>
                  </a:txBody>
                  <a:tcPr marL="2785" marR="2785" marT="278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34.415</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34.508</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41.324</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35.137</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34.827</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34.88</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34.828</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38.179</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42.504</a:t>
                      </a:r>
                    </a:p>
                  </a:txBody>
                  <a:tcPr marL="2785" marR="2785" marT="278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18.465</a:t>
                      </a:r>
                    </a:p>
                  </a:txBody>
                  <a:tcPr marL="2785" marR="2785" marT="2785"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12.033</a:t>
                      </a:r>
                    </a:p>
                  </a:txBody>
                  <a:tcPr marL="2785" marR="2785" marT="2785" marB="0" anchor="b">
                    <a:lnL>
                      <a:noFill/>
                    </a:lnL>
                    <a:lnR>
                      <a:noFill/>
                    </a:lnR>
                    <a:lnT>
                      <a:noFill/>
                    </a:lnT>
                    <a:lnB>
                      <a:noFill/>
                    </a:lnB>
                    <a:solidFill>
                      <a:srgbClr val="A8D17E"/>
                    </a:solidFill>
                  </a:tcPr>
                </a:tc>
                <a:tc>
                  <a:txBody>
                    <a:bodyPr/>
                    <a:lstStyle/>
                    <a:p>
                      <a:pPr algn="r" fontAlgn="b"/>
                      <a:r>
                        <a:rPr lang="en-US" sz="300" b="0" i="0" u="none" strike="noStrike">
                          <a:solidFill>
                            <a:srgbClr val="000000"/>
                          </a:solidFill>
                          <a:latin typeface="Calibri"/>
                        </a:rPr>
                        <a:t>22.575</a:t>
                      </a:r>
                    </a:p>
                  </a:txBody>
                  <a:tcPr marL="2785" marR="2785" marT="2785" marB="0" anchor="b">
                    <a:lnL>
                      <a:noFill/>
                    </a:lnL>
                    <a:lnR>
                      <a:noFill/>
                    </a:lnR>
                    <a:lnT>
                      <a:noFill/>
                    </a:lnT>
                    <a:lnB>
                      <a:noFill/>
                    </a:lnB>
                    <a:solidFill>
                      <a:srgbClr val="F4E883"/>
                    </a:solidFill>
                  </a:tcPr>
                </a:tc>
                <a:tc>
                  <a:txBody>
                    <a:bodyPr/>
                    <a:lstStyle/>
                    <a:p>
                      <a:pPr algn="r" fontAlgn="b"/>
                      <a:r>
                        <a:rPr lang="en-US" sz="300" b="0" i="0" u="none" strike="noStrike">
                          <a:solidFill>
                            <a:srgbClr val="000000"/>
                          </a:solidFill>
                          <a:latin typeface="Calibri"/>
                        </a:rPr>
                        <a:t>11.882</a:t>
                      </a:r>
                    </a:p>
                  </a:txBody>
                  <a:tcPr marL="2785" marR="2785" marT="2785" marB="0" anchor="b">
                    <a:lnL>
                      <a:noFill/>
                    </a:lnL>
                    <a:lnR>
                      <a:noFill/>
                    </a:lnR>
                    <a:lnT>
                      <a:noFill/>
                    </a:lnT>
                    <a:lnB>
                      <a:noFill/>
                    </a:lnB>
                    <a:solidFill>
                      <a:srgbClr val="A6D17E"/>
                    </a:solidFill>
                  </a:tcPr>
                </a:tc>
                <a:tc>
                  <a:txBody>
                    <a:bodyPr/>
                    <a:lstStyle/>
                    <a:p>
                      <a:pPr algn="r" fontAlgn="b"/>
                      <a:r>
                        <a:rPr lang="en-US" sz="300" b="0" i="0" u="none" strike="noStrike">
                          <a:solidFill>
                            <a:srgbClr val="000000"/>
                          </a:solidFill>
                          <a:latin typeface="Calibri"/>
                        </a:rPr>
                        <a:t>22.562</a:t>
                      </a:r>
                    </a:p>
                  </a:txBody>
                  <a:tcPr marL="2785" marR="2785" marT="2785" marB="0" anchor="b">
                    <a:lnL>
                      <a:noFill/>
                    </a:lnL>
                    <a:lnR>
                      <a:noFill/>
                    </a:lnR>
                    <a:lnT>
                      <a:noFill/>
                    </a:lnT>
                    <a:lnB>
                      <a:noFill/>
                    </a:lnB>
                    <a:solidFill>
                      <a:srgbClr val="F4E883"/>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25.2</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24.221</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25.27</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26.006</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29.111</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39.155</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31.273</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17.999</a:t>
                      </a:r>
                    </a:p>
                  </a:txBody>
                  <a:tcPr marL="2785" marR="2785" marT="2785" marB="0" anchor="b">
                    <a:lnL>
                      <a:noFill/>
                    </a:lnL>
                    <a:lnR>
                      <a:noFill/>
                    </a:lnR>
                    <a:lnT>
                      <a:noFill/>
                    </a:lnT>
                    <a:lnB>
                      <a:noFill/>
                    </a:lnB>
                    <a:solidFill>
                      <a:srgbClr val="D3DE81"/>
                    </a:solidFill>
                  </a:tcPr>
                </a:tc>
                <a:tc>
                  <a:txBody>
                    <a:bodyPr/>
                    <a:lstStyle/>
                    <a:p>
                      <a:pPr algn="r" fontAlgn="b"/>
                      <a:r>
                        <a:rPr lang="en-US" sz="300" b="0" i="0" u="none" strike="noStrike">
                          <a:solidFill>
                            <a:srgbClr val="000000"/>
                          </a:solidFill>
                          <a:latin typeface="Calibri"/>
                        </a:rPr>
                        <a:t>19.127</a:t>
                      </a:r>
                    </a:p>
                  </a:txBody>
                  <a:tcPr marL="2785" marR="2785" marT="2785" marB="0" anchor="b">
                    <a:lnL>
                      <a:noFill/>
                    </a:lnL>
                    <a:lnR>
                      <a:noFill/>
                    </a:lnR>
                    <a:lnT>
                      <a:noFill/>
                    </a:lnT>
                    <a:lnB>
                      <a:noFill/>
                    </a:lnB>
                    <a:solidFill>
                      <a:srgbClr val="DBE081"/>
                    </a:solidFill>
                  </a:tcPr>
                </a:tc>
                <a:tc>
                  <a:txBody>
                    <a:bodyPr/>
                    <a:lstStyle/>
                    <a:p>
                      <a:pPr algn="r" fontAlgn="b"/>
                      <a:r>
                        <a:rPr lang="en-US" sz="300" b="0" i="0" u="none" strike="noStrike">
                          <a:solidFill>
                            <a:srgbClr val="000000"/>
                          </a:solidFill>
                          <a:latin typeface="Calibri"/>
                        </a:rPr>
                        <a:t>28.243</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15.337</a:t>
                      </a:r>
                    </a:p>
                  </a:txBody>
                  <a:tcPr marL="2785" marR="2785" marT="2785" marB="0" anchor="b">
                    <a:lnL>
                      <a:noFill/>
                    </a:lnL>
                    <a:lnR>
                      <a:noFill/>
                    </a:lnR>
                    <a:lnT>
                      <a:noFill/>
                    </a:lnT>
                    <a:lnB>
                      <a:noFill/>
                    </a:lnB>
                    <a:solidFill>
                      <a:srgbClr val="C0D880"/>
                    </a:solidFill>
                  </a:tcPr>
                </a:tc>
                <a:tc>
                  <a:txBody>
                    <a:bodyPr/>
                    <a:lstStyle/>
                    <a:p>
                      <a:pPr algn="r" fontAlgn="b"/>
                      <a:r>
                        <a:rPr lang="en-US" sz="300" b="0" i="0" u="none" strike="noStrike">
                          <a:solidFill>
                            <a:srgbClr val="000000"/>
                          </a:solidFill>
                          <a:latin typeface="Calibri"/>
                        </a:rPr>
                        <a:t>25.645</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31.108</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32.114</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46.146</a:t>
                      </a:r>
                    </a:p>
                  </a:txBody>
                  <a:tcPr marL="2785" marR="2785" marT="278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30.622</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31.664</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36.764</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32.006</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40.701</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49.62</a:t>
                      </a:r>
                    </a:p>
                  </a:txBody>
                  <a:tcPr marL="2785" marR="2785" marT="2785"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14.707</a:t>
                      </a:r>
                    </a:p>
                  </a:txBody>
                  <a:tcPr marL="2785" marR="2785" marT="2785" marB="0" anchor="b">
                    <a:lnL>
                      <a:noFill/>
                    </a:lnL>
                    <a:lnR>
                      <a:noFill/>
                    </a:lnR>
                    <a:lnT>
                      <a:noFill/>
                    </a:lnT>
                    <a:lnB>
                      <a:noFill/>
                    </a:lnB>
                    <a:solidFill>
                      <a:srgbClr val="BBD780"/>
                    </a:solidFill>
                  </a:tcPr>
                </a:tc>
                <a:tc>
                  <a:txBody>
                    <a:bodyPr/>
                    <a:lstStyle/>
                    <a:p>
                      <a:pPr algn="r" fontAlgn="b"/>
                      <a:r>
                        <a:rPr lang="en-US" sz="300" b="0" i="0" u="none" strike="noStrike">
                          <a:solidFill>
                            <a:srgbClr val="000000"/>
                          </a:solidFill>
                          <a:latin typeface="Calibri"/>
                        </a:rPr>
                        <a:t>13.969</a:t>
                      </a:r>
                    </a:p>
                  </a:txBody>
                  <a:tcPr marL="2785" marR="2785" marT="2785" marB="0" anchor="b">
                    <a:lnL>
                      <a:noFill/>
                    </a:lnL>
                    <a:lnR>
                      <a:noFill/>
                    </a:lnR>
                    <a:lnT>
                      <a:noFill/>
                    </a:lnT>
                    <a:lnB>
                      <a:noFill/>
                    </a:lnB>
                    <a:solidFill>
                      <a:srgbClr val="B6D57F"/>
                    </a:solidFill>
                  </a:tcPr>
                </a:tc>
                <a:tc>
                  <a:txBody>
                    <a:bodyPr/>
                    <a:lstStyle/>
                    <a:p>
                      <a:pPr algn="r" fontAlgn="b"/>
                      <a:r>
                        <a:rPr lang="en-US" sz="300" b="0" i="0" u="none" strike="noStrike">
                          <a:solidFill>
                            <a:srgbClr val="000000"/>
                          </a:solidFill>
                          <a:latin typeface="Calibri"/>
                        </a:rPr>
                        <a:t>28.997</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18.409</a:t>
                      </a:r>
                    </a:p>
                  </a:txBody>
                  <a:tcPr marL="2785" marR="2785" marT="2785"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36.505</a:t>
                      </a:r>
                    </a:p>
                  </a:txBody>
                  <a:tcPr marL="2785" marR="2785" marT="2785" marB="0" anchor="b">
                    <a:lnL>
                      <a:noFill/>
                    </a:lnL>
                    <a:lnR>
                      <a:noFill/>
                    </a:lnR>
                    <a:lnT>
                      <a:noFill/>
                    </a:lnT>
                    <a:lnB>
                      <a:noFill/>
                    </a:lnB>
                    <a:solidFill>
                      <a:srgbClr val="FFE183"/>
                    </a:solidFill>
                  </a:tcPr>
                </a:tc>
              </a:tr>
              <a:tr h="55685">
                <a:tc>
                  <a:txBody>
                    <a:bodyPr/>
                    <a:lstStyle/>
                    <a:p>
                      <a:pPr algn="l" fontAlgn="b"/>
                      <a:r>
                        <a:rPr lang="en-US" sz="300" b="0" i="0" u="none" strike="noStrike">
                          <a:solidFill>
                            <a:srgbClr val="000000"/>
                          </a:solidFill>
                          <a:latin typeface="Calibri"/>
                        </a:rPr>
                        <a:t>ACCORD BP Full</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28.95</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26.773</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30.17</a:t>
                      </a:r>
                    </a:p>
                  </a:txBody>
                  <a:tcPr marL="2785" marR="2785" marT="2785"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28.93</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28.263</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36.773</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30.985</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15.792</a:t>
                      </a:r>
                    </a:p>
                  </a:txBody>
                  <a:tcPr marL="2785" marR="2785" marT="2785" marB="0" anchor="b">
                    <a:lnL>
                      <a:noFill/>
                    </a:lnL>
                    <a:lnR>
                      <a:noFill/>
                    </a:lnR>
                    <a:lnT>
                      <a:noFill/>
                    </a:lnT>
                    <a:lnB>
                      <a:noFill/>
                    </a:lnB>
                    <a:solidFill>
                      <a:srgbClr val="C3D980"/>
                    </a:solidFill>
                  </a:tcPr>
                </a:tc>
                <a:tc>
                  <a:txBody>
                    <a:bodyPr/>
                    <a:lstStyle/>
                    <a:p>
                      <a:pPr algn="r" fontAlgn="b"/>
                      <a:r>
                        <a:rPr lang="en-US" sz="300" b="0" i="0" u="none" strike="noStrike">
                          <a:solidFill>
                            <a:srgbClr val="000000"/>
                          </a:solidFill>
                          <a:latin typeface="Calibri"/>
                        </a:rPr>
                        <a:t>22.478</a:t>
                      </a:r>
                    </a:p>
                  </a:txBody>
                  <a:tcPr marL="2785" marR="2785" marT="2785" marB="0" anchor="b">
                    <a:lnL>
                      <a:noFill/>
                    </a:lnL>
                    <a:lnR>
                      <a:noFill/>
                    </a:lnR>
                    <a:lnT>
                      <a:noFill/>
                    </a:lnT>
                    <a:lnB>
                      <a:noFill/>
                    </a:lnB>
                    <a:solidFill>
                      <a:srgbClr val="F4E783"/>
                    </a:solidFill>
                  </a:tcPr>
                </a:tc>
                <a:tc>
                  <a:txBody>
                    <a:bodyPr/>
                    <a:lstStyle/>
                    <a:p>
                      <a:pPr algn="r" fontAlgn="b"/>
                      <a:r>
                        <a:rPr lang="en-US" sz="300" b="0" i="0" u="none" strike="noStrike">
                          <a:solidFill>
                            <a:srgbClr val="000000"/>
                          </a:solidFill>
                          <a:latin typeface="Calibri"/>
                        </a:rPr>
                        <a:t>20.997</a:t>
                      </a:r>
                    </a:p>
                  </a:txBody>
                  <a:tcPr marL="2785" marR="2785" marT="2785" marB="0" anchor="b">
                    <a:lnL>
                      <a:noFill/>
                    </a:lnL>
                    <a:lnR>
                      <a:noFill/>
                    </a:lnR>
                    <a:lnT>
                      <a:noFill/>
                    </a:lnT>
                    <a:lnB>
                      <a:noFill/>
                    </a:lnB>
                    <a:solidFill>
                      <a:srgbClr val="E9E482"/>
                    </a:solidFill>
                  </a:tcPr>
                </a:tc>
                <a:tc>
                  <a:txBody>
                    <a:bodyPr/>
                    <a:lstStyle/>
                    <a:p>
                      <a:pPr algn="r" fontAlgn="b"/>
                      <a:r>
                        <a:rPr lang="en-US" sz="300" b="0" i="0" u="none" strike="noStrike">
                          <a:solidFill>
                            <a:srgbClr val="000000"/>
                          </a:solidFill>
                          <a:latin typeface="Calibri"/>
                        </a:rPr>
                        <a:t>11.652</a:t>
                      </a:r>
                    </a:p>
                  </a:txBody>
                  <a:tcPr marL="2785" marR="2785" marT="2785"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18.678</a:t>
                      </a:r>
                    </a:p>
                  </a:txBody>
                  <a:tcPr marL="2785" marR="2785" marT="2785" marB="0" anchor="b">
                    <a:lnL>
                      <a:noFill/>
                    </a:lnL>
                    <a:lnR>
                      <a:noFill/>
                    </a:lnR>
                    <a:lnT>
                      <a:noFill/>
                    </a:lnT>
                    <a:lnB>
                      <a:noFill/>
                    </a:lnB>
                    <a:solidFill>
                      <a:srgbClr val="D8DF81"/>
                    </a:solidFill>
                  </a:tcPr>
                </a:tc>
                <a:tc>
                  <a:txBody>
                    <a:bodyPr/>
                    <a:lstStyle/>
                    <a:p>
                      <a:pPr algn="r" fontAlgn="b"/>
                      <a:r>
                        <a:rPr lang="en-US" sz="300" b="0" i="0" u="none" strike="noStrike">
                          <a:solidFill>
                            <a:srgbClr val="000000"/>
                          </a:solidFill>
                          <a:latin typeface="Calibri"/>
                        </a:rPr>
                        <a:t>35.52</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34.63</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41.8</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33.438</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32.808</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34.77</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32.996</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37.926</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43.133</a:t>
                      </a:r>
                    </a:p>
                  </a:txBody>
                  <a:tcPr marL="2785" marR="2785" marT="2785" marB="0" anchor="b">
                    <a:lnL>
                      <a:noFill/>
                    </a:lnL>
                    <a:lnR>
                      <a:noFill/>
                    </a:lnR>
                    <a:lnT>
                      <a:noFill/>
                    </a:lnT>
                    <a:lnB>
                      <a:noFill/>
                    </a:lnB>
                    <a:solidFill>
                      <a:srgbClr val="FFDC81"/>
                    </a:solidFill>
                  </a:tcPr>
                </a:tc>
                <a:tc>
                  <a:txBody>
                    <a:bodyPr/>
                    <a:lstStyle/>
                    <a:p>
                      <a:pPr algn="r" fontAlgn="b"/>
                      <a:r>
                        <a:rPr lang="en-US" sz="300" b="0" i="0" u="none" strike="noStrike">
                          <a:solidFill>
                            <a:srgbClr val="000000"/>
                          </a:solidFill>
                          <a:latin typeface="Calibri"/>
                        </a:rPr>
                        <a:t>18.181</a:t>
                      </a:r>
                    </a:p>
                  </a:txBody>
                  <a:tcPr marL="2785" marR="2785" marT="278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12.71</a:t>
                      </a:r>
                    </a:p>
                  </a:txBody>
                  <a:tcPr marL="2785" marR="2785" marT="278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23.945</a:t>
                      </a:r>
                    </a:p>
                  </a:txBody>
                  <a:tcPr marL="2785" marR="2785" marT="2785" marB="0" anchor="b">
                    <a:lnL>
                      <a:noFill/>
                    </a:lnL>
                    <a:lnR>
                      <a:noFill/>
                    </a:lnR>
                    <a:lnT>
                      <a:noFill/>
                    </a:lnT>
                    <a:lnB>
                      <a:noFill/>
                    </a:lnB>
                    <a:solidFill>
                      <a:srgbClr val="FEEA83"/>
                    </a:solidFill>
                  </a:tcPr>
                </a:tc>
                <a:tc>
                  <a:txBody>
                    <a:bodyPr/>
                    <a:lstStyle/>
                    <a:p>
                      <a:pPr algn="r" fontAlgn="b"/>
                      <a:r>
                        <a:rPr lang="en-US" sz="300" b="0" i="0" u="none" strike="noStrike">
                          <a:solidFill>
                            <a:srgbClr val="000000"/>
                          </a:solidFill>
                          <a:latin typeface="Calibri"/>
                        </a:rPr>
                        <a:t>13.632</a:t>
                      </a:r>
                    </a:p>
                  </a:txBody>
                  <a:tcPr marL="2785" marR="2785" marT="2785" marB="0" anchor="b">
                    <a:lnL>
                      <a:noFill/>
                    </a:lnL>
                    <a:lnR>
                      <a:noFill/>
                    </a:lnR>
                    <a:lnT>
                      <a:noFill/>
                    </a:lnT>
                    <a:lnB>
                      <a:noFill/>
                    </a:lnB>
                    <a:solidFill>
                      <a:srgbClr val="B3D57F"/>
                    </a:solidFill>
                  </a:tcPr>
                </a:tc>
                <a:tc>
                  <a:txBody>
                    <a:bodyPr/>
                    <a:lstStyle/>
                    <a:p>
                      <a:pPr algn="r" fontAlgn="b"/>
                      <a:r>
                        <a:rPr lang="en-US" sz="300" b="0" i="0" u="none" strike="noStrike">
                          <a:solidFill>
                            <a:srgbClr val="000000"/>
                          </a:solidFill>
                          <a:latin typeface="Calibri"/>
                        </a:rPr>
                        <a:t>23.808</a:t>
                      </a:r>
                    </a:p>
                  </a:txBody>
                  <a:tcPr marL="2785" marR="2785" marT="2785" marB="0" anchor="b">
                    <a:lnL>
                      <a:noFill/>
                    </a:lnL>
                    <a:lnR>
                      <a:noFill/>
                    </a:lnR>
                    <a:lnT>
                      <a:noFill/>
                    </a:lnT>
                    <a:lnB>
                      <a:noFill/>
                    </a:lnB>
                    <a:solidFill>
                      <a:srgbClr val="FDEA83"/>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28.41</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25.373</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27.94</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23.789</a:t>
                      </a:r>
                    </a:p>
                  </a:txBody>
                  <a:tcPr marL="2785" marR="2785" marT="2785" marB="0" anchor="b">
                    <a:lnL>
                      <a:noFill/>
                    </a:lnL>
                    <a:lnR>
                      <a:noFill/>
                    </a:lnR>
                    <a:lnT>
                      <a:noFill/>
                    </a:lnT>
                    <a:lnB>
                      <a:noFill/>
                    </a:lnB>
                    <a:solidFill>
                      <a:srgbClr val="FDEA83"/>
                    </a:solidFill>
                  </a:tcPr>
                </a:tc>
                <a:tc>
                  <a:txBody>
                    <a:bodyPr/>
                    <a:lstStyle/>
                    <a:p>
                      <a:pPr algn="r" fontAlgn="b"/>
                      <a:r>
                        <a:rPr lang="en-US" sz="300" b="0" i="0" u="none" strike="noStrike">
                          <a:solidFill>
                            <a:srgbClr val="000000"/>
                          </a:solidFill>
                          <a:latin typeface="Calibri"/>
                        </a:rPr>
                        <a:t>28.36</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41.298</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33.682</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19.375</a:t>
                      </a:r>
                    </a:p>
                  </a:txBody>
                  <a:tcPr marL="2785" marR="2785" marT="2785" marB="0" anchor="b">
                    <a:lnL>
                      <a:noFill/>
                    </a:lnL>
                    <a:lnR>
                      <a:noFill/>
                    </a:lnR>
                    <a:lnT>
                      <a:noFill/>
                    </a:lnT>
                    <a:lnB>
                      <a:noFill/>
                    </a:lnB>
                    <a:solidFill>
                      <a:srgbClr val="DDE182"/>
                    </a:solidFill>
                  </a:tcPr>
                </a:tc>
                <a:tc>
                  <a:txBody>
                    <a:bodyPr/>
                    <a:lstStyle/>
                    <a:p>
                      <a:pPr algn="r" fontAlgn="b"/>
                      <a:r>
                        <a:rPr lang="en-US" sz="300" b="0" i="0" u="none" strike="noStrike">
                          <a:solidFill>
                            <a:srgbClr val="000000"/>
                          </a:solidFill>
                          <a:latin typeface="Calibri"/>
                        </a:rPr>
                        <a:t>18.438</a:t>
                      </a:r>
                    </a:p>
                  </a:txBody>
                  <a:tcPr marL="2785" marR="2785" marT="2785"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28.741</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17.311</a:t>
                      </a:r>
                    </a:p>
                  </a:txBody>
                  <a:tcPr marL="2785" marR="2785" marT="2785" marB="0" anchor="b">
                    <a:lnL>
                      <a:noFill/>
                    </a:lnL>
                    <a:lnR>
                      <a:noFill/>
                    </a:lnR>
                    <a:lnT>
                      <a:noFill/>
                    </a:lnT>
                    <a:lnB>
                      <a:noFill/>
                    </a:lnB>
                    <a:solidFill>
                      <a:srgbClr val="CEDD81"/>
                    </a:solidFill>
                  </a:tcPr>
                </a:tc>
                <a:tc>
                  <a:txBody>
                    <a:bodyPr/>
                    <a:lstStyle/>
                    <a:p>
                      <a:pPr algn="r" fontAlgn="b"/>
                      <a:r>
                        <a:rPr lang="en-US" sz="300" b="0" i="0" u="none" strike="noStrike">
                          <a:solidFill>
                            <a:srgbClr val="000000"/>
                          </a:solidFill>
                          <a:latin typeface="Calibri"/>
                        </a:rPr>
                        <a:t>36.09</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30.512</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29.784</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47.539</a:t>
                      </a:r>
                    </a:p>
                  </a:txBody>
                  <a:tcPr marL="2785" marR="2785" marT="278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34.15</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30.102</a:t>
                      </a:r>
                    </a:p>
                  </a:txBody>
                  <a:tcPr marL="2785" marR="2785" marT="2785"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37.515</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30.753</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40.491</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46.788</a:t>
                      </a:r>
                    </a:p>
                  </a:txBody>
                  <a:tcPr marL="2785" marR="2785" marT="2785" marB="0" anchor="b">
                    <a:lnL>
                      <a:noFill/>
                    </a:lnL>
                    <a:lnR>
                      <a:noFill/>
                    </a:lnR>
                    <a:lnT>
                      <a:noFill/>
                    </a:lnT>
                    <a:lnB>
                      <a:noFill/>
                    </a:lnB>
                    <a:solidFill>
                      <a:srgbClr val="FED981"/>
                    </a:solidFill>
                  </a:tcPr>
                </a:tc>
                <a:tc>
                  <a:txBody>
                    <a:bodyPr/>
                    <a:lstStyle/>
                    <a:p>
                      <a:pPr algn="r" fontAlgn="b"/>
                      <a:r>
                        <a:rPr lang="en-US" sz="300" b="0" i="0" u="none" strike="noStrike">
                          <a:solidFill>
                            <a:srgbClr val="000000"/>
                          </a:solidFill>
                          <a:latin typeface="Calibri"/>
                        </a:rPr>
                        <a:t>14.105</a:t>
                      </a:r>
                    </a:p>
                  </a:txBody>
                  <a:tcPr marL="2785" marR="2785" marT="278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18.516</a:t>
                      </a:r>
                    </a:p>
                  </a:txBody>
                  <a:tcPr marL="2785" marR="2785" marT="278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29.996</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20.3</a:t>
                      </a:r>
                    </a:p>
                  </a:txBody>
                  <a:tcPr marL="2785" marR="2785" marT="2785" marB="0" anchor="b">
                    <a:lnL>
                      <a:noFill/>
                    </a:lnL>
                    <a:lnR>
                      <a:noFill/>
                    </a:lnR>
                    <a:lnT>
                      <a:noFill/>
                    </a:lnT>
                    <a:lnB>
                      <a:noFill/>
                    </a:lnB>
                    <a:solidFill>
                      <a:srgbClr val="E4E382"/>
                    </a:solidFill>
                  </a:tcPr>
                </a:tc>
                <a:tc>
                  <a:txBody>
                    <a:bodyPr/>
                    <a:lstStyle/>
                    <a:p>
                      <a:pPr algn="r" fontAlgn="b"/>
                      <a:r>
                        <a:rPr lang="en-US" sz="300" b="0" i="0" u="none" strike="noStrike">
                          <a:solidFill>
                            <a:srgbClr val="000000"/>
                          </a:solidFill>
                          <a:latin typeface="Calibri"/>
                        </a:rPr>
                        <a:t>39.156</a:t>
                      </a:r>
                    </a:p>
                  </a:txBody>
                  <a:tcPr marL="2785" marR="2785" marT="2785" marB="0" anchor="b">
                    <a:lnL>
                      <a:noFill/>
                    </a:lnL>
                    <a:lnR>
                      <a:noFill/>
                    </a:lnR>
                    <a:lnT>
                      <a:noFill/>
                    </a:lnT>
                    <a:lnB>
                      <a:noFill/>
                    </a:lnB>
                    <a:solidFill>
                      <a:srgbClr val="FFDF82"/>
                    </a:solidFill>
                  </a:tcPr>
                </a:tc>
              </a:tr>
              <a:tr h="55685">
                <a:tc>
                  <a:txBody>
                    <a:bodyPr/>
                    <a:lstStyle/>
                    <a:p>
                      <a:pPr algn="l" fontAlgn="b"/>
                      <a:r>
                        <a:rPr lang="en-US" sz="300" b="0" i="0" u="none" strike="noStrike">
                          <a:solidFill>
                            <a:srgbClr val="000000"/>
                          </a:solidFill>
                          <a:latin typeface="Calibri"/>
                        </a:rPr>
                        <a:t>KP 20-34</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5.4312</a:t>
                      </a:r>
                    </a:p>
                  </a:txBody>
                  <a:tcPr marL="2785" marR="2785" marT="2785" marB="0" anchor="b">
                    <a:lnL>
                      <a:noFill/>
                    </a:lnL>
                    <a:lnR>
                      <a:noFill/>
                    </a:lnR>
                    <a:lnT>
                      <a:noFill/>
                    </a:lnT>
                    <a:lnB>
                      <a:noFill/>
                    </a:lnB>
                    <a:solidFill>
                      <a:srgbClr val="77C47C"/>
                    </a:solidFill>
                  </a:tcPr>
                </a:tc>
                <a:tc>
                  <a:txBody>
                    <a:bodyPr/>
                    <a:lstStyle/>
                    <a:p>
                      <a:pPr algn="r" fontAlgn="b"/>
                      <a:r>
                        <a:rPr lang="en-US" sz="300" b="0" i="0" u="none" strike="noStrike">
                          <a:solidFill>
                            <a:srgbClr val="000000"/>
                          </a:solidFill>
                          <a:latin typeface="Calibri"/>
                        </a:rPr>
                        <a:t>4.833</a:t>
                      </a:r>
                    </a:p>
                  </a:txBody>
                  <a:tcPr marL="2785" marR="2785" marT="2785" marB="0" anchor="b">
                    <a:lnL>
                      <a:noFill/>
                    </a:lnL>
                    <a:lnR>
                      <a:noFill/>
                    </a:lnR>
                    <a:lnT>
                      <a:noFill/>
                    </a:lnT>
                    <a:lnB>
                      <a:noFill/>
                    </a:lnB>
                    <a:solidFill>
                      <a:srgbClr val="73C27B"/>
                    </a:solidFill>
                  </a:tcPr>
                </a:tc>
                <a:tc>
                  <a:txBody>
                    <a:bodyPr/>
                    <a:lstStyle/>
                    <a:p>
                      <a:pPr algn="r" fontAlgn="b"/>
                      <a:r>
                        <a:rPr lang="en-US" sz="300" b="0" i="0" u="none" strike="noStrike">
                          <a:solidFill>
                            <a:srgbClr val="000000"/>
                          </a:solidFill>
                          <a:latin typeface="Calibri"/>
                        </a:rPr>
                        <a:t>6.52</a:t>
                      </a:r>
                    </a:p>
                  </a:txBody>
                  <a:tcPr marL="2785" marR="2785" marT="2785" marB="0" anchor="b">
                    <a:lnL>
                      <a:noFill/>
                    </a:lnL>
                    <a:lnR>
                      <a:noFill/>
                    </a:lnR>
                    <a:lnT>
                      <a:noFill/>
                    </a:lnT>
                    <a:lnB>
                      <a:noFill/>
                    </a:lnB>
                    <a:solidFill>
                      <a:srgbClr val="7FC67C"/>
                    </a:solidFill>
                  </a:tcPr>
                </a:tc>
                <a:tc>
                  <a:txBody>
                    <a:bodyPr/>
                    <a:lstStyle/>
                    <a:p>
                      <a:pPr algn="r" fontAlgn="b"/>
                      <a:r>
                        <a:rPr lang="en-US" sz="300" b="0" i="0" u="none" strike="noStrike">
                          <a:solidFill>
                            <a:srgbClr val="000000"/>
                          </a:solidFill>
                          <a:latin typeface="Calibri"/>
                        </a:rPr>
                        <a:t>7.1356</a:t>
                      </a:r>
                    </a:p>
                  </a:txBody>
                  <a:tcPr marL="2785" marR="2785" marT="2785" marB="0" anchor="b">
                    <a:lnL>
                      <a:noFill/>
                    </a:lnL>
                    <a:lnR>
                      <a:noFill/>
                    </a:lnR>
                    <a:lnT>
                      <a:noFill/>
                    </a:lnT>
                    <a:lnB>
                      <a:noFill/>
                    </a:lnB>
                    <a:solidFill>
                      <a:srgbClr val="84C77C"/>
                    </a:solidFill>
                  </a:tcPr>
                </a:tc>
                <a:tc>
                  <a:txBody>
                    <a:bodyPr/>
                    <a:lstStyle/>
                    <a:p>
                      <a:pPr algn="r" fontAlgn="b"/>
                      <a:r>
                        <a:rPr lang="en-US" sz="300" b="0" i="0" u="none" strike="noStrike">
                          <a:solidFill>
                            <a:srgbClr val="000000"/>
                          </a:solidFill>
                          <a:latin typeface="Calibri"/>
                        </a:rPr>
                        <a:t>6.5656</a:t>
                      </a:r>
                    </a:p>
                  </a:txBody>
                  <a:tcPr marL="2785" marR="2785" marT="278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7.9726</a:t>
                      </a:r>
                    </a:p>
                  </a:txBody>
                  <a:tcPr marL="2785" marR="2785" marT="278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8.4202</a:t>
                      </a:r>
                    </a:p>
                  </a:txBody>
                  <a:tcPr marL="2785" marR="2785" marT="2785" marB="0" anchor="b">
                    <a:lnL>
                      <a:noFill/>
                    </a:lnL>
                    <a:lnR>
                      <a:noFill/>
                    </a:lnR>
                    <a:lnT>
                      <a:noFill/>
                    </a:lnT>
                    <a:lnB>
                      <a:noFill/>
                    </a:lnB>
                    <a:solidFill>
                      <a:srgbClr val="8DCA7D"/>
                    </a:solidFill>
                  </a:tcPr>
                </a:tc>
                <a:tc>
                  <a:txBody>
                    <a:bodyPr/>
                    <a:lstStyle/>
                    <a:p>
                      <a:pPr algn="r" fontAlgn="b"/>
                      <a:r>
                        <a:rPr lang="en-US" sz="300" b="0" i="0" u="none" strike="noStrike">
                          <a:solidFill>
                            <a:srgbClr val="000000"/>
                          </a:solidFill>
                          <a:latin typeface="Calibri"/>
                        </a:rPr>
                        <a:t>9.325</a:t>
                      </a:r>
                    </a:p>
                  </a:txBody>
                  <a:tcPr marL="2785" marR="2785" marT="278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6.4572</a:t>
                      </a:r>
                    </a:p>
                  </a:txBody>
                  <a:tcPr marL="2785" marR="2785" marT="2785" marB="0" anchor="b">
                    <a:lnL>
                      <a:noFill/>
                    </a:lnL>
                    <a:lnR>
                      <a:noFill/>
                    </a:lnR>
                    <a:lnT>
                      <a:noFill/>
                    </a:lnT>
                    <a:lnB>
                      <a:noFill/>
                    </a:lnB>
                    <a:solidFill>
                      <a:srgbClr val="7FC67C"/>
                    </a:solidFill>
                  </a:tcPr>
                </a:tc>
                <a:tc>
                  <a:txBody>
                    <a:bodyPr/>
                    <a:lstStyle/>
                    <a:p>
                      <a:pPr algn="r" fontAlgn="b"/>
                      <a:r>
                        <a:rPr lang="en-US" sz="300" b="0" i="0" u="none" strike="noStrike">
                          <a:solidFill>
                            <a:srgbClr val="000000"/>
                          </a:solidFill>
                          <a:latin typeface="Calibri"/>
                        </a:rPr>
                        <a:t>11.853</a:t>
                      </a:r>
                    </a:p>
                  </a:txBody>
                  <a:tcPr marL="2785" marR="2785" marT="2785" marB="0" anchor="b">
                    <a:lnL>
                      <a:noFill/>
                    </a:lnL>
                    <a:lnR>
                      <a:noFill/>
                    </a:lnR>
                    <a:lnT>
                      <a:noFill/>
                    </a:lnT>
                    <a:lnB>
                      <a:noFill/>
                    </a:lnB>
                    <a:solidFill>
                      <a:srgbClr val="A6D17E"/>
                    </a:solidFill>
                  </a:tcPr>
                </a:tc>
                <a:tc>
                  <a:txBody>
                    <a:bodyPr/>
                    <a:lstStyle/>
                    <a:p>
                      <a:pPr algn="r" fontAlgn="b"/>
                      <a:r>
                        <a:rPr lang="en-US" sz="300" b="0" i="0" u="none" strike="noStrike">
                          <a:solidFill>
                            <a:srgbClr val="000000"/>
                          </a:solidFill>
                          <a:latin typeface="Calibri"/>
                        </a:rPr>
                        <a:t>6.6165</a:t>
                      </a:r>
                    </a:p>
                  </a:txBody>
                  <a:tcPr marL="2785" marR="2785" marT="278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10.667</a:t>
                      </a:r>
                    </a:p>
                  </a:txBody>
                  <a:tcPr marL="2785" marR="2785" marT="278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5.5756</a:t>
                      </a:r>
                    </a:p>
                  </a:txBody>
                  <a:tcPr marL="2785" marR="2785" marT="2785" marB="0" anchor="b">
                    <a:lnL>
                      <a:noFill/>
                    </a:lnL>
                    <a:lnR>
                      <a:noFill/>
                    </a:lnR>
                    <a:lnT>
                      <a:noFill/>
                    </a:lnT>
                    <a:lnB>
                      <a:noFill/>
                    </a:lnB>
                    <a:solidFill>
                      <a:srgbClr val="78C47C"/>
                    </a:solidFill>
                  </a:tcPr>
                </a:tc>
                <a:tc>
                  <a:txBody>
                    <a:bodyPr/>
                    <a:lstStyle/>
                    <a:p>
                      <a:pPr algn="r" fontAlgn="b"/>
                      <a:r>
                        <a:rPr lang="en-US" sz="300" b="0" i="0" u="none" strike="noStrike">
                          <a:solidFill>
                            <a:srgbClr val="000000"/>
                          </a:solidFill>
                          <a:latin typeface="Calibri"/>
                        </a:rPr>
                        <a:t>4.4379</a:t>
                      </a:r>
                    </a:p>
                  </a:txBody>
                  <a:tcPr marL="2785" marR="2785" marT="2785" marB="0" anchor="b">
                    <a:lnL>
                      <a:noFill/>
                    </a:lnL>
                    <a:lnR>
                      <a:noFill/>
                    </a:lnR>
                    <a:lnT>
                      <a:noFill/>
                    </a:lnT>
                    <a:lnB>
                      <a:noFill/>
                    </a:lnB>
                    <a:solidFill>
                      <a:srgbClr val="70C17B"/>
                    </a:solidFill>
                  </a:tcPr>
                </a:tc>
                <a:tc>
                  <a:txBody>
                    <a:bodyPr/>
                    <a:lstStyle/>
                    <a:p>
                      <a:pPr algn="r" fontAlgn="b"/>
                      <a:r>
                        <a:rPr lang="en-US" sz="300" b="0" i="0" u="none" strike="noStrike">
                          <a:solidFill>
                            <a:srgbClr val="000000"/>
                          </a:solidFill>
                          <a:latin typeface="Calibri"/>
                        </a:rPr>
                        <a:t>7.8323</a:t>
                      </a:r>
                    </a:p>
                  </a:txBody>
                  <a:tcPr marL="2785" marR="2785" marT="2785" marB="0" anchor="b">
                    <a:lnL>
                      <a:noFill/>
                    </a:lnL>
                    <a:lnR>
                      <a:noFill/>
                    </a:lnR>
                    <a:lnT>
                      <a:noFill/>
                    </a:lnT>
                    <a:lnB>
                      <a:noFill/>
                    </a:lnB>
                    <a:solidFill>
                      <a:srgbClr val="89C97D"/>
                    </a:solidFill>
                  </a:tcPr>
                </a:tc>
                <a:tc>
                  <a:txBody>
                    <a:bodyPr/>
                    <a:lstStyle/>
                    <a:p>
                      <a:pPr algn="r" fontAlgn="b"/>
                      <a:r>
                        <a:rPr lang="en-US" sz="300" b="0" i="0" u="none" strike="noStrike">
                          <a:solidFill>
                            <a:srgbClr val="000000"/>
                          </a:solidFill>
                          <a:latin typeface="Calibri"/>
                        </a:rPr>
                        <a:t>6.9005</a:t>
                      </a:r>
                    </a:p>
                  </a:txBody>
                  <a:tcPr marL="2785" marR="2785" marT="2785" marB="0" anchor="b">
                    <a:lnL>
                      <a:noFill/>
                    </a:lnL>
                    <a:lnR>
                      <a:noFill/>
                    </a:lnR>
                    <a:lnT>
                      <a:noFill/>
                    </a:lnT>
                    <a:lnB>
                      <a:noFill/>
                    </a:lnB>
                    <a:solidFill>
                      <a:srgbClr val="82C77C"/>
                    </a:solidFill>
                  </a:tcPr>
                </a:tc>
                <a:tc>
                  <a:txBody>
                    <a:bodyPr/>
                    <a:lstStyle/>
                    <a:p>
                      <a:pPr algn="r" fontAlgn="b"/>
                      <a:r>
                        <a:rPr lang="en-US" sz="300" b="0" i="0" u="none" strike="noStrike">
                          <a:solidFill>
                            <a:srgbClr val="000000"/>
                          </a:solidFill>
                          <a:latin typeface="Calibri"/>
                        </a:rPr>
                        <a:t>6.8978</a:t>
                      </a:r>
                    </a:p>
                  </a:txBody>
                  <a:tcPr marL="2785" marR="2785" marT="2785" marB="0" anchor="b">
                    <a:lnL>
                      <a:noFill/>
                    </a:lnL>
                    <a:lnR>
                      <a:noFill/>
                    </a:lnR>
                    <a:lnT>
                      <a:noFill/>
                    </a:lnT>
                    <a:lnB>
                      <a:noFill/>
                    </a:lnB>
                    <a:solidFill>
                      <a:srgbClr val="82C77C"/>
                    </a:solidFill>
                  </a:tcPr>
                </a:tc>
                <a:tc>
                  <a:txBody>
                    <a:bodyPr/>
                    <a:lstStyle/>
                    <a:p>
                      <a:pPr algn="r" fontAlgn="b"/>
                      <a:r>
                        <a:rPr lang="en-US" sz="300" b="0" i="0" u="none" strike="noStrike">
                          <a:solidFill>
                            <a:srgbClr val="000000"/>
                          </a:solidFill>
                          <a:latin typeface="Calibri"/>
                        </a:rPr>
                        <a:t>8.0909</a:t>
                      </a:r>
                    </a:p>
                  </a:txBody>
                  <a:tcPr marL="2785" marR="2785" marT="2785" marB="0" anchor="b">
                    <a:lnL>
                      <a:noFill/>
                    </a:lnL>
                    <a:lnR>
                      <a:noFill/>
                    </a:lnR>
                    <a:lnT>
                      <a:noFill/>
                    </a:lnT>
                    <a:lnB>
                      <a:noFill/>
                    </a:lnB>
                    <a:solidFill>
                      <a:srgbClr val="8BC97D"/>
                    </a:solidFill>
                  </a:tcPr>
                </a:tc>
                <a:tc>
                  <a:txBody>
                    <a:bodyPr/>
                    <a:lstStyle/>
                    <a:p>
                      <a:pPr algn="r" fontAlgn="b"/>
                      <a:r>
                        <a:rPr lang="en-US" sz="300" b="0" i="0" u="none" strike="noStrike">
                          <a:solidFill>
                            <a:srgbClr val="000000"/>
                          </a:solidFill>
                          <a:latin typeface="Calibri"/>
                        </a:rPr>
                        <a:t>7.7727</a:t>
                      </a:r>
                    </a:p>
                  </a:txBody>
                  <a:tcPr marL="2785" marR="2785" marT="2785" marB="0" anchor="b">
                    <a:lnL>
                      <a:noFill/>
                    </a:lnL>
                    <a:lnR>
                      <a:noFill/>
                    </a:lnR>
                    <a:lnT>
                      <a:noFill/>
                    </a:lnT>
                    <a:lnB>
                      <a:noFill/>
                    </a:lnB>
                    <a:solidFill>
                      <a:srgbClr val="89C87D"/>
                    </a:solidFill>
                  </a:tcPr>
                </a:tc>
                <a:tc>
                  <a:txBody>
                    <a:bodyPr/>
                    <a:lstStyle/>
                    <a:p>
                      <a:pPr algn="r" fontAlgn="b"/>
                      <a:r>
                        <a:rPr lang="en-US" sz="300" b="0" i="0" u="none" strike="noStrike">
                          <a:solidFill>
                            <a:srgbClr val="000000"/>
                          </a:solidFill>
                          <a:latin typeface="Calibri"/>
                        </a:rPr>
                        <a:t>6.6562</a:t>
                      </a:r>
                    </a:p>
                  </a:txBody>
                  <a:tcPr marL="2785" marR="2785" marT="278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7.1134</a:t>
                      </a:r>
                    </a:p>
                  </a:txBody>
                  <a:tcPr marL="2785" marR="2785" marT="2785" marB="0" anchor="b">
                    <a:lnL>
                      <a:noFill/>
                    </a:lnL>
                    <a:lnR>
                      <a:noFill/>
                    </a:lnR>
                    <a:lnT>
                      <a:noFill/>
                    </a:lnT>
                    <a:lnB>
                      <a:noFill/>
                    </a:lnB>
                    <a:solidFill>
                      <a:srgbClr val="84C77C"/>
                    </a:solidFill>
                  </a:tcPr>
                </a:tc>
                <a:tc>
                  <a:txBody>
                    <a:bodyPr/>
                    <a:lstStyle/>
                    <a:p>
                      <a:pPr algn="r" fontAlgn="b"/>
                      <a:r>
                        <a:rPr lang="en-US" sz="300" b="0" i="0" u="none" strike="noStrike">
                          <a:solidFill>
                            <a:srgbClr val="000000"/>
                          </a:solidFill>
                          <a:latin typeface="Calibri"/>
                        </a:rPr>
                        <a:t>7.9914</a:t>
                      </a:r>
                    </a:p>
                  </a:txBody>
                  <a:tcPr marL="2785" marR="2785" marT="278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12.032</a:t>
                      </a:r>
                    </a:p>
                  </a:txBody>
                  <a:tcPr marL="2785" marR="2785" marT="2785" marB="0" anchor="b">
                    <a:lnL>
                      <a:noFill/>
                    </a:lnL>
                    <a:lnR>
                      <a:noFill/>
                    </a:lnR>
                    <a:lnT>
                      <a:noFill/>
                    </a:lnT>
                    <a:lnB>
                      <a:noFill/>
                    </a:lnB>
                    <a:solidFill>
                      <a:srgbClr val="A8D17E"/>
                    </a:solidFill>
                  </a:tcPr>
                </a:tc>
                <a:tc>
                  <a:txBody>
                    <a:bodyPr/>
                    <a:lstStyle/>
                    <a:p>
                      <a:pPr algn="r" fontAlgn="b"/>
                      <a:r>
                        <a:rPr lang="en-US" sz="300" b="0" i="0" u="none" strike="noStrike">
                          <a:solidFill>
                            <a:srgbClr val="000000"/>
                          </a:solidFill>
                          <a:latin typeface="Calibri"/>
                        </a:rPr>
                        <a:t>13.936</a:t>
                      </a:r>
                    </a:p>
                  </a:txBody>
                  <a:tcPr marL="2785" marR="2785" marT="2785" marB="0" anchor="b">
                    <a:lnL>
                      <a:noFill/>
                    </a:lnL>
                    <a:lnR>
                      <a:noFill/>
                    </a:lnR>
                    <a:lnT>
                      <a:noFill/>
                    </a:lnT>
                    <a:lnB>
                      <a:noFill/>
                    </a:lnB>
                    <a:solidFill>
                      <a:srgbClr val="B5D57F"/>
                    </a:solidFill>
                  </a:tcPr>
                </a:tc>
                <a:tc>
                  <a:txBody>
                    <a:bodyPr/>
                    <a:lstStyle/>
                    <a:p>
                      <a:pPr algn="r" fontAlgn="b"/>
                      <a:r>
                        <a:rPr lang="en-US" sz="300" b="0" i="0" u="none" strike="noStrike">
                          <a:solidFill>
                            <a:srgbClr val="000000"/>
                          </a:solidFill>
                          <a:latin typeface="Calibri"/>
                        </a:rPr>
                        <a:t>8.7433</a:t>
                      </a:r>
                    </a:p>
                  </a:txBody>
                  <a:tcPr marL="2785" marR="2785" marT="2785" marB="0" anchor="b">
                    <a:lnL>
                      <a:noFill/>
                    </a:lnL>
                    <a:lnR>
                      <a:noFill/>
                    </a:lnR>
                    <a:lnT>
                      <a:noFill/>
                    </a:lnT>
                    <a:lnB>
                      <a:noFill/>
                    </a:lnB>
                    <a:solidFill>
                      <a:srgbClr val="90CB7D"/>
                    </a:solidFill>
                  </a:tcPr>
                </a:tc>
                <a:tc>
                  <a:txBody>
                    <a:bodyPr/>
                    <a:lstStyle/>
                    <a:p>
                      <a:pPr algn="r" fontAlgn="b"/>
                      <a:r>
                        <a:rPr lang="en-US" sz="300" b="0" i="0" u="none" strike="noStrike">
                          <a:solidFill>
                            <a:srgbClr val="000000"/>
                          </a:solidFill>
                          <a:latin typeface="Calibri"/>
                        </a:rPr>
                        <a:t>10.768</a:t>
                      </a:r>
                    </a:p>
                  </a:txBody>
                  <a:tcPr marL="2785" marR="2785" marT="2785" marB="0" anchor="b">
                    <a:lnL>
                      <a:noFill/>
                    </a:lnL>
                    <a:lnR>
                      <a:noFill/>
                    </a:lnR>
                    <a:lnT>
                      <a:noFill/>
                    </a:lnT>
                    <a:lnB>
                      <a:noFill/>
                    </a:lnB>
                    <a:solidFill>
                      <a:srgbClr val="9ECF7E"/>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5.6147</a:t>
                      </a:r>
                    </a:p>
                  </a:txBody>
                  <a:tcPr marL="2785" marR="2785" marT="2785" marB="0" anchor="b">
                    <a:lnL>
                      <a:noFill/>
                    </a:lnL>
                    <a:lnR>
                      <a:noFill/>
                    </a:lnR>
                    <a:lnT>
                      <a:noFill/>
                    </a:lnT>
                    <a:lnB>
                      <a:noFill/>
                    </a:lnB>
                    <a:solidFill>
                      <a:srgbClr val="79C47C"/>
                    </a:solidFill>
                  </a:tcPr>
                </a:tc>
                <a:tc>
                  <a:txBody>
                    <a:bodyPr/>
                    <a:lstStyle/>
                    <a:p>
                      <a:pPr algn="r" fontAlgn="b"/>
                      <a:r>
                        <a:rPr lang="en-US" sz="300" b="0" i="0" u="none" strike="noStrike">
                          <a:solidFill>
                            <a:srgbClr val="000000"/>
                          </a:solidFill>
                          <a:latin typeface="Calibri"/>
                        </a:rPr>
                        <a:t>6.551</a:t>
                      </a:r>
                    </a:p>
                  </a:txBody>
                  <a:tcPr marL="2785" marR="2785" marT="278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7.1751</a:t>
                      </a:r>
                    </a:p>
                  </a:txBody>
                  <a:tcPr marL="2785" marR="2785" marT="2785" marB="0" anchor="b">
                    <a:lnL>
                      <a:noFill/>
                    </a:lnL>
                    <a:lnR>
                      <a:noFill/>
                    </a:lnR>
                    <a:lnT>
                      <a:noFill/>
                    </a:lnT>
                    <a:lnB>
                      <a:noFill/>
                    </a:lnB>
                    <a:solidFill>
                      <a:srgbClr val="84C77C"/>
                    </a:solidFill>
                  </a:tcPr>
                </a:tc>
                <a:tc>
                  <a:txBody>
                    <a:bodyPr/>
                    <a:lstStyle/>
                    <a:p>
                      <a:pPr algn="r" fontAlgn="b"/>
                      <a:r>
                        <a:rPr lang="en-US" sz="300" b="0" i="0" u="none" strike="noStrike">
                          <a:solidFill>
                            <a:srgbClr val="000000"/>
                          </a:solidFill>
                          <a:latin typeface="Calibri"/>
                        </a:rPr>
                        <a:t>7.9439</a:t>
                      </a:r>
                    </a:p>
                  </a:txBody>
                  <a:tcPr marL="2785" marR="2785" marT="278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7.9108</a:t>
                      </a:r>
                    </a:p>
                  </a:txBody>
                  <a:tcPr marL="2785" marR="2785" marT="278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7.7372</a:t>
                      </a:r>
                    </a:p>
                  </a:txBody>
                  <a:tcPr marL="2785" marR="2785" marT="2785" marB="0" anchor="b">
                    <a:lnL>
                      <a:noFill/>
                    </a:lnL>
                    <a:lnR>
                      <a:noFill/>
                    </a:lnR>
                    <a:lnT>
                      <a:noFill/>
                    </a:lnT>
                    <a:lnB>
                      <a:noFill/>
                    </a:lnB>
                    <a:solidFill>
                      <a:srgbClr val="88C87D"/>
                    </a:solidFill>
                  </a:tcPr>
                </a:tc>
                <a:tc>
                  <a:txBody>
                    <a:bodyPr/>
                    <a:lstStyle/>
                    <a:p>
                      <a:pPr algn="r" fontAlgn="b"/>
                      <a:r>
                        <a:rPr lang="en-US" sz="300" b="0" i="0" u="none" strike="noStrike">
                          <a:solidFill>
                            <a:srgbClr val="000000"/>
                          </a:solidFill>
                          <a:latin typeface="Calibri"/>
                        </a:rPr>
                        <a:t>8.9669</a:t>
                      </a:r>
                    </a:p>
                  </a:txBody>
                  <a:tcPr marL="2785" marR="2785" marT="2785" marB="0" anchor="b">
                    <a:lnL>
                      <a:noFill/>
                    </a:lnL>
                    <a:lnR>
                      <a:noFill/>
                    </a:lnR>
                    <a:lnT>
                      <a:noFill/>
                    </a:lnT>
                    <a:lnB>
                      <a:noFill/>
                    </a:lnB>
                    <a:solidFill>
                      <a:srgbClr val="91CB7D"/>
                    </a:solidFill>
                  </a:tcPr>
                </a:tc>
                <a:tc>
                  <a:txBody>
                    <a:bodyPr/>
                    <a:lstStyle/>
                    <a:p>
                      <a:pPr algn="r" fontAlgn="b"/>
                      <a:r>
                        <a:rPr lang="en-US" sz="300" b="0" i="0" u="none" strike="noStrike">
                          <a:solidFill>
                            <a:srgbClr val="000000"/>
                          </a:solidFill>
                          <a:latin typeface="Calibri"/>
                        </a:rPr>
                        <a:t>8.9391</a:t>
                      </a:r>
                    </a:p>
                  </a:txBody>
                  <a:tcPr marL="2785" marR="2785" marT="2785" marB="0" anchor="b">
                    <a:lnL>
                      <a:noFill/>
                    </a:lnL>
                    <a:lnR>
                      <a:noFill/>
                    </a:lnR>
                    <a:lnT>
                      <a:noFill/>
                    </a:lnT>
                    <a:lnB>
                      <a:noFill/>
                    </a:lnB>
                    <a:solidFill>
                      <a:srgbClr val="91CB7D"/>
                    </a:solidFill>
                  </a:tcPr>
                </a:tc>
                <a:tc>
                  <a:txBody>
                    <a:bodyPr/>
                    <a:lstStyle/>
                    <a:p>
                      <a:pPr algn="r" fontAlgn="b"/>
                      <a:r>
                        <a:rPr lang="en-US" sz="300" b="0" i="0" u="none" strike="noStrike">
                          <a:solidFill>
                            <a:srgbClr val="000000"/>
                          </a:solidFill>
                          <a:latin typeface="Calibri"/>
                        </a:rPr>
                        <a:t>9.2878</a:t>
                      </a:r>
                    </a:p>
                  </a:txBody>
                  <a:tcPr marL="2785" marR="2785" marT="278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13.304</a:t>
                      </a:r>
                    </a:p>
                  </a:txBody>
                  <a:tcPr marL="2785" marR="2785" marT="2785"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8.4385</a:t>
                      </a:r>
                    </a:p>
                  </a:txBody>
                  <a:tcPr marL="2785" marR="2785" marT="2785" marB="0" anchor="b">
                    <a:lnL>
                      <a:noFill/>
                    </a:lnL>
                    <a:lnR>
                      <a:noFill/>
                    </a:lnR>
                    <a:lnT>
                      <a:noFill/>
                    </a:lnT>
                    <a:lnB>
                      <a:noFill/>
                    </a:lnB>
                    <a:solidFill>
                      <a:srgbClr val="8DCA7D"/>
                    </a:solidFill>
                  </a:tcPr>
                </a:tc>
                <a:tc>
                  <a:txBody>
                    <a:bodyPr/>
                    <a:lstStyle/>
                    <a:p>
                      <a:pPr algn="r" fontAlgn="b"/>
                      <a:r>
                        <a:rPr lang="en-US" sz="300" b="0" i="0" u="none" strike="noStrike">
                          <a:solidFill>
                            <a:srgbClr val="000000"/>
                          </a:solidFill>
                          <a:latin typeface="Calibri"/>
                        </a:rPr>
                        <a:t>13.488</a:t>
                      </a:r>
                    </a:p>
                  </a:txBody>
                  <a:tcPr marL="2785" marR="2785" marT="278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5.4243</a:t>
                      </a:r>
                    </a:p>
                  </a:txBody>
                  <a:tcPr marL="2785" marR="2785" marT="2785" marB="0" anchor="b">
                    <a:lnL>
                      <a:noFill/>
                    </a:lnL>
                    <a:lnR>
                      <a:noFill/>
                    </a:lnR>
                    <a:lnT>
                      <a:noFill/>
                    </a:lnT>
                    <a:lnB>
                      <a:noFill/>
                    </a:lnB>
                    <a:solidFill>
                      <a:srgbClr val="77C47C"/>
                    </a:solidFill>
                  </a:tcPr>
                </a:tc>
                <a:tc>
                  <a:txBody>
                    <a:bodyPr/>
                    <a:lstStyle/>
                    <a:p>
                      <a:pPr algn="r" fontAlgn="b"/>
                      <a:r>
                        <a:rPr lang="en-US" sz="300" b="0" i="0" u="none" strike="noStrike">
                          <a:solidFill>
                            <a:srgbClr val="000000"/>
                          </a:solidFill>
                          <a:latin typeface="Calibri"/>
                        </a:rPr>
                        <a:t>5.9487</a:t>
                      </a:r>
                    </a:p>
                  </a:txBody>
                  <a:tcPr marL="2785" marR="2785" marT="2785" marB="0" anchor="b">
                    <a:lnL>
                      <a:noFill/>
                    </a:lnL>
                    <a:lnR>
                      <a:noFill/>
                    </a:lnR>
                    <a:lnT>
                      <a:noFill/>
                    </a:lnT>
                    <a:lnB>
                      <a:noFill/>
                    </a:lnB>
                    <a:solidFill>
                      <a:srgbClr val="7BC57C"/>
                    </a:solidFill>
                  </a:tcPr>
                </a:tc>
                <a:tc>
                  <a:txBody>
                    <a:bodyPr/>
                    <a:lstStyle/>
                    <a:p>
                      <a:pPr algn="r" fontAlgn="b"/>
                      <a:r>
                        <a:rPr lang="en-US" sz="300" b="0" i="0" u="none" strike="noStrike">
                          <a:solidFill>
                            <a:srgbClr val="000000"/>
                          </a:solidFill>
                          <a:latin typeface="Calibri"/>
                        </a:rPr>
                        <a:t>8.265</a:t>
                      </a:r>
                    </a:p>
                  </a:txBody>
                  <a:tcPr marL="2785" marR="2785" marT="2785" marB="0" anchor="b">
                    <a:lnL>
                      <a:noFill/>
                    </a:lnL>
                    <a:lnR>
                      <a:noFill/>
                    </a:lnR>
                    <a:lnT>
                      <a:noFill/>
                    </a:lnT>
                    <a:lnB>
                      <a:noFill/>
                    </a:lnB>
                    <a:solidFill>
                      <a:srgbClr val="8CC97D"/>
                    </a:solidFill>
                  </a:tcPr>
                </a:tc>
                <a:tc>
                  <a:txBody>
                    <a:bodyPr/>
                    <a:lstStyle/>
                    <a:p>
                      <a:pPr algn="r" fontAlgn="b"/>
                      <a:r>
                        <a:rPr lang="en-US" sz="300" b="0" i="0" u="none" strike="noStrike">
                          <a:solidFill>
                            <a:srgbClr val="000000"/>
                          </a:solidFill>
                          <a:latin typeface="Calibri"/>
                        </a:rPr>
                        <a:t>7.6565</a:t>
                      </a:r>
                    </a:p>
                  </a:txBody>
                  <a:tcPr marL="2785" marR="2785" marT="2785" marB="0" anchor="b">
                    <a:lnL>
                      <a:noFill/>
                    </a:lnL>
                    <a:lnR>
                      <a:noFill/>
                    </a:lnR>
                    <a:lnT>
                      <a:noFill/>
                    </a:lnT>
                    <a:lnB>
                      <a:noFill/>
                    </a:lnB>
                    <a:solidFill>
                      <a:srgbClr val="88C87D"/>
                    </a:solidFill>
                  </a:tcPr>
                </a:tc>
                <a:tc>
                  <a:txBody>
                    <a:bodyPr/>
                    <a:lstStyle/>
                    <a:p>
                      <a:pPr algn="r" fontAlgn="b"/>
                      <a:r>
                        <a:rPr lang="en-US" sz="300" b="0" i="0" u="none" strike="noStrike">
                          <a:solidFill>
                            <a:srgbClr val="000000"/>
                          </a:solidFill>
                          <a:latin typeface="Calibri"/>
                        </a:rPr>
                        <a:t>8.0745</a:t>
                      </a:r>
                    </a:p>
                  </a:txBody>
                  <a:tcPr marL="2785" marR="2785" marT="2785" marB="0" anchor="b">
                    <a:lnL>
                      <a:noFill/>
                    </a:lnL>
                    <a:lnR>
                      <a:noFill/>
                    </a:lnR>
                    <a:lnT>
                      <a:noFill/>
                    </a:lnT>
                    <a:lnB>
                      <a:noFill/>
                    </a:lnB>
                    <a:solidFill>
                      <a:srgbClr val="8BC97D"/>
                    </a:solidFill>
                  </a:tcPr>
                </a:tc>
                <a:tc>
                  <a:txBody>
                    <a:bodyPr/>
                    <a:lstStyle/>
                    <a:p>
                      <a:pPr algn="r" fontAlgn="b"/>
                      <a:r>
                        <a:rPr lang="en-US" sz="300" b="0" i="0" u="none" strike="noStrike">
                          <a:solidFill>
                            <a:srgbClr val="000000"/>
                          </a:solidFill>
                          <a:latin typeface="Calibri"/>
                        </a:rPr>
                        <a:t>9.6663</a:t>
                      </a:r>
                    </a:p>
                  </a:txBody>
                  <a:tcPr marL="2785" marR="2785" marT="2785"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8.0689</a:t>
                      </a:r>
                    </a:p>
                  </a:txBody>
                  <a:tcPr marL="2785" marR="2785" marT="2785" marB="0" anchor="b">
                    <a:lnL>
                      <a:noFill/>
                    </a:lnL>
                    <a:lnR>
                      <a:noFill/>
                    </a:lnR>
                    <a:lnT>
                      <a:noFill/>
                    </a:lnT>
                    <a:lnB>
                      <a:noFill/>
                    </a:lnB>
                    <a:solidFill>
                      <a:srgbClr val="8BC97D"/>
                    </a:solidFill>
                  </a:tcPr>
                </a:tc>
                <a:tc>
                  <a:txBody>
                    <a:bodyPr/>
                    <a:lstStyle/>
                    <a:p>
                      <a:pPr algn="r" fontAlgn="b"/>
                      <a:r>
                        <a:rPr lang="en-US" sz="300" b="0" i="0" u="none" strike="noStrike">
                          <a:solidFill>
                            <a:srgbClr val="000000"/>
                          </a:solidFill>
                          <a:latin typeface="Calibri"/>
                        </a:rPr>
                        <a:t>7.7037</a:t>
                      </a:r>
                    </a:p>
                  </a:txBody>
                  <a:tcPr marL="2785" marR="2785" marT="2785" marB="0" anchor="b">
                    <a:lnL>
                      <a:noFill/>
                    </a:lnL>
                    <a:lnR>
                      <a:noFill/>
                    </a:lnR>
                    <a:lnT>
                      <a:noFill/>
                    </a:lnT>
                    <a:lnB>
                      <a:noFill/>
                    </a:lnB>
                    <a:solidFill>
                      <a:srgbClr val="88C87D"/>
                    </a:solidFill>
                  </a:tcPr>
                </a:tc>
                <a:tc>
                  <a:txBody>
                    <a:bodyPr/>
                    <a:lstStyle/>
                    <a:p>
                      <a:pPr algn="r" fontAlgn="b"/>
                      <a:r>
                        <a:rPr lang="en-US" sz="300" b="0" i="0" u="none" strike="noStrike">
                          <a:solidFill>
                            <a:srgbClr val="000000"/>
                          </a:solidFill>
                          <a:latin typeface="Calibri"/>
                        </a:rPr>
                        <a:t>8.5735</a:t>
                      </a:r>
                    </a:p>
                  </a:txBody>
                  <a:tcPr marL="2785" marR="2785" marT="2785" marB="0" anchor="b">
                    <a:lnL>
                      <a:noFill/>
                    </a:lnL>
                    <a:lnR>
                      <a:noFill/>
                    </a:lnR>
                    <a:lnT>
                      <a:noFill/>
                    </a:lnT>
                    <a:lnB>
                      <a:noFill/>
                    </a:lnB>
                    <a:solidFill>
                      <a:srgbClr val="8ECA7D"/>
                    </a:solidFill>
                  </a:tcPr>
                </a:tc>
                <a:tc>
                  <a:txBody>
                    <a:bodyPr/>
                    <a:lstStyle/>
                    <a:p>
                      <a:pPr algn="r" fontAlgn="b"/>
                      <a:r>
                        <a:rPr lang="en-US" sz="300" b="0" i="0" u="none" strike="noStrike">
                          <a:solidFill>
                            <a:srgbClr val="000000"/>
                          </a:solidFill>
                          <a:latin typeface="Calibri"/>
                        </a:rPr>
                        <a:t>8.2964</a:t>
                      </a:r>
                    </a:p>
                  </a:txBody>
                  <a:tcPr marL="2785" marR="2785" marT="2785" marB="0" anchor="b">
                    <a:lnL>
                      <a:noFill/>
                    </a:lnL>
                    <a:lnR>
                      <a:noFill/>
                    </a:lnR>
                    <a:lnT>
                      <a:noFill/>
                    </a:lnT>
                    <a:lnB>
                      <a:noFill/>
                    </a:lnB>
                    <a:solidFill>
                      <a:srgbClr val="8CCA7D"/>
                    </a:solidFill>
                  </a:tcPr>
                </a:tc>
                <a:tc>
                  <a:txBody>
                    <a:bodyPr/>
                    <a:lstStyle/>
                    <a:p>
                      <a:pPr algn="r" fontAlgn="b"/>
                      <a:r>
                        <a:rPr lang="en-US" sz="300" b="0" i="0" u="none" strike="noStrike">
                          <a:solidFill>
                            <a:srgbClr val="000000"/>
                          </a:solidFill>
                          <a:latin typeface="Calibri"/>
                        </a:rPr>
                        <a:t>13.161</a:t>
                      </a:r>
                    </a:p>
                  </a:txBody>
                  <a:tcPr marL="2785" marR="2785" marT="2785"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17.189</a:t>
                      </a:r>
                    </a:p>
                  </a:txBody>
                  <a:tcPr marL="2785" marR="2785" marT="2785"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9.741</a:t>
                      </a:r>
                    </a:p>
                  </a:txBody>
                  <a:tcPr marL="2785" marR="2785" marT="2785" marB="0" anchor="b">
                    <a:lnL>
                      <a:noFill/>
                    </a:lnL>
                    <a:lnR>
                      <a:noFill/>
                    </a:lnR>
                    <a:lnT>
                      <a:noFill/>
                    </a:lnT>
                    <a:lnB>
                      <a:noFill/>
                    </a:lnB>
                    <a:solidFill>
                      <a:srgbClr val="97CD7E"/>
                    </a:solidFill>
                  </a:tcPr>
                </a:tc>
                <a:tc>
                  <a:txBody>
                    <a:bodyPr/>
                    <a:lstStyle/>
                    <a:p>
                      <a:pPr algn="r" fontAlgn="b"/>
                      <a:r>
                        <a:rPr lang="en-US" sz="300" b="0" i="0" u="none" strike="noStrike">
                          <a:solidFill>
                            <a:srgbClr val="000000"/>
                          </a:solidFill>
                          <a:latin typeface="Calibri"/>
                        </a:rPr>
                        <a:t>11.947</a:t>
                      </a:r>
                    </a:p>
                  </a:txBody>
                  <a:tcPr marL="2785" marR="2785" marT="2785" marB="0" anchor="b">
                    <a:lnL>
                      <a:noFill/>
                    </a:lnL>
                    <a:lnR>
                      <a:noFill/>
                    </a:lnR>
                    <a:lnT>
                      <a:noFill/>
                    </a:lnT>
                    <a:lnB>
                      <a:noFill/>
                    </a:lnB>
                    <a:solidFill>
                      <a:srgbClr val="A7D17E"/>
                    </a:solidFill>
                  </a:tcPr>
                </a:tc>
              </a:tr>
              <a:tr h="55685">
                <a:tc>
                  <a:txBody>
                    <a:bodyPr/>
                    <a:lstStyle/>
                    <a:p>
                      <a:pPr algn="l" fontAlgn="b"/>
                      <a:r>
                        <a:rPr lang="en-US" sz="300" b="0" i="0" u="none" strike="noStrike">
                          <a:solidFill>
                            <a:srgbClr val="000000"/>
                          </a:solidFill>
                          <a:latin typeface="Calibri"/>
                        </a:rPr>
                        <a:t>KP 35-50</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8.5425</a:t>
                      </a:r>
                    </a:p>
                  </a:txBody>
                  <a:tcPr marL="2785" marR="2785" marT="2785" marB="0" anchor="b">
                    <a:lnL>
                      <a:noFill/>
                    </a:lnL>
                    <a:lnR>
                      <a:noFill/>
                    </a:lnR>
                    <a:lnT>
                      <a:noFill/>
                    </a:lnT>
                    <a:lnB>
                      <a:noFill/>
                    </a:lnB>
                    <a:solidFill>
                      <a:srgbClr val="8ECA7D"/>
                    </a:solidFill>
                  </a:tcPr>
                </a:tc>
                <a:tc>
                  <a:txBody>
                    <a:bodyPr/>
                    <a:lstStyle/>
                    <a:p>
                      <a:pPr algn="r" fontAlgn="b"/>
                      <a:r>
                        <a:rPr lang="en-US" sz="300" b="0" i="0" u="none" strike="noStrike">
                          <a:solidFill>
                            <a:srgbClr val="000000"/>
                          </a:solidFill>
                          <a:latin typeface="Calibri"/>
                        </a:rPr>
                        <a:t>7.6613</a:t>
                      </a:r>
                    </a:p>
                  </a:txBody>
                  <a:tcPr marL="2785" marR="2785" marT="2785" marB="0" anchor="b">
                    <a:lnL>
                      <a:noFill/>
                    </a:lnL>
                    <a:lnR>
                      <a:noFill/>
                    </a:lnR>
                    <a:lnT>
                      <a:noFill/>
                    </a:lnT>
                    <a:lnB>
                      <a:noFill/>
                    </a:lnB>
                    <a:solidFill>
                      <a:srgbClr val="88C87D"/>
                    </a:solidFill>
                  </a:tcPr>
                </a:tc>
                <a:tc>
                  <a:txBody>
                    <a:bodyPr/>
                    <a:lstStyle/>
                    <a:p>
                      <a:pPr algn="r" fontAlgn="b"/>
                      <a:r>
                        <a:rPr lang="en-US" sz="300" b="0" i="0" u="none" strike="noStrike">
                          <a:solidFill>
                            <a:srgbClr val="000000"/>
                          </a:solidFill>
                          <a:latin typeface="Calibri"/>
                        </a:rPr>
                        <a:t>11.909</a:t>
                      </a:r>
                    </a:p>
                  </a:txBody>
                  <a:tcPr marL="2785" marR="2785" marT="2785" marB="0" anchor="b">
                    <a:lnL>
                      <a:noFill/>
                    </a:lnL>
                    <a:lnR>
                      <a:noFill/>
                    </a:lnR>
                    <a:lnT>
                      <a:noFill/>
                    </a:lnT>
                    <a:lnB>
                      <a:noFill/>
                    </a:lnB>
                    <a:solidFill>
                      <a:srgbClr val="A7D17E"/>
                    </a:solidFill>
                  </a:tcPr>
                </a:tc>
                <a:tc>
                  <a:txBody>
                    <a:bodyPr/>
                    <a:lstStyle/>
                    <a:p>
                      <a:pPr algn="r" fontAlgn="b"/>
                      <a:r>
                        <a:rPr lang="en-US" sz="300" b="0" i="0" u="none" strike="noStrike">
                          <a:solidFill>
                            <a:srgbClr val="000000"/>
                          </a:solidFill>
                          <a:latin typeface="Calibri"/>
                        </a:rPr>
                        <a:t>12.05</a:t>
                      </a:r>
                    </a:p>
                  </a:txBody>
                  <a:tcPr marL="2785" marR="2785" marT="2785" marB="0" anchor="b">
                    <a:lnL>
                      <a:noFill/>
                    </a:lnL>
                    <a:lnR>
                      <a:noFill/>
                    </a:lnR>
                    <a:lnT>
                      <a:noFill/>
                    </a:lnT>
                    <a:lnB>
                      <a:noFill/>
                    </a:lnB>
                    <a:solidFill>
                      <a:srgbClr val="A8D17E"/>
                    </a:solidFill>
                  </a:tcPr>
                </a:tc>
                <a:tc>
                  <a:txBody>
                    <a:bodyPr/>
                    <a:lstStyle/>
                    <a:p>
                      <a:pPr algn="r" fontAlgn="b"/>
                      <a:r>
                        <a:rPr lang="en-US" sz="300" b="0" i="0" u="none" strike="noStrike">
                          <a:solidFill>
                            <a:srgbClr val="000000"/>
                          </a:solidFill>
                          <a:latin typeface="Calibri"/>
                        </a:rPr>
                        <a:t>13.462</a:t>
                      </a:r>
                    </a:p>
                  </a:txBody>
                  <a:tcPr marL="2785" marR="2785" marT="278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13.001</a:t>
                      </a:r>
                    </a:p>
                  </a:txBody>
                  <a:tcPr marL="2785" marR="2785" marT="2785" marB="0" anchor="b">
                    <a:lnL>
                      <a:noFill/>
                    </a:lnL>
                    <a:lnR>
                      <a:noFill/>
                    </a:lnR>
                    <a:lnT>
                      <a:noFill/>
                    </a:lnT>
                    <a:lnB>
                      <a:noFill/>
                    </a:lnB>
                    <a:solidFill>
                      <a:srgbClr val="AFD37F"/>
                    </a:solidFill>
                  </a:tcPr>
                </a:tc>
                <a:tc>
                  <a:txBody>
                    <a:bodyPr/>
                    <a:lstStyle/>
                    <a:p>
                      <a:pPr algn="r" fontAlgn="b"/>
                      <a:r>
                        <a:rPr lang="en-US" sz="300" b="0" i="0" u="none" strike="noStrike">
                          <a:solidFill>
                            <a:srgbClr val="000000"/>
                          </a:solidFill>
                          <a:latin typeface="Calibri"/>
                        </a:rPr>
                        <a:t>14.2</a:t>
                      </a:r>
                    </a:p>
                  </a:txBody>
                  <a:tcPr marL="2785" marR="2785" marT="278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19.035</a:t>
                      </a:r>
                    </a:p>
                  </a:txBody>
                  <a:tcPr marL="2785" marR="2785" marT="2785" marB="0" anchor="b">
                    <a:lnL>
                      <a:noFill/>
                    </a:lnL>
                    <a:lnR>
                      <a:noFill/>
                    </a:lnR>
                    <a:lnT>
                      <a:noFill/>
                    </a:lnT>
                    <a:lnB>
                      <a:noFill/>
                    </a:lnB>
                    <a:solidFill>
                      <a:srgbClr val="DBE081"/>
                    </a:solidFill>
                  </a:tcPr>
                </a:tc>
                <a:tc>
                  <a:txBody>
                    <a:bodyPr/>
                    <a:lstStyle/>
                    <a:p>
                      <a:pPr algn="r" fontAlgn="b"/>
                      <a:r>
                        <a:rPr lang="en-US" sz="300" b="0" i="0" u="none" strike="noStrike">
                          <a:solidFill>
                            <a:srgbClr val="000000"/>
                          </a:solidFill>
                          <a:latin typeface="Calibri"/>
                        </a:rPr>
                        <a:t>6.8454</a:t>
                      </a:r>
                    </a:p>
                  </a:txBody>
                  <a:tcPr marL="2785" marR="2785" marT="2785" marB="0" anchor="b">
                    <a:lnL>
                      <a:noFill/>
                    </a:lnL>
                    <a:lnR>
                      <a:noFill/>
                    </a:lnR>
                    <a:lnT>
                      <a:noFill/>
                    </a:lnT>
                    <a:lnB>
                      <a:noFill/>
                    </a:lnB>
                    <a:solidFill>
                      <a:srgbClr val="82C77C"/>
                    </a:solidFill>
                  </a:tcPr>
                </a:tc>
                <a:tc>
                  <a:txBody>
                    <a:bodyPr/>
                    <a:lstStyle/>
                    <a:p>
                      <a:pPr algn="r" fontAlgn="b"/>
                      <a:r>
                        <a:rPr lang="en-US" sz="300" b="0" i="0" u="none" strike="noStrike">
                          <a:solidFill>
                            <a:srgbClr val="000000"/>
                          </a:solidFill>
                          <a:latin typeface="Calibri"/>
                        </a:rPr>
                        <a:t>27.468</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17.878</a:t>
                      </a:r>
                    </a:p>
                  </a:txBody>
                  <a:tcPr marL="2785" marR="2785" marT="2785"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17.977</a:t>
                      </a:r>
                    </a:p>
                  </a:txBody>
                  <a:tcPr marL="2785" marR="2785" marT="2785" marB="0" anchor="b">
                    <a:lnL>
                      <a:noFill/>
                    </a:lnL>
                    <a:lnR>
                      <a:noFill/>
                    </a:lnR>
                    <a:lnT>
                      <a:noFill/>
                    </a:lnT>
                    <a:lnB>
                      <a:noFill/>
                    </a:lnB>
                    <a:solidFill>
                      <a:srgbClr val="D3DE81"/>
                    </a:solidFill>
                  </a:tcPr>
                </a:tc>
                <a:tc>
                  <a:txBody>
                    <a:bodyPr/>
                    <a:lstStyle/>
                    <a:p>
                      <a:pPr algn="r" fontAlgn="b"/>
                      <a:r>
                        <a:rPr lang="en-US" sz="300" b="0" i="0" u="none" strike="noStrike">
                          <a:solidFill>
                            <a:srgbClr val="000000"/>
                          </a:solidFill>
                          <a:latin typeface="Calibri"/>
                        </a:rPr>
                        <a:t>8.8037</a:t>
                      </a:r>
                    </a:p>
                  </a:txBody>
                  <a:tcPr marL="2785" marR="2785" marT="2785" marB="0" anchor="b">
                    <a:lnL>
                      <a:noFill/>
                    </a:lnL>
                    <a:lnR>
                      <a:noFill/>
                    </a:lnR>
                    <a:lnT>
                      <a:noFill/>
                    </a:lnT>
                    <a:lnB>
                      <a:noFill/>
                    </a:lnB>
                    <a:solidFill>
                      <a:srgbClr val="90CB7D"/>
                    </a:solidFill>
                  </a:tcPr>
                </a:tc>
                <a:tc>
                  <a:txBody>
                    <a:bodyPr/>
                    <a:lstStyle/>
                    <a:p>
                      <a:pPr algn="r" fontAlgn="b"/>
                      <a:r>
                        <a:rPr lang="en-US" sz="300" b="0" i="0" u="none" strike="noStrike">
                          <a:solidFill>
                            <a:srgbClr val="000000"/>
                          </a:solidFill>
                          <a:latin typeface="Calibri"/>
                        </a:rPr>
                        <a:t>8.186</a:t>
                      </a:r>
                    </a:p>
                  </a:txBody>
                  <a:tcPr marL="2785" marR="2785" marT="2785" marB="0" anchor="b">
                    <a:lnL>
                      <a:noFill/>
                    </a:lnL>
                    <a:lnR>
                      <a:noFill/>
                    </a:lnR>
                    <a:lnT>
                      <a:noFill/>
                    </a:lnT>
                    <a:lnB>
                      <a:noFill/>
                    </a:lnB>
                    <a:solidFill>
                      <a:srgbClr val="8CC97D"/>
                    </a:solidFill>
                  </a:tcPr>
                </a:tc>
                <a:tc>
                  <a:txBody>
                    <a:bodyPr/>
                    <a:lstStyle/>
                    <a:p>
                      <a:pPr algn="r" fontAlgn="b"/>
                      <a:r>
                        <a:rPr lang="en-US" sz="300" b="0" i="0" u="none" strike="noStrike">
                          <a:solidFill>
                            <a:srgbClr val="000000"/>
                          </a:solidFill>
                          <a:latin typeface="Calibri"/>
                        </a:rPr>
                        <a:t>13.507</a:t>
                      </a:r>
                    </a:p>
                  </a:txBody>
                  <a:tcPr marL="2785" marR="2785" marT="2785" marB="0" anchor="b">
                    <a:lnL>
                      <a:noFill/>
                    </a:lnL>
                    <a:lnR>
                      <a:noFill/>
                    </a:lnR>
                    <a:lnT>
                      <a:noFill/>
                    </a:lnT>
                    <a:lnB>
                      <a:noFill/>
                    </a:lnB>
                    <a:solidFill>
                      <a:srgbClr val="B2D57F"/>
                    </a:solidFill>
                  </a:tcPr>
                </a:tc>
                <a:tc>
                  <a:txBody>
                    <a:bodyPr/>
                    <a:lstStyle/>
                    <a:p>
                      <a:pPr algn="r" fontAlgn="b"/>
                      <a:r>
                        <a:rPr lang="en-US" sz="300" b="0" i="0" u="none" strike="noStrike">
                          <a:solidFill>
                            <a:srgbClr val="000000"/>
                          </a:solidFill>
                          <a:latin typeface="Calibri"/>
                        </a:rPr>
                        <a:t>12.065</a:t>
                      </a:r>
                    </a:p>
                  </a:txBody>
                  <a:tcPr marL="2785" marR="2785" marT="2785" marB="0" anchor="b">
                    <a:lnL>
                      <a:noFill/>
                    </a:lnL>
                    <a:lnR>
                      <a:noFill/>
                    </a:lnR>
                    <a:lnT>
                      <a:noFill/>
                    </a:lnT>
                    <a:lnB>
                      <a:noFill/>
                    </a:lnB>
                    <a:solidFill>
                      <a:srgbClr val="A8D17E"/>
                    </a:solidFill>
                  </a:tcPr>
                </a:tc>
                <a:tc>
                  <a:txBody>
                    <a:bodyPr/>
                    <a:lstStyle/>
                    <a:p>
                      <a:pPr algn="r" fontAlgn="b"/>
                      <a:r>
                        <a:rPr lang="en-US" sz="300" b="0" i="0" u="none" strike="noStrike">
                          <a:solidFill>
                            <a:srgbClr val="000000"/>
                          </a:solidFill>
                          <a:latin typeface="Calibri"/>
                        </a:rPr>
                        <a:t>10.782</a:t>
                      </a:r>
                    </a:p>
                  </a:txBody>
                  <a:tcPr marL="2785" marR="2785" marT="278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12.479</a:t>
                      </a:r>
                    </a:p>
                  </a:txBody>
                  <a:tcPr marL="2785" marR="2785" marT="2785" marB="0" anchor="b">
                    <a:lnL>
                      <a:noFill/>
                    </a:lnL>
                    <a:lnR>
                      <a:noFill/>
                    </a:lnR>
                    <a:lnT>
                      <a:noFill/>
                    </a:lnT>
                    <a:lnB>
                      <a:noFill/>
                    </a:lnB>
                    <a:solidFill>
                      <a:srgbClr val="ABD27F"/>
                    </a:solidFill>
                  </a:tcPr>
                </a:tc>
                <a:tc>
                  <a:txBody>
                    <a:bodyPr/>
                    <a:lstStyle/>
                    <a:p>
                      <a:pPr algn="r" fontAlgn="b"/>
                      <a:r>
                        <a:rPr lang="en-US" sz="300" b="0" i="0" u="none" strike="noStrike">
                          <a:solidFill>
                            <a:srgbClr val="000000"/>
                          </a:solidFill>
                          <a:latin typeface="Calibri"/>
                        </a:rPr>
                        <a:t>10.436</a:t>
                      </a:r>
                    </a:p>
                  </a:txBody>
                  <a:tcPr marL="2785" marR="2785" marT="2785" marB="0" anchor="b">
                    <a:lnL>
                      <a:noFill/>
                    </a:lnL>
                    <a:lnR>
                      <a:noFill/>
                    </a:lnR>
                    <a:lnT>
                      <a:noFill/>
                    </a:lnT>
                    <a:lnB>
                      <a:noFill/>
                    </a:lnB>
                    <a:solidFill>
                      <a:srgbClr val="9CCE7E"/>
                    </a:solidFill>
                  </a:tcPr>
                </a:tc>
                <a:tc>
                  <a:txBody>
                    <a:bodyPr/>
                    <a:lstStyle/>
                    <a:p>
                      <a:pPr algn="r" fontAlgn="b"/>
                      <a:r>
                        <a:rPr lang="en-US" sz="300" b="0" i="0" u="none" strike="noStrike">
                          <a:solidFill>
                            <a:srgbClr val="000000"/>
                          </a:solidFill>
                          <a:latin typeface="Calibri"/>
                        </a:rPr>
                        <a:t>12.653</a:t>
                      </a:r>
                    </a:p>
                  </a:txBody>
                  <a:tcPr marL="2785" marR="2785" marT="2785"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12.109</a:t>
                      </a:r>
                    </a:p>
                  </a:txBody>
                  <a:tcPr marL="2785" marR="2785" marT="278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17.526</a:t>
                      </a:r>
                    </a:p>
                  </a:txBody>
                  <a:tcPr marL="2785" marR="2785" marT="2785"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19.787</a:t>
                      </a:r>
                    </a:p>
                  </a:txBody>
                  <a:tcPr marL="2785" marR="2785" marT="2785" marB="0" anchor="b">
                    <a:lnL>
                      <a:noFill/>
                    </a:lnL>
                    <a:lnR>
                      <a:noFill/>
                    </a:lnR>
                    <a:lnT>
                      <a:noFill/>
                    </a:lnT>
                    <a:lnB>
                      <a:noFill/>
                    </a:lnB>
                    <a:solidFill>
                      <a:srgbClr val="E0E282"/>
                    </a:solidFill>
                  </a:tcPr>
                </a:tc>
                <a:tc>
                  <a:txBody>
                    <a:bodyPr/>
                    <a:lstStyle/>
                    <a:p>
                      <a:pPr algn="r" fontAlgn="b"/>
                      <a:r>
                        <a:rPr lang="en-US" sz="300" b="0" i="0" u="none" strike="noStrike">
                          <a:solidFill>
                            <a:srgbClr val="000000"/>
                          </a:solidFill>
                          <a:latin typeface="Calibri"/>
                        </a:rPr>
                        <a:t>24.535</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19.762</a:t>
                      </a:r>
                    </a:p>
                  </a:txBody>
                  <a:tcPr marL="2785" marR="2785" marT="2785" marB="0" anchor="b">
                    <a:lnL>
                      <a:noFill/>
                    </a:lnL>
                    <a:lnR>
                      <a:noFill/>
                    </a:lnR>
                    <a:lnT>
                      <a:noFill/>
                    </a:lnT>
                    <a:lnB>
                      <a:noFill/>
                    </a:lnB>
                    <a:solidFill>
                      <a:srgbClr val="E0E282"/>
                    </a:solidFill>
                  </a:tcPr>
                </a:tc>
                <a:tc>
                  <a:txBody>
                    <a:bodyPr/>
                    <a:lstStyle/>
                    <a:p>
                      <a:pPr algn="r" fontAlgn="b"/>
                      <a:r>
                        <a:rPr lang="en-US" sz="300" b="0" i="0" u="none" strike="noStrike">
                          <a:solidFill>
                            <a:srgbClr val="000000"/>
                          </a:solidFill>
                          <a:latin typeface="Calibri"/>
                        </a:rPr>
                        <a:t>26.877</a:t>
                      </a:r>
                    </a:p>
                  </a:txBody>
                  <a:tcPr marL="2785" marR="2785" marT="2785" marB="0" anchor="b">
                    <a:lnL>
                      <a:noFill/>
                    </a:lnL>
                    <a:lnR>
                      <a:noFill/>
                    </a:lnR>
                    <a:lnT>
                      <a:noFill/>
                    </a:lnT>
                    <a:lnB>
                      <a:noFill/>
                    </a:lnB>
                    <a:solidFill>
                      <a:srgbClr val="FFE984"/>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12.613</a:t>
                      </a:r>
                    </a:p>
                  </a:txBody>
                  <a:tcPr marL="2785" marR="2785" marT="2785"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12.917</a:t>
                      </a:r>
                    </a:p>
                  </a:txBody>
                  <a:tcPr marL="2785" marR="2785" marT="2785" marB="0" anchor="b">
                    <a:lnL>
                      <a:noFill/>
                    </a:lnL>
                    <a:lnR>
                      <a:noFill/>
                    </a:lnR>
                    <a:lnT>
                      <a:noFill/>
                    </a:lnT>
                    <a:lnB>
                      <a:noFill/>
                    </a:lnB>
                    <a:solidFill>
                      <a:srgbClr val="AED37F"/>
                    </a:solidFill>
                  </a:tcPr>
                </a:tc>
                <a:tc>
                  <a:txBody>
                    <a:bodyPr/>
                    <a:lstStyle/>
                    <a:p>
                      <a:pPr algn="r" fontAlgn="b"/>
                      <a:r>
                        <a:rPr lang="en-US" sz="300" b="0" i="0" u="none" strike="noStrike">
                          <a:solidFill>
                            <a:srgbClr val="000000"/>
                          </a:solidFill>
                          <a:latin typeface="Calibri"/>
                        </a:rPr>
                        <a:t>17.123</a:t>
                      </a:r>
                    </a:p>
                  </a:txBody>
                  <a:tcPr marL="2785" marR="2785" marT="2785"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18.42</a:t>
                      </a:r>
                    </a:p>
                  </a:txBody>
                  <a:tcPr marL="2785" marR="2785" marT="2785"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22.871</a:t>
                      </a:r>
                    </a:p>
                  </a:txBody>
                  <a:tcPr marL="2785" marR="2785" marT="278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25.699</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22.835</a:t>
                      </a:r>
                    </a:p>
                  </a:txBody>
                  <a:tcPr marL="2785" marR="2785" marT="2785" marB="0" anchor="b">
                    <a:lnL>
                      <a:noFill/>
                    </a:lnL>
                    <a:lnR>
                      <a:noFill/>
                    </a:lnR>
                    <a:lnT>
                      <a:noFill/>
                    </a:lnT>
                    <a:lnB>
                      <a:noFill/>
                    </a:lnB>
                    <a:solidFill>
                      <a:srgbClr val="F6E883"/>
                    </a:solidFill>
                  </a:tcPr>
                </a:tc>
                <a:tc>
                  <a:txBody>
                    <a:bodyPr/>
                    <a:lstStyle/>
                    <a:p>
                      <a:pPr algn="r" fontAlgn="b"/>
                      <a:r>
                        <a:rPr lang="en-US" sz="300" b="0" i="0" u="none" strike="noStrike">
                          <a:solidFill>
                            <a:srgbClr val="000000"/>
                          </a:solidFill>
                          <a:latin typeface="Calibri"/>
                        </a:rPr>
                        <a:t>27.419</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18.393</a:t>
                      </a:r>
                    </a:p>
                  </a:txBody>
                  <a:tcPr marL="2785" marR="2785" marT="2785"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38.436</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28.666</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24.505</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12.619</a:t>
                      </a:r>
                    </a:p>
                  </a:txBody>
                  <a:tcPr marL="2785" marR="2785" marT="2785"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13.294</a:t>
                      </a:r>
                    </a:p>
                  </a:txBody>
                  <a:tcPr marL="2785" marR="2785" marT="2785"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26.768</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21.508</a:t>
                      </a:r>
                    </a:p>
                  </a:txBody>
                  <a:tcPr marL="2785" marR="2785" marT="2785" marB="0" anchor="b">
                    <a:lnL>
                      <a:noFill/>
                    </a:lnL>
                    <a:lnR>
                      <a:noFill/>
                    </a:lnR>
                    <a:lnT>
                      <a:noFill/>
                    </a:lnT>
                    <a:lnB>
                      <a:noFill/>
                    </a:lnB>
                    <a:solidFill>
                      <a:srgbClr val="EDE582"/>
                    </a:solidFill>
                  </a:tcPr>
                </a:tc>
                <a:tc>
                  <a:txBody>
                    <a:bodyPr/>
                    <a:lstStyle/>
                    <a:p>
                      <a:pPr algn="r" fontAlgn="b"/>
                      <a:r>
                        <a:rPr lang="en-US" sz="300" b="0" i="0" u="none" strike="noStrike">
                          <a:solidFill>
                            <a:srgbClr val="000000"/>
                          </a:solidFill>
                          <a:latin typeface="Calibri"/>
                        </a:rPr>
                        <a:t>19.525</a:t>
                      </a:r>
                    </a:p>
                  </a:txBody>
                  <a:tcPr marL="2785" marR="2785" marT="278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24.239</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18.134</a:t>
                      </a:r>
                    </a:p>
                  </a:txBody>
                  <a:tcPr marL="2785" marR="2785" marT="278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19.626</a:t>
                      </a:r>
                    </a:p>
                  </a:txBody>
                  <a:tcPr marL="2785" marR="2785" marT="2785" marB="0" anchor="b">
                    <a:lnL>
                      <a:noFill/>
                    </a:lnL>
                    <a:lnR>
                      <a:noFill/>
                    </a:lnR>
                    <a:lnT>
                      <a:noFill/>
                    </a:lnT>
                    <a:lnB>
                      <a:noFill/>
                    </a:lnB>
                    <a:solidFill>
                      <a:srgbClr val="DFE182"/>
                    </a:solidFill>
                  </a:tcPr>
                </a:tc>
                <a:tc>
                  <a:txBody>
                    <a:bodyPr/>
                    <a:lstStyle/>
                    <a:p>
                      <a:pPr algn="r" fontAlgn="b"/>
                      <a:r>
                        <a:rPr lang="en-US" sz="300" b="0" i="0" u="none" strike="noStrike">
                          <a:solidFill>
                            <a:srgbClr val="000000"/>
                          </a:solidFill>
                          <a:latin typeface="Calibri"/>
                        </a:rPr>
                        <a:t>19.814</a:t>
                      </a:r>
                    </a:p>
                  </a:txBody>
                  <a:tcPr marL="2785" marR="2785" marT="2785" marB="0" anchor="b">
                    <a:lnL>
                      <a:noFill/>
                    </a:lnL>
                    <a:lnR>
                      <a:noFill/>
                    </a:lnR>
                    <a:lnT>
                      <a:noFill/>
                    </a:lnT>
                    <a:lnB>
                      <a:noFill/>
                    </a:lnB>
                    <a:solidFill>
                      <a:srgbClr val="E0E282"/>
                    </a:solidFill>
                  </a:tcPr>
                </a:tc>
                <a:tc>
                  <a:txBody>
                    <a:bodyPr/>
                    <a:lstStyle/>
                    <a:p>
                      <a:pPr algn="r" fontAlgn="b"/>
                      <a:r>
                        <a:rPr lang="en-US" sz="300" b="0" i="0" u="none" strike="noStrike">
                          <a:solidFill>
                            <a:srgbClr val="000000"/>
                          </a:solidFill>
                          <a:latin typeface="Calibri"/>
                        </a:rPr>
                        <a:t>26.527</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24.079</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33.145</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30.427</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33.922</a:t>
                      </a:r>
                    </a:p>
                  </a:txBody>
                  <a:tcPr marL="2785" marR="2785" marT="2785" marB="0" anchor="b">
                    <a:lnL>
                      <a:noFill/>
                    </a:lnL>
                    <a:lnR>
                      <a:noFill/>
                    </a:lnR>
                    <a:lnT>
                      <a:noFill/>
                    </a:lnT>
                    <a:lnB>
                      <a:noFill/>
                    </a:lnB>
                    <a:solidFill>
                      <a:srgbClr val="FFE383"/>
                    </a:solidFill>
                  </a:tcPr>
                </a:tc>
              </a:tr>
              <a:tr h="55685">
                <a:tc>
                  <a:txBody>
                    <a:bodyPr/>
                    <a:lstStyle/>
                    <a:p>
                      <a:pPr algn="l" fontAlgn="b"/>
                      <a:r>
                        <a:rPr lang="en-US" sz="300" b="0" i="0" u="none" strike="noStrike">
                          <a:solidFill>
                            <a:srgbClr val="000000"/>
                          </a:solidFill>
                          <a:latin typeface="Calibri"/>
                        </a:rPr>
                        <a:t>KP 50-65</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15.697</a:t>
                      </a:r>
                    </a:p>
                  </a:txBody>
                  <a:tcPr marL="2785" marR="2785" marT="278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16.876</a:t>
                      </a:r>
                    </a:p>
                  </a:txBody>
                  <a:tcPr marL="2785" marR="2785" marT="278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23.155</a:t>
                      </a:r>
                    </a:p>
                  </a:txBody>
                  <a:tcPr marL="2785" marR="2785" marT="2785" marB="0" anchor="b">
                    <a:lnL>
                      <a:noFill/>
                    </a:lnL>
                    <a:lnR>
                      <a:noFill/>
                    </a:lnR>
                    <a:lnT>
                      <a:noFill/>
                    </a:lnT>
                    <a:lnB>
                      <a:noFill/>
                    </a:lnB>
                    <a:solidFill>
                      <a:srgbClr val="F9E983"/>
                    </a:solidFill>
                  </a:tcPr>
                </a:tc>
                <a:tc>
                  <a:txBody>
                    <a:bodyPr/>
                    <a:lstStyle/>
                    <a:p>
                      <a:pPr algn="r" fontAlgn="b"/>
                      <a:r>
                        <a:rPr lang="en-US" sz="300" b="0" i="0" u="none" strike="noStrike">
                          <a:solidFill>
                            <a:srgbClr val="000000"/>
                          </a:solidFill>
                          <a:latin typeface="Calibri"/>
                        </a:rPr>
                        <a:t>26.586</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26.476</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33.944</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29.342</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29.849</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15.806</a:t>
                      </a:r>
                    </a:p>
                  </a:txBody>
                  <a:tcPr marL="2785" marR="2785" marT="2785" marB="0" anchor="b">
                    <a:lnL>
                      <a:noFill/>
                    </a:lnL>
                    <a:lnR>
                      <a:noFill/>
                    </a:lnR>
                    <a:lnT>
                      <a:noFill/>
                    </a:lnT>
                    <a:lnB>
                      <a:noFill/>
                    </a:lnB>
                    <a:solidFill>
                      <a:srgbClr val="C3D980"/>
                    </a:solidFill>
                  </a:tcPr>
                </a:tc>
                <a:tc>
                  <a:txBody>
                    <a:bodyPr/>
                    <a:lstStyle/>
                    <a:p>
                      <a:pPr algn="r" fontAlgn="b"/>
                      <a:r>
                        <a:rPr lang="en-US" sz="300" b="0" i="0" u="none" strike="noStrike">
                          <a:solidFill>
                            <a:srgbClr val="000000"/>
                          </a:solidFill>
                          <a:latin typeface="Calibri"/>
                        </a:rPr>
                        <a:t>36.571</a:t>
                      </a:r>
                    </a:p>
                  </a:txBody>
                  <a:tcPr marL="2785" marR="2785" marT="278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36.718</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38.23</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17.002</a:t>
                      </a:r>
                    </a:p>
                  </a:txBody>
                  <a:tcPr marL="2785" marR="2785" marT="2785"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18.689</a:t>
                      </a:r>
                    </a:p>
                  </a:txBody>
                  <a:tcPr marL="2785" marR="2785" marT="2785" marB="0" anchor="b">
                    <a:lnL>
                      <a:noFill/>
                    </a:lnL>
                    <a:lnR>
                      <a:noFill/>
                    </a:lnR>
                    <a:lnT>
                      <a:noFill/>
                    </a:lnT>
                    <a:lnB>
                      <a:noFill/>
                    </a:lnB>
                    <a:solidFill>
                      <a:srgbClr val="D8DF81"/>
                    </a:solidFill>
                  </a:tcPr>
                </a:tc>
                <a:tc>
                  <a:txBody>
                    <a:bodyPr/>
                    <a:lstStyle/>
                    <a:p>
                      <a:pPr algn="r" fontAlgn="b"/>
                      <a:r>
                        <a:rPr lang="en-US" sz="300" b="0" i="0" u="none" strike="noStrike">
                          <a:solidFill>
                            <a:srgbClr val="000000"/>
                          </a:solidFill>
                          <a:latin typeface="Calibri"/>
                        </a:rPr>
                        <a:t>40.578</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24.614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25.965</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26.223</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23.783</a:t>
                      </a:r>
                    </a:p>
                  </a:txBody>
                  <a:tcPr marL="2785" marR="2785" marT="2785" marB="0" anchor="b">
                    <a:lnL>
                      <a:noFill/>
                    </a:lnL>
                    <a:lnR>
                      <a:noFill/>
                    </a:lnR>
                    <a:lnT>
                      <a:noFill/>
                    </a:lnT>
                    <a:lnB>
                      <a:noFill/>
                    </a:lnB>
                    <a:solidFill>
                      <a:srgbClr val="FDEA83"/>
                    </a:solidFill>
                  </a:tcPr>
                </a:tc>
                <a:tc>
                  <a:txBody>
                    <a:bodyPr/>
                    <a:lstStyle/>
                    <a:p>
                      <a:pPr algn="r" fontAlgn="b"/>
                      <a:r>
                        <a:rPr lang="en-US" sz="300" b="0" i="0" u="none" strike="noStrike">
                          <a:solidFill>
                            <a:srgbClr val="000000"/>
                          </a:solidFill>
                          <a:latin typeface="Calibri"/>
                        </a:rPr>
                        <a:t>30.409</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33.221</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28.616</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28.55</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39.556</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38.667</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49.88</a:t>
                      </a:r>
                    </a:p>
                  </a:txBody>
                  <a:tcPr marL="2785" marR="2785" marT="2785" marB="0" anchor="b">
                    <a:lnL>
                      <a:noFill/>
                    </a:lnL>
                    <a:lnR>
                      <a:noFill/>
                    </a:lnR>
                    <a:lnT>
                      <a:noFill/>
                    </a:lnT>
                    <a:lnB>
                      <a:noFill/>
                    </a:lnB>
                    <a:solidFill>
                      <a:srgbClr val="FED680"/>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23.256</a:t>
                      </a:r>
                    </a:p>
                  </a:txBody>
                  <a:tcPr marL="2785" marR="2785" marT="2785" marB="0" anchor="b">
                    <a:lnL>
                      <a:noFill/>
                    </a:lnL>
                    <a:lnR>
                      <a:noFill/>
                    </a:lnR>
                    <a:lnT>
                      <a:noFill/>
                    </a:lnT>
                    <a:lnB>
                      <a:noFill/>
                    </a:lnB>
                    <a:solidFill>
                      <a:srgbClr val="F9E983"/>
                    </a:solidFill>
                  </a:tcPr>
                </a:tc>
                <a:tc>
                  <a:txBody>
                    <a:bodyPr/>
                    <a:lstStyle/>
                    <a:p>
                      <a:pPr algn="r" fontAlgn="b"/>
                      <a:r>
                        <a:rPr lang="en-US" sz="300" b="0" i="0" u="none" strike="noStrike">
                          <a:solidFill>
                            <a:srgbClr val="000000"/>
                          </a:solidFill>
                          <a:latin typeface="Calibri"/>
                        </a:rPr>
                        <a:t>25.975</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29.629</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31.427</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37.932</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49.167</a:t>
                      </a:r>
                    </a:p>
                  </a:txBody>
                  <a:tcPr marL="2785" marR="2785" marT="2785"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38.794</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41.097</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32.265</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51.154</a:t>
                      </a:r>
                    </a:p>
                  </a:txBody>
                  <a:tcPr marL="2785" marR="2785" marT="278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48.77</a:t>
                      </a:r>
                    </a:p>
                  </a:txBody>
                  <a:tcPr marL="2785" marR="2785" marT="2785"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54.835</a:t>
                      </a:r>
                    </a:p>
                  </a:txBody>
                  <a:tcPr marL="2785" marR="2785" marT="2785"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22.297</a:t>
                      </a:r>
                    </a:p>
                  </a:txBody>
                  <a:tcPr marL="2785" marR="2785" marT="278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24.383</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51.499</a:t>
                      </a:r>
                    </a:p>
                  </a:txBody>
                  <a:tcPr marL="2785" marR="2785" marT="278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33.446</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36.448</a:t>
                      </a:r>
                    </a:p>
                  </a:txBody>
                  <a:tcPr marL="2785" marR="2785" marT="278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38.721</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29.422</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45.167</a:t>
                      </a:r>
                    </a:p>
                  </a:txBody>
                  <a:tcPr marL="2785" marR="2785" marT="278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47.773</a:t>
                      </a:r>
                    </a:p>
                  </a:txBody>
                  <a:tcPr marL="2785" marR="2785" marT="278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37.241</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36.24</a:t>
                      </a:r>
                    </a:p>
                  </a:txBody>
                  <a:tcPr marL="2785" marR="2785" marT="278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51.528</a:t>
                      </a:r>
                    </a:p>
                  </a:txBody>
                  <a:tcPr marL="2785" marR="2785" marT="278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52.343</a:t>
                      </a:r>
                    </a:p>
                  </a:txBody>
                  <a:tcPr marL="2785" marR="2785" marT="278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66.259</a:t>
                      </a:r>
                    </a:p>
                  </a:txBody>
                  <a:tcPr marL="2785" marR="2785" marT="2785" marB="0" anchor="b">
                    <a:lnL>
                      <a:noFill/>
                    </a:lnL>
                    <a:lnR>
                      <a:noFill/>
                    </a:lnR>
                    <a:lnT>
                      <a:noFill/>
                    </a:lnT>
                    <a:lnB>
                      <a:noFill/>
                    </a:lnB>
                    <a:solidFill>
                      <a:srgbClr val="FEC97E"/>
                    </a:solidFill>
                  </a:tcPr>
                </a:tc>
              </a:tr>
              <a:tr h="55685">
                <a:tc>
                  <a:txBody>
                    <a:bodyPr/>
                    <a:lstStyle/>
                    <a:p>
                      <a:pPr algn="l" fontAlgn="b"/>
                      <a:r>
                        <a:rPr lang="en-US" sz="300" b="0" i="0" u="none" strike="noStrike">
                          <a:solidFill>
                            <a:srgbClr val="000000"/>
                          </a:solidFill>
                          <a:latin typeface="Calibri"/>
                        </a:rPr>
                        <a:t>KP 65-75</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33.585</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38.254</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48.432</a:t>
                      </a:r>
                    </a:p>
                  </a:txBody>
                  <a:tcPr marL="2785" marR="2785" marT="2785"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50.909</a:t>
                      </a:r>
                    </a:p>
                  </a:txBody>
                  <a:tcPr marL="2785" marR="2785" marT="278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47.506</a:t>
                      </a:r>
                    </a:p>
                  </a:txBody>
                  <a:tcPr marL="2785" marR="2785" marT="278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59.545</a:t>
                      </a:r>
                    </a:p>
                  </a:txBody>
                  <a:tcPr marL="2785" marR="2785" marT="2785"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45.892</a:t>
                      </a:r>
                    </a:p>
                  </a:txBody>
                  <a:tcPr marL="2785" marR="2785" marT="278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52.332</a:t>
                      </a:r>
                    </a:p>
                  </a:txBody>
                  <a:tcPr marL="2785" marR="2785" marT="278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38.739</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68.674</a:t>
                      </a:r>
                    </a:p>
                  </a:txBody>
                  <a:tcPr marL="2785" marR="2785" marT="2785" marB="0" anchor="b">
                    <a:lnL>
                      <a:noFill/>
                    </a:lnL>
                    <a:lnR>
                      <a:noFill/>
                    </a:lnR>
                    <a:lnT>
                      <a:noFill/>
                    </a:lnT>
                    <a:lnB>
                      <a:noFill/>
                    </a:lnB>
                    <a:solidFill>
                      <a:srgbClr val="FEC77D"/>
                    </a:solidFill>
                  </a:tcPr>
                </a:tc>
                <a:tc>
                  <a:txBody>
                    <a:bodyPr/>
                    <a:lstStyle/>
                    <a:p>
                      <a:pPr algn="r" fontAlgn="b"/>
                      <a:r>
                        <a:rPr lang="en-US" sz="300" b="0" i="0" u="none" strike="noStrike">
                          <a:solidFill>
                            <a:srgbClr val="000000"/>
                          </a:solidFill>
                          <a:latin typeface="Calibri"/>
                        </a:rPr>
                        <a:t>68.959</a:t>
                      </a:r>
                    </a:p>
                  </a:txBody>
                  <a:tcPr marL="2785" marR="2785" marT="2785" marB="0" anchor="b">
                    <a:lnL>
                      <a:noFill/>
                    </a:lnL>
                    <a:lnR>
                      <a:noFill/>
                    </a:lnR>
                    <a:lnT>
                      <a:noFill/>
                    </a:lnT>
                    <a:lnB>
                      <a:noFill/>
                    </a:lnB>
                    <a:solidFill>
                      <a:srgbClr val="FEC67D"/>
                    </a:solidFill>
                  </a:tcPr>
                </a:tc>
                <a:tc>
                  <a:txBody>
                    <a:bodyPr/>
                    <a:lstStyle/>
                    <a:p>
                      <a:pPr algn="r" fontAlgn="b"/>
                      <a:r>
                        <a:rPr lang="en-US" sz="300" b="0" i="0" u="none" strike="noStrike">
                          <a:solidFill>
                            <a:srgbClr val="000000"/>
                          </a:solidFill>
                          <a:latin typeface="Calibri"/>
                        </a:rPr>
                        <a:t>73.159</a:t>
                      </a:r>
                    </a:p>
                  </a:txBody>
                  <a:tcPr marL="2785" marR="2785" marT="2785" marB="0" anchor="b">
                    <a:lnL>
                      <a:noFill/>
                    </a:lnL>
                    <a:lnR>
                      <a:noFill/>
                    </a:lnR>
                    <a:lnT>
                      <a:noFill/>
                    </a:lnT>
                    <a:lnB>
                      <a:noFill/>
                    </a:lnB>
                    <a:solidFill>
                      <a:srgbClr val="FDC37D"/>
                    </a:solidFill>
                  </a:tcPr>
                </a:tc>
                <a:tc>
                  <a:txBody>
                    <a:bodyPr/>
                    <a:lstStyle/>
                    <a:p>
                      <a:pPr algn="r" fontAlgn="b"/>
                      <a:r>
                        <a:rPr lang="en-US" sz="300" b="0" i="0" u="none" strike="noStrike">
                          <a:solidFill>
                            <a:srgbClr val="000000"/>
                          </a:solidFill>
                          <a:latin typeface="Calibri"/>
                        </a:rPr>
                        <a:t>34.497</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38.37</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66.491</a:t>
                      </a:r>
                    </a:p>
                  </a:txBody>
                  <a:tcPr marL="2785" marR="2785" marT="278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42.092</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43.323</a:t>
                      </a:r>
                    </a:p>
                  </a:txBody>
                  <a:tcPr marL="2785" marR="2785" marT="2785" marB="0" anchor="b">
                    <a:lnL>
                      <a:noFill/>
                    </a:lnL>
                    <a:lnR>
                      <a:noFill/>
                    </a:lnR>
                    <a:lnT>
                      <a:noFill/>
                    </a:lnT>
                    <a:lnB>
                      <a:noFill/>
                    </a:lnB>
                    <a:solidFill>
                      <a:srgbClr val="FFDC81"/>
                    </a:solidFill>
                  </a:tcPr>
                </a:tc>
                <a:tc>
                  <a:txBody>
                    <a:bodyPr/>
                    <a:lstStyle/>
                    <a:p>
                      <a:pPr algn="r" fontAlgn="b"/>
                      <a:r>
                        <a:rPr lang="en-US" sz="300" b="0" i="0" u="none" strike="noStrike">
                          <a:solidFill>
                            <a:srgbClr val="000000"/>
                          </a:solidFill>
                          <a:latin typeface="Calibri"/>
                        </a:rPr>
                        <a:t>44.462</a:t>
                      </a:r>
                    </a:p>
                  </a:txBody>
                  <a:tcPr marL="2785" marR="2785" marT="278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50.598</a:t>
                      </a:r>
                    </a:p>
                  </a:txBody>
                  <a:tcPr marL="2785" marR="2785" marT="2785"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56.249</a:t>
                      </a:r>
                    </a:p>
                  </a:txBody>
                  <a:tcPr marL="2785" marR="2785" marT="278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65.835</a:t>
                      </a:r>
                    </a:p>
                  </a:txBody>
                  <a:tcPr marL="2785" marR="2785" marT="2785"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51.609</a:t>
                      </a:r>
                    </a:p>
                  </a:txBody>
                  <a:tcPr marL="2785" marR="2785" marT="278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53.691</a:t>
                      </a:r>
                    </a:p>
                  </a:txBody>
                  <a:tcPr marL="2785" marR="2785" marT="278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68.294</a:t>
                      </a:r>
                    </a:p>
                  </a:txBody>
                  <a:tcPr marL="2785" marR="2785" marT="2785" marB="0" anchor="b">
                    <a:lnL>
                      <a:noFill/>
                    </a:lnL>
                    <a:lnR>
                      <a:noFill/>
                    </a:lnR>
                    <a:lnT>
                      <a:noFill/>
                    </a:lnT>
                    <a:lnB>
                      <a:noFill/>
                    </a:lnB>
                    <a:solidFill>
                      <a:srgbClr val="FEC77D"/>
                    </a:solidFill>
                  </a:tcPr>
                </a:tc>
                <a:tc>
                  <a:txBody>
                    <a:bodyPr/>
                    <a:lstStyle/>
                    <a:p>
                      <a:pPr algn="r" fontAlgn="b"/>
                      <a:r>
                        <a:rPr lang="en-US" sz="300" b="0" i="0" u="none" strike="noStrike">
                          <a:solidFill>
                            <a:srgbClr val="000000"/>
                          </a:solidFill>
                          <a:latin typeface="Calibri"/>
                        </a:rPr>
                        <a:t>71.622</a:t>
                      </a:r>
                    </a:p>
                  </a:txBody>
                  <a:tcPr marL="2785" marR="2785" marT="278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94.997</a:t>
                      </a:r>
                    </a:p>
                  </a:txBody>
                  <a:tcPr marL="2785" marR="2785" marT="2785" marB="0" anchor="b">
                    <a:lnL>
                      <a:noFill/>
                    </a:lnL>
                    <a:lnR>
                      <a:noFill/>
                    </a:lnR>
                    <a:lnT>
                      <a:noFill/>
                    </a:lnT>
                    <a:lnB>
                      <a:noFill/>
                    </a:lnB>
                    <a:solidFill>
                      <a:srgbClr val="FCB179"/>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34.493</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39.502</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50.749</a:t>
                      </a:r>
                    </a:p>
                  </a:txBody>
                  <a:tcPr marL="2785" marR="2785" marT="278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52.894</a:t>
                      </a:r>
                    </a:p>
                  </a:txBody>
                  <a:tcPr marL="2785" marR="2785" marT="278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49.827</a:t>
                      </a:r>
                    </a:p>
                  </a:txBody>
                  <a:tcPr marL="2785" marR="2785" marT="2785"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66.392</a:t>
                      </a:r>
                    </a:p>
                  </a:txBody>
                  <a:tcPr marL="2785" marR="2785" marT="2785"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52.819</a:t>
                      </a:r>
                    </a:p>
                  </a:txBody>
                  <a:tcPr marL="2785" marR="2785" marT="278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63.908</a:t>
                      </a:r>
                    </a:p>
                  </a:txBody>
                  <a:tcPr marL="2785" marR="2785" marT="2785" marB="0" anchor="b">
                    <a:lnL>
                      <a:noFill/>
                    </a:lnL>
                    <a:lnR>
                      <a:noFill/>
                    </a:lnR>
                    <a:lnT>
                      <a:noFill/>
                    </a:lnT>
                    <a:lnB>
                      <a:noFill/>
                    </a:lnB>
                    <a:solidFill>
                      <a:srgbClr val="FECB7E"/>
                    </a:solidFill>
                  </a:tcPr>
                </a:tc>
                <a:tc>
                  <a:txBody>
                    <a:bodyPr/>
                    <a:lstStyle/>
                    <a:p>
                      <a:pPr algn="r" fontAlgn="b"/>
                      <a:r>
                        <a:rPr lang="en-US" sz="300" b="0" i="0" u="none" strike="noStrike">
                          <a:solidFill>
                            <a:srgbClr val="000000"/>
                          </a:solidFill>
                          <a:latin typeface="Calibri"/>
                        </a:rPr>
                        <a:t>54.412</a:t>
                      </a:r>
                    </a:p>
                  </a:txBody>
                  <a:tcPr marL="2785" marR="2785" marT="2785"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89.785</a:t>
                      </a:r>
                    </a:p>
                  </a:txBody>
                  <a:tcPr marL="2785" marR="2785" marT="2785" marB="0" anchor="b">
                    <a:lnL>
                      <a:noFill/>
                    </a:lnL>
                    <a:lnR>
                      <a:noFill/>
                    </a:lnR>
                    <a:lnT>
                      <a:noFill/>
                    </a:lnT>
                    <a:lnB>
                      <a:noFill/>
                    </a:lnB>
                    <a:solidFill>
                      <a:srgbClr val="FDB57A"/>
                    </a:solidFill>
                  </a:tcPr>
                </a:tc>
                <a:tc>
                  <a:txBody>
                    <a:bodyPr/>
                    <a:lstStyle/>
                    <a:p>
                      <a:pPr algn="r" fontAlgn="b"/>
                      <a:r>
                        <a:rPr lang="en-US" sz="300" b="0" i="0" u="none" strike="noStrike">
                          <a:solidFill>
                            <a:srgbClr val="000000"/>
                          </a:solidFill>
                          <a:latin typeface="Calibri"/>
                        </a:rPr>
                        <a:t>78.63</a:t>
                      </a:r>
                    </a:p>
                  </a:txBody>
                  <a:tcPr marL="2785" marR="2785" marT="2785" marB="0" anchor="b">
                    <a:lnL>
                      <a:noFill/>
                    </a:lnL>
                    <a:lnR>
                      <a:noFill/>
                    </a:lnR>
                    <a:lnT>
                      <a:noFill/>
                    </a:lnT>
                    <a:lnB>
                      <a:noFill/>
                    </a:lnB>
                    <a:solidFill>
                      <a:srgbClr val="FDBE7C"/>
                    </a:solidFill>
                  </a:tcPr>
                </a:tc>
                <a:tc>
                  <a:txBody>
                    <a:bodyPr/>
                    <a:lstStyle/>
                    <a:p>
                      <a:pPr algn="r" fontAlgn="b"/>
                      <a:r>
                        <a:rPr lang="en-US" sz="300" b="0" i="0" u="none" strike="noStrike">
                          <a:solidFill>
                            <a:srgbClr val="000000"/>
                          </a:solidFill>
                          <a:latin typeface="Calibri"/>
                        </a:rPr>
                        <a:t>89.252</a:t>
                      </a:r>
                    </a:p>
                  </a:txBody>
                  <a:tcPr marL="2785" marR="2785" marT="2785" marB="0" anchor="b">
                    <a:lnL>
                      <a:noFill/>
                    </a:lnL>
                    <a:lnR>
                      <a:noFill/>
                    </a:lnR>
                    <a:lnT>
                      <a:noFill/>
                    </a:lnT>
                    <a:lnB>
                      <a:noFill/>
                    </a:lnB>
                    <a:solidFill>
                      <a:srgbClr val="FDB67A"/>
                    </a:solidFill>
                  </a:tcPr>
                </a:tc>
                <a:tc>
                  <a:txBody>
                    <a:bodyPr/>
                    <a:lstStyle/>
                    <a:p>
                      <a:pPr algn="r" fontAlgn="b"/>
                      <a:r>
                        <a:rPr lang="en-US" sz="300" b="0" i="0" u="none" strike="noStrike">
                          <a:solidFill>
                            <a:srgbClr val="000000"/>
                          </a:solidFill>
                          <a:latin typeface="Calibri"/>
                        </a:rPr>
                        <a:t>36.203</a:t>
                      </a:r>
                    </a:p>
                  </a:txBody>
                  <a:tcPr marL="2785" marR="2785" marT="278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40.169</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72.902</a:t>
                      </a:r>
                    </a:p>
                  </a:txBody>
                  <a:tcPr marL="2785" marR="2785" marT="2785" marB="0" anchor="b">
                    <a:lnL>
                      <a:noFill/>
                    </a:lnL>
                    <a:lnR>
                      <a:noFill/>
                    </a:lnR>
                    <a:lnT>
                      <a:noFill/>
                    </a:lnT>
                    <a:lnB>
                      <a:noFill/>
                    </a:lnB>
                    <a:solidFill>
                      <a:srgbClr val="FDC37D"/>
                    </a:solidFill>
                  </a:tcPr>
                </a:tc>
                <a:tc>
                  <a:txBody>
                    <a:bodyPr/>
                    <a:lstStyle/>
                    <a:p>
                      <a:pPr algn="r" fontAlgn="b"/>
                      <a:r>
                        <a:rPr lang="en-US" sz="300" b="0" i="0" u="none" strike="noStrike">
                          <a:solidFill>
                            <a:srgbClr val="000000"/>
                          </a:solidFill>
                          <a:latin typeface="Calibri"/>
                        </a:rPr>
                        <a:t>47.349</a:t>
                      </a:r>
                    </a:p>
                  </a:txBody>
                  <a:tcPr marL="2785" marR="2785" marT="278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46.232</a:t>
                      </a:r>
                    </a:p>
                  </a:txBody>
                  <a:tcPr marL="2785" marR="2785" marT="278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50.808</a:t>
                      </a:r>
                    </a:p>
                  </a:txBody>
                  <a:tcPr marL="2785" marR="2785" marT="278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50.891</a:t>
                      </a:r>
                    </a:p>
                  </a:txBody>
                  <a:tcPr marL="2785" marR="2785" marT="278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60.468</a:t>
                      </a:r>
                    </a:p>
                  </a:txBody>
                  <a:tcPr marL="2785" marR="2785" marT="278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73.443</a:t>
                      </a:r>
                    </a:p>
                  </a:txBody>
                  <a:tcPr marL="2785" marR="2785" marT="2785" marB="0" anchor="b">
                    <a:lnL>
                      <a:noFill/>
                    </a:lnL>
                    <a:lnR>
                      <a:noFill/>
                    </a:lnR>
                    <a:lnT>
                      <a:noFill/>
                    </a:lnT>
                    <a:lnB>
                      <a:noFill/>
                    </a:lnB>
                    <a:solidFill>
                      <a:srgbClr val="FDC37D"/>
                    </a:solidFill>
                  </a:tcPr>
                </a:tc>
                <a:tc>
                  <a:txBody>
                    <a:bodyPr/>
                    <a:lstStyle/>
                    <a:p>
                      <a:pPr algn="r" fontAlgn="b"/>
                      <a:r>
                        <a:rPr lang="en-US" sz="300" b="0" i="0" u="none" strike="noStrike">
                          <a:solidFill>
                            <a:srgbClr val="000000"/>
                          </a:solidFill>
                          <a:latin typeface="Calibri"/>
                        </a:rPr>
                        <a:t>62.283</a:t>
                      </a:r>
                    </a:p>
                  </a:txBody>
                  <a:tcPr marL="2785" marR="2785" marT="2785" marB="0" anchor="b">
                    <a:lnL>
                      <a:noFill/>
                    </a:lnL>
                    <a:lnR>
                      <a:noFill/>
                    </a:lnR>
                    <a:lnT>
                      <a:noFill/>
                    </a:lnT>
                    <a:lnB>
                      <a:noFill/>
                    </a:lnB>
                    <a:solidFill>
                      <a:srgbClr val="FECC7E"/>
                    </a:solidFill>
                  </a:tcPr>
                </a:tc>
                <a:tc>
                  <a:txBody>
                    <a:bodyPr/>
                    <a:lstStyle/>
                    <a:p>
                      <a:pPr algn="r" fontAlgn="b"/>
                      <a:r>
                        <a:rPr lang="en-US" sz="300" b="0" i="0" u="none" strike="noStrike">
                          <a:solidFill>
                            <a:srgbClr val="000000"/>
                          </a:solidFill>
                          <a:latin typeface="Calibri"/>
                        </a:rPr>
                        <a:t>66.151</a:t>
                      </a:r>
                    </a:p>
                  </a:txBody>
                  <a:tcPr marL="2785" marR="2785" marT="2785"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78.67</a:t>
                      </a:r>
                    </a:p>
                  </a:txBody>
                  <a:tcPr marL="2785" marR="2785" marT="2785" marB="0" anchor="b">
                    <a:lnL>
                      <a:noFill/>
                    </a:lnL>
                    <a:lnR>
                      <a:noFill/>
                    </a:lnR>
                    <a:lnT>
                      <a:noFill/>
                    </a:lnT>
                    <a:lnB>
                      <a:noFill/>
                    </a:lnB>
                    <a:solidFill>
                      <a:srgbClr val="FDBE7C"/>
                    </a:solidFill>
                  </a:tcPr>
                </a:tc>
                <a:tc>
                  <a:txBody>
                    <a:bodyPr/>
                    <a:lstStyle/>
                    <a:p>
                      <a:pPr algn="r" fontAlgn="b"/>
                      <a:r>
                        <a:rPr lang="en-US" sz="300" b="0" i="0" u="none" strike="noStrike">
                          <a:solidFill>
                            <a:srgbClr val="000000"/>
                          </a:solidFill>
                          <a:latin typeface="Calibri"/>
                        </a:rPr>
                        <a:t>85.226</a:t>
                      </a:r>
                    </a:p>
                  </a:txBody>
                  <a:tcPr marL="2785" marR="2785" marT="2785" marB="0" anchor="b">
                    <a:lnL>
                      <a:noFill/>
                    </a:lnL>
                    <a:lnR>
                      <a:noFill/>
                    </a:lnR>
                    <a:lnT>
                      <a:noFill/>
                    </a:lnT>
                    <a:lnB>
                      <a:noFill/>
                    </a:lnB>
                    <a:solidFill>
                      <a:srgbClr val="FDB97B"/>
                    </a:solidFill>
                  </a:tcPr>
                </a:tc>
                <a:tc>
                  <a:txBody>
                    <a:bodyPr/>
                    <a:lstStyle/>
                    <a:p>
                      <a:pPr algn="r" fontAlgn="b"/>
                      <a:r>
                        <a:rPr lang="en-US" sz="300" b="0" i="0" u="none" strike="noStrike">
                          <a:solidFill>
                            <a:srgbClr val="000000"/>
                          </a:solidFill>
                          <a:latin typeface="Calibri"/>
                        </a:rPr>
                        <a:t>113</a:t>
                      </a:r>
                    </a:p>
                  </a:txBody>
                  <a:tcPr marL="2785" marR="2785" marT="2785" marB="0" anchor="b">
                    <a:lnL>
                      <a:noFill/>
                    </a:lnL>
                    <a:lnR>
                      <a:noFill/>
                    </a:lnR>
                    <a:lnT>
                      <a:noFill/>
                    </a:lnT>
                    <a:lnB>
                      <a:noFill/>
                    </a:lnB>
                    <a:solidFill>
                      <a:srgbClr val="FCA276"/>
                    </a:solidFill>
                  </a:tcPr>
                </a:tc>
              </a:tr>
              <a:tr h="55685">
                <a:tc>
                  <a:txBody>
                    <a:bodyPr/>
                    <a:lstStyle/>
                    <a:p>
                      <a:pPr algn="l" fontAlgn="b"/>
                      <a:r>
                        <a:rPr lang="en-US" sz="300" b="0" i="0" u="none" strike="noStrike">
                          <a:solidFill>
                            <a:srgbClr val="000000"/>
                          </a:solidFill>
                          <a:latin typeface="Calibri"/>
                        </a:rPr>
                        <a:t>KP 75+</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97.844</a:t>
                      </a:r>
                    </a:p>
                  </a:txBody>
                  <a:tcPr marL="2785" marR="2785" marT="2785" marB="0" anchor="b">
                    <a:lnL>
                      <a:noFill/>
                    </a:lnL>
                    <a:lnR>
                      <a:noFill/>
                    </a:lnR>
                    <a:lnT>
                      <a:noFill/>
                    </a:lnT>
                    <a:lnB>
                      <a:noFill/>
                    </a:lnB>
                    <a:solidFill>
                      <a:srgbClr val="FCAF79"/>
                    </a:solidFill>
                  </a:tcPr>
                </a:tc>
                <a:tc>
                  <a:txBody>
                    <a:bodyPr/>
                    <a:lstStyle/>
                    <a:p>
                      <a:pPr algn="r" fontAlgn="b"/>
                      <a:r>
                        <a:rPr lang="en-US" sz="300" b="0" i="0" u="none" strike="noStrike">
                          <a:solidFill>
                            <a:srgbClr val="000000"/>
                          </a:solidFill>
                          <a:latin typeface="Calibri"/>
                        </a:rPr>
                        <a:t>99.022</a:t>
                      </a:r>
                    </a:p>
                  </a:txBody>
                  <a:tcPr marL="2785" marR="2785" marT="2785" marB="0" anchor="b">
                    <a:lnL>
                      <a:noFill/>
                    </a:lnL>
                    <a:lnR>
                      <a:noFill/>
                    </a:lnR>
                    <a:lnT>
                      <a:noFill/>
                    </a:lnT>
                    <a:lnB>
                      <a:noFill/>
                    </a:lnB>
                    <a:solidFill>
                      <a:srgbClr val="FCAE79"/>
                    </a:solidFill>
                  </a:tcPr>
                </a:tc>
                <a:tc>
                  <a:txBody>
                    <a:bodyPr/>
                    <a:lstStyle/>
                    <a:p>
                      <a:pPr algn="r" fontAlgn="b"/>
                      <a:r>
                        <a:rPr lang="en-US" sz="300" b="0" i="0" u="none" strike="noStrike">
                          <a:solidFill>
                            <a:srgbClr val="000000"/>
                          </a:solidFill>
                          <a:latin typeface="Calibri"/>
                        </a:rPr>
                        <a:t>114.6</a:t>
                      </a:r>
                    </a:p>
                  </a:txBody>
                  <a:tcPr marL="2785" marR="2785" marT="2785" marB="0" anchor="b">
                    <a:lnL>
                      <a:noFill/>
                    </a:lnL>
                    <a:lnR>
                      <a:noFill/>
                    </a:lnR>
                    <a:lnT>
                      <a:noFill/>
                    </a:lnT>
                    <a:lnB>
                      <a:noFill/>
                    </a:lnB>
                    <a:solidFill>
                      <a:srgbClr val="FBA176"/>
                    </a:solidFill>
                  </a:tcPr>
                </a:tc>
                <a:tc>
                  <a:txBody>
                    <a:bodyPr/>
                    <a:lstStyle/>
                    <a:p>
                      <a:pPr algn="r" fontAlgn="b"/>
                      <a:r>
                        <a:rPr lang="en-US" sz="300" b="0" i="0" u="none" strike="noStrike">
                          <a:solidFill>
                            <a:srgbClr val="000000"/>
                          </a:solidFill>
                          <a:latin typeface="Calibri"/>
                        </a:rPr>
                        <a:t>119.54</a:t>
                      </a:r>
                    </a:p>
                  </a:txBody>
                  <a:tcPr marL="2785" marR="2785" marT="2785" marB="0" anchor="b">
                    <a:lnL>
                      <a:noFill/>
                    </a:lnL>
                    <a:lnR>
                      <a:noFill/>
                    </a:lnR>
                    <a:lnT>
                      <a:noFill/>
                    </a:lnT>
                    <a:lnB>
                      <a:noFill/>
                    </a:lnB>
                    <a:solidFill>
                      <a:srgbClr val="FB9D75"/>
                    </a:solidFill>
                  </a:tcPr>
                </a:tc>
                <a:tc>
                  <a:txBody>
                    <a:bodyPr/>
                    <a:lstStyle/>
                    <a:p>
                      <a:pPr algn="r" fontAlgn="b"/>
                      <a:r>
                        <a:rPr lang="en-US" sz="300" b="0" i="0" u="none" strike="noStrike">
                          <a:solidFill>
                            <a:srgbClr val="000000"/>
                          </a:solidFill>
                          <a:latin typeface="Calibri"/>
                        </a:rPr>
                        <a:t>98.313</a:t>
                      </a:r>
                    </a:p>
                  </a:txBody>
                  <a:tcPr marL="2785" marR="2785" marT="2785" marB="0" anchor="b">
                    <a:lnL>
                      <a:noFill/>
                    </a:lnL>
                    <a:lnR>
                      <a:noFill/>
                    </a:lnR>
                    <a:lnT>
                      <a:noFill/>
                    </a:lnT>
                    <a:lnB>
                      <a:noFill/>
                    </a:lnB>
                    <a:solidFill>
                      <a:srgbClr val="FCAE79"/>
                    </a:solidFill>
                  </a:tcPr>
                </a:tc>
                <a:tc>
                  <a:txBody>
                    <a:bodyPr/>
                    <a:lstStyle/>
                    <a:p>
                      <a:pPr algn="r" fontAlgn="b"/>
                      <a:r>
                        <a:rPr lang="en-US" sz="300" b="0" i="0" u="none" strike="noStrike">
                          <a:solidFill>
                            <a:srgbClr val="000000"/>
                          </a:solidFill>
                          <a:latin typeface="Calibri"/>
                        </a:rPr>
                        <a:t>106.02</a:t>
                      </a:r>
                    </a:p>
                  </a:txBody>
                  <a:tcPr marL="2785" marR="2785" marT="2785" marB="0" anchor="b">
                    <a:lnL>
                      <a:noFill/>
                    </a:lnL>
                    <a:lnR>
                      <a:noFill/>
                    </a:lnR>
                    <a:lnT>
                      <a:noFill/>
                    </a:lnT>
                    <a:lnB>
                      <a:noFill/>
                    </a:lnB>
                    <a:solidFill>
                      <a:srgbClr val="FCA878"/>
                    </a:solidFill>
                  </a:tcPr>
                </a:tc>
                <a:tc>
                  <a:txBody>
                    <a:bodyPr/>
                    <a:lstStyle/>
                    <a:p>
                      <a:pPr algn="r" fontAlgn="b"/>
                      <a:r>
                        <a:rPr lang="en-US" sz="300" b="0" i="0" u="none" strike="noStrike">
                          <a:solidFill>
                            <a:srgbClr val="000000"/>
                          </a:solidFill>
                          <a:latin typeface="Calibri"/>
                        </a:rPr>
                        <a:t>99.556</a:t>
                      </a:r>
                    </a:p>
                  </a:txBody>
                  <a:tcPr marL="2785" marR="2785" marT="2785" marB="0" anchor="b">
                    <a:lnL>
                      <a:noFill/>
                    </a:lnL>
                    <a:lnR>
                      <a:noFill/>
                    </a:lnR>
                    <a:lnT>
                      <a:noFill/>
                    </a:lnT>
                    <a:lnB>
                      <a:noFill/>
                    </a:lnB>
                    <a:solidFill>
                      <a:srgbClr val="FCAD79"/>
                    </a:solidFill>
                  </a:tcPr>
                </a:tc>
                <a:tc>
                  <a:txBody>
                    <a:bodyPr/>
                    <a:lstStyle/>
                    <a:p>
                      <a:pPr algn="r" fontAlgn="b"/>
                      <a:r>
                        <a:rPr lang="en-US" sz="300" b="0" i="0" u="none" strike="noStrike">
                          <a:solidFill>
                            <a:srgbClr val="000000"/>
                          </a:solidFill>
                          <a:latin typeface="Calibri"/>
                        </a:rPr>
                        <a:t>115.72</a:t>
                      </a:r>
                    </a:p>
                  </a:txBody>
                  <a:tcPr marL="2785" marR="2785" marT="2785" marB="0" anchor="b">
                    <a:lnL>
                      <a:noFill/>
                    </a:lnL>
                    <a:lnR>
                      <a:noFill/>
                    </a:lnR>
                    <a:lnT>
                      <a:noFill/>
                    </a:lnT>
                    <a:lnB>
                      <a:noFill/>
                    </a:lnB>
                    <a:solidFill>
                      <a:srgbClr val="FBA076"/>
                    </a:solidFill>
                  </a:tcPr>
                </a:tc>
                <a:tc>
                  <a:txBody>
                    <a:bodyPr/>
                    <a:lstStyle/>
                    <a:p>
                      <a:pPr algn="r" fontAlgn="b"/>
                      <a:r>
                        <a:rPr lang="en-US" sz="300" b="0" i="0" u="none" strike="noStrike">
                          <a:solidFill>
                            <a:srgbClr val="000000"/>
                          </a:solidFill>
                          <a:latin typeface="Calibri"/>
                        </a:rPr>
                        <a:t>98.025</a:t>
                      </a:r>
                    </a:p>
                  </a:txBody>
                  <a:tcPr marL="2785" marR="2785" marT="2785" marB="0" anchor="b">
                    <a:lnL>
                      <a:noFill/>
                    </a:lnL>
                    <a:lnR>
                      <a:noFill/>
                    </a:lnR>
                    <a:lnT>
                      <a:noFill/>
                    </a:lnT>
                    <a:lnB>
                      <a:noFill/>
                    </a:lnB>
                    <a:solidFill>
                      <a:srgbClr val="FCAF79"/>
                    </a:solidFill>
                  </a:tcPr>
                </a:tc>
                <a:tc>
                  <a:txBody>
                    <a:bodyPr/>
                    <a:lstStyle/>
                    <a:p>
                      <a:pPr algn="r" fontAlgn="b"/>
                      <a:r>
                        <a:rPr lang="en-US" sz="300" b="0" i="0" u="none" strike="noStrike">
                          <a:solidFill>
                            <a:srgbClr val="000000"/>
                          </a:solidFill>
                          <a:latin typeface="Calibri"/>
                        </a:rPr>
                        <a:t>143.77</a:t>
                      </a:r>
                    </a:p>
                  </a:txBody>
                  <a:tcPr marL="2785" marR="2785" marT="2785" marB="0" anchor="b">
                    <a:lnL>
                      <a:noFill/>
                    </a:lnL>
                    <a:lnR>
                      <a:noFill/>
                    </a:lnR>
                    <a:lnT>
                      <a:noFill/>
                    </a:lnT>
                    <a:lnB>
                      <a:noFill/>
                    </a:lnB>
                    <a:solidFill>
                      <a:srgbClr val="FA8972"/>
                    </a:solidFill>
                  </a:tcPr>
                </a:tc>
                <a:tc>
                  <a:txBody>
                    <a:bodyPr/>
                    <a:lstStyle/>
                    <a:p>
                      <a:pPr algn="r" fontAlgn="b"/>
                      <a:r>
                        <a:rPr lang="en-US" sz="300" b="0" i="0" u="none" strike="noStrike">
                          <a:solidFill>
                            <a:srgbClr val="000000"/>
                          </a:solidFill>
                          <a:latin typeface="Calibri"/>
                        </a:rPr>
                        <a:t>133.07</a:t>
                      </a:r>
                    </a:p>
                  </a:txBody>
                  <a:tcPr marL="2785" marR="2785" marT="2785" marB="0" anchor="b">
                    <a:lnL>
                      <a:noFill/>
                    </a:lnL>
                    <a:lnR>
                      <a:noFill/>
                    </a:lnR>
                    <a:lnT>
                      <a:noFill/>
                    </a:lnT>
                    <a:lnB>
                      <a:noFill/>
                    </a:lnB>
                    <a:solidFill>
                      <a:srgbClr val="FB9273"/>
                    </a:solidFill>
                  </a:tcPr>
                </a:tc>
                <a:tc>
                  <a:txBody>
                    <a:bodyPr/>
                    <a:lstStyle/>
                    <a:p>
                      <a:pPr algn="r" fontAlgn="b"/>
                      <a:r>
                        <a:rPr lang="en-US" sz="300" b="0" i="0" u="none" strike="noStrike">
                          <a:solidFill>
                            <a:srgbClr val="000000"/>
                          </a:solidFill>
                          <a:latin typeface="Calibri"/>
                        </a:rPr>
                        <a:t>146.09</a:t>
                      </a:r>
                    </a:p>
                  </a:txBody>
                  <a:tcPr marL="2785" marR="2785" marT="2785" marB="0" anchor="b">
                    <a:lnL>
                      <a:noFill/>
                    </a:lnL>
                    <a:lnR>
                      <a:noFill/>
                    </a:lnR>
                    <a:lnT>
                      <a:noFill/>
                    </a:lnT>
                    <a:lnB>
                      <a:noFill/>
                    </a:lnB>
                    <a:solidFill>
                      <a:srgbClr val="FA8771"/>
                    </a:solidFill>
                  </a:tcPr>
                </a:tc>
                <a:tc>
                  <a:txBody>
                    <a:bodyPr/>
                    <a:lstStyle/>
                    <a:p>
                      <a:pPr algn="r" fontAlgn="b"/>
                      <a:r>
                        <a:rPr lang="en-US" sz="300" b="0" i="0" u="none" strike="noStrike">
                          <a:solidFill>
                            <a:srgbClr val="000000"/>
                          </a:solidFill>
                          <a:latin typeface="Calibri"/>
                        </a:rPr>
                        <a:t>92.417</a:t>
                      </a:r>
                    </a:p>
                  </a:txBody>
                  <a:tcPr marL="2785" marR="2785" marT="2785" marB="0" anchor="b">
                    <a:lnL>
                      <a:noFill/>
                    </a:lnL>
                    <a:lnR>
                      <a:noFill/>
                    </a:lnR>
                    <a:lnT>
                      <a:noFill/>
                    </a:lnT>
                    <a:lnB>
                      <a:noFill/>
                    </a:lnB>
                    <a:solidFill>
                      <a:srgbClr val="FCB37A"/>
                    </a:solidFill>
                  </a:tcPr>
                </a:tc>
                <a:tc>
                  <a:txBody>
                    <a:bodyPr/>
                    <a:lstStyle/>
                    <a:p>
                      <a:pPr algn="r" fontAlgn="b"/>
                      <a:r>
                        <a:rPr lang="en-US" sz="300" b="0" i="0" u="none" strike="noStrike">
                          <a:solidFill>
                            <a:srgbClr val="000000"/>
                          </a:solidFill>
                          <a:latin typeface="Calibri"/>
                        </a:rPr>
                        <a:t>95.927</a:t>
                      </a:r>
                    </a:p>
                  </a:txBody>
                  <a:tcPr marL="2785" marR="2785" marT="278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117.85</a:t>
                      </a:r>
                    </a:p>
                  </a:txBody>
                  <a:tcPr marL="2785" marR="2785" marT="2785" marB="0" anchor="b">
                    <a:lnL>
                      <a:noFill/>
                    </a:lnL>
                    <a:lnR>
                      <a:noFill/>
                    </a:lnR>
                    <a:lnT>
                      <a:noFill/>
                    </a:lnT>
                    <a:lnB>
                      <a:noFill/>
                    </a:lnB>
                    <a:solidFill>
                      <a:srgbClr val="FB9E76"/>
                    </a:solidFill>
                  </a:tcPr>
                </a:tc>
                <a:tc>
                  <a:txBody>
                    <a:bodyPr/>
                    <a:lstStyle/>
                    <a:p>
                      <a:pPr algn="r" fontAlgn="b"/>
                      <a:r>
                        <a:rPr lang="en-US" sz="300" b="0" i="0" u="none" strike="noStrike">
                          <a:solidFill>
                            <a:srgbClr val="000000"/>
                          </a:solidFill>
                          <a:latin typeface="Calibri"/>
                        </a:rPr>
                        <a:t>95.392</a:t>
                      </a:r>
                    </a:p>
                  </a:txBody>
                  <a:tcPr marL="2785" marR="2785" marT="2785" marB="0" anchor="b">
                    <a:lnL>
                      <a:noFill/>
                    </a:lnL>
                    <a:lnR>
                      <a:noFill/>
                    </a:lnR>
                    <a:lnT>
                      <a:noFill/>
                    </a:lnT>
                    <a:lnB>
                      <a:noFill/>
                    </a:lnB>
                    <a:solidFill>
                      <a:srgbClr val="FCB179"/>
                    </a:solidFill>
                  </a:tcPr>
                </a:tc>
                <a:tc>
                  <a:txBody>
                    <a:bodyPr/>
                    <a:lstStyle/>
                    <a:p>
                      <a:pPr algn="r" fontAlgn="b"/>
                      <a:r>
                        <a:rPr lang="en-US" sz="300" b="0" i="0" u="none" strike="noStrike">
                          <a:solidFill>
                            <a:srgbClr val="000000"/>
                          </a:solidFill>
                          <a:latin typeface="Calibri"/>
                        </a:rPr>
                        <a:t>100.04</a:t>
                      </a:r>
                    </a:p>
                  </a:txBody>
                  <a:tcPr marL="2785" marR="2785" marT="2785" marB="0" anchor="b">
                    <a:lnL>
                      <a:noFill/>
                    </a:lnL>
                    <a:lnR>
                      <a:noFill/>
                    </a:lnR>
                    <a:lnT>
                      <a:noFill/>
                    </a:lnT>
                    <a:lnB>
                      <a:noFill/>
                    </a:lnB>
                    <a:solidFill>
                      <a:srgbClr val="FCAD78"/>
                    </a:solidFill>
                  </a:tcPr>
                </a:tc>
                <a:tc>
                  <a:txBody>
                    <a:bodyPr/>
                    <a:lstStyle/>
                    <a:p>
                      <a:pPr algn="r" fontAlgn="b"/>
                      <a:r>
                        <a:rPr lang="en-US" sz="300" b="0" i="0" u="none" strike="noStrike">
                          <a:solidFill>
                            <a:srgbClr val="000000"/>
                          </a:solidFill>
                          <a:latin typeface="Calibri"/>
                        </a:rPr>
                        <a:t>102.45</a:t>
                      </a:r>
                    </a:p>
                  </a:txBody>
                  <a:tcPr marL="2785" marR="2785" marT="2785" marB="0" anchor="b">
                    <a:lnL>
                      <a:noFill/>
                    </a:lnL>
                    <a:lnR>
                      <a:noFill/>
                    </a:lnR>
                    <a:lnT>
                      <a:noFill/>
                    </a:lnT>
                    <a:lnB>
                      <a:noFill/>
                    </a:lnB>
                    <a:solidFill>
                      <a:srgbClr val="FCAB78"/>
                    </a:solidFill>
                  </a:tcPr>
                </a:tc>
                <a:tc>
                  <a:txBody>
                    <a:bodyPr/>
                    <a:lstStyle/>
                    <a:p>
                      <a:pPr algn="r" fontAlgn="b"/>
                      <a:r>
                        <a:rPr lang="en-US" sz="300" b="0" i="0" u="none" strike="noStrike">
                          <a:solidFill>
                            <a:srgbClr val="000000"/>
                          </a:solidFill>
                          <a:latin typeface="Calibri"/>
                        </a:rPr>
                        <a:t>116.04</a:t>
                      </a:r>
                    </a:p>
                  </a:txBody>
                  <a:tcPr marL="2785" marR="2785" marT="2785" marB="0" anchor="b">
                    <a:lnL>
                      <a:noFill/>
                    </a:lnL>
                    <a:lnR>
                      <a:noFill/>
                    </a:lnR>
                    <a:lnT>
                      <a:noFill/>
                    </a:lnT>
                    <a:lnB>
                      <a:noFill/>
                    </a:lnB>
                    <a:solidFill>
                      <a:srgbClr val="FBA076"/>
                    </a:solidFill>
                  </a:tcPr>
                </a:tc>
                <a:tc>
                  <a:txBody>
                    <a:bodyPr/>
                    <a:lstStyle/>
                    <a:p>
                      <a:pPr algn="r" fontAlgn="b"/>
                      <a:r>
                        <a:rPr lang="en-US" sz="300" b="0" i="0" u="none" strike="noStrike">
                          <a:solidFill>
                            <a:srgbClr val="000000"/>
                          </a:solidFill>
                          <a:latin typeface="Calibri"/>
                        </a:rPr>
                        <a:t>108.83</a:t>
                      </a:r>
                    </a:p>
                  </a:txBody>
                  <a:tcPr marL="2785" marR="2785" marT="2785" marB="0" anchor="b">
                    <a:lnL>
                      <a:noFill/>
                    </a:lnL>
                    <a:lnR>
                      <a:noFill/>
                    </a:lnR>
                    <a:lnT>
                      <a:noFill/>
                    </a:lnT>
                    <a:lnB>
                      <a:noFill/>
                    </a:lnB>
                    <a:solidFill>
                      <a:srgbClr val="FCA677"/>
                    </a:solidFill>
                  </a:tcPr>
                </a:tc>
                <a:tc>
                  <a:txBody>
                    <a:bodyPr/>
                    <a:lstStyle/>
                    <a:p>
                      <a:pPr algn="r" fontAlgn="b"/>
                      <a:r>
                        <a:rPr lang="en-US" sz="300" b="0" i="0" u="none" strike="noStrike">
                          <a:solidFill>
                            <a:srgbClr val="000000"/>
                          </a:solidFill>
                          <a:latin typeface="Calibri"/>
                        </a:rPr>
                        <a:t>115.74</a:t>
                      </a:r>
                    </a:p>
                  </a:txBody>
                  <a:tcPr marL="2785" marR="2785" marT="2785" marB="0" anchor="b">
                    <a:lnL>
                      <a:noFill/>
                    </a:lnL>
                    <a:lnR>
                      <a:noFill/>
                    </a:lnR>
                    <a:lnT>
                      <a:noFill/>
                    </a:lnT>
                    <a:lnB>
                      <a:noFill/>
                    </a:lnB>
                    <a:solidFill>
                      <a:srgbClr val="FBA076"/>
                    </a:solidFill>
                  </a:tcPr>
                </a:tc>
                <a:tc>
                  <a:txBody>
                    <a:bodyPr/>
                    <a:lstStyle/>
                    <a:p>
                      <a:pPr algn="r" fontAlgn="b"/>
                      <a:r>
                        <a:rPr lang="en-US" sz="300" b="0" i="0" u="none" strike="noStrike">
                          <a:solidFill>
                            <a:srgbClr val="000000"/>
                          </a:solidFill>
                          <a:latin typeface="Calibri"/>
                        </a:rPr>
                        <a:t>118.66</a:t>
                      </a:r>
                    </a:p>
                  </a:txBody>
                  <a:tcPr marL="2785" marR="2785" marT="2785" marB="0" anchor="b">
                    <a:lnL>
                      <a:noFill/>
                    </a:lnL>
                    <a:lnR>
                      <a:noFill/>
                    </a:lnR>
                    <a:lnT>
                      <a:noFill/>
                    </a:lnT>
                    <a:lnB>
                      <a:noFill/>
                    </a:lnB>
                    <a:solidFill>
                      <a:srgbClr val="FB9E76"/>
                    </a:solidFill>
                  </a:tcPr>
                </a:tc>
                <a:tc>
                  <a:txBody>
                    <a:bodyPr/>
                    <a:lstStyle/>
                    <a:p>
                      <a:pPr algn="r" fontAlgn="b"/>
                      <a:r>
                        <a:rPr lang="en-US" sz="300" b="0" i="0" u="none" strike="noStrike">
                          <a:solidFill>
                            <a:srgbClr val="000000"/>
                          </a:solidFill>
                          <a:latin typeface="Calibri"/>
                        </a:rPr>
                        <a:t>121.96</a:t>
                      </a:r>
                    </a:p>
                  </a:txBody>
                  <a:tcPr marL="2785" marR="2785" marT="278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126.21</a:t>
                      </a:r>
                    </a:p>
                  </a:txBody>
                  <a:tcPr marL="2785" marR="2785" marT="278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143.83</a:t>
                      </a:r>
                    </a:p>
                  </a:txBody>
                  <a:tcPr marL="2785" marR="2785" marT="2785" marB="0" anchor="b">
                    <a:lnL>
                      <a:noFill/>
                    </a:lnL>
                    <a:lnR>
                      <a:noFill/>
                    </a:lnR>
                    <a:lnT>
                      <a:noFill/>
                    </a:lnT>
                    <a:lnB>
                      <a:noFill/>
                    </a:lnB>
                    <a:solidFill>
                      <a:srgbClr val="FA8972"/>
                    </a:solidFill>
                  </a:tcPr>
                </a:tc>
                <a:tc>
                  <a:txBody>
                    <a:bodyPr/>
                    <a:lstStyle/>
                    <a:p>
                      <a:pPr algn="r" fontAlgn="b"/>
                      <a:r>
                        <a:rPr lang="en-US" sz="300" b="0" i="0" u="none" strike="noStrike">
                          <a:solidFill>
                            <a:srgbClr val="000000"/>
                          </a:solidFill>
                          <a:latin typeface="Calibri"/>
                        </a:rPr>
                        <a:t>159.67</a:t>
                      </a:r>
                    </a:p>
                  </a:txBody>
                  <a:tcPr marL="2785" marR="2785" marT="2785" marB="0" anchor="b">
                    <a:lnL>
                      <a:noFill/>
                    </a:lnL>
                    <a:lnR>
                      <a:noFill/>
                    </a:lnR>
                    <a:lnT>
                      <a:noFill/>
                    </a:lnT>
                    <a:lnB>
                      <a:noFill/>
                    </a:lnB>
                    <a:solidFill>
                      <a:srgbClr val="F97C6F"/>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91.333</a:t>
                      </a:r>
                    </a:p>
                  </a:txBody>
                  <a:tcPr marL="2785" marR="2785" marT="2785" marB="0" anchor="b">
                    <a:lnL>
                      <a:noFill/>
                    </a:lnL>
                    <a:lnR>
                      <a:noFill/>
                    </a:lnR>
                    <a:lnT>
                      <a:noFill/>
                    </a:lnT>
                    <a:lnB>
                      <a:noFill/>
                    </a:lnB>
                    <a:solidFill>
                      <a:srgbClr val="FDB47A"/>
                    </a:solidFill>
                  </a:tcPr>
                </a:tc>
                <a:tc>
                  <a:txBody>
                    <a:bodyPr/>
                    <a:lstStyle/>
                    <a:p>
                      <a:pPr algn="r" fontAlgn="b"/>
                      <a:r>
                        <a:rPr lang="en-US" sz="300" b="0" i="0" u="none" strike="noStrike">
                          <a:solidFill>
                            <a:srgbClr val="000000"/>
                          </a:solidFill>
                          <a:latin typeface="Calibri"/>
                        </a:rPr>
                        <a:t>95.03</a:t>
                      </a:r>
                    </a:p>
                  </a:txBody>
                  <a:tcPr marL="2785" marR="2785" marT="2785" marB="0" anchor="b">
                    <a:lnL>
                      <a:noFill/>
                    </a:lnL>
                    <a:lnR>
                      <a:noFill/>
                    </a:lnR>
                    <a:lnT>
                      <a:noFill/>
                    </a:lnT>
                    <a:lnB>
                      <a:noFill/>
                    </a:lnB>
                    <a:solidFill>
                      <a:srgbClr val="FCB179"/>
                    </a:solidFill>
                  </a:tcPr>
                </a:tc>
                <a:tc>
                  <a:txBody>
                    <a:bodyPr/>
                    <a:lstStyle/>
                    <a:p>
                      <a:pPr algn="r" fontAlgn="b"/>
                      <a:r>
                        <a:rPr lang="en-US" sz="300" b="0" i="0" u="none" strike="noStrike">
                          <a:solidFill>
                            <a:srgbClr val="000000"/>
                          </a:solidFill>
                          <a:latin typeface="Calibri"/>
                        </a:rPr>
                        <a:t>115.16</a:t>
                      </a:r>
                    </a:p>
                  </a:txBody>
                  <a:tcPr marL="2785" marR="2785" marT="2785" marB="0" anchor="b">
                    <a:lnL>
                      <a:noFill/>
                    </a:lnL>
                    <a:lnR>
                      <a:noFill/>
                    </a:lnR>
                    <a:lnT>
                      <a:noFill/>
                    </a:lnT>
                    <a:lnB>
                      <a:noFill/>
                    </a:lnB>
                    <a:solidFill>
                      <a:srgbClr val="FBA076"/>
                    </a:solidFill>
                  </a:tcPr>
                </a:tc>
                <a:tc>
                  <a:txBody>
                    <a:bodyPr/>
                    <a:lstStyle/>
                    <a:p>
                      <a:pPr algn="r" fontAlgn="b"/>
                      <a:r>
                        <a:rPr lang="en-US" sz="300" b="0" i="0" u="none" strike="noStrike">
                          <a:solidFill>
                            <a:srgbClr val="000000"/>
                          </a:solidFill>
                          <a:latin typeface="Calibri"/>
                        </a:rPr>
                        <a:t>115.47</a:t>
                      </a:r>
                    </a:p>
                  </a:txBody>
                  <a:tcPr marL="2785" marR="2785" marT="2785" marB="0" anchor="b">
                    <a:lnL>
                      <a:noFill/>
                    </a:lnL>
                    <a:lnR>
                      <a:noFill/>
                    </a:lnR>
                    <a:lnT>
                      <a:noFill/>
                    </a:lnT>
                    <a:lnB>
                      <a:noFill/>
                    </a:lnB>
                    <a:solidFill>
                      <a:srgbClr val="FBA076"/>
                    </a:solidFill>
                  </a:tcPr>
                </a:tc>
                <a:tc>
                  <a:txBody>
                    <a:bodyPr/>
                    <a:lstStyle/>
                    <a:p>
                      <a:pPr algn="r" fontAlgn="b"/>
                      <a:r>
                        <a:rPr lang="en-US" sz="300" b="0" i="0" u="none" strike="noStrike">
                          <a:solidFill>
                            <a:srgbClr val="000000"/>
                          </a:solidFill>
                          <a:latin typeface="Calibri"/>
                        </a:rPr>
                        <a:t>104.61</a:t>
                      </a:r>
                    </a:p>
                  </a:txBody>
                  <a:tcPr marL="2785" marR="2785" marT="2785" marB="0" anchor="b">
                    <a:lnL>
                      <a:noFill/>
                    </a:lnL>
                    <a:lnR>
                      <a:noFill/>
                    </a:lnR>
                    <a:lnT>
                      <a:noFill/>
                    </a:lnT>
                    <a:lnB>
                      <a:noFill/>
                    </a:lnB>
                    <a:solidFill>
                      <a:srgbClr val="FCA978"/>
                    </a:solidFill>
                  </a:tcPr>
                </a:tc>
                <a:tc>
                  <a:txBody>
                    <a:bodyPr/>
                    <a:lstStyle/>
                    <a:p>
                      <a:pPr algn="r" fontAlgn="b"/>
                      <a:r>
                        <a:rPr lang="en-US" sz="300" b="0" i="0" u="none" strike="noStrike">
                          <a:solidFill>
                            <a:srgbClr val="000000"/>
                          </a:solidFill>
                          <a:latin typeface="Calibri"/>
                        </a:rPr>
                        <a:t>115.35</a:t>
                      </a:r>
                    </a:p>
                  </a:txBody>
                  <a:tcPr marL="2785" marR="2785" marT="2785" marB="0" anchor="b">
                    <a:lnL>
                      <a:noFill/>
                    </a:lnL>
                    <a:lnR>
                      <a:noFill/>
                    </a:lnR>
                    <a:lnT>
                      <a:noFill/>
                    </a:lnT>
                    <a:lnB>
                      <a:noFill/>
                    </a:lnB>
                    <a:solidFill>
                      <a:srgbClr val="FBA076"/>
                    </a:solidFill>
                  </a:tcPr>
                </a:tc>
                <a:tc>
                  <a:txBody>
                    <a:bodyPr/>
                    <a:lstStyle/>
                    <a:p>
                      <a:pPr algn="r" fontAlgn="b"/>
                      <a:r>
                        <a:rPr lang="en-US" sz="300" b="0" i="0" u="none" strike="noStrike">
                          <a:solidFill>
                            <a:srgbClr val="000000"/>
                          </a:solidFill>
                          <a:latin typeface="Calibri"/>
                        </a:rPr>
                        <a:t>101.48</a:t>
                      </a:r>
                    </a:p>
                  </a:txBody>
                  <a:tcPr marL="2785" marR="2785" marT="278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118.52</a:t>
                      </a:r>
                    </a:p>
                  </a:txBody>
                  <a:tcPr marL="2785" marR="2785" marT="2785" marB="0" anchor="b">
                    <a:lnL>
                      <a:noFill/>
                    </a:lnL>
                    <a:lnR>
                      <a:noFill/>
                    </a:lnR>
                    <a:lnT>
                      <a:noFill/>
                    </a:lnT>
                    <a:lnB>
                      <a:noFill/>
                    </a:lnB>
                    <a:solidFill>
                      <a:srgbClr val="FB9E76"/>
                    </a:solidFill>
                  </a:tcPr>
                </a:tc>
                <a:tc>
                  <a:txBody>
                    <a:bodyPr/>
                    <a:lstStyle/>
                    <a:p>
                      <a:pPr algn="r" fontAlgn="b"/>
                      <a:r>
                        <a:rPr lang="en-US" sz="300" b="0" i="0" u="none" strike="noStrike">
                          <a:solidFill>
                            <a:srgbClr val="000000"/>
                          </a:solidFill>
                          <a:latin typeface="Calibri"/>
                        </a:rPr>
                        <a:t>106.58</a:t>
                      </a:r>
                    </a:p>
                  </a:txBody>
                  <a:tcPr marL="2785" marR="2785" marT="278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156.94</a:t>
                      </a:r>
                    </a:p>
                  </a:txBody>
                  <a:tcPr marL="2785" marR="2785" marT="2785" marB="0" anchor="b">
                    <a:lnL>
                      <a:noFill/>
                    </a:lnL>
                    <a:lnR>
                      <a:noFill/>
                    </a:lnR>
                    <a:lnT>
                      <a:noFill/>
                    </a:lnT>
                    <a:lnB>
                      <a:noFill/>
                    </a:lnB>
                    <a:solidFill>
                      <a:srgbClr val="FA7E6F"/>
                    </a:solidFill>
                  </a:tcPr>
                </a:tc>
                <a:tc>
                  <a:txBody>
                    <a:bodyPr/>
                    <a:lstStyle/>
                    <a:p>
                      <a:pPr algn="r" fontAlgn="b"/>
                      <a:r>
                        <a:rPr lang="en-US" sz="300" b="0" i="0" u="none" strike="noStrike">
                          <a:solidFill>
                            <a:srgbClr val="000000"/>
                          </a:solidFill>
                          <a:latin typeface="Calibri"/>
                        </a:rPr>
                        <a:t>140.26</a:t>
                      </a:r>
                    </a:p>
                  </a:txBody>
                  <a:tcPr marL="2785" marR="2785" marT="2785" marB="0" anchor="b">
                    <a:lnL>
                      <a:noFill/>
                    </a:lnL>
                    <a:lnR>
                      <a:noFill/>
                    </a:lnR>
                    <a:lnT>
                      <a:noFill/>
                    </a:lnT>
                    <a:lnB>
                      <a:noFill/>
                    </a:lnB>
                    <a:solidFill>
                      <a:srgbClr val="FA8C72"/>
                    </a:solidFill>
                  </a:tcPr>
                </a:tc>
                <a:tc>
                  <a:txBody>
                    <a:bodyPr/>
                    <a:lstStyle/>
                    <a:p>
                      <a:pPr algn="r" fontAlgn="b"/>
                      <a:r>
                        <a:rPr lang="en-US" sz="300" b="0" i="0" u="none" strike="noStrike">
                          <a:solidFill>
                            <a:srgbClr val="000000"/>
                          </a:solidFill>
                          <a:latin typeface="Calibri"/>
                        </a:rPr>
                        <a:t>157.17</a:t>
                      </a:r>
                    </a:p>
                  </a:txBody>
                  <a:tcPr marL="2785" marR="2785" marT="2785" marB="0" anchor="b">
                    <a:lnL>
                      <a:noFill/>
                    </a:lnL>
                    <a:lnR>
                      <a:noFill/>
                    </a:lnR>
                    <a:lnT>
                      <a:noFill/>
                    </a:lnT>
                    <a:lnB>
                      <a:noFill/>
                    </a:lnB>
                    <a:solidFill>
                      <a:srgbClr val="FA7E6F"/>
                    </a:solidFill>
                  </a:tcPr>
                </a:tc>
                <a:tc>
                  <a:txBody>
                    <a:bodyPr/>
                    <a:lstStyle/>
                    <a:p>
                      <a:pPr algn="r" fontAlgn="b"/>
                      <a:r>
                        <a:rPr lang="en-US" sz="300" b="0" i="0" u="none" strike="noStrike">
                          <a:solidFill>
                            <a:srgbClr val="000000"/>
                          </a:solidFill>
                          <a:latin typeface="Calibri"/>
                        </a:rPr>
                        <a:t>91.748</a:t>
                      </a:r>
                    </a:p>
                  </a:txBody>
                  <a:tcPr marL="2785" marR="2785" marT="278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98.084</a:t>
                      </a:r>
                    </a:p>
                  </a:txBody>
                  <a:tcPr marL="2785" marR="2785" marT="2785" marB="0" anchor="b">
                    <a:lnL>
                      <a:noFill/>
                    </a:lnL>
                    <a:lnR>
                      <a:noFill/>
                    </a:lnR>
                    <a:lnT>
                      <a:noFill/>
                    </a:lnT>
                    <a:lnB>
                      <a:noFill/>
                    </a:lnB>
                    <a:solidFill>
                      <a:srgbClr val="FCAE79"/>
                    </a:solidFill>
                  </a:tcPr>
                </a:tc>
                <a:tc>
                  <a:txBody>
                    <a:bodyPr/>
                    <a:lstStyle/>
                    <a:p>
                      <a:pPr algn="r" fontAlgn="b"/>
                      <a:r>
                        <a:rPr lang="en-US" sz="300" b="0" i="0" u="none" strike="noStrike">
                          <a:solidFill>
                            <a:srgbClr val="000000"/>
                          </a:solidFill>
                          <a:latin typeface="Calibri"/>
                        </a:rPr>
                        <a:t>121.51</a:t>
                      </a:r>
                    </a:p>
                  </a:txBody>
                  <a:tcPr marL="2785" marR="2785" marT="278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89.811</a:t>
                      </a:r>
                    </a:p>
                  </a:txBody>
                  <a:tcPr marL="2785" marR="2785" marT="2785" marB="0" anchor="b">
                    <a:lnL>
                      <a:noFill/>
                    </a:lnL>
                    <a:lnR>
                      <a:noFill/>
                    </a:lnR>
                    <a:lnT>
                      <a:noFill/>
                    </a:lnT>
                    <a:lnB>
                      <a:noFill/>
                    </a:lnB>
                    <a:solidFill>
                      <a:srgbClr val="FDB57A"/>
                    </a:solidFill>
                  </a:tcPr>
                </a:tc>
                <a:tc>
                  <a:txBody>
                    <a:bodyPr/>
                    <a:lstStyle/>
                    <a:p>
                      <a:pPr algn="r" fontAlgn="b"/>
                      <a:r>
                        <a:rPr lang="en-US" sz="300" b="0" i="0" u="none" strike="noStrike">
                          <a:solidFill>
                            <a:srgbClr val="000000"/>
                          </a:solidFill>
                          <a:latin typeface="Calibri"/>
                        </a:rPr>
                        <a:t>98.614</a:t>
                      </a:r>
                    </a:p>
                  </a:txBody>
                  <a:tcPr marL="2785" marR="2785" marT="2785" marB="0" anchor="b">
                    <a:lnL>
                      <a:noFill/>
                    </a:lnL>
                    <a:lnR>
                      <a:noFill/>
                    </a:lnR>
                    <a:lnT>
                      <a:noFill/>
                    </a:lnT>
                    <a:lnB>
                      <a:noFill/>
                    </a:lnB>
                    <a:solidFill>
                      <a:srgbClr val="FCAE79"/>
                    </a:solidFill>
                  </a:tcPr>
                </a:tc>
                <a:tc>
                  <a:txBody>
                    <a:bodyPr/>
                    <a:lstStyle/>
                    <a:p>
                      <a:pPr algn="r" fontAlgn="b"/>
                      <a:r>
                        <a:rPr lang="en-US" sz="300" b="0" i="0" u="none" strike="noStrike">
                          <a:solidFill>
                            <a:srgbClr val="000000"/>
                          </a:solidFill>
                          <a:latin typeface="Calibri"/>
                        </a:rPr>
                        <a:t>101.34</a:t>
                      </a:r>
                    </a:p>
                  </a:txBody>
                  <a:tcPr marL="2785" marR="2785" marT="278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109.51</a:t>
                      </a:r>
                    </a:p>
                  </a:txBody>
                  <a:tcPr marL="2785" marR="2785" marT="2785" marB="0" anchor="b">
                    <a:lnL>
                      <a:noFill/>
                    </a:lnL>
                    <a:lnR>
                      <a:noFill/>
                    </a:lnR>
                    <a:lnT>
                      <a:noFill/>
                    </a:lnT>
                    <a:lnB>
                      <a:noFill/>
                    </a:lnB>
                    <a:solidFill>
                      <a:srgbClr val="FCA577"/>
                    </a:solidFill>
                  </a:tcPr>
                </a:tc>
                <a:tc>
                  <a:txBody>
                    <a:bodyPr/>
                    <a:lstStyle/>
                    <a:p>
                      <a:pPr algn="r" fontAlgn="b"/>
                      <a:r>
                        <a:rPr lang="en-US" sz="300" b="0" i="0" u="none" strike="noStrike">
                          <a:solidFill>
                            <a:srgbClr val="000000"/>
                          </a:solidFill>
                          <a:latin typeface="Calibri"/>
                        </a:rPr>
                        <a:t>108.27</a:t>
                      </a:r>
                    </a:p>
                  </a:txBody>
                  <a:tcPr marL="2785" marR="2785" marT="2785" marB="0" anchor="b">
                    <a:lnL>
                      <a:noFill/>
                    </a:lnL>
                    <a:lnR>
                      <a:noFill/>
                    </a:lnR>
                    <a:lnT>
                      <a:noFill/>
                    </a:lnT>
                    <a:lnB>
                      <a:noFill/>
                    </a:lnB>
                    <a:solidFill>
                      <a:srgbClr val="FCA677"/>
                    </a:solidFill>
                  </a:tcPr>
                </a:tc>
                <a:tc>
                  <a:txBody>
                    <a:bodyPr/>
                    <a:lstStyle/>
                    <a:p>
                      <a:pPr algn="r" fontAlgn="b"/>
                      <a:r>
                        <a:rPr lang="en-US" sz="300" b="0" i="0" u="none" strike="noStrike">
                          <a:solidFill>
                            <a:srgbClr val="000000"/>
                          </a:solidFill>
                          <a:latin typeface="Calibri"/>
                        </a:rPr>
                        <a:t>126.66</a:t>
                      </a:r>
                    </a:p>
                  </a:txBody>
                  <a:tcPr marL="2785" marR="2785" marT="278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126.77</a:t>
                      </a:r>
                    </a:p>
                  </a:txBody>
                  <a:tcPr marL="2785" marR="2785" marT="278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136.43</a:t>
                      </a:r>
                    </a:p>
                  </a:txBody>
                  <a:tcPr marL="2785" marR="2785" marT="2785" marB="0" anchor="b">
                    <a:lnL>
                      <a:noFill/>
                    </a:lnL>
                    <a:lnR>
                      <a:noFill/>
                    </a:lnR>
                    <a:lnT>
                      <a:noFill/>
                    </a:lnT>
                    <a:lnB>
                      <a:noFill/>
                    </a:lnB>
                    <a:solidFill>
                      <a:srgbClr val="FB8F73"/>
                    </a:solidFill>
                  </a:tcPr>
                </a:tc>
                <a:tc>
                  <a:txBody>
                    <a:bodyPr/>
                    <a:lstStyle/>
                    <a:p>
                      <a:pPr algn="r" fontAlgn="b"/>
                      <a:r>
                        <a:rPr lang="en-US" sz="300" b="0" i="0" u="none" strike="noStrike">
                          <a:solidFill>
                            <a:srgbClr val="000000"/>
                          </a:solidFill>
                          <a:latin typeface="Calibri"/>
                        </a:rPr>
                        <a:t>140.75</a:t>
                      </a:r>
                    </a:p>
                  </a:txBody>
                  <a:tcPr marL="2785" marR="2785" marT="2785"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154.17</a:t>
                      </a:r>
                    </a:p>
                  </a:txBody>
                  <a:tcPr marL="2785" marR="2785" marT="2785" marB="0" anchor="b">
                    <a:lnL>
                      <a:noFill/>
                    </a:lnL>
                    <a:lnR>
                      <a:noFill/>
                    </a:lnR>
                    <a:lnT>
                      <a:noFill/>
                    </a:lnT>
                    <a:lnB>
                      <a:noFill/>
                    </a:lnB>
                    <a:solidFill>
                      <a:srgbClr val="FA8070"/>
                    </a:solidFill>
                  </a:tcPr>
                </a:tc>
                <a:tc>
                  <a:txBody>
                    <a:bodyPr/>
                    <a:lstStyle/>
                    <a:p>
                      <a:pPr algn="r" fontAlgn="b"/>
                      <a:r>
                        <a:rPr lang="en-US" sz="300" b="0" i="0" u="none" strike="noStrike">
                          <a:solidFill>
                            <a:srgbClr val="000000"/>
                          </a:solidFill>
                          <a:latin typeface="Calibri"/>
                        </a:rPr>
                        <a:t>181.86</a:t>
                      </a:r>
                    </a:p>
                  </a:txBody>
                  <a:tcPr marL="2785" marR="2785" marT="2785" marB="0" anchor="b">
                    <a:lnL>
                      <a:noFill/>
                    </a:lnL>
                    <a:lnR>
                      <a:noFill/>
                    </a:lnR>
                    <a:lnT>
                      <a:noFill/>
                    </a:lnT>
                    <a:lnB>
                      <a:noFill/>
                    </a:lnB>
                    <a:solidFill>
                      <a:srgbClr val="F8696B"/>
                    </a:solidFill>
                  </a:tcPr>
                </a:tc>
              </a:tr>
              <a:tr h="55685">
                <a:tc>
                  <a:txBody>
                    <a:bodyPr/>
                    <a:lstStyle/>
                    <a:p>
                      <a:pPr algn="l" fontAlgn="b"/>
                      <a:r>
                        <a:rPr lang="en-US" sz="300" b="0" i="0" u="none" strike="noStrike">
                          <a:solidFill>
                            <a:srgbClr val="000000"/>
                          </a:solidFill>
                          <a:latin typeface="Calibri"/>
                        </a:rPr>
                        <a:t>KP Total</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29.371</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28.169</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38.435</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39.99</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37.941</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49.156</a:t>
                      </a:r>
                    </a:p>
                  </a:txBody>
                  <a:tcPr marL="2785" marR="2785" marT="2785"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39.542</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47.513</a:t>
                      </a:r>
                    </a:p>
                  </a:txBody>
                  <a:tcPr marL="2785" marR="2785" marT="278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32.201</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59.356</a:t>
                      </a:r>
                    </a:p>
                  </a:txBody>
                  <a:tcPr marL="2785" marR="2785" marT="2785"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56.781</a:t>
                      </a:r>
                    </a:p>
                  </a:txBody>
                  <a:tcPr marL="2785" marR="2785" marT="2785"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56.199</a:t>
                      </a:r>
                    </a:p>
                  </a:txBody>
                  <a:tcPr marL="2785" marR="2785" marT="278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28.525</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30.38</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49.283</a:t>
                      </a:r>
                    </a:p>
                  </a:txBody>
                  <a:tcPr marL="2785" marR="2785" marT="2785" marB="0" anchor="b">
                    <a:lnL>
                      <a:noFill/>
                    </a:lnL>
                    <a:lnR>
                      <a:noFill/>
                    </a:lnR>
                    <a:lnT>
                      <a:noFill/>
                    </a:lnT>
                    <a:lnB>
                      <a:noFill/>
                    </a:lnB>
                    <a:solidFill>
                      <a:srgbClr val="FED780"/>
                    </a:solidFill>
                  </a:tcPr>
                </a:tc>
                <a:tc>
                  <a:txBody>
                    <a:bodyPr/>
                    <a:lstStyle/>
                    <a:p>
                      <a:pPr algn="r" fontAlgn="b"/>
                      <a:r>
                        <a:rPr lang="en-US" sz="300" b="0" i="0" u="none" strike="noStrike">
                          <a:solidFill>
                            <a:srgbClr val="000000"/>
                          </a:solidFill>
                          <a:latin typeface="Calibri"/>
                        </a:rPr>
                        <a:t>34.324</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35.844</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36.613</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37.998</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43.458</a:t>
                      </a:r>
                    </a:p>
                  </a:txBody>
                  <a:tcPr marL="2785" marR="2785" marT="278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46.739</a:t>
                      </a:r>
                    </a:p>
                  </a:txBody>
                  <a:tcPr marL="2785" marR="2785" marT="2785" marB="0" anchor="b">
                    <a:lnL>
                      <a:noFill/>
                    </a:lnL>
                    <a:lnR>
                      <a:noFill/>
                    </a:lnR>
                    <a:lnT>
                      <a:noFill/>
                    </a:lnT>
                    <a:lnB>
                      <a:noFill/>
                    </a:lnB>
                    <a:solidFill>
                      <a:srgbClr val="FED981"/>
                    </a:solidFill>
                  </a:tcPr>
                </a:tc>
                <a:tc>
                  <a:txBody>
                    <a:bodyPr/>
                    <a:lstStyle/>
                    <a:p>
                      <a:pPr algn="r" fontAlgn="b"/>
                      <a:r>
                        <a:rPr lang="en-US" sz="300" b="0" i="0" u="none" strike="noStrike">
                          <a:solidFill>
                            <a:srgbClr val="000000"/>
                          </a:solidFill>
                          <a:latin typeface="Calibri"/>
                        </a:rPr>
                        <a:t>42.055</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40.559</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57.4</a:t>
                      </a:r>
                    </a:p>
                  </a:txBody>
                  <a:tcPr marL="2785" marR="2785" marT="2785"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58.466</a:t>
                      </a:r>
                    </a:p>
                  </a:txBody>
                  <a:tcPr marL="2785" marR="2785" marT="278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71.53</a:t>
                      </a:r>
                    </a:p>
                  </a:txBody>
                  <a:tcPr marL="2785" marR="2785" marT="2785" marB="0" anchor="b">
                    <a:lnL>
                      <a:noFill/>
                    </a:lnL>
                    <a:lnR>
                      <a:noFill/>
                    </a:lnR>
                    <a:lnT>
                      <a:noFill/>
                    </a:lnT>
                    <a:lnB>
                      <a:noFill/>
                    </a:lnB>
                    <a:solidFill>
                      <a:srgbClr val="FDC47D"/>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38.821</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41.483</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46.272</a:t>
                      </a:r>
                    </a:p>
                  </a:txBody>
                  <a:tcPr marL="2785" marR="2785" marT="278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47.956</a:t>
                      </a:r>
                    </a:p>
                  </a:txBody>
                  <a:tcPr marL="2785" marR="2785" marT="278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49.356</a:t>
                      </a:r>
                    </a:p>
                  </a:txBody>
                  <a:tcPr marL="2785" marR="2785" marT="2785" marB="0" anchor="b">
                    <a:lnL>
                      <a:noFill/>
                    </a:lnL>
                    <a:lnR>
                      <a:noFill/>
                    </a:lnR>
                    <a:lnT>
                      <a:noFill/>
                    </a:lnT>
                    <a:lnB>
                      <a:noFill/>
                    </a:lnB>
                    <a:solidFill>
                      <a:srgbClr val="FED780"/>
                    </a:solidFill>
                  </a:tcPr>
                </a:tc>
                <a:tc>
                  <a:txBody>
                    <a:bodyPr/>
                    <a:lstStyle/>
                    <a:p>
                      <a:pPr algn="r" fontAlgn="b"/>
                      <a:r>
                        <a:rPr lang="en-US" sz="300" b="0" i="0" u="none" strike="noStrike">
                          <a:solidFill>
                            <a:srgbClr val="000000"/>
                          </a:solidFill>
                          <a:latin typeface="Calibri"/>
                        </a:rPr>
                        <a:t>60.452</a:t>
                      </a:r>
                    </a:p>
                  </a:txBody>
                  <a:tcPr marL="2785" marR="2785" marT="278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52.878</a:t>
                      </a:r>
                    </a:p>
                  </a:txBody>
                  <a:tcPr marL="2785" marR="2785" marT="278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65.354</a:t>
                      </a:r>
                    </a:p>
                  </a:txBody>
                  <a:tcPr marL="2785" marR="2785" marT="2785"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64.531</a:t>
                      </a:r>
                    </a:p>
                  </a:txBody>
                  <a:tcPr marL="2785" marR="2785" marT="2785"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89.782</a:t>
                      </a:r>
                    </a:p>
                  </a:txBody>
                  <a:tcPr marL="2785" marR="2785" marT="2785" marB="0" anchor="b">
                    <a:lnL>
                      <a:noFill/>
                    </a:lnL>
                    <a:lnR>
                      <a:noFill/>
                    </a:lnR>
                    <a:lnT>
                      <a:noFill/>
                    </a:lnT>
                    <a:lnB>
                      <a:noFill/>
                    </a:lnB>
                    <a:solidFill>
                      <a:srgbClr val="FDB57A"/>
                    </a:solidFill>
                  </a:tcPr>
                </a:tc>
                <a:tc>
                  <a:txBody>
                    <a:bodyPr/>
                    <a:lstStyle/>
                    <a:p>
                      <a:pPr algn="r" fontAlgn="b"/>
                      <a:r>
                        <a:rPr lang="en-US" sz="300" b="0" i="0" u="none" strike="noStrike">
                          <a:solidFill>
                            <a:srgbClr val="000000"/>
                          </a:solidFill>
                          <a:latin typeface="Calibri"/>
                        </a:rPr>
                        <a:t>71.37</a:t>
                      </a:r>
                    </a:p>
                  </a:txBody>
                  <a:tcPr marL="2785" marR="2785" marT="278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82.437</a:t>
                      </a:r>
                    </a:p>
                  </a:txBody>
                  <a:tcPr marL="2785" marR="2785" marT="2785" marB="0" anchor="b">
                    <a:lnL>
                      <a:noFill/>
                    </a:lnL>
                    <a:lnR>
                      <a:noFill/>
                    </a:lnR>
                    <a:lnT>
                      <a:noFill/>
                    </a:lnT>
                    <a:lnB>
                      <a:noFill/>
                    </a:lnB>
                    <a:solidFill>
                      <a:srgbClr val="FDBB7B"/>
                    </a:solidFill>
                  </a:tcPr>
                </a:tc>
                <a:tc>
                  <a:txBody>
                    <a:bodyPr/>
                    <a:lstStyle/>
                    <a:p>
                      <a:pPr algn="r" fontAlgn="b"/>
                      <a:r>
                        <a:rPr lang="en-US" sz="300" b="0" i="0" u="none" strike="noStrike">
                          <a:solidFill>
                            <a:srgbClr val="000000"/>
                          </a:solidFill>
                          <a:latin typeface="Calibri"/>
                        </a:rPr>
                        <a:t>38.026</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39.545</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74.995</a:t>
                      </a:r>
                    </a:p>
                  </a:txBody>
                  <a:tcPr marL="2785" marR="2785" marT="2785" marB="0" anchor="b">
                    <a:lnL>
                      <a:noFill/>
                    </a:lnL>
                    <a:lnR>
                      <a:noFill/>
                    </a:lnR>
                    <a:lnT>
                      <a:noFill/>
                    </a:lnT>
                    <a:lnB>
                      <a:noFill/>
                    </a:lnB>
                    <a:solidFill>
                      <a:srgbClr val="FDC17C"/>
                    </a:solidFill>
                  </a:tcPr>
                </a:tc>
                <a:tc>
                  <a:txBody>
                    <a:bodyPr/>
                    <a:lstStyle/>
                    <a:p>
                      <a:pPr algn="r" fontAlgn="b"/>
                      <a:r>
                        <a:rPr lang="en-US" sz="300" b="0" i="0" u="none" strike="noStrike">
                          <a:solidFill>
                            <a:srgbClr val="000000"/>
                          </a:solidFill>
                          <a:latin typeface="Calibri"/>
                        </a:rPr>
                        <a:t>44.362</a:t>
                      </a:r>
                    </a:p>
                  </a:txBody>
                  <a:tcPr marL="2785" marR="2785" marT="278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47.258</a:t>
                      </a:r>
                    </a:p>
                  </a:txBody>
                  <a:tcPr marL="2785" marR="2785" marT="278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49.259</a:t>
                      </a:r>
                    </a:p>
                  </a:txBody>
                  <a:tcPr marL="2785" marR="2785" marT="2785" marB="0" anchor="b">
                    <a:lnL>
                      <a:noFill/>
                    </a:lnL>
                    <a:lnR>
                      <a:noFill/>
                    </a:lnR>
                    <a:lnT>
                      <a:noFill/>
                    </a:lnT>
                    <a:lnB>
                      <a:noFill/>
                    </a:lnB>
                    <a:solidFill>
                      <a:srgbClr val="FED780"/>
                    </a:solidFill>
                  </a:tcPr>
                </a:tc>
                <a:tc>
                  <a:txBody>
                    <a:bodyPr/>
                    <a:lstStyle/>
                    <a:p>
                      <a:pPr algn="r" fontAlgn="b"/>
                      <a:r>
                        <a:rPr lang="en-US" sz="300" b="0" i="0" u="none" strike="noStrike">
                          <a:solidFill>
                            <a:srgbClr val="000000"/>
                          </a:solidFill>
                          <a:latin typeface="Calibri"/>
                        </a:rPr>
                        <a:t>45.765</a:t>
                      </a:r>
                    </a:p>
                  </a:txBody>
                  <a:tcPr marL="2785" marR="2785" marT="278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58.368</a:t>
                      </a:r>
                    </a:p>
                  </a:txBody>
                  <a:tcPr marL="2785" marR="2785" marT="278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68.795</a:t>
                      </a:r>
                    </a:p>
                  </a:txBody>
                  <a:tcPr marL="2785" marR="2785" marT="2785" marB="0" anchor="b">
                    <a:lnL>
                      <a:noFill/>
                    </a:lnL>
                    <a:lnR>
                      <a:noFill/>
                    </a:lnR>
                    <a:lnT>
                      <a:noFill/>
                    </a:lnT>
                    <a:lnB>
                      <a:noFill/>
                    </a:lnB>
                    <a:solidFill>
                      <a:srgbClr val="FEC77D"/>
                    </a:solidFill>
                  </a:tcPr>
                </a:tc>
                <a:tc>
                  <a:txBody>
                    <a:bodyPr/>
                    <a:lstStyle/>
                    <a:p>
                      <a:pPr algn="r" fontAlgn="b"/>
                      <a:r>
                        <a:rPr lang="en-US" sz="300" b="0" i="0" u="none" strike="noStrike">
                          <a:solidFill>
                            <a:srgbClr val="000000"/>
                          </a:solidFill>
                          <a:latin typeface="Calibri"/>
                        </a:rPr>
                        <a:t>61.224</a:t>
                      </a:r>
                    </a:p>
                  </a:txBody>
                  <a:tcPr marL="2785" marR="2785" marT="278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69.268</a:t>
                      </a:r>
                    </a:p>
                  </a:txBody>
                  <a:tcPr marL="2785" marR="2785" marT="2785" marB="0" anchor="b">
                    <a:lnL>
                      <a:noFill/>
                    </a:lnL>
                    <a:lnR>
                      <a:noFill/>
                    </a:lnR>
                    <a:lnT>
                      <a:noFill/>
                    </a:lnT>
                    <a:lnB>
                      <a:noFill/>
                    </a:lnB>
                    <a:solidFill>
                      <a:srgbClr val="FDC67D"/>
                    </a:solidFill>
                  </a:tcPr>
                </a:tc>
                <a:tc>
                  <a:txBody>
                    <a:bodyPr/>
                    <a:lstStyle/>
                    <a:p>
                      <a:pPr algn="r" fontAlgn="b"/>
                      <a:r>
                        <a:rPr lang="en-US" sz="300" b="0" i="0" u="none" strike="noStrike">
                          <a:solidFill>
                            <a:srgbClr val="000000"/>
                          </a:solidFill>
                          <a:latin typeface="Calibri"/>
                        </a:rPr>
                        <a:t>76.301</a:t>
                      </a:r>
                    </a:p>
                  </a:txBody>
                  <a:tcPr marL="2785" marR="2785" marT="278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80.568</a:t>
                      </a:r>
                    </a:p>
                  </a:txBody>
                  <a:tcPr marL="2785" marR="2785" marT="2785" marB="0" anchor="b">
                    <a:lnL>
                      <a:noFill/>
                    </a:lnL>
                    <a:lnR>
                      <a:noFill/>
                    </a:lnR>
                    <a:lnT>
                      <a:noFill/>
                    </a:lnT>
                    <a:lnB>
                      <a:noFill/>
                    </a:lnB>
                    <a:solidFill>
                      <a:srgbClr val="FDBD7C"/>
                    </a:solidFill>
                  </a:tcPr>
                </a:tc>
                <a:tc>
                  <a:txBody>
                    <a:bodyPr/>
                    <a:lstStyle/>
                    <a:p>
                      <a:pPr algn="r" fontAlgn="b"/>
                      <a:r>
                        <a:rPr lang="en-US" sz="300" b="0" i="0" u="none" strike="noStrike">
                          <a:solidFill>
                            <a:srgbClr val="000000"/>
                          </a:solidFill>
                          <a:latin typeface="Calibri"/>
                        </a:rPr>
                        <a:t>108.37</a:t>
                      </a:r>
                    </a:p>
                  </a:txBody>
                  <a:tcPr marL="2785" marR="2785" marT="2785" marB="0" anchor="b">
                    <a:lnL>
                      <a:noFill/>
                    </a:lnL>
                    <a:lnR>
                      <a:noFill/>
                    </a:lnR>
                    <a:lnT>
                      <a:noFill/>
                    </a:lnT>
                    <a:lnB>
                      <a:noFill/>
                    </a:lnB>
                    <a:solidFill>
                      <a:srgbClr val="FCA677"/>
                    </a:solidFill>
                  </a:tcPr>
                </a:tc>
              </a:tr>
              <a:tr h="55685">
                <a:tc>
                  <a:txBody>
                    <a:bodyPr/>
                    <a:lstStyle/>
                    <a:p>
                      <a:pPr algn="l" fontAlgn="b"/>
                      <a:r>
                        <a:rPr lang="en-US" sz="300" b="0" i="0" u="none" strike="noStrike">
                          <a:solidFill>
                            <a:srgbClr val="000000"/>
                          </a:solidFill>
                          <a:latin typeface="Calibri"/>
                        </a:rPr>
                        <a:t>NDR 20-34</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8.5276</a:t>
                      </a:r>
                    </a:p>
                  </a:txBody>
                  <a:tcPr marL="2785" marR="2785" marT="2785" marB="0" anchor="b">
                    <a:lnL>
                      <a:noFill/>
                    </a:lnL>
                    <a:lnR>
                      <a:noFill/>
                    </a:lnR>
                    <a:lnT>
                      <a:noFill/>
                    </a:lnT>
                    <a:lnB>
                      <a:noFill/>
                    </a:lnB>
                    <a:solidFill>
                      <a:srgbClr val="8ECA7D"/>
                    </a:solidFill>
                  </a:tcPr>
                </a:tc>
                <a:tc>
                  <a:txBody>
                    <a:bodyPr/>
                    <a:lstStyle/>
                    <a:p>
                      <a:pPr algn="r" fontAlgn="b"/>
                      <a:r>
                        <a:rPr lang="en-US" sz="300" b="0" i="0" u="none" strike="noStrike">
                          <a:solidFill>
                            <a:srgbClr val="000000"/>
                          </a:solidFill>
                          <a:latin typeface="Calibri"/>
                        </a:rPr>
                        <a:t>7.8746</a:t>
                      </a:r>
                    </a:p>
                  </a:txBody>
                  <a:tcPr marL="2785" marR="2785" marT="2785" marB="0" anchor="b">
                    <a:lnL>
                      <a:noFill/>
                    </a:lnL>
                    <a:lnR>
                      <a:noFill/>
                    </a:lnR>
                    <a:lnT>
                      <a:noFill/>
                    </a:lnT>
                    <a:lnB>
                      <a:noFill/>
                    </a:lnB>
                    <a:solidFill>
                      <a:srgbClr val="89C97D"/>
                    </a:solidFill>
                  </a:tcPr>
                </a:tc>
                <a:tc>
                  <a:txBody>
                    <a:bodyPr/>
                    <a:lstStyle/>
                    <a:p>
                      <a:pPr algn="r" fontAlgn="b"/>
                      <a:r>
                        <a:rPr lang="en-US" sz="300" b="0" i="0" u="none" strike="noStrike">
                          <a:solidFill>
                            <a:srgbClr val="000000"/>
                          </a:solidFill>
                          <a:latin typeface="Calibri"/>
                        </a:rPr>
                        <a:t>7.7798</a:t>
                      </a:r>
                    </a:p>
                  </a:txBody>
                  <a:tcPr marL="2785" marR="2785" marT="2785" marB="0" anchor="b">
                    <a:lnL>
                      <a:noFill/>
                    </a:lnL>
                    <a:lnR>
                      <a:noFill/>
                    </a:lnR>
                    <a:lnT>
                      <a:noFill/>
                    </a:lnT>
                    <a:lnB>
                      <a:noFill/>
                    </a:lnB>
                    <a:solidFill>
                      <a:srgbClr val="89C87D"/>
                    </a:solidFill>
                  </a:tcPr>
                </a:tc>
                <a:tc>
                  <a:txBody>
                    <a:bodyPr/>
                    <a:lstStyle/>
                    <a:p>
                      <a:pPr algn="r" fontAlgn="b"/>
                      <a:r>
                        <a:rPr lang="en-US" sz="300" b="0" i="0" u="none" strike="noStrike">
                          <a:solidFill>
                            <a:srgbClr val="000000"/>
                          </a:solidFill>
                          <a:latin typeface="Calibri"/>
                        </a:rPr>
                        <a:t>7.9812</a:t>
                      </a:r>
                    </a:p>
                  </a:txBody>
                  <a:tcPr marL="2785" marR="2785" marT="278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9.4882</a:t>
                      </a:r>
                    </a:p>
                  </a:txBody>
                  <a:tcPr marL="2785" marR="2785" marT="2785" marB="0" anchor="b">
                    <a:lnL>
                      <a:noFill/>
                    </a:lnL>
                    <a:lnR>
                      <a:noFill/>
                    </a:lnR>
                    <a:lnT>
                      <a:noFill/>
                    </a:lnT>
                    <a:lnB>
                      <a:noFill/>
                    </a:lnB>
                    <a:solidFill>
                      <a:srgbClr val="95CC7D"/>
                    </a:solidFill>
                  </a:tcPr>
                </a:tc>
                <a:tc>
                  <a:txBody>
                    <a:bodyPr/>
                    <a:lstStyle/>
                    <a:p>
                      <a:pPr algn="r" fontAlgn="b"/>
                      <a:r>
                        <a:rPr lang="en-US" sz="300" b="0" i="0" u="none" strike="noStrike">
                          <a:solidFill>
                            <a:srgbClr val="000000"/>
                          </a:solidFill>
                          <a:latin typeface="Calibri"/>
                        </a:rPr>
                        <a:t>8.5071</a:t>
                      </a:r>
                    </a:p>
                  </a:txBody>
                  <a:tcPr marL="2785" marR="2785" marT="2785" marB="0" anchor="b">
                    <a:lnL>
                      <a:noFill/>
                    </a:lnL>
                    <a:lnR>
                      <a:noFill/>
                    </a:lnR>
                    <a:lnT>
                      <a:noFill/>
                    </a:lnT>
                    <a:lnB>
                      <a:noFill/>
                    </a:lnB>
                    <a:solidFill>
                      <a:srgbClr val="8ECA7D"/>
                    </a:solidFill>
                  </a:tcPr>
                </a:tc>
                <a:tc>
                  <a:txBody>
                    <a:bodyPr/>
                    <a:lstStyle/>
                    <a:p>
                      <a:pPr algn="r" fontAlgn="b"/>
                      <a:r>
                        <a:rPr lang="en-US" sz="300" b="0" i="0" u="none" strike="noStrike">
                          <a:solidFill>
                            <a:srgbClr val="000000"/>
                          </a:solidFill>
                          <a:latin typeface="Calibri"/>
                        </a:rPr>
                        <a:t>9.5971</a:t>
                      </a:r>
                    </a:p>
                  </a:txBody>
                  <a:tcPr marL="2785" marR="2785" marT="2785"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15.572</a:t>
                      </a:r>
                    </a:p>
                  </a:txBody>
                  <a:tcPr marL="2785" marR="2785" marT="278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6.8884</a:t>
                      </a:r>
                    </a:p>
                  </a:txBody>
                  <a:tcPr marL="2785" marR="2785" marT="2785" marB="0" anchor="b">
                    <a:lnL>
                      <a:noFill/>
                    </a:lnL>
                    <a:lnR>
                      <a:noFill/>
                    </a:lnR>
                    <a:lnT>
                      <a:noFill/>
                    </a:lnT>
                    <a:lnB>
                      <a:noFill/>
                    </a:lnB>
                    <a:solidFill>
                      <a:srgbClr val="82C77C"/>
                    </a:solidFill>
                  </a:tcPr>
                </a:tc>
                <a:tc>
                  <a:txBody>
                    <a:bodyPr/>
                    <a:lstStyle/>
                    <a:p>
                      <a:pPr algn="r" fontAlgn="b"/>
                      <a:r>
                        <a:rPr lang="en-US" sz="300" b="0" i="0" u="none" strike="noStrike">
                          <a:solidFill>
                            <a:srgbClr val="000000"/>
                          </a:solidFill>
                          <a:latin typeface="Calibri"/>
                        </a:rPr>
                        <a:t>20.806</a:t>
                      </a:r>
                    </a:p>
                  </a:txBody>
                  <a:tcPr marL="2785" marR="2785" marT="278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12.818</a:t>
                      </a:r>
                    </a:p>
                  </a:txBody>
                  <a:tcPr marL="2785" marR="2785" marT="278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11.816</a:t>
                      </a:r>
                    </a:p>
                  </a:txBody>
                  <a:tcPr marL="2785" marR="2785" marT="2785" marB="0" anchor="b">
                    <a:lnL>
                      <a:noFill/>
                    </a:lnL>
                    <a:lnR>
                      <a:noFill/>
                    </a:lnR>
                    <a:lnT>
                      <a:noFill/>
                    </a:lnT>
                    <a:lnB>
                      <a:noFill/>
                    </a:lnB>
                    <a:solidFill>
                      <a:srgbClr val="A6D17E"/>
                    </a:solidFill>
                  </a:tcPr>
                </a:tc>
                <a:tc>
                  <a:txBody>
                    <a:bodyPr/>
                    <a:lstStyle/>
                    <a:p>
                      <a:pPr algn="r" fontAlgn="b"/>
                      <a:r>
                        <a:rPr lang="en-US" sz="300" b="0" i="0" u="none" strike="noStrike">
                          <a:solidFill>
                            <a:srgbClr val="000000"/>
                          </a:solidFill>
                          <a:latin typeface="Calibri"/>
                        </a:rPr>
                        <a:t>8.1056</a:t>
                      </a:r>
                    </a:p>
                  </a:txBody>
                  <a:tcPr marL="2785" marR="2785" marT="2785" marB="0" anchor="b">
                    <a:lnL>
                      <a:noFill/>
                    </a:lnL>
                    <a:lnR>
                      <a:noFill/>
                    </a:lnR>
                    <a:lnT>
                      <a:noFill/>
                    </a:lnT>
                    <a:lnB>
                      <a:noFill/>
                    </a:lnB>
                    <a:solidFill>
                      <a:srgbClr val="8BC97D"/>
                    </a:solidFill>
                  </a:tcPr>
                </a:tc>
                <a:tc>
                  <a:txBody>
                    <a:bodyPr/>
                    <a:lstStyle/>
                    <a:p>
                      <a:pPr algn="r" fontAlgn="b"/>
                      <a:r>
                        <a:rPr lang="en-US" sz="300" b="0" i="0" u="none" strike="noStrike">
                          <a:solidFill>
                            <a:srgbClr val="000000"/>
                          </a:solidFill>
                          <a:latin typeface="Calibri"/>
                        </a:rPr>
                        <a:t>7.0292</a:t>
                      </a:r>
                    </a:p>
                  </a:txBody>
                  <a:tcPr marL="2785" marR="2785" marT="2785" marB="0" anchor="b">
                    <a:lnL>
                      <a:noFill/>
                    </a:lnL>
                    <a:lnR>
                      <a:noFill/>
                    </a:lnR>
                    <a:lnT>
                      <a:noFill/>
                    </a:lnT>
                    <a:lnB>
                      <a:noFill/>
                    </a:lnB>
                    <a:solidFill>
                      <a:srgbClr val="83C77C"/>
                    </a:solidFill>
                  </a:tcPr>
                </a:tc>
                <a:tc>
                  <a:txBody>
                    <a:bodyPr/>
                    <a:lstStyle/>
                    <a:p>
                      <a:pPr algn="r" fontAlgn="b"/>
                      <a:r>
                        <a:rPr lang="en-US" sz="300" b="0" i="0" u="none" strike="noStrike">
                          <a:solidFill>
                            <a:srgbClr val="000000"/>
                          </a:solidFill>
                          <a:latin typeface="Calibri"/>
                        </a:rPr>
                        <a:t>8.9378</a:t>
                      </a:r>
                    </a:p>
                  </a:txBody>
                  <a:tcPr marL="2785" marR="2785" marT="2785" marB="0" anchor="b">
                    <a:lnL>
                      <a:noFill/>
                    </a:lnL>
                    <a:lnR>
                      <a:noFill/>
                    </a:lnR>
                    <a:lnT>
                      <a:noFill/>
                    </a:lnT>
                    <a:lnB>
                      <a:noFill/>
                    </a:lnB>
                    <a:solidFill>
                      <a:srgbClr val="91CB7D"/>
                    </a:solidFill>
                  </a:tcPr>
                </a:tc>
                <a:tc>
                  <a:txBody>
                    <a:bodyPr/>
                    <a:lstStyle/>
                    <a:p>
                      <a:pPr algn="r" fontAlgn="b"/>
                      <a:r>
                        <a:rPr lang="en-US" sz="300" b="0" i="0" u="none" strike="noStrike">
                          <a:solidFill>
                            <a:srgbClr val="000000"/>
                          </a:solidFill>
                          <a:latin typeface="Calibri"/>
                        </a:rPr>
                        <a:t>9.787</a:t>
                      </a:r>
                    </a:p>
                  </a:txBody>
                  <a:tcPr marL="2785" marR="2785" marT="2785" marB="0" anchor="b">
                    <a:lnL>
                      <a:noFill/>
                    </a:lnL>
                    <a:lnR>
                      <a:noFill/>
                    </a:lnR>
                    <a:lnT>
                      <a:noFill/>
                    </a:lnT>
                    <a:lnB>
                      <a:noFill/>
                    </a:lnB>
                    <a:solidFill>
                      <a:srgbClr val="97CD7E"/>
                    </a:solidFill>
                  </a:tcPr>
                </a:tc>
                <a:tc>
                  <a:txBody>
                    <a:bodyPr/>
                    <a:lstStyle/>
                    <a:p>
                      <a:pPr algn="r" fontAlgn="b"/>
                      <a:r>
                        <a:rPr lang="en-US" sz="300" b="0" i="0" u="none" strike="noStrike">
                          <a:solidFill>
                            <a:srgbClr val="000000"/>
                          </a:solidFill>
                          <a:latin typeface="Calibri"/>
                        </a:rPr>
                        <a:t>9.5425</a:t>
                      </a:r>
                    </a:p>
                  </a:txBody>
                  <a:tcPr marL="2785" marR="2785" marT="2785" marB="0" anchor="b">
                    <a:lnL>
                      <a:noFill/>
                    </a:lnL>
                    <a:lnR>
                      <a:noFill/>
                    </a:lnR>
                    <a:lnT>
                      <a:noFill/>
                    </a:lnT>
                    <a:lnB>
                      <a:noFill/>
                    </a:lnB>
                    <a:solidFill>
                      <a:srgbClr val="95CC7D"/>
                    </a:solidFill>
                  </a:tcPr>
                </a:tc>
                <a:tc>
                  <a:txBody>
                    <a:bodyPr/>
                    <a:lstStyle/>
                    <a:p>
                      <a:pPr algn="r" fontAlgn="b"/>
                      <a:r>
                        <a:rPr lang="en-US" sz="300" b="0" i="0" u="none" strike="noStrike">
                          <a:solidFill>
                            <a:srgbClr val="000000"/>
                          </a:solidFill>
                          <a:latin typeface="Calibri"/>
                        </a:rPr>
                        <a:t>9.1501</a:t>
                      </a:r>
                    </a:p>
                  </a:txBody>
                  <a:tcPr marL="2785" marR="2785" marT="2785" marB="0" anchor="b">
                    <a:lnL>
                      <a:noFill/>
                    </a:lnL>
                    <a:lnR>
                      <a:noFill/>
                    </a:lnR>
                    <a:lnT>
                      <a:noFill/>
                    </a:lnT>
                    <a:lnB>
                      <a:noFill/>
                    </a:lnB>
                    <a:solidFill>
                      <a:srgbClr val="93CB7D"/>
                    </a:solidFill>
                  </a:tcPr>
                </a:tc>
                <a:tc>
                  <a:txBody>
                    <a:bodyPr/>
                    <a:lstStyle/>
                    <a:p>
                      <a:pPr algn="r" fontAlgn="b"/>
                      <a:r>
                        <a:rPr lang="en-US" sz="300" b="0" i="0" u="none" strike="noStrike">
                          <a:solidFill>
                            <a:srgbClr val="000000"/>
                          </a:solidFill>
                          <a:latin typeface="Calibri"/>
                        </a:rPr>
                        <a:t>9.4244</a:t>
                      </a:r>
                    </a:p>
                  </a:txBody>
                  <a:tcPr marL="2785" marR="2785" marT="2785" marB="0" anchor="b">
                    <a:lnL>
                      <a:noFill/>
                    </a:lnL>
                    <a:lnR>
                      <a:noFill/>
                    </a:lnR>
                    <a:lnT>
                      <a:noFill/>
                    </a:lnT>
                    <a:lnB>
                      <a:noFill/>
                    </a:lnB>
                    <a:solidFill>
                      <a:srgbClr val="95CC7D"/>
                    </a:solidFill>
                  </a:tcPr>
                </a:tc>
                <a:tc>
                  <a:txBody>
                    <a:bodyPr/>
                    <a:lstStyle/>
                    <a:p>
                      <a:pPr algn="r" fontAlgn="b"/>
                      <a:r>
                        <a:rPr lang="en-US" sz="300" b="0" i="0" u="none" strike="noStrike">
                          <a:solidFill>
                            <a:srgbClr val="000000"/>
                          </a:solidFill>
                          <a:latin typeface="Calibri"/>
                        </a:rPr>
                        <a:t>9.5189</a:t>
                      </a:r>
                    </a:p>
                  </a:txBody>
                  <a:tcPr marL="2785" marR="2785" marT="2785" marB="0" anchor="b">
                    <a:lnL>
                      <a:noFill/>
                    </a:lnL>
                    <a:lnR>
                      <a:noFill/>
                    </a:lnR>
                    <a:lnT>
                      <a:noFill/>
                    </a:lnT>
                    <a:lnB>
                      <a:noFill/>
                    </a:lnB>
                    <a:solidFill>
                      <a:srgbClr val="95CC7D"/>
                    </a:solidFill>
                  </a:tcPr>
                </a:tc>
                <a:tc>
                  <a:txBody>
                    <a:bodyPr/>
                    <a:lstStyle/>
                    <a:p>
                      <a:pPr algn="r" fontAlgn="b"/>
                      <a:r>
                        <a:rPr lang="en-US" sz="300" b="0" i="0" u="none" strike="noStrike">
                          <a:solidFill>
                            <a:srgbClr val="000000"/>
                          </a:solidFill>
                          <a:latin typeface="Calibri"/>
                        </a:rPr>
                        <a:t>9.6853</a:t>
                      </a:r>
                    </a:p>
                  </a:txBody>
                  <a:tcPr marL="2785" marR="2785" marT="2785"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15.169</a:t>
                      </a:r>
                    </a:p>
                  </a:txBody>
                  <a:tcPr marL="2785" marR="2785" marT="2785" marB="0" anchor="b">
                    <a:lnL>
                      <a:noFill/>
                    </a:lnL>
                    <a:lnR>
                      <a:noFill/>
                    </a:lnR>
                    <a:lnT>
                      <a:noFill/>
                    </a:lnT>
                    <a:lnB>
                      <a:noFill/>
                    </a:lnB>
                    <a:solidFill>
                      <a:srgbClr val="BED880"/>
                    </a:solidFill>
                  </a:tcPr>
                </a:tc>
                <a:tc>
                  <a:txBody>
                    <a:bodyPr/>
                    <a:lstStyle/>
                    <a:p>
                      <a:pPr algn="r" fontAlgn="b"/>
                      <a:r>
                        <a:rPr lang="en-US" sz="300" b="0" i="0" u="none" strike="noStrike">
                          <a:solidFill>
                            <a:srgbClr val="000000"/>
                          </a:solidFill>
                          <a:latin typeface="Calibri"/>
                        </a:rPr>
                        <a:t>13.454</a:t>
                      </a:r>
                    </a:p>
                  </a:txBody>
                  <a:tcPr marL="2785" marR="2785" marT="278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14.55</a:t>
                      </a:r>
                    </a:p>
                  </a:txBody>
                  <a:tcPr marL="2785" marR="2785" marT="2785" marB="0" anchor="b">
                    <a:lnL>
                      <a:noFill/>
                    </a:lnL>
                    <a:lnR>
                      <a:noFill/>
                    </a:lnR>
                    <a:lnT>
                      <a:noFill/>
                    </a:lnT>
                    <a:lnB>
                      <a:noFill/>
                    </a:lnB>
                    <a:solidFill>
                      <a:srgbClr val="BAD780"/>
                    </a:solidFill>
                  </a:tcPr>
                </a:tc>
                <a:tc>
                  <a:txBody>
                    <a:bodyPr/>
                    <a:lstStyle/>
                    <a:p>
                      <a:pPr algn="r" fontAlgn="b"/>
                      <a:r>
                        <a:rPr lang="en-US" sz="300" b="0" i="0" u="none" strike="noStrike">
                          <a:solidFill>
                            <a:srgbClr val="000000"/>
                          </a:solidFill>
                          <a:latin typeface="Calibri"/>
                        </a:rPr>
                        <a:t>14.654</a:t>
                      </a:r>
                    </a:p>
                  </a:txBody>
                  <a:tcPr marL="2785" marR="2785" marT="2785" marB="0" anchor="b">
                    <a:lnL>
                      <a:noFill/>
                    </a:lnL>
                    <a:lnR>
                      <a:noFill/>
                    </a:lnR>
                    <a:lnT>
                      <a:noFill/>
                    </a:lnT>
                    <a:lnB>
                      <a:noFill/>
                    </a:lnB>
                    <a:solidFill>
                      <a:srgbClr val="BBD780"/>
                    </a:solidFill>
                  </a:tcPr>
                </a:tc>
                <a:tc>
                  <a:txBody>
                    <a:bodyPr/>
                    <a:lstStyle/>
                    <a:p>
                      <a:pPr algn="r" fontAlgn="b"/>
                      <a:r>
                        <a:rPr lang="en-US" sz="300" b="0" i="0" u="none" strike="noStrike">
                          <a:solidFill>
                            <a:srgbClr val="000000"/>
                          </a:solidFill>
                          <a:latin typeface="Calibri"/>
                        </a:rPr>
                        <a:t>16.303</a:t>
                      </a:r>
                    </a:p>
                  </a:txBody>
                  <a:tcPr marL="2785" marR="2785" marT="2785" marB="0" anchor="b">
                    <a:lnL>
                      <a:noFill/>
                    </a:lnL>
                    <a:lnR>
                      <a:noFill/>
                    </a:lnR>
                    <a:lnT>
                      <a:noFill/>
                    </a:lnT>
                    <a:lnB>
                      <a:noFill/>
                    </a:lnB>
                    <a:solidFill>
                      <a:srgbClr val="C7DA80"/>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9.1129</a:t>
                      </a:r>
                    </a:p>
                  </a:txBody>
                  <a:tcPr marL="2785" marR="2785" marT="2785" marB="0" anchor="b">
                    <a:lnL>
                      <a:noFill/>
                    </a:lnL>
                    <a:lnR>
                      <a:noFill/>
                    </a:lnR>
                    <a:lnT>
                      <a:noFill/>
                    </a:lnT>
                    <a:lnB>
                      <a:noFill/>
                    </a:lnB>
                    <a:solidFill>
                      <a:srgbClr val="92CB7D"/>
                    </a:solidFill>
                  </a:tcPr>
                </a:tc>
                <a:tc>
                  <a:txBody>
                    <a:bodyPr/>
                    <a:lstStyle/>
                    <a:p>
                      <a:pPr algn="r" fontAlgn="b"/>
                      <a:r>
                        <a:rPr lang="en-US" sz="300" b="0" i="0" u="none" strike="noStrike">
                          <a:solidFill>
                            <a:srgbClr val="000000"/>
                          </a:solidFill>
                          <a:latin typeface="Calibri"/>
                        </a:rPr>
                        <a:t>9.0139</a:t>
                      </a:r>
                    </a:p>
                  </a:txBody>
                  <a:tcPr marL="2785" marR="2785" marT="2785" marB="0" anchor="b">
                    <a:lnL>
                      <a:noFill/>
                    </a:lnL>
                    <a:lnR>
                      <a:noFill/>
                    </a:lnR>
                    <a:lnT>
                      <a:noFill/>
                    </a:lnT>
                    <a:lnB>
                      <a:noFill/>
                    </a:lnB>
                    <a:solidFill>
                      <a:srgbClr val="92CB7D"/>
                    </a:solidFill>
                  </a:tcPr>
                </a:tc>
                <a:tc>
                  <a:txBody>
                    <a:bodyPr/>
                    <a:lstStyle/>
                    <a:p>
                      <a:pPr algn="r" fontAlgn="b"/>
                      <a:r>
                        <a:rPr lang="en-US" sz="300" b="0" i="0" u="none" strike="noStrike">
                          <a:solidFill>
                            <a:srgbClr val="000000"/>
                          </a:solidFill>
                          <a:latin typeface="Calibri"/>
                        </a:rPr>
                        <a:t>9.0125</a:t>
                      </a:r>
                    </a:p>
                  </a:txBody>
                  <a:tcPr marL="2785" marR="2785" marT="2785" marB="0" anchor="b">
                    <a:lnL>
                      <a:noFill/>
                    </a:lnL>
                    <a:lnR>
                      <a:noFill/>
                    </a:lnR>
                    <a:lnT>
                      <a:noFill/>
                    </a:lnT>
                    <a:lnB>
                      <a:noFill/>
                    </a:lnB>
                    <a:solidFill>
                      <a:srgbClr val="92CB7D"/>
                    </a:solidFill>
                  </a:tcPr>
                </a:tc>
                <a:tc>
                  <a:txBody>
                    <a:bodyPr/>
                    <a:lstStyle/>
                    <a:p>
                      <a:pPr algn="r" fontAlgn="b"/>
                      <a:r>
                        <a:rPr lang="en-US" sz="300" b="0" i="0" u="none" strike="noStrike">
                          <a:solidFill>
                            <a:srgbClr val="000000"/>
                          </a:solidFill>
                          <a:latin typeface="Calibri"/>
                        </a:rPr>
                        <a:t>10.519</a:t>
                      </a:r>
                    </a:p>
                  </a:txBody>
                  <a:tcPr marL="2785" marR="2785" marT="2785" marB="0" anchor="b">
                    <a:lnL>
                      <a:noFill/>
                    </a:lnL>
                    <a:lnR>
                      <a:noFill/>
                    </a:lnR>
                    <a:lnT>
                      <a:noFill/>
                    </a:lnT>
                    <a:lnB>
                      <a:noFill/>
                    </a:lnB>
                    <a:solidFill>
                      <a:srgbClr val="9DCE7E"/>
                    </a:solidFill>
                  </a:tcPr>
                </a:tc>
                <a:tc>
                  <a:txBody>
                    <a:bodyPr/>
                    <a:lstStyle/>
                    <a:p>
                      <a:pPr algn="r" fontAlgn="b"/>
                      <a:r>
                        <a:rPr lang="en-US" sz="300" b="0" i="0" u="none" strike="noStrike">
                          <a:solidFill>
                            <a:srgbClr val="000000"/>
                          </a:solidFill>
                          <a:latin typeface="Calibri"/>
                        </a:rPr>
                        <a:t>13.413</a:t>
                      </a:r>
                    </a:p>
                  </a:txBody>
                  <a:tcPr marL="2785" marR="2785" marT="278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12.149</a:t>
                      </a:r>
                    </a:p>
                  </a:txBody>
                  <a:tcPr marL="2785" marR="2785" marT="278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15.886</a:t>
                      </a:r>
                    </a:p>
                  </a:txBody>
                  <a:tcPr marL="2785" marR="2785" marT="2785" marB="0" anchor="b">
                    <a:lnL>
                      <a:noFill/>
                    </a:lnL>
                    <a:lnR>
                      <a:noFill/>
                    </a:lnR>
                    <a:lnT>
                      <a:noFill/>
                    </a:lnT>
                    <a:lnB>
                      <a:noFill/>
                    </a:lnB>
                    <a:solidFill>
                      <a:srgbClr val="C4DA80"/>
                    </a:solidFill>
                  </a:tcPr>
                </a:tc>
                <a:tc>
                  <a:txBody>
                    <a:bodyPr/>
                    <a:lstStyle/>
                    <a:p>
                      <a:pPr algn="r" fontAlgn="b"/>
                      <a:r>
                        <a:rPr lang="en-US" sz="300" b="0" i="0" u="none" strike="noStrike">
                          <a:solidFill>
                            <a:srgbClr val="000000"/>
                          </a:solidFill>
                          <a:latin typeface="Calibri"/>
                        </a:rPr>
                        <a:t>24.752</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9.7245</a:t>
                      </a:r>
                    </a:p>
                  </a:txBody>
                  <a:tcPr marL="2785" marR="2785" marT="2785" marB="0" anchor="b">
                    <a:lnL>
                      <a:noFill/>
                    </a:lnL>
                    <a:lnR>
                      <a:noFill/>
                    </a:lnR>
                    <a:lnT>
                      <a:noFill/>
                    </a:lnT>
                    <a:lnB>
                      <a:noFill/>
                    </a:lnB>
                    <a:solidFill>
                      <a:srgbClr val="97CD7E"/>
                    </a:solidFill>
                  </a:tcPr>
                </a:tc>
                <a:tc>
                  <a:txBody>
                    <a:bodyPr/>
                    <a:lstStyle/>
                    <a:p>
                      <a:pPr algn="r" fontAlgn="b"/>
                      <a:r>
                        <a:rPr lang="en-US" sz="300" b="0" i="0" u="none" strike="noStrike">
                          <a:solidFill>
                            <a:srgbClr val="000000"/>
                          </a:solidFill>
                          <a:latin typeface="Calibri"/>
                        </a:rPr>
                        <a:t>27.476</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18.472</a:t>
                      </a:r>
                    </a:p>
                  </a:txBody>
                  <a:tcPr marL="2785" marR="2785" marT="278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14.812</a:t>
                      </a:r>
                    </a:p>
                  </a:txBody>
                  <a:tcPr marL="2785" marR="2785" marT="278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9.0028</a:t>
                      </a:r>
                    </a:p>
                  </a:txBody>
                  <a:tcPr marL="2785" marR="2785" marT="2785" marB="0" anchor="b">
                    <a:lnL>
                      <a:noFill/>
                    </a:lnL>
                    <a:lnR>
                      <a:noFill/>
                    </a:lnR>
                    <a:lnT>
                      <a:noFill/>
                    </a:lnT>
                    <a:lnB>
                      <a:noFill/>
                    </a:lnB>
                    <a:solidFill>
                      <a:srgbClr val="91CB7D"/>
                    </a:solidFill>
                  </a:tcPr>
                </a:tc>
                <a:tc>
                  <a:txBody>
                    <a:bodyPr/>
                    <a:lstStyle/>
                    <a:p>
                      <a:pPr algn="r" fontAlgn="b"/>
                      <a:r>
                        <a:rPr lang="en-US" sz="300" b="0" i="0" u="none" strike="noStrike">
                          <a:solidFill>
                            <a:srgbClr val="000000"/>
                          </a:solidFill>
                          <a:latin typeface="Calibri"/>
                        </a:rPr>
                        <a:t>9.1304</a:t>
                      </a:r>
                    </a:p>
                  </a:txBody>
                  <a:tcPr marL="2785" marR="2785" marT="2785" marB="0" anchor="b">
                    <a:lnL>
                      <a:noFill/>
                    </a:lnL>
                    <a:lnR>
                      <a:noFill/>
                    </a:lnR>
                    <a:lnT>
                      <a:noFill/>
                    </a:lnT>
                    <a:lnB>
                      <a:noFill/>
                    </a:lnB>
                    <a:solidFill>
                      <a:srgbClr val="92CB7D"/>
                    </a:solidFill>
                  </a:tcPr>
                </a:tc>
                <a:tc>
                  <a:txBody>
                    <a:bodyPr/>
                    <a:lstStyle/>
                    <a:p>
                      <a:pPr algn="r" fontAlgn="b"/>
                      <a:r>
                        <a:rPr lang="en-US" sz="300" b="0" i="0" u="none" strike="noStrike">
                          <a:solidFill>
                            <a:srgbClr val="000000"/>
                          </a:solidFill>
                          <a:latin typeface="Calibri"/>
                        </a:rPr>
                        <a:t>12.002</a:t>
                      </a:r>
                    </a:p>
                  </a:txBody>
                  <a:tcPr marL="2785" marR="2785" marT="2785" marB="0" anchor="b">
                    <a:lnL>
                      <a:noFill/>
                    </a:lnL>
                    <a:lnR>
                      <a:noFill/>
                    </a:lnR>
                    <a:lnT>
                      <a:noFill/>
                    </a:lnT>
                    <a:lnB>
                      <a:noFill/>
                    </a:lnB>
                    <a:solidFill>
                      <a:srgbClr val="A7D17E"/>
                    </a:solidFill>
                  </a:tcPr>
                </a:tc>
                <a:tc>
                  <a:txBody>
                    <a:bodyPr/>
                    <a:lstStyle/>
                    <a:p>
                      <a:pPr algn="r" fontAlgn="b"/>
                      <a:r>
                        <a:rPr lang="en-US" sz="300" b="0" i="0" u="none" strike="noStrike">
                          <a:solidFill>
                            <a:srgbClr val="000000"/>
                          </a:solidFill>
                          <a:latin typeface="Calibri"/>
                        </a:rPr>
                        <a:t>12.467</a:t>
                      </a:r>
                    </a:p>
                  </a:txBody>
                  <a:tcPr marL="2785" marR="2785" marT="2785" marB="0" anchor="b">
                    <a:lnL>
                      <a:noFill/>
                    </a:lnL>
                    <a:lnR>
                      <a:noFill/>
                    </a:lnR>
                    <a:lnT>
                      <a:noFill/>
                    </a:lnT>
                    <a:lnB>
                      <a:noFill/>
                    </a:lnB>
                    <a:solidFill>
                      <a:srgbClr val="ABD27F"/>
                    </a:solidFill>
                  </a:tcPr>
                </a:tc>
                <a:tc>
                  <a:txBody>
                    <a:bodyPr/>
                    <a:lstStyle/>
                    <a:p>
                      <a:pPr algn="r" fontAlgn="b"/>
                      <a:r>
                        <a:rPr lang="en-US" sz="300" b="0" i="0" u="none" strike="noStrike">
                          <a:solidFill>
                            <a:srgbClr val="000000"/>
                          </a:solidFill>
                          <a:latin typeface="Calibri"/>
                        </a:rPr>
                        <a:t>11.807</a:t>
                      </a:r>
                    </a:p>
                  </a:txBody>
                  <a:tcPr marL="2785" marR="2785" marT="2785" marB="0" anchor="b">
                    <a:lnL>
                      <a:noFill/>
                    </a:lnL>
                    <a:lnR>
                      <a:noFill/>
                    </a:lnR>
                    <a:lnT>
                      <a:noFill/>
                    </a:lnT>
                    <a:lnB>
                      <a:noFill/>
                    </a:lnB>
                    <a:solidFill>
                      <a:srgbClr val="A6D17E"/>
                    </a:solidFill>
                  </a:tcPr>
                </a:tc>
                <a:tc>
                  <a:txBody>
                    <a:bodyPr/>
                    <a:lstStyle/>
                    <a:p>
                      <a:pPr algn="r" fontAlgn="b"/>
                      <a:r>
                        <a:rPr lang="en-US" sz="300" b="0" i="0" u="none" strike="noStrike">
                          <a:solidFill>
                            <a:srgbClr val="000000"/>
                          </a:solidFill>
                          <a:latin typeface="Calibri"/>
                        </a:rPr>
                        <a:t>10.933</a:t>
                      </a:r>
                    </a:p>
                  </a:txBody>
                  <a:tcPr marL="2785" marR="2785" marT="2785" marB="0" anchor="b">
                    <a:lnL>
                      <a:noFill/>
                    </a:lnL>
                    <a:lnR>
                      <a:noFill/>
                    </a:lnR>
                    <a:lnT>
                      <a:noFill/>
                    </a:lnT>
                    <a:lnB>
                      <a:noFill/>
                    </a:lnB>
                    <a:solidFill>
                      <a:srgbClr val="A0CF7E"/>
                    </a:solidFill>
                  </a:tcPr>
                </a:tc>
                <a:tc>
                  <a:txBody>
                    <a:bodyPr/>
                    <a:lstStyle/>
                    <a:p>
                      <a:pPr algn="r" fontAlgn="b"/>
                      <a:r>
                        <a:rPr lang="en-US" sz="300" b="0" i="0" u="none" strike="noStrike">
                          <a:solidFill>
                            <a:srgbClr val="000000"/>
                          </a:solidFill>
                          <a:latin typeface="Calibri"/>
                        </a:rPr>
                        <a:t>9.363</a:t>
                      </a:r>
                    </a:p>
                  </a:txBody>
                  <a:tcPr marL="2785" marR="2785" marT="278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10.072</a:t>
                      </a:r>
                    </a:p>
                  </a:txBody>
                  <a:tcPr marL="2785" marR="2785" marT="278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10.269</a:t>
                      </a:r>
                    </a:p>
                  </a:txBody>
                  <a:tcPr marL="2785" marR="2785" marT="2785" marB="0" anchor="b">
                    <a:lnL>
                      <a:noFill/>
                    </a:lnL>
                    <a:lnR>
                      <a:noFill/>
                    </a:lnR>
                    <a:lnT>
                      <a:noFill/>
                    </a:lnT>
                    <a:lnB>
                      <a:noFill/>
                    </a:lnB>
                    <a:solidFill>
                      <a:srgbClr val="9BCE7E"/>
                    </a:solidFill>
                  </a:tcPr>
                </a:tc>
                <a:tc>
                  <a:txBody>
                    <a:bodyPr/>
                    <a:lstStyle/>
                    <a:p>
                      <a:pPr algn="r" fontAlgn="b"/>
                      <a:r>
                        <a:rPr lang="en-US" sz="300" b="0" i="0" u="none" strike="noStrike">
                          <a:solidFill>
                            <a:srgbClr val="000000"/>
                          </a:solidFill>
                          <a:latin typeface="Calibri"/>
                        </a:rPr>
                        <a:t>21.018</a:t>
                      </a:r>
                    </a:p>
                  </a:txBody>
                  <a:tcPr marL="2785" marR="2785" marT="2785" marB="0" anchor="b">
                    <a:lnL>
                      <a:noFill/>
                    </a:lnL>
                    <a:lnR>
                      <a:noFill/>
                    </a:lnR>
                    <a:lnT>
                      <a:noFill/>
                    </a:lnT>
                    <a:lnB>
                      <a:noFill/>
                    </a:lnB>
                    <a:solidFill>
                      <a:srgbClr val="E9E482"/>
                    </a:solidFill>
                  </a:tcPr>
                </a:tc>
                <a:tc>
                  <a:txBody>
                    <a:bodyPr/>
                    <a:lstStyle/>
                    <a:p>
                      <a:pPr algn="r" fontAlgn="b"/>
                      <a:r>
                        <a:rPr lang="en-US" sz="300" b="0" i="0" u="none" strike="noStrike">
                          <a:solidFill>
                            <a:srgbClr val="000000"/>
                          </a:solidFill>
                          <a:latin typeface="Calibri"/>
                        </a:rPr>
                        <a:t>16.423</a:t>
                      </a:r>
                    </a:p>
                  </a:txBody>
                  <a:tcPr marL="2785" marR="2785" marT="2785" marB="0" anchor="b">
                    <a:lnL>
                      <a:noFill/>
                    </a:lnL>
                    <a:lnR>
                      <a:noFill/>
                    </a:lnR>
                    <a:lnT>
                      <a:noFill/>
                    </a:lnT>
                    <a:lnB>
                      <a:noFill/>
                    </a:lnB>
                    <a:solidFill>
                      <a:srgbClr val="C8DB80"/>
                    </a:solidFill>
                  </a:tcPr>
                </a:tc>
                <a:tc>
                  <a:txBody>
                    <a:bodyPr/>
                    <a:lstStyle/>
                    <a:p>
                      <a:pPr algn="r" fontAlgn="b"/>
                      <a:r>
                        <a:rPr lang="en-US" sz="300" b="0" i="0" u="none" strike="noStrike">
                          <a:solidFill>
                            <a:srgbClr val="000000"/>
                          </a:solidFill>
                          <a:latin typeface="Calibri"/>
                        </a:rPr>
                        <a:t>18.505</a:t>
                      </a:r>
                    </a:p>
                  </a:txBody>
                  <a:tcPr marL="2785" marR="2785" marT="278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20.73</a:t>
                      </a:r>
                    </a:p>
                  </a:txBody>
                  <a:tcPr marL="2785" marR="2785" marT="2785"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25.225</a:t>
                      </a:r>
                    </a:p>
                  </a:txBody>
                  <a:tcPr marL="2785" marR="2785" marT="2785" marB="0" anchor="b">
                    <a:lnL>
                      <a:noFill/>
                    </a:lnL>
                    <a:lnR>
                      <a:noFill/>
                    </a:lnR>
                    <a:lnT>
                      <a:noFill/>
                    </a:lnT>
                    <a:lnB>
                      <a:noFill/>
                    </a:lnB>
                    <a:solidFill>
                      <a:srgbClr val="FFEA84"/>
                    </a:solidFill>
                  </a:tcPr>
                </a:tc>
              </a:tr>
              <a:tr h="55685">
                <a:tc>
                  <a:txBody>
                    <a:bodyPr/>
                    <a:lstStyle/>
                    <a:p>
                      <a:pPr algn="l" fontAlgn="b"/>
                      <a:r>
                        <a:rPr lang="en-US" sz="300" b="0" i="0" u="none" strike="noStrike">
                          <a:solidFill>
                            <a:srgbClr val="000000"/>
                          </a:solidFill>
                          <a:latin typeface="Calibri"/>
                        </a:rPr>
                        <a:t>NDR 35-50</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2.7832</a:t>
                      </a:r>
                    </a:p>
                  </a:txBody>
                  <a:tcPr marL="2785" marR="2785" marT="2785" marB="0" anchor="b">
                    <a:lnL>
                      <a:noFill/>
                    </a:lnL>
                    <a:lnR>
                      <a:noFill/>
                    </a:lnR>
                    <a:lnT>
                      <a:noFill/>
                    </a:lnT>
                    <a:lnB>
                      <a:noFill/>
                    </a:lnB>
                    <a:solidFill>
                      <a:srgbClr val="64BE7B"/>
                    </a:solidFill>
                  </a:tcPr>
                </a:tc>
                <a:tc>
                  <a:txBody>
                    <a:bodyPr/>
                    <a:lstStyle/>
                    <a:p>
                      <a:pPr algn="r" fontAlgn="b"/>
                      <a:r>
                        <a:rPr lang="en-US" sz="300" b="0" i="0" u="none" strike="noStrike">
                          <a:solidFill>
                            <a:srgbClr val="000000"/>
                          </a:solidFill>
                          <a:latin typeface="Calibri"/>
                        </a:rPr>
                        <a:t>4.4691</a:t>
                      </a:r>
                    </a:p>
                  </a:txBody>
                  <a:tcPr marL="2785" marR="2785" marT="2785" marB="0" anchor="b">
                    <a:lnL>
                      <a:noFill/>
                    </a:lnL>
                    <a:lnR>
                      <a:noFill/>
                    </a:lnR>
                    <a:lnT>
                      <a:noFill/>
                    </a:lnT>
                    <a:lnB>
                      <a:noFill/>
                    </a:lnB>
                    <a:solidFill>
                      <a:srgbClr val="70C27B"/>
                    </a:solidFill>
                  </a:tcPr>
                </a:tc>
                <a:tc>
                  <a:txBody>
                    <a:bodyPr/>
                    <a:lstStyle/>
                    <a:p>
                      <a:pPr algn="r" fontAlgn="b"/>
                      <a:r>
                        <a:rPr lang="en-US" sz="300" b="0" i="0" u="none" strike="noStrike">
                          <a:solidFill>
                            <a:srgbClr val="000000"/>
                          </a:solidFill>
                          <a:latin typeface="Calibri"/>
                        </a:rPr>
                        <a:t>5.3442</a:t>
                      </a:r>
                    </a:p>
                  </a:txBody>
                  <a:tcPr marL="2785" marR="2785" marT="2785" marB="0" anchor="b">
                    <a:lnL>
                      <a:noFill/>
                    </a:lnL>
                    <a:lnR>
                      <a:noFill/>
                    </a:lnR>
                    <a:lnT>
                      <a:noFill/>
                    </a:lnT>
                    <a:lnB>
                      <a:noFill/>
                    </a:lnB>
                    <a:solidFill>
                      <a:srgbClr val="77C37C"/>
                    </a:solidFill>
                  </a:tcPr>
                </a:tc>
                <a:tc>
                  <a:txBody>
                    <a:bodyPr/>
                    <a:lstStyle/>
                    <a:p>
                      <a:pPr algn="r" fontAlgn="b"/>
                      <a:r>
                        <a:rPr lang="en-US" sz="300" b="0" i="0" u="none" strike="noStrike">
                          <a:solidFill>
                            <a:srgbClr val="000000"/>
                          </a:solidFill>
                          <a:latin typeface="Calibri"/>
                        </a:rPr>
                        <a:t>6.4331</a:t>
                      </a:r>
                    </a:p>
                  </a:txBody>
                  <a:tcPr marL="2785" marR="2785" marT="2785" marB="0" anchor="b">
                    <a:lnL>
                      <a:noFill/>
                    </a:lnL>
                    <a:lnR>
                      <a:noFill/>
                    </a:lnR>
                    <a:lnT>
                      <a:noFill/>
                    </a:lnT>
                    <a:lnB>
                      <a:noFill/>
                    </a:lnB>
                    <a:solidFill>
                      <a:srgbClr val="7FC67C"/>
                    </a:solidFill>
                  </a:tcPr>
                </a:tc>
                <a:tc>
                  <a:txBody>
                    <a:bodyPr/>
                    <a:lstStyle/>
                    <a:p>
                      <a:pPr algn="r" fontAlgn="b"/>
                      <a:r>
                        <a:rPr lang="en-US" sz="300" b="0" i="0" u="none" strike="noStrike">
                          <a:solidFill>
                            <a:srgbClr val="000000"/>
                          </a:solidFill>
                          <a:latin typeface="Calibri"/>
                        </a:rPr>
                        <a:t>12.429</a:t>
                      </a:r>
                    </a:p>
                  </a:txBody>
                  <a:tcPr marL="2785" marR="2785" marT="2785" marB="0" anchor="b">
                    <a:lnL>
                      <a:noFill/>
                    </a:lnL>
                    <a:lnR>
                      <a:noFill/>
                    </a:lnR>
                    <a:lnT>
                      <a:noFill/>
                    </a:lnT>
                    <a:lnB>
                      <a:noFill/>
                    </a:lnB>
                    <a:solidFill>
                      <a:srgbClr val="AAD27F"/>
                    </a:solidFill>
                  </a:tcPr>
                </a:tc>
                <a:tc>
                  <a:txBody>
                    <a:bodyPr/>
                    <a:lstStyle/>
                    <a:p>
                      <a:pPr algn="r" fontAlgn="b"/>
                      <a:r>
                        <a:rPr lang="en-US" sz="300" b="0" i="0" u="none" strike="noStrike">
                          <a:solidFill>
                            <a:srgbClr val="000000"/>
                          </a:solidFill>
                          <a:latin typeface="Calibri"/>
                        </a:rPr>
                        <a:t>8.3422</a:t>
                      </a:r>
                    </a:p>
                  </a:txBody>
                  <a:tcPr marL="2785" marR="2785" marT="2785" marB="0" anchor="b">
                    <a:lnL>
                      <a:noFill/>
                    </a:lnL>
                    <a:lnR>
                      <a:noFill/>
                    </a:lnR>
                    <a:lnT>
                      <a:noFill/>
                    </a:lnT>
                    <a:lnB>
                      <a:noFill/>
                    </a:lnB>
                    <a:solidFill>
                      <a:srgbClr val="8DCA7D"/>
                    </a:solidFill>
                  </a:tcPr>
                </a:tc>
                <a:tc>
                  <a:txBody>
                    <a:bodyPr/>
                    <a:lstStyle/>
                    <a:p>
                      <a:pPr algn="r" fontAlgn="b"/>
                      <a:r>
                        <a:rPr lang="en-US" sz="300" b="0" i="0" u="none" strike="noStrike">
                          <a:solidFill>
                            <a:srgbClr val="000000"/>
                          </a:solidFill>
                          <a:latin typeface="Calibri"/>
                        </a:rPr>
                        <a:t>12.569</a:t>
                      </a:r>
                    </a:p>
                  </a:txBody>
                  <a:tcPr marL="2785" marR="2785" marT="2785" marB="0" anchor="b">
                    <a:lnL>
                      <a:noFill/>
                    </a:lnL>
                    <a:lnR>
                      <a:noFill/>
                    </a:lnR>
                    <a:lnT>
                      <a:noFill/>
                    </a:lnT>
                    <a:lnB>
                      <a:noFill/>
                    </a:lnB>
                    <a:solidFill>
                      <a:srgbClr val="ABD37F"/>
                    </a:solidFill>
                  </a:tcPr>
                </a:tc>
                <a:tc>
                  <a:txBody>
                    <a:bodyPr/>
                    <a:lstStyle/>
                    <a:p>
                      <a:pPr algn="r" fontAlgn="b"/>
                      <a:r>
                        <a:rPr lang="en-US" sz="300" b="0" i="0" u="none" strike="noStrike">
                          <a:solidFill>
                            <a:srgbClr val="000000"/>
                          </a:solidFill>
                          <a:latin typeface="Calibri"/>
                        </a:rPr>
                        <a:t>20.497</a:t>
                      </a:r>
                    </a:p>
                  </a:txBody>
                  <a:tcPr marL="2785" marR="2785" marT="2785" marB="0" anchor="b">
                    <a:lnL>
                      <a:noFill/>
                    </a:lnL>
                    <a:lnR>
                      <a:noFill/>
                    </a:lnR>
                    <a:lnT>
                      <a:noFill/>
                    </a:lnT>
                    <a:lnB>
                      <a:noFill/>
                    </a:lnB>
                    <a:solidFill>
                      <a:srgbClr val="E5E382"/>
                    </a:solidFill>
                  </a:tcPr>
                </a:tc>
                <a:tc>
                  <a:txBody>
                    <a:bodyPr/>
                    <a:lstStyle/>
                    <a:p>
                      <a:pPr algn="r" fontAlgn="b"/>
                      <a:r>
                        <a:rPr lang="en-US" sz="300" b="0" i="0" u="none" strike="noStrike">
                          <a:solidFill>
                            <a:srgbClr val="000000"/>
                          </a:solidFill>
                          <a:latin typeface="Calibri"/>
                        </a:rPr>
                        <a:t>3.2956</a:t>
                      </a:r>
                    </a:p>
                  </a:txBody>
                  <a:tcPr marL="2785" marR="2785" marT="2785" marB="0" anchor="b">
                    <a:lnL>
                      <a:noFill/>
                    </a:lnL>
                    <a:lnR>
                      <a:noFill/>
                    </a:lnR>
                    <a:lnT>
                      <a:noFill/>
                    </a:lnT>
                    <a:lnB>
                      <a:noFill/>
                    </a:lnB>
                    <a:solidFill>
                      <a:srgbClr val="68BF7B"/>
                    </a:solidFill>
                  </a:tcPr>
                </a:tc>
                <a:tc>
                  <a:txBody>
                    <a:bodyPr/>
                    <a:lstStyle/>
                    <a:p>
                      <a:pPr algn="r" fontAlgn="b"/>
                      <a:r>
                        <a:rPr lang="en-US" sz="300" b="0" i="0" u="none" strike="noStrike">
                          <a:solidFill>
                            <a:srgbClr val="000000"/>
                          </a:solidFill>
                          <a:latin typeface="Calibri"/>
                        </a:rPr>
                        <a:t>22.757</a:t>
                      </a:r>
                    </a:p>
                  </a:txBody>
                  <a:tcPr marL="2785" marR="2785" marT="2785" marB="0" anchor="b">
                    <a:lnL>
                      <a:noFill/>
                    </a:lnL>
                    <a:lnR>
                      <a:noFill/>
                    </a:lnR>
                    <a:lnT>
                      <a:noFill/>
                    </a:lnT>
                    <a:lnB>
                      <a:noFill/>
                    </a:lnB>
                    <a:solidFill>
                      <a:srgbClr val="F6E883"/>
                    </a:solidFill>
                  </a:tcPr>
                </a:tc>
                <a:tc>
                  <a:txBody>
                    <a:bodyPr/>
                    <a:lstStyle/>
                    <a:p>
                      <a:pPr algn="r" fontAlgn="b"/>
                      <a:r>
                        <a:rPr lang="en-US" sz="300" b="0" i="0" u="none" strike="noStrike">
                          <a:solidFill>
                            <a:srgbClr val="000000"/>
                          </a:solidFill>
                          <a:latin typeface="Calibri"/>
                        </a:rPr>
                        <a:t>15.772</a:t>
                      </a:r>
                    </a:p>
                  </a:txBody>
                  <a:tcPr marL="2785" marR="2785" marT="2785" marB="0" anchor="b">
                    <a:lnL>
                      <a:noFill/>
                    </a:lnL>
                    <a:lnR>
                      <a:noFill/>
                    </a:lnR>
                    <a:lnT>
                      <a:noFill/>
                    </a:lnT>
                    <a:lnB>
                      <a:noFill/>
                    </a:lnB>
                    <a:solidFill>
                      <a:srgbClr val="C3D980"/>
                    </a:solidFill>
                  </a:tcPr>
                </a:tc>
                <a:tc>
                  <a:txBody>
                    <a:bodyPr/>
                    <a:lstStyle/>
                    <a:p>
                      <a:pPr algn="r" fontAlgn="b"/>
                      <a:r>
                        <a:rPr lang="en-US" sz="300" b="0" i="0" u="none" strike="noStrike">
                          <a:solidFill>
                            <a:srgbClr val="000000"/>
                          </a:solidFill>
                          <a:latin typeface="Calibri"/>
                        </a:rPr>
                        <a:t>14.743</a:t>
                      </a:r>
                    </a:p>
                  </a:txBody>
                  <a:tcPr marL="2785" marR="2785" marT="2785" marB="0" anchor="b">
                    <a:lnL>
                      <a:noFill/>
                    </a:lnL>
                    <a:lnR>
                      <a:noFill/>
                    </a:lnR>
                    <a:lnT>
                      <a:noFill/>
                    </a:lnT>
                    <a:lnB>
                      <a:noFill/>
                    </a:lnB>
                    <a:solidFill>
                      <a:srgbClr val="BBD780"/>
                    </a:solidFill>
                  </a:tcPr>
                </a:tc>
                <a:tc>
                  <a:txBody>
                    <a:bodyPr/>
                    <a:lstStyle/>
                    <a:p>
                      <a:pPr algn="r" fontAlgn="b"/>
                      <a:r>
                        <a:rPr lang="en-US" sz="300" b="0" i="0" u="none" strike="noStrike">
                          <a:solidFill>
                            <a:srgbClr val="000000"/>
                          </a:solidFill>
                          <a:latin typeface="Calibri"/>
                        </a:rPr>
                        <a:t>4.7101</a:t>
                      </a:r>
                    </a:p>
                  </a:txBody>
                  <a:tcPr marL="2785" marR="2785" marT="2785" marB="0" anchor="b">
                    <a:lnL>
                      <a:noFill/>
                    </a:lnL>
                    <a:lnR>
                      <a:noFill/>
                    </a:lnR>
                    <a:lnT>
                      <a:noFill/>
                    </a:lnT>
                    <a:lnB>
                      <a:noFill/>
                    </a:lnB>
                    <a:solidFill>
                      <a:srgbClr val="72C27B"/>
                    </a:solidFill>
                  </a:tcPr>
                </a:tc>
                <a:tc>
                  <a:txBody>
                    <a:bodyPr/>
                    <a:lstStyle/>
                    <a:p>
                      <a:pPr algn="r" fontAlgn="b"/>
                      <a:r>
                        <a:rPr lang="en-US" sz="300" b="0" i="0" u="none" strike="noStrike">
                          <a:solidFill>
                            <a:srgbClr val="000000"/>
                          </a:solidFill>
                          <a:latin typeface="Calibri"/>
                        </a:rPr>
                        <a:t>2.5618</a:t>
                      </a:r>
                    </a:p>
                  </a:txBody>
                  <a:tcPr marL="2785" marR="2785" marT="278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12.232</a:t>
                      </a:r>
                    </a:p>
                  </a:txBody>
                  <a:tcPr marL="2785" marR="2785" marT="2785" marB="0" anchor="b">
                    <a:lnL>
                      <a:noFill/>
                    </a:lnL>
                    <a:lnR>
                      <a:noFill/>
                    </a:lnR>
                    <a:lnT>
                      <a:noFill/>
                    </a:lnT>
                    <a:lnB>
                      <a:noFill/>
                    </a:lnB>
                    <a:solidFill>
                      <a:srgbClr val="A9D27F"/>
                    </a:solidFill>
                  </a:tcPr>
                </a:tc>
                <a:tc>
                  <a:txBody>
                    <a:bodyPr/>
                    <a:lstStyle/>
                    <a:p>
                      <a:pPr algn="r" fontAlgn="b"/>
                      <a:r>
                        <a:rPr lang="en-US" sz="300" b="0" i="0" u="none" strike="noStrike">
                          <a:solidFill>
                            <a:srgbClr val="000000"/>
                          </a:solidFill>
                          <a:latin typeface="Calibri"/>
                        </a:rPr>
                        <a:t>10.184</a:t>
                      </a:r>
                    </a:p>
                  </a:txBody>
                  <a:tcPr marL="2785" marR="2785" marT="2785" marB="0" anchor="b">
                    <a:lnL>
                      <a:noFill/>
                    </a:lnL>
                    <a:lnR>
                      <a:noFill/>
                    </a:lnR>
                    <a:lnT>
                      <a:noFill/>
                    </a:lnT>
                    <a:lnB>
                      <a:noFill/>
                    </a:lnB>
                    <a:solidFill>
                      <a:srgbClr val="9ACE7E"/>
                    </a:solidFill>
                  </a:tcPr>
                </a:tc>
                <a:tc>
                  <a:txBody>
                    <a:bodyPr/>
                    <a:lstStyle/>
                    <a:p>
                      <a:pPr algn="r" fontAlgn="b"/>
                      <a:r>
                        <a:rPr lang="en-US" sz="300" b="0" i="0" u="none" strike="noStrike">
                          <a:solidFill>
                            <a:srgbClr val="000000"/>
                          </a:solidFill>
                          <a:latin typeface="Calibri"/>
                        </a:rPr>
                        <a:t>9.8872</a:t>
                      </a:r>
                    </a:p>
                  </a:txBody>
                  <a:tcPr marL="2785" marR="2785" marT="2785" marB="0" anchor="b">
                    <a:lnL>
                      <a:noFill/>
                    </a:lnL>
                    <a:lnR>
                      <a:noFill/>
                    </a:lnR>
                    <a:lnT>
                      <a:noFill/>
                    </a:lnT>
                    <a:lnB>
                      <a:noFill/>
                    </a:lnB>
                    <a:solidFill>
                      <a:srgbClr val="98CD7E"/>
                    </a:solidFill>
                  </a:tcPr>
                </a:tc>
                <a:tc>
                  <a:txBody>
                    <a:bodyPr/>
                    <a:lstStyle/>
                    <a:p>
                      <a:pPr algn="r" fontAlgn="b"/>
                      <a:r>
                        <a:rPr lang="en-US" sz="300" b="0" i="0" u="none" strike="noStrike">
                          <a:solidFill>
                            <a:srgbClr val="000000"/>
                          </a:solidFill>
                          <a:latin typeface="Calibri"/>
                        </a:rPr>
                        <a:t>8.0094</a:t>
                      </a:r>
                    </a:p>
                  </a:txBody>
                  <a:tcPr marL="2785" marR="2785" marT="278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8.233</a:t>
                      </a:r>
                    </a:p>
                  </a:txBody>
                  <a:tcPr marL="2785" marR="2785" marT="2785" marB="0" anchor="b">
                    <a:lnL>
                      <a:noFill/>
                    </a:lnL>
                    <a:lnR>
                      <a:noFill/>
                    </a:lnR>
                    <a:lnT>
                      <a:noFill/>
                    </a:lnT>
                    <a:lnB>
                      <a:noFill/>
                    </a:lnB>
                    <a:solidFill>
                      <a:srgbClr val="8CC97D"/>
                    </a:solidFill>
                  </a:tcPr>
                </a:tc>
                <a:tc>
                  <a:txBody>
                    <a:bodyPr/>
                    <a:lstStyle/>
                    <a:p>
                      <a:pPr algn="r" fontAlgn="b"/>
                      <a:r>
                        <a:rPr lang="en-US" sz="300" b="0" i="0" u="none" strike="noStrike">
                          <a:solidFill>
                            <a:srgbClr val="000000"/>
                          </a:solidFill>
                          <a:latin typeface="Calibri"/>
                        </a:rPr>
                        <a:t>9.2797</a:t>
                      </a:r>
                    </a:p>
                  </a:txBody>
                  <a:tcPr marL="2785" marR="2785" marT="2785" marB="0" anchor="b">
                    <a:lnL>
                      <a:noFill/>
                    </a:lnL>
                    <a:lnR>
                      <a:noFill/>
                    </a:lnR>
                    <a:lnT>
                      <a:noFill/>
                    </a:lnT>
                    <a:lnB>
                      <a:noFill/>
                    </a:lnB>
                    <a:solidFill>
                      <a:srgbClr val="93CC7D"/>
                    </a:solidFill>
                  </a:tcPr>
                </a:tc>
                <a:tc>
                  <a:txBody>
                    <a:bodyPr/>
                    <a:lstStyle/>
                    <a:p>
                      <a:pPr algn="r" fontAlgn="b"/>
                      <a:r>
                        <a:rPr lang="en-US" sz="300" b="0" i="0" u="none" strike="noStrike">
                          <a:solidFill>
                            <a:srgbClr val="000000"/>
                          </a:solidFill>
                          <a:latin typeface="Calibri"/>
                        </a:rPr>
                        <a:t>5.5479</a:t>
                      </a:r>
                    </a:p>
                  </a:txBody>
                  <a:tcPr marL="2785" marR="2785" marT="2785" marB="0" anchor="b">
                    <a:lnL>
                      <a:noFill/>
                    </a:lnL>
                    <a:lnR>
                      <a:noFill/>
                    </a:lnR>
                    <a:lnT>
                      <a:noFill/>
                    </a:lnT>
                    <a:lnB>
                      <a:noFill/>
                    </a:lnB>
                    <a:solidFill>
                      <a:srgbClr val="78C47C"/>
                    </a:solidFill>
                  </a:tcPr>
                </a:tc>
                <a:tc>
                  <a:txBody>
                    <a:bodyPr/>
                    <a:lstStyle/>
                    <a:p>
                      <a:pPr algn="r" fontAlgn="b"/>
                      <a:r>
                        <a:rPr lang="en-US" sz="300" b="0" i="0" u="none" strike="noStrike">
                          <a:solidFill>
                            <a:srgbClr val="000000"/>
                          </a:solidFill>
                          <a:latin typeface="Calibri"/>
                        </a:rPr>
                        <a:t>19.359</a:t>
                      </a:r>
                    </a:p>
                  </a:txBody>
                  <a:tcPr marL="2785" marR="2785" marT="2785" marB="0" anchor="b">
                    <a:lnL>
                      <a:noFill/>
                    </a:lnL>
                    <a:lnR>
                      <a:noFill/>
                    </a:lnR>
                    <a:lnT>
                      <a:noFill/>
                    </a:lnT>
                    <a:lnB>
                      <a:noFill/>
                    </a:lnB>
                    <a:solidFill>
                      <a:srgbClr val="DDE182"/>
                    </a:solidFill>
                  </a:tcPr>
                </a:tc>
                <a:tc>
                  <a:txBody>
                    <a:bodyPr/>
                    <a:lstStyle/>
                    <a:p>
                      <a:pPr algn="r" fontAlgn="b"/>
                      <a:r>
                        <a:rPr lang="en-US" sz="300" b="0" i="0" u="none" strike="noStrike">
                          <a:solidFill>
                            <a:srgbClr val="000000"/>
                          </a:solidFill>
                          <a:latin typeface="Calibri"/>
                        </a:rPr>
                        <a:t>13.145</a:t>
                      </a:r>
                    </a:p>
                  </a:txBody>
                  <a:tcPr marL="2785" marR="2785" marT="2785"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14.203</a:t>
                      </a:r>
                    </a:p>
                  </a:txBody>
                  <a:tcPr marL="2785" marR="2785" marT="278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21.332</a:t>
                      </a:r>
                    </a:p>
                  </a:txBody>
                  <a:tcPr marL="2785" marR="2785" marT="2785" marB="0" anchor="b">
                    <a:lnL>
                      <a:noFill/>
                    </a:lnL>
                    <a:lnR>
                      <a:noFill/>
                    </a:lnR>
                    <a:lnT>
                      <a:noFill/>
                    </a:lnT>
                    <a:lnB>
                      <a:noFill/>
                    </a:lnB>
                    <a:solidFill>
                      <a:srgbClr val="EBE582"/>
                    </a:solidFill>
                  </a:tcPr>
                </a:tc>
                <a:tc>
                  <a:txBody>
                    <a:bodyPr/>
                    <a:lstStyle/>
                    <a:p>
                      <a:pPr algn="r" fontAlgn="b"/>
                      <a:r>
                        <a:rPr lang="en-US" sz="300" b="0" i="0" u="none" strike="noStrike">
                          <a:solidFill>
                            <a:srgbClr val="000000"/>
                          </a:solidFill>
                          <a:latin typeface="Calibri"/>
                        </a:rPr>
                        <a:t>17.567</a:t>
                      </a:r>
                    </a:p>
                  </a:txBody>
                  <a:tcPr marL="2785" marR="2785" marT="2785" marB="0" anchor="b">
                    <a:lnL>
                      <a:noFill/>
                    </a:lnL>
                    <a:lnR>
                      <a:noFill/>
                    </a:lnR>
                    <a:lnT>
                      <a:noFill/>
                    </a:lnT>
                    <a:lnB>
                      <a:noFill/>
                    </a:lnB>
                    <a:solidFill>
                      <a:srgbClr val="D0DD81"/>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9.9912</a:t>
                      </a:r>
                    </a:p>
                  </a:txBody>
                  <a:tcPr marL="2785" marR="2785" marT="278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8.1561</a:t>
                      </a:r>
                    </a:p>
                  </a:txBody>
                  <a:tcPr marL="2785" marR="2785" marT="2785" marB="0" anchor="b">
                    <a:lnL>
                      <a:noFill/>
                    </a:lnL>
                    <a:lnR>
                      <a:noFill/>
                    </a:lnR>
                    <a:lnT>
                      <a:noFill/>
                    </a:lnT>
                    <a:lnB>
                      <a:noFill/>
                    </a:lnB>
                    <a:solidFill>
                      <a:srgbClr val="8BC97D"/>
                    </a:solidFill>
                  </a:tcPr>
                </a:tc>
                <a:tc>
                  <a:txBody>
                    <a:bodyPr/>
                    <a:lstStyle/>
                    <a:p>
                      <a:pPr algn="r" fontAlgn="b"/>
                      <a:r>
                        <a:rPr lang="en-US" sz="300" b="0" i="0" u="none" strike="noStrike">
                          <a:solidFill>
                            <a:srgbClr val="000000"/>
                          </a:solidFill>
                          <a:latin typeface="Calibri"/>
                        </a:rPr>
                        <a:t>11.665</a:t>
                      </a:r>
                    </a:p>
                  </a:txBody>
                  <a:tcPr marL="2785" marR="2785" marT="2785"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11.394</a:t>
                      </a:r>
                    </a:p>
                  </a:txBody>
                  <a:tcPr marL="2785" marR="2785" marT="278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20.209</a:t>
                      </a:r>
                    </a:p>
                  </a:txBody>
                  <a:tcPr marL="2785" marR="2785" marT="278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21.089</a:t>
                      </a:r>
                    </a:p>
                  </a:txBody>
                  <a:tcPr marL="2785" marR="2785" marT="2785" marB="0" anchor="b">
                    <a:lnL>
                      <a:noFill/>
                    </a:lnL>
                    <a:lnR>
                      <a:noFill/>
                    </a:lnR>
                    <a:lnT>
                      <a:noFill/>
                    </a:lnT>
                    <a:lnB>
                      <a:noFill/>
                    </a:lnB>
                    <a:solidFill>
                      <a:srgbClr val="EAE482"/>
                    </a:solidFill>
                  </a:tcPr>
                </a:tc>
                <a:tc>
                  <a:txBody>
                    <a:bodyPr/>
                    <a:lstStyle/>
                    <a:p>
                      <a:pPr algn="r" fontAlgn="b"/>
                      <a:r>
                        <a:rPr lang="en-US" sz="300" b="0" i="0" u="none" strike="noStrike">
                          <a:solidFill>
                            <a:srgbClr val="000000"/>
                          </a:solidFill>
                          <a:latin typeface="Calibri"/>
                        </a:rPr>
                        <a:t>23.958</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30.217</a:t>
                      </a:r>
                    </a:p>
                  </a:txBody>
                  <a:tcPr marL="2785" marR="2785" marT="2785"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10.311</a:t>
                      </a:r>
                    </a:p>
                  </a:txBody>
                  <a:tcPr marL="2785" marR="2785" marT="2785" marB="0" anchor="b">
                    <a:lnL>
                      <a:noFill/>
                    </a:lnL>
                    <a:lnR>
                      <a:noFill/>
                    </a:lnR>
                    <a:lnT>
                      <a:noFill/>
                    </a:lnT>
                    <a:lnB>
                      <a:noFill/>
                    </a:lnB>
                    <a:solidFill>
                      <a:srgbClr val="9BCE7E"/>
                    </a:solidFill>
                  </a:tcPr>
                </a:tc>
                <a:tc>
                  <a:txBody>
                    <a:bodyPr/>
                    <a:lstStyle/>
                    <a:p>
                      <a:pPr algn="r" fontAlgn="b"/>
                      <a:r>
                        <a:rPr lang="en-US" sz="300" b="0" i="0" u="none" strike="noStrike">
                          <a:solidFill>
                            <a:srgbClr val="000000"/>
                          </a:solidFill>
                          <a:latin typeface="Calibri"/>
                        </a:rPr>
                        <a:t>34.723</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29.508</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18.561</a:t>
                      </a:r>
                    </a:p>
                  </a:txBody>
                  <a:tcPr marL="2785" marR="2785" marT="278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8.3909</a:t>
                      </a:r>
                    </a:p>
                  </a:txBody>
                  <a:tcPr marL="2785" marR="2785" marT="2785" marB="0" anchor="b">
                    <a:lnL>
                      <a:noFill/>
                    </a:lnL>
                    <a:lnR>
                      <a:noFill/>
                    </a:lnR>
                    <a:lnT>
                      <a:noFill/>
                    </a:lnT>
                    <a:lnB>
                      <a:noFill/>
                    </a:lnB>
                    <a:solidFill>
                      <a:srgbClr val="8DCA7D"/>
                    </a:solidFill>
                  </a:tcPr>
                </a:tc>
                <a:tc>
                  <a:txBody>
                    <a:bodyPr/>
                    <a:lstStyle/>
                    <a:p>
                      <a:pPr algn="r" fontAlgn="b"/>
                      <a:r>
                        <a:rPr lang="en-US" sz="300" b="0" i="0" u="none" strike="noStrike">
                          <a:solidFill>
                            <a:srgbClr val="000000"/>
                          </a:solidFill>
                          <a:latin typeface="Calibri"/>
                        </a:rPr>
                        <a:t>9.6285</a:t>
                      </a:r>
                    </a:p>
                  </a:txBody>
                  <a:tcPr marL="2785" marR="2785" marT="2785"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23.043</a:t>
                      </a:r>
                    </a:p>
                  </a:txBody>
                  <a:tcPr marL="2785" marR="2785" marT="2785" marB="0" anchor="b">
                    <a:lnL>
                      <a:noFill/>
                    </a:lnL>
                    <a:lnR>
                      <a:noFill/>
                    </a:lnR>
                    <a:lnT>
                      <a:noFill/>
                    </a:lnT>
                    <a:lnB>
                      <a:noFill/>
                    </a:lnB>
                    <a:solidFill>
                      <a:srgbClr val="F8E983"/>
                    </a:solidFill>
                  </a:tcPr>
                </a:tc>
                <a:tc>
                  <a:txBody>
                    <a:bodyPr/>
                    <a:lstStyle/>
                    <a:p>
                      <a:pPr algn="r" fontAlgn="b"/>
                      <a:r>
                        <a:rPr lang="en-US" sz="300" b="0" i="0" u="none" strike="noStrike">
                          <a:solidFill>
                            <a:srgbClr val="000000"/>
                          </a:solidFill>
                          <a:latin typeface="Calibri"/>
                        </a:rPr>
                        <a:t>18.247</a:t>
                      </a:r>
                    </a:p>
                  </a:txBody>
                  <a:tcPr marL="2785" marR="2785" marT="2785" marB="0" anchor="b">
                    <a:lnL>
                      <a:noFill/>
                    </a:lnL>
                    <a:lnR>
                      <a:noFill/>
                    </a:lnR>
                    <a:lnT>
                      <a:noFill/>
                    </a:lnT>
                    <a:lnB>
                      <a:noFill/>
                    </a:lnB>
                    <a:solidFill>
                      <a:srgbClr val="D5DE81"/>
                    </a:solidFill>
                  </a:tcPr>
                </a:tc>
                <a:tc>
                  <a:txBody>
                    <a:bodyPr/>
                    <a:lstStyle/>
                    <a:p>
                      <a:pPr algn="r" fontAlgn="b"/>
                      <a:r>
                        <a:rPr lang="en-US" sz="300" b="0" i="0" u="none" strike="noStrike">
                          <a:solidFill>
                            <a:srgbClr val="000000"/>
                          </a:solidFill>
                          <a:latin typeface="Calibri"/>
                        </a:rPr>
                        <a:t>17.937</a:t>
                      </a:r>
                    </a:p>
                  </a:txBody>
                  <a:tcPr marL="2785" marR="2785" marT="2785" marB="0" anchor="b">
                    <a:lnL>
                      <a:noFill/>
                    </a:lnL>
                    <a:lnR>
                      <a:noFill/>
                    </a:lnR>
                    <a:lnT>
                      <a:noFill/>
                    </a:lnT>
                    <a:lnB>
                      <a:noFill/>
                    </a:lnB>
                    <a:solidFill>
                      <a:srgbClr val="D3DE81"/>
                    </a:solidFill>
                  </a:tcPr>
                </a:tc>
                <a:tc>
                  <a:txBody>
                    <a:bodyPr/>
                    <a:lstStyle/>
                    <a:p>
                      <a:pPr algn="r" fontAlgn="b"/>
                      <a:r>
                        <a:rPr lang="en-US" sz="300" b="0" i="0" u="none" strike="noStrike">
                          <a:solidFill>
                            <a:srgbClr val="000000"/>
                          </a:solidFill>
                          <a:latin typeface="Calibri"/>
                        </a:rPr>
                        <a:t>13.29</a:t>
                      </a:r>
                    </a:p>
                  </a:txBody>
                  <a:tcPr marL="2785" marR="2785" marT="2785"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10.409</a:t>
                      </a:r>
                    </a:p>
                  </a:txBody>
                  <a:tcPr marL="2785" marR="2785" marT="2785" marB="0" anchor="b">
                    <a:lnL>
                      <a:noFill/>
                    </a:lnL>
                    <a:lnR>
                      <a:noFill/>
                    </a:lnR>
                    <a:lnT>
                      <a:noFill/>
                    </a:lnT>
                    <a:lnB>
                      <a:noFill/>
                    </a:lnB>
                    <a:solidFill>
                      <a:srgbClr val="9CCE7E"/>
                    </a:solidFill>
                  </a:tcPr>
                </a:tc>
                <a:tc>
                  <a:txBody>
                    <a:bodyPr/>
                    <a:lstStyle/>
                    <a:p>
                      <a:pPr algn="r" fontAlgn="b"/>
                      <a:r>
                        <a:rPr lang="en-US" sz="300" b="0" i="0" u="none" strike="noStrike">
                          <a:solidFill>
                            <a:srgbClr val="000000"/>
                          </a:solidFill>
                          <a:latin typeface="Calibri"/>
                        </a:rPr>
                        <a:t>17.062</a:t>
                      </a:r>
                    </a:p>
                  </a:txBody>
                  <a:tcPr marL="2785" marR="2785" marT="2785"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14.716</a:t>
                      </a:r>
                    </a:p>
                  </a:txBody>
                  <a:tcPr marL="2785" marR="2785" marT="2785" marB="0" anchor="b">
                    <a:lnL>
                      <a:noFill/>
                    </a:lnL>
                    <a:lnR>
                      <a:noFill/>
                    </a:lnR>
                    <a:lnT>
                      <a:noFill/>
                    </a:lnT>
                    <a:lnB>
                      <a:noFill/>
                    </a:lnB>
                    <a:solidFill>
                      <a:srgbClr val="BBD780"/>
                    </a:solidFill>
                  </a:tcPr>
                </a:tc>
                <a:tc>
                  <a:txBody>
                    <a:bodyPr/>
                    <a:lstStyle/>
                    <a:p>
                      <a:pPr algn="r" fontAlgn="b"/>
                      <a:r>
                        <a:rPr lang="en-US" sz="300" b="0" i="0" u="none" strike="noStrike">
                          <a:solidFill>
                            <a:srgbClr val="000000"/>
                          </a:solidFill>
                          <a:latin typeface="Calibri"/>
                        </a:rPr>
                        <a:t>28.093</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17.912</a:t>
                      </a:r>
                    </a:p>
                  </a:txBody>
                  <a:tcPr marL="2785" marR="2785" marT="2785"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22.743</a:t>
                      </a:r>
                    </a:p>
                  </a:txBody>
                  <a:tcPr marL="2785" marR="2785" marT="2785" marB="0" anchor="b">
                    <a:lnL>
                      <a:noFill/>
                    </a:lnL>
                    <a:lnR>
                      <a:noFill/>
                    </a:lnR>
                    <a:lnT>
                      <a:noFill/>
                    </a:lnT>
                    <a:lnB>
                      <a:noFill/>
                    </a:lnB>
                    <a:solidFill>
                      <a:srgbClr val="F6E883"/>
                    </a:solidFill>
                  </a:tcPr>
                </a:tc>
                <a:tc>
                  <a:txBody>
                    <a:bodyPr/>
                    <a:lstStyle/>
                    <a:p>
                      <a:pPr algn="r" fontAlgn="b"/>
                      <a:r>
                        <a:rPr lang="en-US" sz="300" b="0" i="0" u="none" strike="noStrike">
                          <a:solidFill>
                            <a:srgbClr val="000000"/>
                          </a:solidFill>
                          <a:latin typeface="Calibri"/>
                        </a:rPr>
                        <a:t>33.68</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33.407</a:t>
                      </a:r>
                    </a:p>
                  </a:txBody>
                  <a:tcPr marL="2785" marR="2785" marT="2785" marB="0" anchor="b">
                    <a:lnL>
                      <a:noFill/>
                    </a:lnL>
                    <a:lnR>
                      <a:noFill/>
                    </a:lnR>
                    <a:lnT>
                      <a:noFill/>
                    </a:lnT>
                    <a:lnB>
                      <a:noFill/>
                    </a:lnB>
                    <a:solidFill>
                      <a:srgbClr val="FFE483"/>
                    </a:solidFill>
                  </a:tcPr>
                </a:tc>
              </a:tr>
              <a:tr h="55685">
                <a:tc>
                  <a:txBody>
                    <a:bodyPr/>
                    <a:lstStyle/>
                    <a:p>
                      <a:pPr algn="l" fontAlgn="b"/>
                      <a:r>
                        <a:rPr lang="en-US" sz="300" b="0" i="0" u="none" strike="noStrike">
                          <a:solidFill>
                            <a:srgbClr val="000000"/>
                          </a:solidFill>
                          <a:latin typeface="Calibri"/>
                        </a:rPr>
                        <a:t>NDR 50-65</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12.896</a:t>
                      </a:r>
                    </a:p>
                  </a:txBody>
                  <a:tcPr marL="2785" marR="2785" marT="2785" marB="0" anchor="b">
                    <a:lnL>
                      <a:noFill/>
                    </a:lnL>
                    <a:lnR>
                      <a:noFill/>
                    </a:lnR>
                    <a:lnT>
                      <a:noFill/>
                    </a:lnT>
                    <a:lnB>
                      <a:noFill/>
                    </a:lnB>
                    <a:solidFill>
                      <a:srgbClr val="AED37F"/>
                    </a:solidFill>
                  </a:tcPr>
                </a:tc>
                <a:tc>
                  <a:txBody>
                    <a:bodyPr/>
                    <a:lstStyle/>
                    <a:p>
                      <a:pPr algn="r" fontAlgn="b"/>
                      <a:r>
                        <a:rPr lang="en-US" sz="300" b="0" i="0" u="none" strike="noStrike">
                          <a:solidFill>
                            <a:srgbClr val="000000"/>
                          </a:solidFill>
                          <a:latin typeface="Calibri"/>
                        </a:rPr>
                        <a:t>12.945</a:t>
                      </a:r>
                    </a:p>
                  </a:txBody>
                  <a:tcPr marL="2785" marR="2785" marT="2785" marB="0" anchor="b">
                    <a:lnL>
                      <a:noFill/>
                    </a:lnL>
                    <a:lnR>
                      <a:noFill/>
                    </a:lnR>
                    <a:lnT>
                      <a:noFill/>
                    </a:lnT>
                    <a:lnB>
                      <a:noFill/>
                    </a:lnB>
                    <a:solidFill>
                      <a:srgbClr val="AED37F"/>
                    </a:solidFill>
                  </a:tcPr>
                </a:tc>
                <a:tc>
                  <a:txBody>
                    <a:bodyPr/>
                    <a:lstStyle/>
                    <a:p>
                      <a:pPr algn="r" fontAlgn="b"/>
                      <a:r>
                        <a:rPr lang="en-US" sz="300" b="0" i="0" u="none" strike="noStrike">
                          <a:solidFill>
                            <a:srgbClr val="000000"/>
                          </a:solidFill>
                          <a:latin typeface="Calibri"/>
                        </a:rPr>
                        <a:t>11.708</a:t>
                      </a:r>
                    </a:p>
                  </a:txBody>
                  <a:tcPr marL="2785" marR="2785" marT="2785"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12.803</a:t>
                      </a:r>
                    </a:p>
                  </a:txBody>
                  <a:tcPr marL="2785" marR="2785" marT="278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16.423</a:t>
                      </a:r>
                    </a:p>
                  </a:txBody>
                  <a:tcPr marL="2785" marR="2785" marT="2785" marB="0" anchor="b">
                    <a:lnL>
                      <a:noFill/>
                    </a:lnL>
                    <a:lnR>
                      <a:noFill/>
                    </a:lnR>
                    <a:lnT>
                      <a:noFill/>
                    </a:lnT>
                    <a:lnB>
                      <a:noFill/>
                    </a:lnB>
                    <a:solidFill>
                      <a:srgbClr val="C8DB80"/>
                    </a:solidFill>
                  </a:tcPr>
                </a:tc>
                <a:tc>
                  <a:txBody>
                    <a:bodyPr/>
                    <a:lstStyle/>
                    <a:p>
                      <a:pPr algn="r" fontAlgn="b"/>
                      <a:r>
                        <a:rPr lang="en-US" sz="300" b="0" i="0" u="none" strike="noStrike">
                          <a:solidFill>
                            <a:srgbClr val="000000"/>
                          </a:solidFill>
                          <a:latin typeface="Calibri"/>
                        </a:rPr>
                        <a:t>29.94</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16.958</a:t>
                      </a:r>
                    </a:p>
                  </a:txBody>
                  <a:tcPr marL="2785" marR="2785" marT="278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30.562</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12.001</a:t>
                      </a:r>
                    </a:p>
                  </a:txBody>
                  <a:tcPr marL="2785" marR="2785" marT="2785" marB="0" anchor="b">
                    <a:lnL>
                      <a:noFill/>
                    </a:lnL>
                    <a:lnR>
                      <a:noFill/>
                    </a:lnR>
                    <a:lnT>
                      <a:noFill/>
                    </a:lnT>
                    <a:lnB>
                      <a:noFill/>
                    </a:lnB>
                    <a:solidFill>
                      <a:srgbClr val="A7D17E"/>
                    </a:solidFill>
                  </a:tcPr>
                </a:tc>
                <a:tc>
                  <a:txBody>
                    <a:bodyPr/>
                    <a:lstStyle/>
                    <a:p>
                      <a:pPr algn="r" fontAlgn="b"/>
                      <a:r>
                        <a:rPr lang="en-US" sz="300" b="0" i="0" u="none" strike="noStrike">
                          <a:solidFill>
                            <a:srgbClr val="000000"/>
                          </a:solidFill>
                          <a:latin typeface="Calibri"/>
                        </a:rPr>
                        <a:t>34.84</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38.46</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33.621</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12.725</a:t>
                      </a:r>
                    </a:p>
                  </a:txBody>
                  <a:tcPr marL="2785" marR="2785" marT="278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11.939</a:t>
                      </a:r>
                    </a:p>
                  </a:txBody>
                  <a:tcPr marL="2785" marR="2785" marT="2785" marB="0" anchor="b">
                    <a:lnL>
                      <a:noFill/>
                    </a:lnL>
                    <a:lnR>
                      <a:noFill/>
                    </a:lnR>
                    <a:lnT>
                      <a:noFill/>
                    </a:lnT>
                    <a:lnB>
                      <a:noFill/>
                    </a:lnB>
                    <a:solidFill>
                      <a:srgbClr val="A7D17E"/>
                    </a:solidFill>
                  </a:tcPr>
                </a:tc>
                <a:tc>
                  <a:txBody>
                    <a:bodyPr/>
                    <a:lstStyle/>
                    <a:p>
                      <a:pPr algn="r" fontAlgn="b"/>
                      <a:r>
                        <a:rPr lang="en-US" sz="300" b="0" i="0" u="none" strike="noStrike">
                          <a:solidFill>
                            <a:srgbClr val="000000"/>
                          </a:solidFill>
                          <a:latin typeface="Calibri"/>
                        </a:rPr>
                        <a:t>31.442</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12.687</a:t>
                      </a:r>
                    </a:p>
                  </a:txBody>
                  <a:tcPr marL="2785" marR="2785" marT="2785"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13.335</a:t>
                      </a:r>
                    </a:p>
                  </a:txBody>
                  <a:tcPr marL="2785" marR="2785" marT="2785"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13.213</a:t>
                      </a:r>
                    </a:p>
                  </a:txBody>
                  <a:tcPr marL="2785" marR="2785" marT="2785"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9.5743</a:t>
                      </a:r>
                    </a:p>
                  </a:txBody>
                  <a:tcPr marL="2785" marR="2785" marT="2785"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23.972</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20.885</a:t>
                      </a:r>
                    </a:p>
                  </a:txBody>
                  <a:tcPr marL="2785" marR="2785" marT="278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28.802</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22.828</a:t>
                      </a:r>
                    </a:p>
                  </a:txBody>
                  <a:tcPr marL="2785" marR="2785" marT="2785" marB="0" anchor="b">
                    <a:lnL>
                      <a:noFill/>
                    </a:lnL>
                    <a:lnR>
                      <a:noFill/>
                    </a:lnR>
                    <a:lnT>
                      <a:noFill/>
                    </a:lnT>
                    <a:lnB>
                      <a:noFill/>
                    </a:lnB>
                    <a:solidFill>
                      <a:srgbClr val="F6E883"/>
                    </a:solidFill>
                  </a:tcPr>
                </a:tc>
                <a:tc>
                  <a:txBody>
                    <a:bodyPr/>
                    <a:lstStyle/>
                    <a:p>
                      <a:pPr algn="r" fontAlgn="b"/>
                      <a:r>
                        <a:rPr lang="en-US" sz="300" b="0" i="0" u="none" strike="noStrike">
                          <a:solidFill>
                            <a:srgbClr val="000000"/>
                          </a:solidFill>
                          <a:latin typeface="Calibri"/>
                        </a:rPr>
                        <a:t>21.08</a:t>
                      </a:r>
                    </a:p>
                  </a:txBody>
                  <a:tcPr marL="2785" marR="2785" marT="2785" marB="0" anchor="b">
                    <a:lnL>
                      <a:noFill/>
                    </a:lnL>
                    <a:lnR>
                      <a:noFill/>
                    </a:lnR>
                    <a:lnT>
                      <a:noFill/>
                    </a:lnT>
                    <a:lnB>
                      <a:noFill/>
                    </a:lnB>
                    <a:solidFill>
                      <a:srgbClr val="EAE482"/>
                    </a:solidFill>
                  </a:tcPr>
                </a:tc>
                <a:tc>
                  <a:txBody>
                    <a:bodyPr/>
                    <a:lstStyle/>
                    <a:p>
                      <a:pPr algn="r" fontAlgn="b"/>
                      <a:r>
                        <a:rPr lang="en-US" sz="300" b="0" i="0" u="none" strike="noStrike">
                          <a:solidFill>
                            <a:srgbClr val="000000"/>
                          </a:solidFill>
                          <a:latin typeface="Calibri"/>
                        </a:rPr>
                        <a:t>46.393</a:t>
                      </a:r>
                    </a:p>
                  </a:txBody>
                  <a:tcPr marL="2785" marR="2785" marT="278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45.452</a:t>
                      </a:r>
                    </a:p>
                  </a:txBody>
                  <a:tcPr marL="2785" marR="2785" marT="2785" marB="0" anchor="b">
                    <a:lnL>
                      <a:noFill/>
                    </a:lnL>
                    <a:lnR>
                      <a:noFill/>
                    </a:lnR>
                    <a:lnT>
                      <a:noFill/>
                    </a:lnT>
                    <a:lnB>
                      <a:noFill/>
                    </a:lnB>
                    <a:solidFill>
                      <a:srgbClr val="FFDA81"/>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13.305</a:t>
                      </a:r>
                    </a:p>
                  </a:txBody>
                  <a:tcPr marL="2785" marR="2785" marT="2785"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17.507</a:t>
                      </a:r>
                    </a:p>
                  </a:txBody>
                  <a:tcPr marL="2785" marR="2785" marT="278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16.374</a:t>
                      </a:r>
                    </a:p>
                  </a:txBody>
                  <a:tcPr marL="2785" marR="2785" marT="2785" marB="0" anchor="b">
                    <a:lnL>
                      <a:noFill/>
                    </a:lnL>
                    <a:lnR>
                      <a:noFill/>
                    </a:lnR>
                    <a:lnT>
                      <a:noFill/>
                    </a:lnT>
                    <a:lnB>
                      <a:noFill/>
                    </a:lnB>
                    <a:solidFill>
                      <a:srgbClr val="C7DB80"/>
                    </a:solidFill>
                  </a:tcPr>
                </a:tc>
                <a:tc>
                  <a:txBody>
                    <a:bodyPr/>
                    <a:lstStyle/>
                    <a:p>
                      <a:pPr algn="r" fontAlgn="b"/>
                      <a:r>
                        <a:rPr lang="en-US" sz="300" b="0" i="0" u="none" strike="noStrike">
                          <a:solidFill>
                            <a:srgbClr val="000000"/>
                          </a:solidFill>
                          <a:latin typeface="Calibri"/>
                        </a:rPr>
                        <a:t>15.126</a:t>
                      </a:r>
                    </a:p>
                  </a:txBody>
                  <a:tcPr marL="2785" marR="2785" marT="2785" marB="0" anchor="b">
                    <a:lnL>
                      <a:noFill/>
                    </a:lnL>
                    <a:lnR>
                      <a:noFill/>
                    </a:lnR>
                    <a:lnT>
                      <a:noFill/>
                    </a:lnT>
                    <a:lnB>
                      <a:noFill/>
                    </a:lnB>
                    <a:solidFill>
                      <a:srgbClr val="BED880"/>
                    </a:solidFill>
                  </a:tcPr>
                </a:tc>
                <a:tc>
                  <a:txBody>
                    <a:bodyPr/>
                    <a:lstStyle/>
                    <a:p>
                      <a:pPr algn="r" fontAlgn="b"/>
                      <a:r>
                        <a:rPr lang="en-US" sz="300" b="0" i="0" u="none" strike="noStrike">
                          <a:solidFill>
                            <a:srgbClr val="000000"/>
                          </a:solidFill>
                          <a:latin typeface="Calibri"/>
                        </a:rPr>
                        <a:t>22.675</a:t>
                      </a:r>
                    </a:p>
                  </a:txBody>
                  <a:tcPr marL="2785" marR="2785" marT="2785" marB="0" anchor="b">
                    <a:lnL>
                      <a:noFill/>
                    </a:lnL>
                    <a:lnR>
                      <a:noFill/>
                    </a:lnR>
                    <a:lnT>
                      <a:noFill/>
                    </a:lnT>
                    <a:lnB>
                      <a:noFill/>
                    </a:lnB>
                    <a:solidFill>
                      <a:srgbClr val="F5E883"/>
                    </a:solidFill>
                  </a:tcPr>
                </a:tc>
                <a:tc>
                  <a:txBody>
                    <a:bodyPr/>
                    <a:lstStyle/>
                    <a:p>
                      <a:pPr algn="r" fontAlgn="b"/>
                      <a:r>
                        <a:rPr lang="en-US" sz="300" b="0" i="0" u="none" strike="noStrike">
                          <a:solidFill>
                            <a:srgbClr val="000000"/>
                          </a:solidFill>
                          <a:latin typeface="Calibri"/>
                        </a:rPr>
                        <a:t>34.018</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24.26</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37.082</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21.969</a:t>
                      </a:r>
                    </a:p>
                  </a:txBody>
                  <a:tcPr marL="2785" marR="2785" marT="2785" marB="0" anchor="b">
                    <a:lnL>
                      <a:noFill/>
                    </a:lnL>
                    <a:lnR>
                      <a:noFill/>
                    </a:lnR>
                    <a:lnT>
                      <a:noFill/>
                    </a:lnT>
                    <a:lnB>
                      <a:noFill/>
                    </a:lnB>
                    <a:solidFill>
                      <a:srgbClr val="F0E683"/>
                    </a:solidFill>
                  </a:tcPr>
                </a:tc>
                <a:tc>
                  <a:txBody>
                    <a:bodyPr/>
                    <a:lstStyle/>
                    <a:p>
                      <a:pPr algn="r" fontAlgn="b"/>
                      <a:r>
                        <a:rPr lang="en-US" sz="300" b="0" i="0" u="none" strike="noStrike">
                          <a:solidFill>
                            <a:srgbClr val="000000"/>
                          </a:solidFill>
                          <a:latin typeface="Calibri"/>
                        </a:rPr>
                        <a:t>39.675</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47.792</a:t>
                      </a:r>
                    </a:p>
                  </a:txBody>
                  <a:tcPr marL="2785" marR="2785" marT="278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42.79</a:t>
                      </a:r>
                    </a:p>
                  </a:txBody>
                  <a:tcPr marL="2785" marR="2785" marT="278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13.612</a:t>
                      </a:r>
                    </a:p>
                  </a:txBody>
                  <a:tcPr marL="2785" marR="2785" marT="2785" marB="0" anchor="b">
                    <a:lnL>
                      <a:noFill/>
                    </a:lnL>
                    <a:lnR>
                      <a:noFill/>
                    </a:lnR>
                    <a:lnT>
                      <a:noFill/>
                    </a:lnT>
                    <a:lnB>
                      <a:noFill/>
                    </a:lnB>
                    <a:solidFill>
                      <a:srgbClr val="B3D57F"/>
                    </a:solidFill>
                  </a:tcPr>
                </a:tc>
                <a:tc>
                  <a:txBody>
                    <a:bodyPr/>
                    <a:lstStyle/>
                    <a:p>
                      <a:pPr algn="r" fontAlgn="b"/>
                      <a:r>
                        <a:rPr lang="en-US" sz="300" b="0" i="0" u="none" strike="noStrike">
                          <a:solidFill>
                            <a:srgbClr val="000000"/>
                          </a:solidFill>
                          <a:latin typeface="Calibri"/>
                        </a:rPr>
                        <a:t>15.737</a:t>
                      </a:r>
                    </a:p>
                  </a:txBody>
                  <a:tcPr marL="2785" marR="2785" marT="2785" marB="0" anchor="b">
                    <a:lnL>
                      <a:noFill/>
                    </a:lnL>
                    <a:lnR>
                      <a:noFill/>
                    </a:lnR>
                    <a:lnT>
                      <a:noFill/>
                    </a:lnT>
                    <a:lnB>
                      <a:noFill/>
                    </a:lnB>
                    <a:solidFill>
                      <a:srgbClr val="C3D980"/>
                    </a:solidFill>
                  </a:tcPr>
                </a:tc>
                <a:tc>
                  <a:txBody>
                    <a:bodyPr/>
                    <a:lstStyle/>
                    <a:p>
                      <a:pPr algn="r" fontAlgn="b"/>
                      <a:r>
                        <a:rPr lang="en-US" sz="300" b="0" i="0" u="none" strike="noStrike">
                          <a:solidFill>
                            <a:srgbClr val="000000"/>
                          </a:solidFill>
                          <a:latin typeface="Calibri"/>
                        </a:rPr>
                        <a:t>41.457</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18.386</a:t>
                      </a:r>
                    </a:p>
                  </a:txBody>
                  <a:tcPr marL="2785" marR="2785" marT="2785"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16.639</a:t>
                      </a:r>
                    </a:p>
                  </a:txBody>
                  <a:tcPr marL="2785" marR="2785" marT="278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18.271</a:t>
                      </a:r>
                    </a:p>
                  </a:txBody>
                  <a:tcPr marL="2785" marR="2785" marT="2785" marB="0" anchor="b">
                    <a:lnL>
                      <a:noFill/>
                    </a:lnL>
                    <a:lnR>
                      <a:noFill/>
                    </a:lnR>
                    <a:lnT>
                      <a:noFill/>
                    </a:lnT>
                    <a:lnB>
                      <a:noFill/>
                    </a:lnB>
                    <a:solidFill>
                      <a:srgbClr val="D5DF81"/>
                    </a:solidFill>
                  </a:tcPr>
                </a:tc>
                <a:tc>
                  <a:txBody>
                    <a:bodyPr/>
                    <a:lstStyle/>
                    <a:p>
                      <a:pPr algn="r" fontAlgn="b"/>
                      <a:r>
                        <a:rPr lang="en-US" sz="300" b="0" i="0" u="none" strike="noStrike">
                          <a:solidFill>
                            <a:srgbClr val="000000"/>
                          </a:solidFill>
                          <a:latin typeface="Calibri"/>
                        </a:rPr>
                        <a:t>16.89</a:t>
                      </a:r>
                    </a:p>
                  </a:txBody>
                  <a:tcPr marL="2785" marR="2785" marT="278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32.248</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30.736</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29.71</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29.7</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24.505</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52.607</a:t>
                      </a:r>
                    </a:p>
                  </a:txBody>
                  <a:tcPr marL="2785" marR="2785" marT="278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50.208</a:t>
                      </a:r>
                    </a:p>
                  </a:txBody>
                  <a:tcPr marL="2785" marR="2785" marT="2785" marB="0" anchor="b">
                    <a:lnL>
                      <a:noFill/>
                    </a:lnL>
                    <a:lnR>
                      <a:noFill/>
                    </a:lnR>
                    <a:lnT>
                      <a:noFill/>
                    </a:lnT>
                    <a:lnB>
                      <a:noFill/>
                    </a:lnB>
                    <a:solidFill>
                      <a:srgbClr val="FED680"/>
                    </a:solidFill>
                  </a:tcPr>
                </a:tc>
              </a:tr>
              <a:tr h="55685">
                <a:tc>
                  <a:txBody>
                    <a:bodyPr/>
                    <a:lstStyle/>
                    <a:p>
                      <a:pPr algn="l" fontAlgn="b"/>
                      <a:r>
                        <a:rPr lang="en-US" sz="300" b="0" i="0" u="none" strike="noStrike">
                          <a:solidFill>
                            <a:srgbClr val="000000"/>
                          </a:solidFill>
                          <a:latin typeface="Calibri"/>
                        </a:rPr>
                        <a:t>NDR 65-75</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11.328</a:t>
                      </a:r>
                    </a:p>
                  </a:txBody>
                  <a:tcPr marL="2785" marR="2785" marT="278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12.049</a:t>
                      </a:r>
                    </a:p>
                  </a:txBody>
                  <a:tcPr marL="2785" marR="2785" marT="2785" marB="0" anchor="b">
                    <a:lnL>
                      <a:noFill/>
                    </a:lnL>
                    <a:lnR>
                      <a:noFill/>
                    </a:lnR>
                    <a:lnT>
                      <a:noFill/>
                    </a:lnT>
                    <a:lnB>
                      <a:noFill/>
                    </a:lnB>
                    <a:solidFill>
                      <a:srgbClr val="A8D17E"/>
                    </a:solidFill>
                  </a:tcPr>
                </a:tc>
                <a:tc>
                  <a:txBody>
                    <a:bodyPr/>
                    <a:lstStyle/>
                    <a:p>
                      <a:pPr algn="r" fontAlgn="b"/>
                      <a:r>
                        <a:rPr lang="en-US" sz="300" b="0" i="0" u="none" strike="noStrike">
                          <a:solidFill>
                            <a:srgbClr val="000000"/>
                          </a:solidFill>
                          <a:latin typeface="Calibri"/>
                        </a:rPr>
                        <a:t>6.0398</a:t>
                      </a:r>
                    </a:p>
                  </a:txBody>
                  <a:tcPr marL="2785" marR="2785" marT="2785" marB="0" anchor="b">
                    <a:lnL>
                      <a:noFill/>
                    </a:lnL>
                    <a:lnR>
                      <a:noFill/>
                    </a:lnR>
                    <a:lnT>
                      <a:noFill/>
                    </a:lnT>
                    <a:lnB>
                      <a:noFill/>
                    </a:lnB>
                    <a:solidFill>
                      <a:srgbClr val="7CC57C"/>
                    </a:solidFill>
                  </a:tcPr>
                </a:tc>
                <a:tc>
                  <a:txBody>
                    <a:bodyPr/>
                    <a:lstStyle/>
                    <a:p>
                      <a:pPr algn="r" fontAlgn="b"/>
                      <a:r>
                        <a:rPr lang="en-US" sz="300" b="0" i="0" u="none" strike="noStrike">
                          <a:solidFill>
                            <a:srgbClr val="000000"/>
                          </a:solidFill>
                          <a:latin typeface="Calibri"/>
                        </a:rPr>
                        <a:t>7.997</a:t>
                      </a:r>
                    </a:p>
                  </a:txBody>
                  <a:tcPr marL="2785" marR="2785" marT="278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11.882</a:t>
                      </a:r>
                    </a:p>
                  </a:txBody>
                  <a:tcPr marL="2785" marR="2785" marT="2785" marB="0" anchor="b">
                    <a:lnL>
                      <a:noFill/>
                    </a:lnL>
                    <a:lnR>
                      <a:noFill/>
                    </a:lnR>
                    <a:lnT>
                      <a:noFill/>
                    </a:lnT>
                    <a:lnB>
                      <a:noFill/>
                    </a:lnB>
                    <a:solidFill>
                      <a:srgbClr val="A6D17E"/>
                    </a:solidFill>
                  </a:tcPr>
                </a:tc>
                <a:tc>
                  <a:txBody>
                    <a:bodyPr/>
                    <a:lstStyle/>
                    <a:p>
                      <a:pPr algn="r" fontAlgn="b"/>
                      <a:r>
                        <a:rPr lang="en-US" sz="300" b="0" i="0" u="none" strike="noStrike">
                          <a:solidFill>
                            <a:srgbClr val="000000"/>
                          </a:solidFill>
                          <a:latin typeface="Calibri"/>
                        </a:rPr>
                        <a:t>35.089</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13.262</a:t>
                      </a:r>
                    </a:p>
                  </a:txBody>
                  <a:tcPr marL="2785" marR="2785" marT="2785"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37.999</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16.827</a:t>
                      </a:r>
                    </a:p>
                  </a:txBody>
                  <a:tcPr marL="2785" marR="2785" marT="278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37.12</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48.944</a:t>
                      </a:r>
                    </a:p>
                  </a:txBody>
                  <a:tcPr marL="2785" marR="2785" marT="2785"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54.187</a:t>
                      </a:r>
                    </a:p>
                  </a:txBody>
                  <a:tcPr marL="2785" marR="2785" marT="278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12.096</a:t>
                      </a:r>
                    </a:p>
                  </a:txBody>
                  <a:tcPr marL="2785" marR="2785" marT="278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12.669</a:t>
                      </a:r>
                    </a:p>
                  </a:txBody>
                  <a:tcPr marL="2785" marR="2785" marT="2785"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38.706</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6.4294</a:t>
                      </a:r>
                    </a:p>
                  </a:txBody>
                  <a:tcPr marL="2785" marR="2785" marT="2785" marB="0" anchor="b">
                    <a:lnL>
                      <a:noFill/>
                    </a:lnL>
                    <a:lnR>
                      <a:noFill/>
                    </a:lnR>
                    <a:lnT>
                      <a:noFill/>
                    </a:lnT>
                    <a:lnB>
                      <a:noFill/>
                    </a:lnB>
                    <a:solidFill>
                      <a:srgbClr val="7FC67C"/>
                    </a:solidFill>
                  </a:tcPr>
                </a:tc>
                <a:tc>
                  <a:txBody>
                    <a:bodyPr/>
                    <a:lstStyle/>
                    <a:p>
                      <a:pPr algn="r" fontAlgn="b"/>
                      <a:r>
                        <a:rPr lang="en-US" sz="300" b="0" i="0" u="none" strike="noStrike">
                          <a:solidFill>
                            <a:srgbClr val="000000"/>
                          </a:solidFill>
                          <a:latin typeface="Calibri"/>
                        </a:rPr>
                        <a:t>5.4786</a:t>
                      </a:r>
                    </a:p>
                  </a:txBody>
                  <a:tcPr marL="2785" marR="2785" marT="2785" marB="0" anchor="b">
                    <a:lnL>
                      <a:noFill/>
                    </a:lnL>
                    <a:lnR>
                      <a:noFill/>
                    </a:lnR>
                    <a:lnT>
                      <a:noFill/>
                    </a:lnT>
                    <a:lnB>
                      <a:noFill/>
                    </a:lnB>
                    <a:solidFill>
                      <a:srgbClr val="78C47C"/>
                    </a:solidFill>
                  </a:tcPr>
                </a:tc>
                <a:tc>
                  <a:txBody>
                    <a:bodyPr/>
                    <a:lstStyle/>
                    <a:p>
                      <a:pPr algn="r" fontAlgn="b"/>
                      <a:r>
                        <a:rPr lang="en-US" sz="300" b="0" i="0" u="none" strike="noStrike">
                          <a:solidFill>
                            <a:srgbClr val="000000"/>
                          </a:solidFill>
                          <a:latin typeface="Calibri"/>
                        </a:rPr>
                        <a:t>6.1062</a:t>
                      </a:r>
                    </a:p>
                  </a:txBody>
                  <a:tcPr marL="2785" marR="2785" marT="2785" marB="0" anchor="b">
                    <a:lnL>
                      <a:noFill/>
                    </a:lnL>
                    <a:lnR>
                      <a:noFill/>
                    </a:lnR>
                    <a:lnT>
                      <a:noFill/>
                    </a:lnT>
                    <a:lnB>
                      <a:noFill/>
                    </a:lnB>
                    <a:solidFill>
                      <a:srgbClr val="7CC57C"/>
                    </a:solidFill>
                  </a:tcPr>
                </a:tc>
                <a:tc>
                  <a:txBody>
                    <a:bodyPr/>
                    <a:lstStyle/>
                    <a:p>
                      <a:pPr algn="r" fontAlgn="b"/>
                      <a:r>
                        <a:rPr lang="en-US" sz="300" b="0" i="0" u="none" strike="noStrike">
                          <a:solidFill>
                            <a:srgbClr val="000000"/>
                          </a:solidFill>
                          <a:latin typeface="Calibri"/>
                        </a:rPr>
                        <a:t>8.7895</a:t>
                      </a:r>
                    </a:p>
                  </a:txBody>
                  <a:tcPr marL="2785" marR="2785" marT="2785" marB="0" anchor="b">
                    <a:lnL>
                      <a:noFill/>
                    </a:lnL>
                    <a:lnR>
                      <a:noFill/>
                    </a:lnR>
                    <a:lnT>
                      <a:noFill/>
                    </a:lnT>
                    <a:lnB>
                      <a:noFill/>
                    </a:lnB>
                    <a:solidFill>
                      <a:srgbClr val="90CB7D"/>
                    </a:solidFill>
                  </a:tcPr>
                </a:tc>
                <a:tc>
                  <a:txBody>
                    <a:bodyPr/>
                    <a:lstStyle/>
                    <a:p>
                      <a:pPr algn="r" fontAlgn="b"/>
                      <a:r>
                        <a:rPr lang="en-US" sz="300" b="0" i="0" u="none" strike="noStrike">
                          <a:solidFill>
                            <a:srgbClr val="000000"/>
                          </a:solidFill>
                          <a:latin typeface="Calibri"/>
                        </a:rPr>
                        <a:t>27.978</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29.015</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30.764</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35.355</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26.215</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63.86</a:t>
                      </a:r>
                    </a:p>
                  </a:txBody>
                  <a:tcPr marL="2785" marR="2785" marT="2785" marB="0" anchor="b">
                    <a:lnL>
                      <a:noFill/>
                    </a:lnL>
                    <a:lnR>
                      <a:noFill/>
                    </a:lnR>
                    <a:lnT>
                      <a:noFill/>
                    </a:lnT>
                    <a:lnB>
                      <a:noFill/>
                    </a:lnB>
                    <a:solidFill>
                      <a:srgbClr val="FECB7E"/>
                    </a:solidFill>
                  </a:tcPr>
                </a:tc>
                <a:tc>
                  <a:txBody>
                    <a:bodyPr/>
                    <a:lstStyle/>
                    <a:p>
                      <a:pPr algn="r" fontAlgn="b"/>
                      <a:r>
                        <a:rPr lang="en-US" sz="300" b="0" i="0" u="none" strike="noStrike">
                          <a:solidFill>
                            <a:srgbClr val="000000"/>
                          </a:solidFill>
                          <a:latin typeface="Calibri"/>
                        </a:rPr>
                        <a:t>66.534</a:t>
                      </a:r>
                    </a:p>
                  </a:txBody>
                  <a:tcPr marL="2785" marR="2785" marT="2785" marB="0" anchor="b">
                    <a:lnL>
                      <a:noFill/>
                    </a:lnL>
                    <a:lnR>
                      <a:noFill/>
                    </a:lnR>
                    <a:lnT>
                      <a:noFill/>
                    </a:lnT>
                    <a:lnB>
                      <a:noFill/>
                    </a:lnB>
                    <a:solidFill>
                      <a:srgbClr val="FEC87E"/>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3.5013</a:t>
                      </a:r>
                    </a:p>
                  </a:txBody>
                  <a:tcPr marL="2785" marR="2785" marT="2785" marB="0" anchor="b">
                    <a:lnL>
                      <a:noFill/>
                    </a:lnL>
                    <a:lnR>
                      <a:noFill/>
                    </a:lnR>
                    <a:lnT>
                      <a:noFill/>
                    </a:lnT>
                    <a:lnB>
                      <a:noFill/>
                    </a:lnB>
                    <a:solidFill>
                      <a:srgbClr val="69BF7B"/>
                    </a:solidFill>
                  </a:tcPr>
                </a:tc>
                <a:tc>
                  <a:txBody>
                    <a:bodyPr/>
                    <a:lstStyle/>
                    <a:p>
                      <a:pPr algn="r" fontAlgn="b"/>
                      <a:r>
                        <a:rPr lang="en-US" sz="300" b="0" i="0" u="none" strike="noStrike">
                          <a:solidFill>
                            <a:srgbClr val="000000"/>
                          </a:solidFill>
                          <a:latin typeface="Calibri"/>
                        </a:rPr>
                        <a:t>5.5014</a:t>
                      </a:r>
                    </a:p>
                  </a:txBody>
                  <a:tcPr marL="2785" marR="2785" marT="2785" marB="0" anchor="b">
                    <a:lnL>
                      <a:noFill/>
                    </a:lnL>
                    <a:lnR>
                      <a:noFill/>
                    </a:lnR>
                    <a:lnT>
                      <a:noFill/>
                    </a:lnT>
                    <a:lnB>
                      <a:noFill/>
                    </a:lnB>
                    <a:solidFill>
                      <a:srgbClr val="78C47C"/>
                    </a:solidFill>
                  </a:tcPr>
                </a:tc>
                <a:tc>
                  <a:txBody>
                    <a:bodyPr/>
                    <a:lstStyle/>
                    <a:p>
                      <a:pPr algn="r" fontAlgn="b"/>
                      <a:r>
                        <a:rPr lang="en-US" sz="300" b="0" i="0" u="none" strike="noStrike">
                          <a:solidFill>
                            <a:srgbClr val="000000"/>
                          </a:solidFill>
                          <a:latin typeface="Calibri"/>
                        </a:rPr>
                        <a:t>6.7829</a:t>
                      </a:r>
                    </a:p>
                  </a:txBody>
                  <a:tcPr marL="2785" marR="2785" marT="2785" marB="0" anchor="b">
                    <a:lnL>
                      <a:noFill/>
                    </a:lnL>
                    <a:lnR>
                      <a:noFill/>
                    </a:lnR>
                    <a:lnT>
                      <a:noFill/>
                    </a:lnT>
                    <a:lnB>
                      <a:noFill/>
                    </a:lnB>
                    <a:solidFill>
                      <a:srgbClr val="81C67C"/>
                    </a:solidFill>
                  </a:tcPr>
                </a:tc>
                <a:tc>
                  <a:txBody>
                    <a:bodyPr/>
                    <a:lstStyle/>
                    <a:p>
                      <a:pPr algn="r" fontAlgn="b"/>
                      <a:r>
                        <a:rPr lang="en-US" sz="300" b="0" i="0" u="none" strike="noStrike">
                          <a:solidFill>
                            <a:srgbClr val="000000"/>
                          </a:solidFill>
                          <a:latin typeface="Calibri"/>
                        </a:rPr>
                        <a:t>9.9765</a:t>
                      </a:r>
                    </a:p>
                  </a:txBody>
                  <a:tcPr marL="2785" marR="2785" marT="278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14.293</a:t>
                      </a:r>
                    </a:p>
                  </a:txBody>
                  <a:tcPr marL="2785" marR="2785" marT="2785"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46.341</a:t>
                      </a:r>
                    </a:p>
                  </a:txBody>
                  <a:tcPr marL="2785" marR="2785" marT="278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21.309</a:t>
                      </a:r>
                    </a:p>
                  </a:txBody>
                  <a:tcPr marL="2785" marR="2785" marT="2785" marB="0" anchor="b">
                    <a:lnL>
                      <a:noFill/>
                    </a:lnL>
                    <a:lnR>
                      <a:noFill/>
                    </a:lnR>
                    <a:lnT>
                      <a:noFill/>
                    </a:lnT>
                    <a:lnB>
                      <a:noFill/>
                    </a:lnB>
                    <a:solidFill>
                      <a:srgbClr val="EBE582"/>
                    </a:solidFill>
                  </a:tcPr>
                </a:tc>
                <a:tc>
                  <a:txBody>
                    <a:bodyPr/>
                    <a:lstStyle/>
                    <a:p>
                      <a:pPr algn="r" fontAlgn="b"/>
                      <a:r>
                        <a:rPr lang="en-US" sz="300" b="0" i="0" u="none" strike="noStrike">
                          <a:solidFill>
                            <a:srgbClr val="000000"/>
                          </a:solidFill>
                          <a:latin typeface="Calibri"/>
                        </a:rPr>
                        <a:t>50.134</a:t>
                      </a:r>
                    </a:p>
                  </a:txBody>
                  <a:tcPr marL="2785" marR="2785" marT="2785"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40.8</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58.342</a:t>
                      </a:r>
                    </a:p>
                  </a:txBody>
                  <a:tcPr marL="2785" marR="2785" marT="278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64.481</a:t>
                      </a:r>
                    </a:p>
                  </a:txBody>
                  <a:tcPr marL="2785" marR="2785" marT="2785"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67.734</a:t>
                      </a:r>
                    </a:p>
                  </a:txBody>
                  <a:tcPr marL="2785" marR="2785" marT="2785" marB="0" anchor="b">
                    <a:lnL>
                      <a:noFill/>
                    </a:lnL>
                    <a:lnR>
                      <a:noFill/>
                    </a:lnR>
                    <a:lnT>
                      <a:noFill/>
                    </a:lnT>
                    <a:lnB>
                      <a:noFill/>
                    </a:lnB>
                    <a:solidFill>
                      <a:srgbClr val="FEC77E"/>
                    </a:solidFill>
                  </a:tcPr>
                </a:tc>
                <a:tc>
                  <a:txBody>
                    <a:bodyPr/>
                    <a:lstStyle/>
                    <a:p>
                      <a:pPr algn="r" fontAlgn="b"/>
                      <a:r>
                        <a:rPr lang="en-US" sz="300" b="0" i="0" u="none" strike="noStrike">
                          <a:solidFill>
                            <a:srgbClr val="000000"/>
                          </a:solidFill>
                          <a:latin typeface="Calibri"/>
                        </a:rPr>
                        <a:t>5.2232</a:t>
                      </a:r>
                    </a:p>
                  </a:txBody>
                  <a:tcPr marL="2785" marR="2785" marT="278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6.9508</a:t>
                      </a:r>
                    </a:p>
                  </a:txBody>
                  <a:tcPr marL="2785" marR="2785" marT="2785" marB="0" anchor="b">
                    <a:lnL>
                      <a:noFill/>
                    </a:lnL>
                    <a:lnR>
                      <a:noFill/>
                    </a:lnR>
                    <a:lnT>
                      <a:noFill/>
                    </a:lnT>
                    <a:lnB>
                      <a:noFill/>
                    </a:lnB>
                    <a:solidFill>
                      <a:srgbClr val="83C77C"/>
                    </a:solidFill>
                  </a:tcPr>
                </a:tc>
                <a:tc>
                  <a:txBody>
                    <a:bodyPr/>
                    <a:lstStyle/>
                    <a:p>
                      <a:pPr algn="r" fontAlgn="b"/>
                      <a:r>
                        <a:rPr lang="en-US" sz="300" b="0" i="0" u="none" strike="noStrike">
                          <a:solidFill>
                            <a:srgbClr val="000000"/>
                          </a:solidFill>
                          <a:latin typeface="Calibri"/>
                        </a:rPr>
                        <a:t>53.955</a:t>
                      </a:r>
                    </a:p>
                  </a:txBody>
                  <a:tcPr marL="2785" marR="2785" marT="278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9.2642</a:t>
                      </a:r>
                    </a:p>
                  </a:txBody>
                  <a:tcPr marL="2785" marR="2785" marT="2785" marB="0" anchor="b">
                    <a:lnL>
                      <a:noFill/>
                    </a:lnL>
                    <a:lnR>
                      <a:noFill/>
                    </a:lnR>
                    <a:lnT>
                      <a:noFill/>
                    </a:lnT>
                    <a:lnB>
                      <a:noFill/>
                    </a:lnB>
                    <a:solidFill>
                      <a:srgbClr val="93CC7D"/>
                    </a:solidFill>
                  </a:tcPr>
                </a:tc>
                <a:tc>
                  <a:txBody>
                    <a:bodyPr/>
                    <a:lstStyle/>
                    <a:p>
                      <a:pPr algn="r" fontAlgn="b"/>
                      <a:r>
                        <a:rPr lang="en-US" sz="300" b="0" i="0" u="none" strike="noStrike">
                          <a:solidFill>
                            <a:srgbClr val="000000"/>
                          </a:solidFill>
                          <a:latin typeface="Calibri"/>
                        </a:rPr>
                        <a:t>11.193</a:t>
                      </a:r>
                    </a:p>
                  </a:txBody>
                  <a:tcPr marL="2785" marR="2785" marT="2785" marB="0" anchor="b">
                    <a:lnL>
                      <a:noFill/>
                    </a:lnL>
                    <a:lnR>
                      <a:noFill/>
                    </a:lnR>
                    <a:lnT>
                      <a:noFill/>
                    </a:lnT>
                    <a:lnB>
                      <a:noFill/>
                    </a:lnB>
                    <a:solidFill>
                      <a:srgbClr val="A1D07E"/>
                    </a:solidFill>
                  </a:tcPr>
                </a:tc>
                <a:tc>
                  <a:txBody>
                    <a:bodyPr/>
                    <a:lstStyle/>
                    <a:p>
                      <a:pPr algn="r" fontAlgn="b"/>
                      <a:r>
                        <a:rPr lang="en-US" sz="300" b="0" i="0" u="none" strike="noStrike">
                          <a:solidFill>
                            <a:srgbClr val="000000"/>
                          </a:solidFill>
                          <a:latin typeface="Calibri"/>
                        </a:rPr>
                        <a:t>14.241</a:t>
                      </a:r>
                    </a:p>
                  </a:txBody>
                  <a:tcPr marL="2785" marR="2785" marT="2785"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8.8422</a:t>
                      </a:r>
                    </a:p>
                  </a:txBody>
                  <a:tcPr marL="2785" marR="2785" marT="2785" marB="0" anchor="b">
                    <a:lnL>
                      <a:noFill/>
                    </a:lnL>
                    <a:lnR>
                      <a:noFill/>
                    </a:lnR>
                    <a:lnT>
                      <a:noFill/>
                    </a:lnT>
                    <a:lnB>
                      <a:noFill/>
                    </a:lnB>
                    <a:solidFill>
                      <a:srgbClr val="90CB7D"/>
                    </a:solidFill>
                  </a:tcPr>
                </a:tc>
                <a:tc>
                  <a:txBody>
                    <a:bodyPr/>
                    <a:lstStyle/>
                    <a:p>
                      <a:pPr algn="r" fontAlgn="b"/>
                      <a:r>
                        <a:rPr lang="en-US" sz="300" b="0" i="0" u="none" strike="noStrike">
                          <a:solidFill>
                            <a:srgbClr val="000000"/>
                          </a:solidFill>
                          <a:latin typeface="Calibri"/>
                        </a:rPr>
                        <a:t>34.065</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40.428</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42.223</a:t>
                      </a:r>
                    </a:p>
                  </a:txBody>
                  <a:tcPr marL="2785" marR="2785" marT="278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40.933</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39.056</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72.121</a:t>
                      </a:r>
                    </a:p>
                  </a:txBody>
                  <a:tcPr marL="2785" marR="2785" marT="278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83.219</a:t>
                      </a:r>
                    </a:p>
                  </a:txBody>
                  <a:tcPr marL="2785" marR="2785" marT="2785" marB="0" anchor="b">
                    <a:lnL>
                      <a:noFill/>
                    </a:lnL>
                    <a:lnR>
                      <a:noFill/>
                    </a:lnR>
                    <a:lnT>
                      <a:noFill/>
                    </a:lnT>
                    <a:lnB>
                      <a:noFill/>
                    </a:lnB>
                    <a:solidFill>
                      <a:srgbClr val="FDBB7B"/>
                    </a:solidFill>
                  </a:tcPr>
                </a:tc>
              </a:tr>
              <a:tr h="55685">
                <a:tc>
                  <a:txBody>
                    <a:bodyPr/>
                    <a:lstStyle/>
                    <a:p>
                      <a:pPr algn="l" fontAlgn="b"/>
                      <a:r>
                        <a:rPr lang="en-US" sz="300" b="0" i="0" u="none" strike="noStrike">
                          <a:solidFill>
                            <a:srgbClr val="000000"/>
                          </a:solidFill>
                          <a:latin typeface="Calibri"/>
                        </a:rPr>
                        <a:t>NDR 75+</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36.296</a:t>
                      </a:r>
                    </a:p>
                  </a:txBody>
                  <a:tcPr marL="2785" marR="2785" marT="278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35.772</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37.03</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38.119</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36.552</a:t>
                      </a:r>
                    </a:p>
                  </a:txBody>
                  <a:tcPr marL="2785" marR="2785" marT="278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47.736</a:t>
                      </a:r>
                    </a:p>
                  </a:txBody>
                  <a:tcPr marL="2785" marR="2785" marT="278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36.821</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37.595</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6.6617</a:t>
                      </a:r>
                    </a:p>
                  </a:txBody>
                  <a:tcPr marL="2785" marR="2785" marT="278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60.452</a:t>
                      </a:r>
                    </a:p>
                  </a:txBody>
                  <a:tcPr marL="2785" marR="2785" marT="278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50.132</a:t>
                      </a:r>
                    </a:p>
                  </a:txBody>
                  <a:tcPr marL="2785" marR="2785" marT="2785"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72.517</a:t>
                      </a:r>
                    </a:p>
                  </a:txBody>
                  <a:tcPr marL="2785" marR="2785" marT="278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34.006</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34.422</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57.587</a:t>
                      </a:r>
                    </a:p>
                  </a:txBody>
                  <a:tcPr marL="2785" marR="2785" marT="2785"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34.009</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35.142</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33.821</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40.667</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38.396</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50.788</a:t>
                      </a:r>
                    </a:p>
                  </a:txBody>
                  <a:tcPr marL="2785" marR="2785" marT="278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24.169</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39.959</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32.79</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62.676</a:t>
                      </a:r>
                    </a:p>
                  </a:txBody>
                  <a:tcPr marL="2785" marR="2785" marT="2785" marB="0" anchor="b">
                    <a:lnL>
                      <a:noFill/>
                    </a:lnL>
                    <a:lnR>
                      <a:noFill/>
                    </a:lnR>
                    <a:lnT>
                      <a:noFill/>
                    </a:lnT>
                    <a:lnB>
                      <a:noFill/>
                    </a:lnB>
                    <a:solidFill>
                      <a:srgbClr val="FECC7E"/>
                    </a:solidFill>
                  </a:tcPr>
                </a:tc>
                <a:tc>
                  <a:txBody>
                    <a:bodyPr/>
                    <a:lstStyle/>
                    <a:p>
                      <a:pPr algn="r" fontAlgn="b"/>
                      <a:r>
                        <a:rPr lang="en-US" sz="300" b="0" i="0" u="none" strike="noStrike">
                          <a:solidFill>
                            <a:srgbClr val="000000"/>
                          </a:solidFill>
                          <a:latin typeface="Calibri"/>
                        </a:rPr>
                        <a:t>87.291</a:t>
                      </a:r>
                    </a:p>
                  </a:txBody>
                  <a:tcPr marL="2785" marR="2785" marT="2785" marB="0" anchor="b">
                    <a:lnL>
                      <a:noFill/>
                    </a:lnL>
                    <a:lnR>
                      <a:noFill/>
                    </a:lnR>
                    <a:lnT>
                      <a:noFill/>
                    </a:lnT>
                    <a:lnB>
                      <a:noFill/>
                    </a:lnB>
                    <a:solidFill>
                      <a:srgbClr val="FDB77A"/>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40.782</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41.491</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34.131</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34.812</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30.381</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45.816</a:t>
                      </a:r>
                    </a:p>
                  </a:txBody>
                  <a:tcPr marL="2785" marR="2785" marT="278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35.805</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44.995</a:t>
                      </a:r>
                    </a:p>
                  </a:txBody>
                  <a:tcPr marL="2785" marR="2785" marT="278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43.046</a:t>
                      </a:r>
                    </a:p>
                  </a:txBody>
                  <a:tcPr marL="2785" marR="2785" marT="2785" marB="0" anchor="b">
                    <a:lnL>
                      <a:noFill/>
                    </a:lnL>
                    <a:lnR>
                      <a:noFill/>
                    </a:lnR>
                    <a:lnT>
                      <a:noFill/>
                    </a:lnT>
                    <a:lnB>
                      <a:noFill/>
                    </a:lnB>
                    <a:solidFill>
                      <a:srgbClr val="FFDC81"/>
                    </a:solidFill>
                  </a:tcPr>
                </a:tc>
                <a:tc>
                  <a:txBody>
                    <a:bodyPr/>
                    <a:lstStyle/>
                    <a:p>
                      <a:pPr algn="r" fontAlgn="b"/>
                      <a:r>
                        <a:rPr lang="en-US" sz="300" b="0" i="0" u="none" strike="noStrike">
                          <a:solidFill>
                            <a:srgbClr val="000000"/>
                          </a:solidFill>
                          <a:latin typeface="Calibri"/>
                        </a:rPr>
                        <a:t>89.092</a:t>
                      </a:r>
                    </a:p>
                  </a:txBody>
                  <a:tcPr marL="2785" marR="2785" marT="2785" marB="0" anchor="b">
                    <a:lnL>
                      <a:noFill/>
                    </a:lnL>
                    <a:lnR>
                      <a:noFill/>
                    </a:lnR>
                    <a:lnT>
                      <a:noFill/>
                    </a:lnT>
                    <a:lnB>
                      <a:noFill/>
                    </a:lnB>
                    <a:solidFill>
                      <a:srgbClr val="FDB67A"/>
                    </a:solidFill>
                  </a:tcPr>
                </a:tc>
                <a:tc>
                  <a:txBody>
                    <a:bodyPr/>
                    <a:lstStyle/>
                    <a:p>
                      <a:pPr algn="r" fontAlgn="b"/>
                      <a:r>
                        <a:rPr lang="en-US" sz="300" b="0" i="0" u="none" strike="noStrike">
                          <a:solidFill>
                            <a:srgbClr val="000000"/>
                          </a:solidFill>
                          <a:latin typeface="Calibri"/>
                        </a:rPr>
                        <a:t>64.317</a:t>
                      </a:r>
                    </a:p>
                  </a:txBody>
                  <a:tcPr marL="2785" marR="2785" marT="2785"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87.537</a:t>
                      </a:r>
                    </a:p>
                  </a:txBody>
                  <a:tcPr marL="2785" marR="2785" marT="2785" marB="0" anchor="b">
                    <a:lnL>
                      <a:noFill/>
                    </a:lnL>
                    <a:lnR>
                      <a:noFill/>
                    </a:lnR>
                    <a:lnT>
                      <a:noFill/>
                    </a:lnT>
                    <a:lnB>
                      <a:noFill/>
                    </a:lnB>
                    <a:solidFill>
                      <a:srgbClr val="FDB77A"/>
                    </a:solidFill>
                  </a:tcPr>
                </a:tc>
                <a:tc>
                  <a:txBody>
                    <a:bodyPr/>
                    <a:lstStyle/>
                    <a:p>
                      <a:pPr algn="r" fontAlgn="b"/>
                      <a:r>
                        <a:rPr lang="en-US" sz="300" b="0" i="0" u="none" strike="noStrike">
                          <a:solidFill>
                            <a:srgbClr val="000000"/>
                          </a:solidFill>
                          <a:latin typeface="Calibri"/>
                        </a:rPr>
                        <a:t>37.452</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40.145</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64.145</a:t>
                      </a:r>
                    </a:p>
                  </a:txBody>
                  <a:tcPr marL="2785" marR="2785" marT="2785"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33.423</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29.019</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32.308</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34.251</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34.513</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59.666</a:t>
                      </a:r>
                    </a:p>
                  </a:txBody>
                  <a:tcPr marL="2785" marR="2785" marT="2785"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44.826</a:t>
                      </a:r>
                    </a:p>
                  </a:txBody>
                  <a:tcPr marL="2785" marR="2785" marT="278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56.377</a:t>
                      </a:r>
                    </a:p>
                  </a:txBody>
                  <a:tcPr marL="2785" marR="2785" marT="278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43.347</a:t>
                      </a:r>
                    </a:p>
                  </a:txBody>
                  <a:tcPr marL="2785" marR="2785" marT="2785" marB="0" anchor="b">
                    <a:lnL>
                      <a:noFill/>
                    </a:lnL>
                    <a:lnR>
                      <a:noFill/>
                    </a:lnR>
                    <a:lnT>
                      <a:noFill/>
                    </a:lnT>
                    <a:lnB>
                      <a:noFill/>
                    </a:lnB>
                    <a:solidFill>
                      <a:srgbClr val="FFDC81"/>
                    </a:solidFill>
                  </a:tcPr>
                </a:tc>
                <a:tc>
                  <a:txBody>
                    <a:bodyPr/>
                    <a:lstStyle/>
                    <a:p>
                      <a:pPr algn="r" fontAlgn="b"/>
                      <a:r>
                        <a:rPr lang="en-US" sz="300" b="0" i="0" u="none" strike="noStrike">
                          <a:solidFill>
                            <a:srgbClr val="000000"/>
                          </a:solidFill>
                          <a:latin typeface="Calibri"/>
                        </a:rPr>
                        <a:t>70.574</a:t>
                      </a:r>
                    </a:p>
                  </a:txBody>
                  <a:tcPr marL="2785" marR="2785" marT="2785" marB="0" anchor="b">
                    <a:lnL>
                      <a:noFill/>
                    </a:lnL>
                    <a:lnR>
                      <a:noFill/>
                    </a:lnR>
                    <a:lnT>
                      <a:noFill/>
                    </a:lnT>
                    <a:lnB>
                      <a:noFill/>
                    </a:lnB>
                    <a:solidFill>
                      <a:srgbClr val="FDC57D"/>
                    </a:solidFill>
                  </a:tcPr>
                </a:tc>
                <a:tc>
                  <a:txBody>
                    <a:bodyPr/>
                    <a:lstStyle/>
                    <a:p>
                      <a:pPr algn="r" fontAlgn="b"/>
                      <a:r>
                        <a:rPr lang="en-US" sz="300" b="0" i="0" u="none" strike="noStrike">
                          <a:solidFill>
                            <a:srgbClr val="000000"/>
                          </a:solidFill>
                          <a:latin typeface="Calibri"/>
                        </a:rPr>
                        <a:t>108.64</a:t>
                      </a:r>
                    </a:p>
                  </a:txBody>
                  <a:tcPr marL="2785" marR="2785" marT="2785" marB="0" anchor="b">
                    <a:lnL>
                      <a:noFill/>
                    </a:lnL>
                    <a:lnR>
                      <a:noFill/>
                    </a:lnR>
                    <a:lnT>
                      <a:noFill/>
                    </a:lnT>
                    <a:lnB>
                      <a:noFill/>
                    </a:lnB>
                    <a:solidFill>
                      <a:srgbClr val="FCA677"/>
                    </a:solidFill>
                  </a:tcPr>
                </a:tc>
              </a:tr>
              <a:tr h="55685">
                <a:tc>
                  <a:txBody>
                    <a:bodyPr/>
                    <a:lstStyle/>
                    <a:p>
                      <a:pPr algn="l" fontAlgn="b"/>
                      <a:r>
                        <a:rPr lang="en-US" sz="300" b="0" i="0" u="none" strike="noStrike">
                          <a:solidFill>
                            <a:srgbClr val="000000"/>
                          </a:solidFill>
                          <a:latin typeface="Calibri"/>
                        </a:rPr>
                        <a:t>NDR Total</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9.6036</a:t>
                      </a:r>
                    </a:p>
                  </a:txBody>
                  <a:tcPr marL="2785" marR="2785" marT="2785"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9.6575</a:t>
                      </a:r>
                    </a:p>
                  </a:txBody>
                  <a:tcPr marL="2785" marR="2785" marT="2785"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7.8028</a:t>
                      </a:r>
                    </a:p>
                  </a:txBody>
                  <a:tcPr marL="2785" marR="2785" marT="2785" marB="0" anchor="b">
                    <a:lnL>
                      <a:noFill/>
                    </a:lnL>
                    <a:lnR>
                      <a:noFill/>
                    </a:lnR>
                    <a:lnT>
                      <a:noFill/>
                    </a:lnT>
                    <a:lnB>
                      <a:noFill/>
                    </a:lnB>
                    <a:solidFill>
                      <a:srgbClr val="89C97D"/>
                    </a:solidFill>
                  </a:tcPr>
                </a:tc>
                <a:tc>
                  <a:txBody>
                    <a:bodyPr/>
                    <a:lstStyle/>
                    <a:p>
                      <a:pPr algn="r" fontAlgn="b"/>
                      <a:r>
                        <a:rPr lang="en-US" sz="300" b="0" i="0" u="none" strike="noStrike">
                          <a:solidFill>
                            <a:srgbClr val="000000"/>
                          </a:solidFill>
                          <a:latin typeface="Calibri"/>
                        </a:rPr>
                        <a:t>9.3708</a:t>
                      </a:r>
                    </a:p>
                  </a:txBody>
                  <a:tcPr marL="2785" marR="2785" marT="278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10.179</a:t>
                      </a:r>
                    </a:p>
                  </a:txBody>
                  <a:tcPr marL="2785" marR="2785" marT="2785" marB="0" anchor="b">
                    <a:lnL>
                      <a:noFill/>
                    </a:lnL>
                    <a:lnR>
                      <a:noFill/>
                    </a:lnR>
                    <a:lnT>
                      <a:noFill/>
                    </a:lnT>
                    <a:lnB>
                      <a:noFill/>
                    </a:lnB>
                    <a:solidFill>
                      <a:srgbClr val="9ACE7E"/>
                    </a:solidFill>
                  </a:tcPr>
                </a:tc>
                <a:tc>
                  <a:txBody>
                    <a:bodyPr/>
                    <a:lstStyle/>
                    <a:p>
                      <a:pPr algn="r" fontAlgn="b"/>
                      <a:r>
                        <a:rPr lang="en-US" sz="300" b="0" i="0" u="none" strike="noStrike">
                          <a:solidFill>
                            <a:srgbClr val="000000"/>
                          </a:solidFill>
                          <a:latin typeface="Calibri"/>
                        </a:rPr>
                        <a:t>28.022</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13.819</a:t>
                      </a:r>
                    </a:p>
                  </a:txBody>
                  <a:tcPr marL="2785" marR="2785" marT="2785" marB="0" anchor="b">
                    <a:lnL>
                      <a:noFill/>
                    </a:lnL>
                    <a:lnR>
                      <a:noFill/>
                    </a:lnR>
                    <a:lnT>
                      <a:noFill/>
                    </a:lnT>
                    <a:lnB>
                      <a:noFill/>
                    </a:lnB>
                    <a:solidFill>
                      <a:srgbClr val="B5D57F"/>
                    </a:solidFill>
                  </a:tcPr>
                </a:tc>
                <a:tc>
                  <a:txBody>
                    <a:bodyPr/>
                    <a:lstStyle/>
                    <a:p>
                      <a:pPr algn="r" fontAlgn="b"/>
                      <a:r>
                        <a:rPr lang="en-US" sz="300" b="0" i="0" u="none" strike="noStrike">
                          <a:solidFill>
                            <a:srgbClr val="000000"/>
                          </a:solidFill>
                          <a:latin typeface="Calibri"/>
                        </a:rPr>
                        <a:t>35.985</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14.888</a:t>
                      </a:r>
                    </a:p>
                  </a:txBody>
                  <a:tcPr marL="2785" marR="2785" marT="278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35.688</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44.368</a:t>
                      </a:r>
                    </a:p>
                  </a:txBody>
                  <a:tcPr marL="2785" marR="2785" marT="278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40.959</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8.095</a:t>
                      </a:r>
                    </a:p>
                  </a:txBody>
                  <a:tcPr marL="2785" marR="2785" marT="2785" marB="0" anchor="b">
                    <a:lnL>
                      <a:noFill/>
                    </a:lnL>
                    <a:lnR>
                      <a:noFill/>
                    </a:lnR>
                    <a:lnT>
                      <a:noFill/>
                    </a:lnT>
                    <a:lnB>
                      <a:noFill/>
                    </a:lnB>
                    <a:solidFill>
                      <a:srgbClr val="8BC97D"/>
                    </a:solidFill>
                  </a:tcPr>
                </a:tc>
                <a:tc>
                  <a:txBody>
                    <a:bodyPr/>
                    <a:lstStyle/>
                    <a:p>
                      <a:pPr algn="r" fontAlgn="b"/>
                      <a:r>
                        <a:rPr lang="en-US" sz="300" b="0" i="0" u="none" strike="noStrike">
                          <a:solidFill>
                            <a:srgbClr val="000000"/>
                          </a:solidFill>
                          <a:latin typeface="Calibri"/>
                        </a:rPr>
                        <a:t>9.9382</a:t>
                      </a:r>
                    </a:p>
                  </a:txBody>
                  <a:tcPr marL="2785" marR="2785" marT="2785" marB="0" anchor="b">
                    <a:lnL>
                      <a:noFill/>
                    </a:lnL>
                    <a:lnR>
                      <a:noFill/>
                    </a:lnR>
                    <a:lnT>
                      <a:noFill/>
                    </a:lnT>
                    <a:lnB>
                      <a:noFill/>
                    </a:lnB>
                    <a:solidFill>
                      <a:srgbClr val="98CD7E"/>
                    </a:solidFill>
                  </a:tcPr>
                </a:tc>
                <a:tc>
                  <a:txBody>
                    <a:bodyPr/>
                    <a:lstStyle/>
                    <a:p>
                      <a:pPr algn="r" fontAlgn="b"/>
                      <a:r>
                        <a:rPr lang="en-US" sz="300" b="0" i="0" u="none" strike="noStrike">
                          <a:solidFill>
                            <a:srgbClr val="000000"/>
                          </a:solidFill>
                          <a:latin typeface="Calibri"/>
                        </a:rPr>
                        <a:t>34.862</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6.7202</a:t>
                      </a:r>
                    </a:p>
                  </a:txBody>
                  <a:tcPr marL="2785" marR="2785" marT="2785" marB="0" anchor="b">
                    <a:lnL>
                      <a:noFill/>
                    </a:lnL>
                    <a:lnR>
                      <a:noFill/>
                    </a:lnR>
                    <a:lnT>
                      <a:noFill/>
                    </a:lnT>
                    <a:lnB>
                      <a:noFill/>
                    </a:lnB>
                    <a:solidFill>
                      <a:srgbClr val="81C67C"/>
                    </a:solidFill>
                  </a:tcPr>
                </a:tc>
                <a:tc>
                  <a:txBody>
                    <a:bodyPr/>
                    <a:lstStyle/>
                    <a:p>
                      <a:pPr algn="r" fontAlgn="b"/>
                      <a:r>
                        <a:rPr lang="en-US" sz="300" b="0" i="0" u="none" strike="noStrike">
                          <a:solidFill>
                            <a:srgbClr val="000000"/>
                          </a:solidFill>
                          <a:latin typeface="Calibri"/>
                        </a:rPr>
                        <a:t>6.0898</a:t>
                      </a:r>
                    </a:p>
                  </a:txBody>
                  <a:tcPr marL="2785" marR="2785" marT="2785" marB="0" anchor="b">
                    <a:lnL>
                      <a:noFill/>
                    </a:lnL>
                    <a:lnR>
                      <a:noFill/>
                    </a:lnR>
                    <a:lnT>
                      <a:noFill/>
                    </a:lnT>
                    <a:lnB>
                      <a:noFill/>
                    </a:lnB>
                    <a:solidFill>
                      <a:srgbClr val="7CC57C"/>
                    </a:solidFill>
                  </a:tcPr>
                </a:tc>
                <a:tc>
                  <a:txBody>
                    <a:bodyPr/>
                    <a:lstStyle/>
                    <a:p>
                      <a:pPr algn="r" fontAlgn="b"/>
                      <a:r>
                        <a:rPr lang="en-US" sz="300" b="0" i="0" u="none" strike="noStrike">
                          <a:solidFill>
                            <a:srgbClr val="000000"/>
                          </a:solidFill>
                          <a:latin typeface="Calibri"/>
                        </a:rPr>
                        <a:t>6.2001</a:t>
                      </a:r>
                    </a:p>
                  </a:txBody>
                  <a:tcPr marL="2785" marR="2785" marT="2785" marB="0" anchor="b">
                    <a:lnL>
                      <a:noFill/>
                    </a:lnL>
                    <a:lnR>
                      <a:noFill/>
                    </a:lnR>
                    <a:lnT>
                      <a:noFill/>
                    </a:lnT>
                    <a:lnB>
                      <a:noFill/>
                    </a:lnB>
                    <a:solidFill>
                      <a:srgbClr val="7DC57C"/>
                    </a:solidFill>
                  </a:tcPr>
                </a:tc>
                <a:tc>
                  <a:txBody>
                    <a:bodyPr/>
                    <a:lstStyle/>
                    <a:p>
                      <a:pPr algn="r" fontAlgn="b"/>
                      <a:r>
                        <a:rPr lang="en-US" sz="300" b="0" i="0" u="none" strike="noStrike">
                          <a:solidFill>
                            <a:srgbClr val="000000"/>
                          </a:solidFill>
                          <a:latin typeface="Calibri"/>
                        </a:rPr>
                        <a:t>8.2592</a:t>
                      </a:r>
                    </a:p>
                  </a:txBody>
                  <a:tcPr marL="2785" marR="2785" marT="2785" marB="0" anchor="b">
                    <a:lnL>
                      <a:noFill/>
                    </a:lnL>
                    <a:lnR>
                      <a:noFill/>
                    </a:lnR>
                    <a:lnT>
                      <a:noFill/>
                    </a:lnT>
                    <a:lnB>
                      <a:noFill/>
                    </a:lnB>
                    <a:solidFill>
                      <a:srgbClr val="8CC97D"/>
                    </a:solidFill>
                  </a:tcPr>
                </a:tc>
                <a:tc>
                  <a:txBody>
                    <a:bodyPr/>
                    <a:lstStyle/>
                    <a:p>
                      <a:pPr algn="r" fontAlgn="b"/>
                      <a:r>
                        <a:rPr lang="en-US" sz="300" b="0" i="0" u="none" strike="noStrike">
                          <a:solidFill>
                            <a:srgbClr val="000000"/>
                          </a:solidFill>
                          <a:latin typeface="Calibri"/>
                        </a:rPr>
                        <a:t>23.509</a:t>
                      </a:r>
                    </a:p>
                  </a:txBody>
                  <a:tcPr marL="2785" marR="2785" marT="2785" marB="0" anchor="b">
                    <a:lnL>
                      <a:noFill/>
                    </a:lnL>
                    <a:lnR>
                      <a:noFill/>
                    </a:lnR>
                    <a:lnT>
                      <a:noFill/>
                    </a:lnT>
                    <a:lnB>
                      <a:noFill/>
                    </a:lnB>
                    <a:solidFill>
                      <a:srgbClr val="FBEA83"/>
                    </a:solidFill>
                  </a:tcPr>
                </a:tc>
                <a:tc>
                  <a:txBody>
                    <a:bodyPr/>
                    <a:lstStyle/>
                    <a:p>
                      <a:pPr algn="r" fontAlgn="b"/>
                      <a:r>
                        <a:rPr lang="en-US" sz="300" b="0" i="0" u="none" strike="noStrike">
                          <a:solidFill>
                            <a:srgbClr val="000000"/>
                          </a:solidFill>
                          <a:latin typeface="Calibri"/>
                        </a:rPr>
                        <a:t>21.912</a:t>
                      </a:r>
                    </a:p>
                  </a:txBody>
                  <a:tcPr marL="2785" marR="2785" marT="2785" marB="0" anchor="b">
                    <a:lnL>
                      <a:noFill/>
                    </a:lnL>
                    <a:lnR>
                      <a:noFill/>
                    </a:lnR>
                    <a:lnT>
                      <a:noFill/>
                    </a:lnT>
                    <a:lnB>
                      <a:noFill/>
                    </a:lnB>
                    <a:solidFill>
                      <a:srgbClr val="F0E683"/>
                    </a:solidFill>
                  </a:tcPr>
                </a:tc>
                <a:tc>
                  <a:txBody>
                    <a:bodyPr/>
                    <a:lstStyle/>
                    <a:p>
                      <a:pPr algn="r" fontAlgn="b"/>
                      <a:r>
                        <a:rPr lang="en-US" sz="300" b="0" i="0" u="none" strike="noStrike">
                          <a:solidFill>
                            <a:srgbClr val="000000"/>
                          </a:solidFill>
                          <a:latin typeface="Calibri"/>
                        </a:rPr>
                        <a:t>26.804</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27.524</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21.2</a:t>
                      </a:r>
                    </a:p>
                  </a:txBody>
                  <a:tcPr marL="2785" marR="2785" marT="2785" marB="0" anchor="b">
                    <a:lnL>
                      <a:noFill/>
                    </a:lnL>
                    <a:lnR>
                      <a:noFill/>
                    </a:lnR>
                    <a:lnT>
                      <a:noFill/>
                    </a:lnT>
                    <a:lnB>
                      <a:noFill/>
                    </a:lnB>
                    <a:solidFill>
                      <a:srgbClr val="EAE582"/>
                    </a:solidFill>
                  </a:tcPr>
                </a:tc>
                <a:tc>
                  <a:txBody>
                    <a:bodyPr/>
                    <a:lstStyle/>
                    <a:p>
                      <a:pPr algn="r" fontAlgn="b"/>
                      <a:r>
                        <a:rPr lang="en-US" sz="300" b="0" i="0" u="none" strike="noStrike">
                          <a:solidFill>
                            <a:srgbClr val="000000"/>
                          </a:solidFill>
                          <a:latin typeface="Calibri"/>
                        </a:rPr>
                        <a:t>57.444</a:t>
                      </a:r>
                    </a:p>
                  </a:txBody>
                  <a:tcPr marL="2785" marR="2785" marT="2785"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57.322</a:t>
                      </a:r>
                    </a:p>
                  </a:txBody>
                  <a:tcPr marL="2785" marR="2785" marT="2785" marB="0" anchor="b">
                    <a:lnL>
                      <a:noFill/>
                    </a:lnL>
                    <a:lnR>
                      <a:noFill/>
                    </a:lnR>
                    <a:lnT>
                      <a:noFill/>
                    </a:lnT>
                    <a:lnB>
                      <a:noFill/>
                    </a:lnB>
                    <a:solidFill>
                      <a:srgbClr val="FED07F"/>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14.303</a:t>
                      </a:r>
                    </a:p>
                  </a:txBody>
                  <a:tcPr marL="2785" marR="2785" marT="2785"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13.167</a:t>
                      </a:r>
                    </a:p>
                  </a:txBody>
                  <a:tcPr marL="2785" marR="2785" marT="2785"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10.341</a:t>
                      </a:r>
                    </a:p>
                  </a:txBody>
                  <a:tcPr marL="2785" marR="2785" marT="2785" marB="0" anchor="b">
                    <a:lnL>
                      <a:noFill/>
                    </a:lnL>
                    <a:lnR>
                      <a:noFill/>
                    </a:lnR>
                    <a:lnT>
                      <a:noFill/>
                    </a:lnT>
                    <a:lnB>
                      <a:noFill/>
                    </a:lnB>
                    <a:solidFill>
                      <a:srgbClr val="9BCE7E"/>
                    </a:solidFill>
                  </a:tcPr>
                </a:tc>
                <a:tc>
                  <a:txBody>
                    <a:bodyPr/>
                    <a:lstStyle/>
                    <a:p>
                      <a:pPr algn="r" fontAlgn="b"/>
                      <a:r>
                        <a:rPr lang="en-US" sz="300" b="0" i="0" u="none" strike="noStrike">
                          <a:solidFill>
                            <a:srgbClr val="000000"/>
                          </a:solidFill>
                          <a:latin typeface="Calibri"/>
                        </a:rPr>
                        <a:t>8.4687</a:t>
                      </a:r>
                    </a:p>
                  </a:txBody>
                  <a:tcPr marL="2785" marR="2785" marT="2785" marB="0" anchor="b">
                    <a:lnL>
                      <a:noFill/>
                    </a:lnL>
                    <a:lnR>
                      <a:noFill/>
                    </a:lnR>
                    <a:lnT>
                      <a:noFill/>
                    </a:lnT>
                    <a:lnB>
                      <a:noFill/>
                    </a:lnB>
                    <a:solidFill>
                      <a:srgbClr val="8ECA7D"/>
                    </a:solidFill>
                  </a:tcPr>
                </a:tc>
                <a:tc>
                  <a:txBody>
                    <a:bodyPr/>
                    <a:lstStyle/>
                    <a:p>
                      <a:pPr algn="r" fontAlgn="b"/>
                      <a:r>
                        <a:rPr lang="en-US" sz="300" b="0" i="0" u="none" strike="noStrike">
                          <a:solidFill>
                            <a:srgbClr val="000000"/>
                          </a:solidFill>
                          <a:latin typeface="Calibri"/>
                        </a:rPr>
                        <a:t>21.116</a:t>
                      </a:r>
                    </a:p>
                  </a:txBody>
                  <a:tcPr marL="2785" marR="2785" marT="2785" marB="0" anchor="b">
                    <a:lnL>
                      <a:noFill/>
                    </a:lnL>
                    <a:lnR>
                      <a:noFill/>
                    </a:lnR>
                    <a:lnT>
                      <a:noFill/>
                    </a:lnT>
                    <a:lnB>
                      <a:noFill/>
                    </a:lnB>
                    <a:solidFill>
                      <a:srgbClr val="EAE582"/>
                    </a:solidFill>
                  </a:tcPr>
                </a:tc>
                <a:tc>
                  <a:txBody>
                    <a:bodyPr/>
                    <a:lstStyle/>
                    <a:p>
                      <a:pPr algn="r" fontAlgn="b"/>
                      <a:r>
                        <a:rPr lang="en-US" sz="300" b="0" i="0" u="none" strike="noStrike">
                          <a:solidFill>
                            <a:srgbClr val="000000"/>
                          </a:solidFill>
                          <a:latin typeface="Calibri"/>
                        </a:rPr>
                        <a:t>43.891</a:t>
                      </a:r>
                    </a:p>
                  </a:txBody>
                  <a:tcPr marL="2785" marR="2785" marT="278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31.218</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47.461</a:t>
                      </a:r>
                    </a:p>
                  </a:txBody>
                  <a:tcPr marL="2785" marR="2785" marT="278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55.971</a:t>
                      </a:r>
                    </a:p>
                  </a:txBody>
                  <a:tcPr marL="2785" marR="2785" marT="278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68.897</a:t>
                      </a:r>
                    </a:p>
                  </a:txBody>
                  <a:tcPr marL="2785" marR="2785" marT="2785" marB="0" anchor="b">
                    <a:lnL>
                      <a:noFill/>
                    </a:lnL>
                    <a:lnR>
                      <a:noFill/>
                    </a:lnR>
                    <a:lnT>
                      <a:noFill/>
                    </a:lnT>
                    <a:lnB>
                      <a:noFill/>
                    </a:lnB>
                    <a:solidFill>
                      <a:srgbClr val="FEC67D"/>
                    </a:solidFill>
                  </a:tcPr>
                </a:tc>
                <a:tc>
                  <a:txBody>
                    <a:bodyPr/>
                    <a:lstStyle/>
                    <a:p>
                      <a:pPr algn="r" fontAlgn="b"/>
                      <a:r>
                        <a:rPr lang="en-US" sz="300" b="0" i="0" u="none" strike="noStrike">
                          <a:solidFill>
                            <a:srgbClr val="000000"/>
                          </a:solidFill>
                          <a:latin typeface="Calibri"/>
                        </a:rPr>
                        <a:t>57.868</a:t>
                      </a:r>
                    </a:p>
                  </a:txBody>
                  <a:tcPr marL="2785" marR="2785" marT="2785"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66.396</a:t>
                      </a:r>
                    </a:p>
                  </a:txBody>
                  <a:tcPr marL="2785" marR="2785" marT="2785"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12.233</a:t>
                      </a:r>
                    </a:p>
                  </a:txBody>
                  <a:tcPr marL="2785" marR="2785" marT="2785" marB="0" anchor="b">
                    <a:lnL>
                      <a:noFill/>
                    </a:lnL>
                    <a:lnR>
                      <a:noFill/>
                    </a:lnR>
                    <a:lnT>
                      <a:noFill/>
                    </a:lnT>
                    <a:lnB>
                      <a:noFill/>
                    </a:lnB>
                    <a:solidFill>
                      <a:srgbClr val="A9D27F"/>
                    </a:solidFill>
                  </a:tcPr>
                </a:tc>
                <a:tc>
                  <a:txBody>
                    <a:bodyPr/>
                    <a:lstStyle/>
                    <a:p>
                      <a:pPr algn="r" fontAlgn="b"/>
                      <a:r>
                        <a:rPr lang="en-US" sz="300" b="0" i="0" u="none" strike="noStrike">
                          <a:solidFill>
                            <a:srgbClr val="000000"/>
                          </a:solidFill>
                          <a:latin typeface="Calibri"/>
                        </a:rPr>
                        <a:t>13.241</a:t>
                      </a:r>
                    </a:p>
                  </a:txBody>
                  <a:tcPr marL="2785" marR="2785" marT="2785"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51.922</a:t>
                      </a:r>
                    </a:p>
                  </a:txBody>
                  <a:tcPr marL="2785" marR="2785" marT="278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14.636</a:t>
                      </a:r>
                    </a:p>
                  </a:txBody>
                  <a:tcPr marL="2785" marR="2785" marT="2785" marB="0" anchor="b">
                    <a:lnL>
                      <a:noFill/>
                    </a:lnL>
                    <a:lnR>
                      <a:noFill/>
                    </a:lnR>
                    <a:lnT>
                      <a:noFill/>
                    </a:lnT>
                    <a:lnB>
                      <a:noFill/>
                    </a:lnB>
                    <a:solidFill>
                      <a:srgbClr val="BBD780"/>
                    </a:solidFill>
                  </a:tcPr>
                </a:tc>
                <a:tc>
                  <a:txBody>
                    <a:bodyPr/>
                    <a:lstStyle/>
                    <a:p>
                      <a:pPr algn="r" fontAlgn="b"/>
                      <a:r>
                        <a:rPr lang="en-US" sz="300" b="0" i="0" u="none" strike="noStrike">
                          <a:solidFill>
                            <a:srgbClr val="000000"/>
                          </a:solidFill>
                          <a:latin typeface="Calibri"/>
                        </a:rPr>
                        <a:t>14.017</a:t>
                      </a:r>
                    </a:p>
                  </a:txBody>
                  <a:tcPr marL="2785" marR="2785" marT="2785"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16.2</a:t>
                      </a:r>
                    </a:p>
                  </a:txBody>
                  <a:tcPr marL="2785" marR="2785" marT="278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7.891</a:t>
                      </a:r>
                    </a:p>
                  </a:txBody>
                  <a:tcPr marL="2785" marR="2785" marT="2785" marB="0" anchor="b">
                    <a:lnL>
                      <a:noFill/>
                    </a:lnL>
                    <a:lnR>
                      <a:noFill/>
                    </a:lnR>
                    <a:lnT>
                      <a:noFill/>
                    </a:lnT>
                    <a:lnB>
                      <a:noFill/>
                    </a:lnB>
                    <a:solidFill>
                      <a:srgbClr val="89C97D"/>
                    </a:solidFill>
                  </a:tcPr>
                </a:tc>
                <a:tc>
                  <a:txBody>
                    <a:bodyPr/>
                    <a:lstStyle/>
                    <a:p>
                      <a:pPr algn="r" fontAlgn="b"/>
                      <a:r>
                        <a:rPr lang="en-US" sz="300" b="0" i="0" u="none" strike="noStrike">
                          <a:solidFill>
                            <a:srgbClr val="000000"/>
                          </a:solidFill>
                          <a:latin typeface="Calibri"/>
                        </a:rPr>
                        <a:t>35.781</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45.426</a:t>
                      </a:r>
                    </a:p>
                  </a:txBody>
                  <a:tcPr marL="2785" marR="2785" marT="278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40.598</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45.878</a:t>
                      </a:r>
                    </a:p>
                  </a:txBody>
                  <a:tcPr marL="2785" marR="2785" marT="278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41.134</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72.058</a:t>
                      </a:r>
                    </a:p>
                  </a:txBody>
                  <a:tcPr marL="2785" marR="2785" marT="278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87.483</a:t>
                      </a:r>
                    </a:p>
                  </a:txBody>
                  <a:tcPr marL="2785" marR="2785" marT="2785" marB="0" anchor="b">
                    <a:lnL>
                      <a:noFill/>
                    </a:lnL>
                    <a:lnR>
                      <a:noFill/>
                    </a:lnR>
                    <a:lnT>
                      <a:noFill/>
                    </a:lnT>
                    <a:lnB>
                      <a:noFill/>
                    </a:lnB>
                    <a:solidFill>
                      <a:srgbClr val="FDB77A"/>
                    </a:solidFill>
                  </a:tcPr>
                </a:tc>
              </a:tr>
              <a:tr h="55685">
                <a:tc>
                  <a:txBody>
                    <a:bodyPr/>
                    <a:lstStyle/>
                    <a:p>
                      <a:pPr algn="l" fontAlgn="b"/>
                      <a:r>
                        <a:rPr lang="en-US" sz="300" b="0" i="0" u="none" strike="noStrike">
                          <a:solidFill>
                            <a:srgbClr val="000000"/>
                          </a:solidFill>
                          <a:latin typeface="Calibri"/>
                        </a:rPr>
                        <a:t>AHEAD Control</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18.285</a:t>
                      </a:r>
                    </a:p>
                  </a:txBody>
                  <a:tcPr marL="2785" marR="2785" marT="2785" marB="0" anchor="b">
                    <a:lnL>
                      <a:noFill/>
                    </a:lnL>
                    <a:lnR>
                      <a:noFill/>
                    </a:lnR>
                    <a:lnT>
                      <a:noFill/>
                    </a:lnT>
                    <a:lnB>
                      <a:noFill/>
                    </a:lnB>
                    <a:solidFill>
                      <a:srgbClr val="D5DF81"/>
                    </a:solidFill>
                  </a:tcPr>
                </a:tc>
                <a:tc>
                  <a:txBody>
                    <a:bodyPr/>
                    <a:lstStyle/>
                    <a:p>
                      <a:pPr algn="r" fontAlgn="b"/>
                      <a:r>
                        <a:rPr lang="en-US" sz="300" b="0" i="0" u="none" strike="noStrike">
                          <a:solidFill>
                            <a:srgbClr val="000000"/>
                          </a:solidFill>
                          <a:latin typeface="Calibri"/>
                        </a:rPr>
                        <a:t>15.446</a:t>
                      </a:r>
                    </a:p>
                  </a:txBody>
                  <a:tcPr marL="2785" marR="2785" marT="2785" marB="0" anchor="b">
                    <a:lnL>
                      <a:noFill/>
                    </a:lnL>
                    <a:lnR>
                      <a:noFill/>
                    </a:lnR>
                    <a:lnT>
                      <a:noFill/>
                    </a:lnT>
                    <a:lnB>
                      <a:noFill/>
                    </a:lnB>
                    <a:solidFill>
                      <a:srgbClr val="C0D980"/>
                    </a:solidFill>
                  </a:tcPr>
                </a:tc>
                <a:tc>
                  <a:txBody>
                    <a:bodyPr/>
                    <a:lstStyle/>
                    <a:p>
                      <a:pPr algn="r" fontAlgn="b"/>
                      <a:r>
                        <a:rPr lang="en-US" sz="300" b="0" i="0" u="none" strike="noStrike">
                          <a:solidFill>
                            <a:srgbClr val="000000"/>
                          </a:solidFill>
                          <a:latin typeface="Calibri"/>
                        </a:rPr>
                        <a:t>24.919</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21.125</a:t>
                      </a:r>
                    </a:p>
                  </a:txBody>
                  <a:tcPr marL="2785" marR="2785" marT="2785" marB="0" anchor="b">
                    <a:lnL>
                      <a:noFill/>
                    </a:lnL>
                    <a:lnR>
                      <a:noFill/>
                    </a:lnR>
                    <a:lnT>
                      <a:noFill/>
                    </a:lnT>
                    <a:lnB>
                      <a:noFill/>
                    </a:lnB>
                    <a:solidFill>
                      <a:srgbClr val="EAE582"/>
                    </a:solidFill>
                  </a:tcPr>
                </a:tc>
                <a:tc>
                  <a:txBody>
                    <a:bodyPr/>
                    <a:lstStyle/>
                    <a:p>
                      <a:pPr algn="r" fontAlgn="b"/>
                      <a:r>
                        <a:rPr lang="en-US" sz="300" b="0" i="0" u="none" strike="noStrike">
                          <a:solidFill>
                            <a:srgbClr val="000000"/>
                          </a:solidFill>
                          <a:latin typeface="Calibri"/>
                        </a:rPr>
                        <a:t>19.895</a:t>
                      </a:r>
                    </a:p>
                  </a:txBody>
                  <a:tcPr marL="2785" marR="2785" marT="2785" marB="0" anchor="b">
                    <a:lnL>
                      <a:noFill/>
                    </a:lnL>
                    <a:lnR>
                      <a:noFill/>
                    </a:lnR>
                    <a:lnT>
                      <a:noFill/>
                    </a:lnT>
                    <a:lnB>
                      <a:noFill/>
                    </a:lnB>
                    <a:solidFill>
                      <a:srgbClr val="E1E282"/>
                    </a:solidFill>
                  </a:tcPr>
                </a:tc>
                <a:tc>
                  <a:txBody>
                    <a:bodyPr/>
                    <a:lstStyle/>
                    <a:p>
                      <a:pPr algn="r" fontAlgn="b"/>
                      <a:r>
                        <a:rPr lang="en-US" sz="300" b="0" i="0" u="none" strike="noStrike">
                          <a:solidFill>
                            <a:srgbClr val="000000"/>
                          </a:solidFill>
                          <a:latin typeface="Calibri"/>
                        </a:rPr>
                        <a:t>35.799</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25.384</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23.836</a:t>
                      </a:r>
                    </a:p>
                  </a:txBody>
                  <a:tcPr marL="2785" marR="2785" marT="2785" marB="0" anchor="b">
                    <a:lnL>
                      <a:noFill/>
                    </a:lnL>
                    <a:lnR>
                      <a:noFill/>
                    </a:lnR>
                    <a:lnT>
                      <a:noFill/>
                    </a:lnT>
                    <a:lnB>
                      <a:noFill/>
                    </a:lnB>
                    <a:solidFill>
                      <a:srgbClr val="FEEA83"/>
                    </a:solidFill>
                  </a:tcPr>
                </a:tc>
                <a:tc>
                  <a:txBody>
                    <a:bodyPr/>
                    <a:lstStyle/>
                    <a:p>
                      <a:pPr algn="r" fontAlgn="b"/>
                      <a:r>
                        <a:rPr lang="en-US" sz="300" b="0" i="0" u="none" strike="noStrike">
                          <a:solidFill>
                            <a:srgbClr val="000000"/>
                          </a:solidFill>
                          <a:latin typeface="Calibri"/>
                        </a:rPr>
                        <a:t>21.635</a:t>
                      </a:r>
                    </a:p>
                  </a:txBody>
                  <a:tcPr marL="2785" marR="2785" marT="2785" marB="0" anchor="b">
                    <a:lnL>
                      <a:noFill/>
                    </a:lnL>
                    <a:lnR>
                      <a:noFill/>
                    </a:lnR>
                    <a:lnT>
                      <a:noFill/>
                    </a:lnT>
                    <a:lnB>
                      <a:noFill/>
                    </a:lnB>
                    <a:solidFill>
                      <a:srgbClr val="EEE683"/>
                    </a:solidFill>
                  </a:tcPr>
                </a:tc>
                <a:tc>
                  <a:txBody>
                    <a:bodyPr/>
                    <a:lstStyle/>
                    <a:p>
                      <a:pPr algn="r" fontAlgn="b"/>
                      <a:r>
                        <a:rPr lang="en-US" sz="300" b="0" i="0" u="none" strike="noStrike">
                          <a:solidFill>
                            <a:srgbClr val="000000"/>
                          </a:solidFill>
                          <a:latin typeface="Calibri"/>
                        </a:rPr>
                        <a:t>39.946</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28.399</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37.689</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21.881</a:t>
                      </a:r>
                    </a:p>
                  </a:txBody>
                  <a:tcPr marL="2785" marR="2785" marT="2785" marB="0" anchor="b">
                    <a:lnL>
                      <a:noFill/>
                    </a:lnL>
                    <a:lnR>
                      <a:noFill/>
                    </a:lnR>
                    <a:lnT>
                      <a:noFill/>
                    </a:lnT>
                    <a:lnB>
                      <a:noFill/>
                    </a:lnB>
                    <a:solidFill>
                      <a:srgbClr val="EFE683"/>
                    </a:solidFill>
                  </a:tcPr>
                </a:tc>
                <a:tc>
                  <a:txBody>
                    <a:bodyPr/>
                    <a:lstStyle/>
                    <a:p>
                      <a:pPr algn="r" fontAlgn="b"/>
                      <a:r>
                        <a:rPr lang="en-US" sz="300" b="0" i="0" u="none" strike="noStrike">
                          <a:solidFill>
                            <a:srgbClr val="000000"/>
                          </a:solidFill>
                          <a:latin typeface="Calibri"/>
                        </a:rPr>
                        <a:t>21.15</a:t>
                      </a:r>
                    </a:p>
                  </a:txBody>
                  <a:tcPr marL="2785" marR="2785" marT="2785" marB="0" anchor="b">
                    <a:lnL>
                      <a:noFill/>
                    </a:lnL>
                    <a:lnR>
                      <a:noFill/>
                    </a:lnR>
                    <a:lnT>
                      <a:noFill/>
                    </a:lnT>
                    <a:lnB>
                      <a:noFill/>
                    </a:lnB>
                    <a:solidFill>
                      <a:srgbClr val="EAE582"/>
                    </a:solidFill>
                  </a:tcPr>
                </a:tc>
                <a:tc>
                  <a:txBody>
                    <a:bodyPr/>
                    <a:lstStyle/>
                    <a:p>
                      <a:pPr algn="r" fontAlgn="b"/>
                      <a:r>
                        <a:rPr lang="en-US" sz="300" b="0" i="0" u="none" strike="noStrike">
                          <a:solidFill>
                            <a:srgbClr val="000000"/>
                          </a:solidFill>
                          <a:latin typeface="Calibri"/>
                        </a:rPr>
                        <a:t>34.378</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21.714</a:t>
                      </a:r>
                    </a:p>
                  </a:txBody>
                  <a:tcPr marL="2785" marR="2785" marT="2785" marB="0" anchor="b">
                    <a:lnL>
                      <a:noFill/>
                    </a:lnL>
                    <a:lnR>
                      <a:noFill/>
                    </a:lnR>
                    <a:lnT>
                      <a:noFill/>
                    </a:lnT>
                    <a:lnB>
                      <a:noFill/>
                    </a:lnB>
                    <a:solidFill>
                      <a:srgbClr val="EEE683"/>
                    </a:solidFill>
                  </a:tcPr>
                </a:tc>
                <a:tc>
                  <a:txBody>
                    <a:bodyPr/>
                    <a:lstStyle/>
                    <a:p>
                      <a:pPr algn="r" fontAlgn="b"/>
                      <a:r>
                        <a:rPr lang="en-US" sz="300" b="0" i="0" u="none" strike="noStrike">
                          <a:solidFill>
                            <a:srgbClr val="000000"/>
                          </a:solidFill>
                          <a:latin typeface="Calibri"/>
                        </a:rPr>
                        <a:t>19.982</a:t>
                      </a:r>
                    </a:p>
                  </a:txBody>
                  <a:tcPr marL="2785" marR="2785" marT="2785" marB="0" anchor="b">
                    <a:lnL>
                      <a:noFill/>
                    </a:lnL>
                    <a:lnR>
                      <a:noFill/>
                    </a:lnR>
                    <a:lnT>
                      <a:noFill/>
                    </a:lnT>
                    <a:lnB>
                      <a:noFill/>
                    </a:lnB>
                    <a:solidFill>
                      <a:srgbClr val="E2E282"/>
                    </a:solidFill>
                  </a:tcPr>
                </a:tc>
                <a:tc>
                  <a:txBody>
                    <a:bodyPr/>
                    <a:lstStyle/>
                    <a:p>
                      <a:pPr algn="r" fontAlgn="b"/>
                      <a:r>
                        <a:rPr lang="en-US" sz="300" b="0" i="0" u="none" strike="noStrike">
                          <a:solidFill>
                            <a:srgbClr val="000000"/>
                          </a:solidFill>
                          <a:latin typeface="Calibri"/>
                        </a:rPr>
                        <a:t>22.018</a:t>
                      </a:r>
                    </a:p>
                  </a:txBody>
                  <a:tcPr marL="2785" marR="2785" marT="2785" marB="0" anchor="b">
                    <a:lnL>
                      <a:noFill/>
                    </a:lnL>
                    <a:lnR>
                      <a:noFill/>
                    </a:lnR>
                    <a:lnT>
                      <a:noFill/>
                    </a:lnT>
                    <a:lnB>
                      <a:noFill/>
                    </a:lnB>
                    <a:solidFill>
                      <a:srgbClr val="F0E683"/>
                    </a:solidFill>
                  </a:tcPr>
                </a:tc>
                <a:tc>
                  <a:txBody>
                    <a:bodyPr/>
                    <a:lstStyle/>
                    <a:p>
                      <a:pPr algn="r" fontAlgn="b"/>
                      <a:r>
                        <a:rPr lang="en-US" sz="300" b="0" i="0" u="none" strike="noStrike">
                          <a:solidFill>
                            <a:srgbClr val="000000"/>
                          </a:solidFill>
                          <a:latin typeface="Calibri"/>
                        </a:rPr>
                        <a:t>25.264</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30.656</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32.144</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16.112</a:t>
                      </a:r>
                    </a:p>
                  </a:txBody>
                  <a:tcPr marL="2785" marR="2785" marT="2785"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26.928</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41.944</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32.74</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52.839</a:t>
                      </a:r>
                    </a:p>
                  </a:txBody>
                  <a:tcPr marL="2785" marR="2785" marT="2785" marB="0" anchor="b">
                    <a:lnL>
                      <a:noFill/>
                    </a:lnL>
                    <a:lnR>
                      <a:noFill/>
                    </a:lnR>
                    <a:lnT>
                      <a:noFill/>
                    </a:lnT>
                    <a:lnB>
                      <a:noFill/>
                    </a:lnB>
                    <a:solidFill>
                      <a:srgbClr val="FED480"/>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18.843</a:t>
                      </a:r>
                    </a:p>
                  </a:txBody>
                  <a:tcPr marL="2785" marR="2785" marT="278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19.35</a:t>
                      </a:r>
                    </a:p>
                  </a:txBody>
                  <a:tcPr marL="2785" marR="2785" marT="2785" marB="0" anchor="b">
                    <a:lnL>
                      <a:noFill/>
                    </a:lnL>
                    <a:lnR>
                      <a:noFill/>
                    </a:lnR>
                    <a:lnT>
                      <a:noFill/>
                    </a:lnT>
                    <a:lnB>
                      <a:noFill/>
                    </a:lnB>
                    <a:solidFill>
                      <a:srgbClr val="DDE182"/>
                    </a:solidFill>
                  </a:tcPr>
                </a:tc>
                <a:tc>
                  <a:txBody>
                    <a:bodyPr/>
                    <a:lstStyle/>
                    <a:p>
                      <a:pPr algn="r" fontAlgn="b"/>
                      <a:r>
                        <a:rPr lang="en-US" sz="300" b="0" i="0" u="none" strike="noStrike">
                          <a:solidFill>
                            <a:srgbClr val="000000"/>
                          </a:solidFill>
                          <a:latin typeface="Calibri"/>
                        </a:rPr>
                        <a:t>26.53</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22.869</a:t>
                      </a:r>
                    </a:p>
                  </a:txBody>
                  <a:tcPr marL="2785" marR="2785" marT="278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20.484</a:t>
                      </a:r>
                    </a:p>
                  </a:txBody>
                  <a:tcPr marL="2785" marR="2785" marT="2785" marB="0" anchor="b">
                    <a:lnL>
                      <a:noFill/>
                    </a:lnL>
                    <a:lnR>
                      <a:noFill/>
                    </a:lnR>
                    <a:lnT>
                      <a:noFill/>
                    </a:lnT>
                    <a:lnB>
                      <a:noFill/>
                    </a:lnB>
                    <a:solidFill>
                      <a:srgbClr val="E5E382"/>
                    </a:solidFill>
                  </a:tcPr>
                </a:tc>
                <a:tc>
                  <a:txBody>
                    <a:bodyPr/>
                    <a:lstStyle/>
                    <a:p>
                      <a:pPr algn="r" fontAlgn="b"/>
                      <a:r>
                        <a:rPr lang="en-US" sz="300" b="0" i="0" u="none" strike="noStrike">
                          <a:solidFill>
                            <a:srgbClr val="000000"/>
                          </a:solidFill>
                          <a:latin typeface="Calibri"/>
                        </a:rPr>
                        <a:t>34.297</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23.826</a:t>
                      </a:r>
                    </a:p>
                  </a:txBody>
                  <a:tcPr marL="2785" marR="2785" marT="2785" marB="0" anchor="b">
                    <a:lnL>
                      <a:noFill/>
                    </a:lnL>
                    <a:lnR>
                      <a:noFill/>
                    </a:lnR>
                    <a:lnT>
                      <a:noFill/>
                    </a:lnT>
                    <a:lnB>
                      <a:noFill/>
                    </a:lnB>
                    <a:solidFill>
                      <a:srgbClr val="FEEA83"/>
                    </a:solidFill>
                  </a:tcPr>
                </a:tc>
                <a:tc>
                  <a:txBody>
                    <a:bodyPr/>
                    <a:lstStyle/>
                    <a:p>
                      <a:pPr algn="r" fontAlgn="b"/>
                      <a:r>
                        <a:rPr lang="en-US" sz="300" b="0" i="0" u="none" strike="noStrike">
                          <a:solidFill>
                            <a:srgbClr val="000000"/>
                          </a:solidFill>
                          <a:latin typeface="Calibri"/>
                        </a:rPr>
                        <a:t>19.097</a:t>
                      </a:r>
                    </a:p>
                  </a:txBody>
                  <a:tcPr marL="2785" marR="2785" marT="2785" marB="0" anchor="b">
                    <a:lnL>
                      <a:noFill/>
                    </a:lnL>
                    <a:lnR>
                      <a:noFill/>
                    </a:lnR>
                    <a:lnT>
                      <a:noFill/>
                    </a:lnT>
                    <a:lnB>
                      <a:noFill/>
                    </a:lnB>
                    <a:solidFill>
                      <a:srgbClr val="DBE081"/>
                    </a:solidFill>
                  </a:tcPr>
                </a:tc>
                <a:tc>
                  <a:txBody>
                    <a:bodyPr/>
                    <a:lstStyle/>
                    <a:p>
                      <a:pPr algn="r" fontAlgn="b"/>
                      <a:r>
                        <a:rPr lang="en-US" sz="300" b="0" i="0" u="none" strike="noStrike">
                          <a:solidFill>
                            <a:srgbClr val="000000"/>
                          </a:solidFill>
                          <a:latin typeface="Calibri"/>
                        </a:rPr>
                        <a:t>21.38</a:t>
                      </a:r>
                    </a:p>
                  </a:txBody>
                  <a:tcPr marL="2785" marR="2785" marT="2785" marB="0" anchor="b">
                    <a:lnL>
                      <a:noFill/>
                    </a:lnL>
                    <a:lnR>
                      <a:noFill/>
                    </a:lnR>
                    <a:lnT>
                      <a:noFill/>
                    </a:lnT>
                    <a:lnB>
                      <a:noFill/>
                    </a:lnB>
                    <a:solidFill>
                      <a:srgbClr val="ECE582"/>
                    </a:solidFill>
                  </a:tcPr>
                </a:tc>
                <a:tc>
                  <a:txBody>
                    <a:bodyPr/>
                    <a:lstStyle/>
                    <a:p>
                      <a:pPr algn="r" fontAlgn="b"/>
                      <a:r>
                        <a:rPr lang="en-US" sz="300" b="0" i="0" u="none" strike="noStrike">
                          <a:solidFill>
                            <a:srgbClr val="000000"/>
                          </a:solidFill>
                          <a:latin typeface="Calibri"/>
                        </a:rPr>
                        <a:t>38.251</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27.178</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42.606</a:t>
                      </a:r>
                    </a:p>
                  </a:txBody>
                  <a:tcPr marL="2785" marR="2785" marT="278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24.262</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21.648</a:t>
                      </a:r>
                    </a:p>
                  </a:txBody>
                  <a:tcPr marL="2785" marR="2785" marT="2785" marB="0" anchor="b">
                    <a:lnL>
                      <a:noFill/>
                    </a:lnL>
                    <a:lnR>
                      <a:noFill/>
                    </a:lnR>
                    <a:lnT>
                      <a:noFill/>
                    </a:lnT>
                    <a:lnB>
                      <a:noFill/>
                    </a:lnB>
                    <a:solidFill>
                      <a:srgbClr val="EEE683"/>
                    </a:solidFill>
                  </a:tcPr>
                </a:tc>
                <a:tc>
                  <a:txBody>
                    <a:bodyPr/>
                    <a:lstStyle/>
                    <a:p>
                      <a:pPr algn="r" fontAlgn="b"/>
                      <a:r>
                        <a:rPr lang="en-US" sz="300" b="0" i="0" u="none" strike="noStrike">
                          <a:solidFill>
                            <a:srgbClr val="000000"/>
                          </a:solidFill>
                          <a:latin typeface="Calibri"/>
                        </a:rPr>
                        <a:t>35.323</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21.802</a:t>
                      </a:r>
                    </a:p>
                  </a:txBody>
                  <a:tcPr marL="2785" marR="2785" marT="2785" marB="0" anchor="b">
                    <a:lnL>
                      <a:noFill/>
                    </a:lnL>
                    <a:lnR>
                      <a:noFill/>
                    </a:lnR>
                    <a:lnT>
                      <a:noFill/>
                    </a:lnT>
                    <a:lnB>
                      <a:noFill/>
                    </a:lnB>
                    <a:solidFill>
                      <a:srgbClr val="EFE683"/>
                    </a:solidFill>
                  </a:tcPr>
                </a:tc>
                <a:tc>
                  <a:txBody>
                    <a:bodyPr/>
                    <a:lstStyle/>
                    <a:p>
                      <a:pPr algn="r" fontAlgn="b"/>
                      <a:r>
                        <a:rPr lang="en-US" sz="300" b="0" i="0" u="none" strike="noStrike">
                          <a:solidFill>
                            <a:srgbClr val="000000"/>
                          </a:solidFill>
                          <a:latin typeface="Calibri"/>
                        </a:rPr>
                        <a:t>21.839</a:t>
                      </a:r>
                    </a:p>
                  </a:txBody>
                  <a:tcPr marL="2785" marR="2785" marT="2785" marB="0" anchor="b">
                    <a:lnL>
                      <a:noFill/>
                    </a:lnL>
                    <a:lnR>
                      <a:noFill/>
                    </a:lnR>
                    <a:lnT>
                      <a:noFill/>
                    </a:lnT>
                    <a:lnB>
                      <a:noFill/>
                    </a:lnB>
                    <a:solidFill>
                      <a:srgbClr val="EFE683"/>
                    </a:solidFill>
                  </a:tcPr>
                </a:tc>
                <a:tc>
                  <a:txBody>
                    <a:bodyPr/>
                    <a:lstStyle/>
                    <a:p>
                      <a:pPr algn="r" fontAlgn="b"/>
                      <a:r>
                        <a:rPr lang="en-US" sz="300" b="0" i="0" u="none" strike="noStrike">
                          <a:solidFill>
                            <a:srgbClr val="000000"/>
                          </a:solidFill>
                          <a:latin typeface="Calibri"/>
                        </a:rPr>
                        <a:t>22.97</a:t>
                      </a:r>
                    </a:p>
                  </a:txBody>
                  <a:tcPr marL="2785" marR="2785" marT="278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24.793</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28.595</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35.21</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13.166</a:t>
                      </a:r>
                    </a:p>
                  </a:txBody>
                  <a:tcPr marL="2785" marR="2785" marT="2785"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31.144</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37.354</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30.288</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52.865</a:t>
                      </a:r>
                    </a:p>
                  </a:txBody>
                  <a:tcPr marL="2785" marR="2785" marT="2785" marB="0" anchor="b">
                    <a:lnL>
                      <a:noFill/>
                    </a:lnL>
                    <a:lnR>
                      <a:noFill/>
                    </a:lnR>
                    <a:lnT>
                      <a:noFill/>
                    </a:lnT>
                    <a:lnB>
                      <a:noFill/>
                    </a:lnB>
                    <a:solidFill>
                      <a:srgbClr val="FED480"/>
                    </a:solidFill>
                  </a:tcPr>
                </a:tc>
              </a:tr>
              <a:tr h="55685">
                <a:tc>
                  <a:txBody>
                    <a:bodyPr/>
                    <a:lstStyle/>
                    <a:p>
                      <a:pPr algn="l" fontAlgn="b"/>
                      <a:r>
                        <a:rPr lang="en-US" sz="300" b="0" i="0" u="none" strike="noStrike">
                          <a:solidFill>
                            <a:srgbClr val="000000"/>
                          </a:solidFill>
                          <a:latin typeface="Calibri"/>
                        </a:rPr>
                        <a:t>AHEAD Intervention</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21.216</a:t>
                      </a:r>
                    </a:p>
                  </a:txBody>
                  <a:tcPr marL="2785" marR="2785" marT="2785" marB="0" anchor="b">
                    <a:lnL>
                      <a:noFill/>
                    </a:lnL>
                    <a:lnR>
                      <a:noFill/>
                    </a:lnR>
                    <a:lnT>
                      <a:noFill/>
                    </a:lnT>
                    <a:lnB>
                      <a:noFill/>
                    </a:lnB>
                    <a:solidFill>
                      <a:srgbClr val="EBE582"/>
                    </a:solidFill>
                  </a:tcPr>
                </a:tc>
                <a:tc>
                  <a:txBody>
                    <a:bodyPr/>
                    <a:lstStyle/>
                    <a:p>
                      <a:pPr algn="r" fontAlgn="b"/>
                      <a:r>
                        <a:rPr lang="en-US" sz="300" b="0" i="0" u="none" strike="noStrike">
                          <a:solidFill>
                            <a:srgbClr val="000000"/>
                          </a:solidFill>
                          <a:latin typeface="Calibri"/>
                        </a:rPr>
                        <a:t>17.434</a:t>
                      </a:r>
                    </a:p>
                  </a:txBody>
                  <a:tcPr marL="2785" marR="2785" marT="278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23.625</a:t>
                      </a:r>
                    </a:p>
                  </a:txBody>
                  <a:tcPr marL="2785" marR="2785" marT="278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22.953</a:t>
                      </a:r>
                    </a:p>
                  </a:txBody>
                  <a:tcPr marL="2785" marR="2785" marT="278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21.068</a:t>
                      </a:r>
                    </a:p>
                  </a:txBody>
                  <a:tcPr marL="2785" marR="2785" marT="2785" marB="0" anchor="b">
                    <a:lnL>
                      <a:noFill/>
                    </a:lnL>
                    <a:lnR>
                      <a:noFill/>
                    </a:lnR>
                    <a:lnT>
                      <a:noFill/>
                    </a:lnT>
                    <a:lnB>
                      <a:noFill/>
                    </a:lnB>
                    <a:solidFill>
                      <a:srgbClr val="E9E482"/>
                    </a:solidFill>
                  </a:tcPr>
                </a:tc>
                <a:tc>
                  <a:txBody>
                    <a:bodyPr/>
                    <a:lstStyle/>
                    <a:p>
                      <a:pPr algn="r" fontAlgn="b"/>
                      <a:r>
                        <a:rPr lang="en-US" sz="300" b="0" i="0" u="none" strike="noStrike">
                          <a:solidFill>
                            <a:srgbClr val="000000"/>
                          </a:solidFill>
                          <a:latin typeface="Calibri"/>
                        </a:rPr>
                        <a:t>37.237</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24.765</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30.5</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22.543</a:t>
                      </a:r>
                    </a:p>
                  </a:txBody>
                  <a:tcPr marL="2785" marR="2785" marT="2785" marB="0" anchor="b">
                    <a:lnL>
                      <a:noFill/>
                    </a:lnL>
                    <a:lnR>
                      <a:noFill/>
                    </a:lnR>
                    <a:lnT>
                      <a:noFill/>
                    </a:lnT>
                    <a:lnB>
                      <a:noFill/>
                    </a:lnB>
                    <a:solidFill>
                      <a:srgbClr val="F4E883"/>
                    </a:solidFill>
                  </a:tcPr>
                </a:tc>
                <a:tc>
                  <a:txBody>
                    <a:bodyPr/>
                    <a:lstStyle/>
                    <a:p>
                      <a:pPr algn="r" fontAlgn="b"/>
                      <a:r>
                        <a:rPr lang="en-US" sz="300" b="0" i="0" u="none" strike="noStrike">
                          <a:solidFill>
                            <a:srgbClr val="000000"/>
                          </a:solidFill>
                          <a:latin typeface="Calibri"/>
                        </a:rPr>
                        <a:t>39.23</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32.135</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42.569</a:t>
                      </a:r>
                    </a:p>
                  </a:txBody>
                  <a:tcPr marL="2785" marR="2785" marT="278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21.729</a:t>
                      </a:r>
                    </a:p>
                  </a:txBody>
                  <a:tcPr marL="2785" marR="2785" marT="2785" marB="0" anchor="b">
                    <a:lnL>
                      <a:noFill/>
                    </a:lnL>
                    <a:lnR>
                      <a:noFill/>
                    </a:lnR>
                    <a:lnT>
                      <a:noFill/>
                    </a:lnT>
                    <a:lnB>
                      <a:noFill/>
                    </a:lnB>
                    <a:solidFill>
                      <a:srgbClr val="EEE683"/>
                    </a:solidFill>
                  </a:tcPr>
                </a:tc>
                <a:tc>
                  <a:txBody>
                    <a:bodyPr/>
                    <a:lstStyle/>
                    <a:p>
                      <a:pPr algn="r" fontAlgn="b"/>
                      <a:r>
                        <a:rPr lang="en-US" sz="300" b="0" i="0" u="none" strike="noStrike">
                          <a:solidFill>
                            <a:srgbClr val="000000"/>
                          </a:solidFill>
                          <a:latin typeface="Calibri"/>
                        </a:rPr>
                        <a:t>20.738</a:t>
                      </a:r>
                    </a:p>
                  </a:txBody>
                  <a:tcPr marL="2785" marR="2785" marT="2785"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35.511</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20.183</a:t>
                      </a:r>
                    </a:p>
                  </a:txBody>
                  <a:tcPr marL="2785" marR="2785" marT="278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18.428</a:t>
                      </a:r>
                    </a:p>
                  </a:txBody>
                  <a:tcPr marL="2785" marR="2785" marT="2785"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21.224</a:t>
                      </a:r>
                    </a:p>
                  </a:txBody>
                  <a:tcPr marL="2785" marR="2785" marT="2785" marB="0" anchor="b">
                    <a:lnL>
                      <a:noFill/>
                    </a:lnL>
                    <a:lnR>
                      <a:noFill/>
                    </a:lnR>
                    <a:lnT>
                      <a:noFill/>
                    </a:lnT>
                    <a:lnB>
                      <a:noFill/>
                    </a:lnB>
                    <a:solidFill>
                      <a:srgbClr val="EBE582"/>
                    </a:solidFill>
                  </a:tcPr>
                </a:tc>
                <a:tc>
                  <a:txBody>
                    <a:bodyPr/>
                    <a:lstStyle/>
                    <a:p>
                      <a:pPr algn="r" fontAlgn="b"/>
                      <a:r>
                        <a:rPr lang="en-US" sz="300" b="0" i="0" u="none" strike="noStrike">
                          <a:solidFill>
                            <a:srgbClr val="000000"/>
                          </a:solidFill>
                          <a:latin typeface="Calibri"/>
                        </a:rPr>
                        <a:t>25.265</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26.606</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32.185</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20.254</a:t>
                      </a:r>
                    </a:p>
                  </a:txBody>
                  <a:tcPr marL="2785" marR="2785" marT="2785" marB="0" anchor="b">
                    <a:lnL>
                      <a:noFill/>
                    </a:lnL>
                    <a:lnR>
                      <a:noFill/>
                    </a:lnR>
                    <a:lnT>
                      <a:noFill/>
                    </a:lnT>
                    <a:lnB>
                      <a:noFill/>
                    </a:lnB>
                    <a:solidFill>
                      <a:srgbClr val="E4E382"/>
                    </a:solidFill>
                  </a:tcPr>
                </a:tc>
                <a:tc>
                  <a:txBody>
                    <a:bodyPr/>
                    <a:lstStyle/>
                    <a:p>
                      <a:pPr algn="r" fontAlgn="b"/>
                      <a:r>
                        <a:rPr lang="en-US" sz="300" b="0" i="0" u="none" strike="noStrike">
                          <a:solidFill>
                            <a:srgbClr val="000000"/>
                          </a:solidFill>
                          <a:latin typeface="Calibri"/>
                        </a:rPr>
                        <a:t>30.879</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41.31</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37.26</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57.206</a:t>
                      </a:r>
                    </a:p>
                  </a:txBody>
                  <a:tcPr marL="2785" marR="2785" marT="2785" marB="0" anchor="b">
                    <a:lnL>
                      <a:noFill/>
                    </a:lnL>
                    <a:lnR>
                      <a:noFill/>
                    </a:lnR>
                    <a:lnT>
                      <a:noFill/>
                    </a:lnT>
                    <a:lnB>
                      <a:noFill/>
                    </a:lnB>
                    <a:solidFill>
                      <a:srgbClr val="FED07F"/>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21.733</a:t>
                      </a:r>
                    </a:p>
                  </a:txBody>
                  <a:tcPr marL="2785" marR="2785" marT="2785" marB="0" anchor="b">
                    <a:lnL>
                      <a:noFill/>
                    </a:lnL>
                    <a:lnR>
                      <a:noFill/>
                    </a:lnR>
                    <a:lnT>
                      <a:noFill/>
                    </a:lnT>
                    <a:lnB>
                      <a:noFill/>
                    </a:lnB>
                    <a:solidFill>
                      <a:srgbClr val="EEE683"/>
                    </a:solidFill>
                  </a:tcPr>
                </a:tc>
                <a:tc>
                  <a:txBody>
                    <a:bodyPr/>
                    <a:lstStyle/>
                    <a:p>
                      <a:pPr algn="r" fontAlgn="b"/>
                      <a:r>
                        <a:rPr lang="en-US" sz="300" b="0" i="0" u="none" strike="noStrike">
                          <a:solidFill>
                            <a:srgbClr val="000000"/>
                          </a:solidFill>
                          <a:latin typeface="Calibri"/>
                        </a:rPr>
                        <a:t>18.112</a:t>
                      </a:r>
                    </a:p>
                  </a:txBody>
                  <a:tcPr marL="2785" marR="2785" marT="278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23.263</a:t>
                      </a:r>
                    </a:p>
                  </a:txBody>
                  <a:tcPr marL="2785" marR="2785" marT="2785" marB="0" anchor="b">
                    <a:lnL>
                      <a:noFill/>
                    </a:lnL>
                    <a:lnR>
                      <a:noFill/>
                    </a:lnR>
                    <a:lnT>
                      <a:noFill/>
                    </a:lnT>
                    <a:lnB>
                      <a:noFill/>
                    </a:lnB>
                    <a:solidFill>
                      <a:srgbClr val="F9E983"/>
                    </a:solidFill>
                  </a:tcPr>
                </a:tc>
                <a:tc>
                  <a:txBody>
                    <a:bodyPr/>
                    <a:lstStyle/>
                    <a:p>
                      <a:pPr algn="r" fontAlgn="b"/>
                      <a:r>
                        <a:rPr lang="en-US" sz="300" b="0" i="0" u="none" strike="noStrike">
                          <a:solidFill>
                            <a:srgbClr val="000000"/>
                          </a:solidFill>
                          <a:latin typeface="Calibri"/>
                        </a:rPr>
                        <a:t>22.608</a:t>
                      </a:r>
                    </a:p>
                  </a:txBody>
                  <a:tcPr marL="2785" marR="2785" marT="2785" marB="0" anchor="b">
                    <a:lnL>
                      <a:noFill/>
                    </a:lnL>
                    <a:lnR>
                      <a:noFill/>
                    </a:lnR>
                    <a:lnT>
                      <a:noFill/>
                    </a:lnT>
                    <a:lnB>
                      <a:noFill/>
                    </a:lnB>
                    <a:solidFill>
                      <a:srgbClr val="F5E883"/>
                    </a:solidFill>
                  </a:tcPr>
                </a:tc>
                <a:tc>
                  <a:txBody>
                    <a:bodyPr/>
                    <a:lstStyle/>
                    <a:p>
                      <a:pPr algn="r" fontAlgn="b"/>
                      <a:r>
                        <a:rPr lang="en-US" sz="300" b="0" i="0" u="none" strike="noStrike">
                          <a:solidFill>
                            <a:srgbClr val="000000"/>
                          </a:solidFill>
                          <a:latin typeface="Calibri"/>
                        </a:rPr>
                        <a:t>20.595</a:t>
                      </a:r>
                    </a:p>
                  </a:txBody>
                  <a:tcPr marL="2785" marR="2785" marT="2785" marB="0" anchor="b">
                    <a:lnL>
                      <a:noFill/>
                    </a:lnL>
                    <a:lnR>
                      <a:noFill/>
                    </a:lnR>
                    <a:lnT>
                      <a:noFill/>
                    </a:lnT>
                    <a:lnB>
                      <a:noFill/>
                    </a:lnB>
                    <a:solidFill>
                      <a:srgbClr val="E6E382"/>
                    </a:solidFill>
                  </a:tcPr>
                </a:tc>
                <a:tc>
                  <a:txBody>
                    <a:bodyPr/>
                    <a:lstStyle/>
                    <a:p>
                      <a:pPr algn="r" fontAlgn="b"/>
                      <a:r>
                        <a:rPr lang="en-US" sz="300" b="0" i="0" u="none" strike="noStrike">
                          <a:solidFill>
                            <a:srgbClr val="000000"/>
                          </a:solidFill>
                          <a:latin typeface="Calibri"/>
                        </a:rPr>
                        <a:t>32.708</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24.269</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28.199</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22.232</a:t>
                      </a:r>
                    </a:p>
                  </a:txBody>
                  <a:tcPr marL="2785" marR="2785" marT="278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40.653</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31.459</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47.366</a:t>
                      </a:r>
                    </a:p>
                  </a:txBody>
                  <a:tcPr marL="2785" marR="2785" marT="278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24.144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19.989</a:t>
                      </a:r>
                    </a:p>
                  </a:txBody>
                  <a:tcPr marL="2785" marR="2785" marT="2785" marB="0" anchor="b">
                    <a:lnL>
                      <a:noFill/>
                    </a:lnL>
                    <a:lnR>
                      <a:noFill/>
                    </a:lnR>
                    <a:lnT>
                      <a:noFill/>
                    </a:lnT>
                    <a:lnB>
                      <a:noFill/>
                    </a:lnB>
                    <a:solidFill>
                      <a:srgbClr val="E2E282"/>
                    </a:solidFill>
                  </a:tcPr>
                </a:tc>
                <a:tc>
                  <a:txBody>
                    <a:bodyPr/>
                    <a:lstStyle/>
                    <a:p>
                      <a:pPr algn="r" fontAlgn="b"/>
                      <a:r>
                        <a:rPr lang="en-US" sz="300" b="0" i="0" u="none" strike="noStrike">
                          <a:solidFill>
                            <a:srgbClr val="000000"/>
                          </a:solidFill>
                          <a:latin typeface="Calibri"/>
                        </a:rPr>
                        <a:t>32.366</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19.886</a:t>
                      </a:r>
                    </a:p>
                  </a:txBody>
                  <a:tcPr marL="2785" marR="2785" marT="2785" marB="0" anchor="b">
                    <a:lnL>
                      <a:noFill/>
                    </a:lnL>
                    <a:lnR>
                      <a:noFill/>
                    </a:lnR>
                    <a:lnT>
                      <a:noFill/>
                    </a:lnT>
                    <a:lnB>
                      <a:noFill/>
                    </a:lnB>
                    <a:solidFill>
                      <a:srgbClr val="E1E282"/>
                    </a:solidFill>
                  </a:tcPr>
                </a:tc>
                <a:tc>
                  <a:txBody>
                    <a:bodyPr/>
                    <a:lstStyle/>
                    <a:p>
                      <a:pPr algn="r" fontAlgn="b"/>
                      <a:r>
                        <a:rPr lang="en-US" sz="300" b="0" i="0" u="none" strike="noStrike">
                          <a:solidFill>
                            <a:srgbClr val="000000"/>
                          </a:solidFill>
                          <a:latin typeface="Calibri"/>
                        </a:rPr>
                        <a:t>17.832</a:t>
                      </a:r>
                    </a:p>
                  </a:txBody>
                  <a:tcPr marL="2785" marR="2785" marT="2785"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22.305</a:t>
                      </a:r>
                    </a:p>
                  </a:txBody>
                  <a:tcPr marL="2785" marR="2785" marT="278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23.745</a:t>
                      </a:r>
                    </a:p>
                  </a:txBody>
                  <a:tcPr marL="2785" marR="2785" marT="2785" marB="0" anchor="b">
                    <a:lnL>
                      <a:noFill/>
                    </a:lnL>
                    <a:lnR>
                      <a:noFill/>
                    </a:lnR>
                    <a:lnT>
                      <a:noFill/>
                    </a:lnT>
                    <a:lnB>
                      <a:noFill/>
                    </a:lnB>
                    <a:solidFill>
                      <a:srgbClr val="FDEA83"/>
                    </a:solidFill>
                  </a:tcPr>
                </a:tc>
                <a:tc>
                  <a:txBody>
                    <a:bodyPr/>
                    <a:lstStyle/>
                    <a:p>
                      <a:pPr algn="r" fontAlgn="b"/>
                      <a:r>
                        <a:rPr lang="en-US" sz="300" b="0" i="0" u="none" strike="noStrike">
                          <a:solidFill>
                            <a:srgbClr val="000000"/>
                          </a:solidFill>
                          <a:latin typeface="Calibri"/>
                        </a:rPr>
                        <a:t>25.968</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29.084</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19.079</a:t>
                      </a:r>
                    </a:p>
                  </a:txBody>
                  <a:tcPr marL="2785" marR="2785" marT="2785" marB="0" anchor="b">
                    <a:lnL>
                      <a:noFill/>
                    </a:lnL>
                    <a:lnR>
                      <a:noFill/>
                    </a:lnR>
                    <a:lnT>
                      <a:noFill/>
                    </a:lnT>
                    <a:lnB>
                      <a:noFill/>
                    </a:lnB>
                    <a:solidFill>
                      <a:srgbClr val="DBE081"/>
                    </a:solidFill>
                  </a:tcPr>
                </a:tc>
                <a:tc>
                  <a:txBody>
                    <a:bodyPr/>
                    <a:lstStyle/>
                    <a:p>
                      <a:pPr algn="r" fontAlgn="b"/>
                      <a:r>
                        <a:rPr lang="en-US" sz="300" b="0" i="0" u="none" strike="noStrike">
                          <a:solidFill>
                            <a:srgbClr val="000000"/>
                          </a:solidFill>
                          <a:latin typeface="Calibri"/>
                        </a:rPr>
                        <a:t>27.952</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44.399</a:t>
                      </a:r>
                    </a:p>
                  </a:txBody>
                  <a:tcPr marL="2785" marR="2785" marT="278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31.829</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55.614</a:t>
                      </a:r>
                    </a:p>
                  </a:txBody>
                  <a:tcPr marL="2785" marR="2785" marT="2785" marB="0" anchor="b">
                    <a:lnL>
                      <a:noFill/>
                    </a:lnL>
                    <a:lnR>
                      <a:noFill/>
                    </a:lnR>
                    <a:lnT>
                      <a:noFill/>
                    </a:lnT>
                    <a:lnB>
                      <a:noFill/>
                    </a:lnB>
                    <a:solidFill>
                      <a:srgbClr val="FED17F"/>
                    </a:solidFill>
                  </a:tcPr>
                </a:tc>
              </a:tr>
              <a:tr h="55685">
                <a:tc>
                  <a:txBody>
                    <a:bodyPr/>
                    <a:lstStyle/>
                    <a:p>
                      <a:pPr algn="l" fontAlgn="b"/>
                      <a:r>
                        <a:rPr lang="en-US" sz="300" b="0" i="0" u="none" strike="noStrike">
                          <a:solidFill>
                            <a:srgbClr val="000000"/>
                          </a:solidFill>
                          <a:latin typeface="Calibri"/>
                        </a:rPr>
                        <a:t>AHEAD Full</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19.793</a:t>
                      </a:r>
                    </a:p>
                  </a:txBody>
                  <a:tcPr marL="2785" marR="2785" marT="2785" marB="0" anchor="b">
                    <a:lnL>
                      <a:noFill/>
                    </a:lnL>
                    <a:lnR>
                      <a:noFill/>
                    </a:lnR>
                    <a:lnT>
                      <a:noFill/>
                    </a:lnT>
                    <a:lnB>
                      <a:noFill/>
                    </a:lnB>
                    <a:solidFill>
                      <a:srgbClr val="E0E282"/>
                    </a:solidFill>
                  </a:tcPr>
                </a:tc>
                <a:tc>
                  <a:txBody>
                    <a:bodyPr/>
                    <a:lstStyle/>
                    <a:p>
                      <a:pPr algn="r" fontAlgn="b"/>
                      <a:r>
                        <a:rPr lang="en-US" sz="300" b="0" i="0" u="none" strike="noStrike">
                          <a:solidFill>
                            <a:srgbClr val="000000"/>
                          </a:solidFill>
                          <a:latin typeface="Calibri"/>
                        </a:rPr>
                        <a:t>16.342</a:t>
                      </a:r>
                    </a:p>
                  </a:txBody>
                  <a:tcPr marL="2785" marR="2785" marT="2785" marB="0" anchor="b">
                    <a:lnL>
                      <a:noFill/>
                    </a:lnL>
                    <a:lnR>
                      <a:noFill/>
                    </a:lnR>
                    <a:lnT>
                      <a:noFill/>
                    </a:lnT>
                    <a:lnB>
                      <a:noFill/>
                    </a:lnB>
                    <a:solidFill>
                      <a:srgbClr val="C7DA80"/>
                    </a:solidFill>
                  </a:tcPr>
                </a:tc>
                <a:tc>
                  <a:txBody>
                    <a:bodyPr/>
                    <a:lstStyle/>
                    <a:p>
                      <a:pPr algn="r" fontAlgn="b"/>
                      <a:r>
                        <a:rPr lang="en-US" sz="300" b="0" i="0" u="none" strike="noStrike">
                          <a:solidFill>
                            <a:srgbClr val="000000"/>
                          </a:solidFill>
                          <a:latin typeface="Calibri"/>
                        </a:rPr>
                        <a:t>24.11</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23.655</a:t>
                      </a:r>
                    </a:p>
                  </a:txBody>
                  <a:tcPr marL="2785" marR="2785" marT="278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22.295</a:t>
                      </a:r>
                    </a:p>
                  </a:txBody>
                  <a:tcPr marL="2785" marR="2785" marT="278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35.648</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27.188</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28.207</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19.463</a:t>
                      </a:r>
                    </a:p>
                  </a:txBody>
                  <a:tcPr marL="2785" marR="2785" marT="278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40.795</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30.74</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34.268</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23.498</a:t>
                      </a:r>
                    </a:p>
                  </a:txBody>
                  <a:tcPr marL="2785" marR="2785" marT="2785" marB="0" anchor="b">
                    <a:lnL>
                      <a:noFill/>
                    </a:lnL>
                    <a:lnR>
                      <a:noFill/>
                    </a:lnR>
                    <a:lnT>
                      <a:noFill/>
                    </a:lnT>
                    <a:lnB>
                      <a:noFill/>
                    </a:lnB>
                    <a:solidFill>
                      <a:srgbClr val="FBEA83"/>
                    </a:solidFill>
                  </a:tcPr>
                </a:tc>
                <a:tc>
                  <a:txBody>
                    <a:bodyPr/>
                    <a:lstStyle/>
                    <a:p>
                      <a:pPr algn="r" fontAlgn="b"/>
                      <a:r>
                        <a:rPr lang="en-US" sz="300" b="0" i="0" u="none" strike="noStrike">
                          <a:solidFill>
                            <a:srgbClr val="000000"/>
                          </a:solidFill>
                          <a:latin typeface="Calibri"/>
                        </a:rPr>
                        <a:t>18.769</a:t>
                      </a:r>
                    </a:p>
                  </a:txBody>
                  <a:tcPr marL="2785" marR="2785" marT="278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35.393</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21.883</a:t>
                      </a:r>
                    </a:p>
                  </a:txBody>
                  <a:tcPr marL="2785" marR="2785" marT="2785" marB="0" anchor="b">
                    <a:lnL>
                      <a:noFill/>
                    </a:lnL>
                    <a:lnR>
                      <a:noFill/>
                    </a:lnR>
                    <a:lnT>
                      <a:noFill/>
                    </a:lnT>
                    <a:lnB>
                      <a:noFill/>
                    </a:lnB>
                    <a:solidFill>
                      <a:srgbClr val="EFE683"/>
                    </a:solidFill>
                  </a:tcPr>
                </a:tc>
                <a:tc>
                  <a:txBody>
                    <a:bodyPr/>
                    <a:lstStyle/>
                    <a:p>
                      <a:pPr algn="r" fontAlgn="b"/>
                      <a:r>
                        <a:rPr lang="en-US" sz="300" b="0" i="0" u="none" strike="noStrike">
                          <a:solidFill>
                            <a:srgbClr val="000000"/>
                          </a:solidFill>
                          <a:latin typeface="Calibri"/>
                        </a:rPr>
                        <a:t>18.697</a:t>
                      </a:r>
                    </a:p>
                  </a:txBody>
                  <a:tcPr marL="2785" marR="2785" marT="2785" marB="0" anchor="b">
                    <a:lnL>
                      <a:noFill/>
                    </a:lnL>
                    <a:lnR>
                      <a:noFill/>
                    </a:lnR>
                    <a:lnT>
                      <a:noFill/>
                    </a:lnT>
                    <a:lnB>
                      <a:noFill/>
                    </a:lnB>
                    <a:solidFill>
                      <a:srgbClr val="D8DF81"/>
                    </a:solidFill>
                  </a:tcPr>
                </a:tc>
                <a:tc>
                  <a:txBody>
                    <a:bodyPr/>
                    <a:lstStyle/>
                    <a:p>
                      <a:pPr algn="r" fontAlgn="b"/>
                      <a:r>
                        <a:rPr lang="en-US" sz="300" b="0" i="0" u="none" strike="noStrike">
                          <a:solidFill>
                            <a:srgbClr val="000000"/>
                          </a:solidFill>
                          <a:latin typeface="Calibri"/>
                        </a:rPr>
                        <a:t>20.79</a:t>
                      </a:r>
                    </a:p>
                  </a:txBody>
                  <a:tcPr marL="2785" marR="2785" marT="2785"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23.556</a:t>
                      </a:r>
                    </a:p>
                  </a:txBody>
                  <a:tcPr marL="2785" marR="2785" marT="278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29.478</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30.166</a:t>
                      </a:r>
                    </a:p>
                  </a:txBody>
                  <a:tcPr marL="2785" marR="2785" marT="2785"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17.86</a:t>
                      </a:r>
                    </a:p>
                  </a:txBody>
                  <a:tcPr marL="2785" marR="2785" marT="2785"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27.269</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41.228</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35.039</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57.792</a:t>
                      </a:r>
                    </a:p>
                  </a:txBody>
                  <a:tcPr marL="2785" marR="2785" marT="2785" marB="0" anchor="b">
                    <a:lnL>
                      <a:noFill/>
                    </a:lnL>
                    <a:lnR>
                      <a:noFill/>
                    </a:lnR>
                    <a:lnT>
                      <a:noFill/>
                    </a:lnT>
                    <a:lnB>
                      <a:noFill/>
                    </a:lnB>
                    <a:solidFill>
                      <a:srgbClr val="FED07F"/>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19.643</a:t>
                      </a:r>
                    </a:p>
                  </a:txBody>
                  <a:tcPr marL="2785" marR="2785" marT="2785" marB="0" anchor="b">
                    <a:lnL>
                      <a:noFill/>
                    </a:lnL>
                    <a:lnR>
                      <a:noFill/>
                    </a:lnR>
                    <a:lnT>
                      <a:noFill/>
                    </a:lnT>
                    <a:lnB>
                      <a:noFill/>
                    </a:lnB>
                    <a:solidFill>
                      <a:srgbClr val="DFE182"/>
                    </a:solidFill>
                  </a:tcPr>
                </a:tc>
                <a:tc>
                  <a:txBody>
                    <a:bodyPr/>
                    <a:lstStyle/>
                    <a:p>
                      <a:pPr algn="r" fontAlgn="b"/>
                      <a:r>
                        <a:rPr lang="en-US" sz="300" b="0" i="0" u="none" strike="noStrike">
                          <a:solidFill>
                            <a:srgbClr val="000000"/>
                          </a:solidFill>
                          <a:latin typeface="Calibri"/>
                        </a:rPr>
                        <a:t>16.848</a:t>
                      </a:r>
                    </a:p>
                  </a:txBody>
                  <a:tcPr marL="2785" marR="2785" marT="278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24.528</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21.119</a:t>
                      </a:r>
                    </a:p>
                  </a:txBody>
                  <a:tcPr marL="2785" marR="2785" marT="2785" marB="0" anchor="b">
                    <a:lnL>
                      <a:noFill/>
                    </a:lnL>
                    <a:lnR>
                      <a:noFill/>
                    </a:lnR>
                    <a:lnT>
                      <a:noFill/>
                    </a:lnT>
                    <a:lnB>
                      <a:noFill/>
                    </a:lnB>
                    <a:solidFill>
                      <a:srgbClr val="EAE582"/>
                    </a:solidFill>
                  </a:tcPr>
                </a:tc>
                <a:tc>
                  <a:txBody>
                    <a:bodyPr/>
                    <a:lstStyle/>
                    <a:p>
                      <a:pPr algn="r" fontAlgn="b"/>
                      <a:r>
                        <a:rPr lang="en-US" sz="300" b="0" i="0" u="none" strike="noStrike">
                          <a:solidFill>
                            <a:srgbClr val="000000"/>
                          </a:solidFill>
                          <a:latin typeface="Calibri"/>
                        </a:rPr>
                        <a:t>18.856</a:t>
                      </a:r>
                    </a:p>
                  </a:txBody>
                  <a:tcPr marL="2785" marR="2785" marT="278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33.683</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23.352</a:t>
                      </a:r>
                    </a:p>
                  </a:txBody>
                  <a:tcPr marL="2785" marR="2785" marT="2785" marB="0" anchor="b">
                    <a:lnL>
                      <a:noFill/>
                    </a:lnL>
                    <a:lnR>
                      <a:noFill/>
                    </a:lnR>
                    <a:lnT>
                      <a:noFill/>
                    </a:lnT>
                    <a:lnB>
                      <a:noFill/>
                    </a:lnB>
                    <a:solidFill>
                      <a:srgbClr val="FAE983"/>
                    </a:solidFill>
                  </a:tcPr>
                </a:tc>
                <a:tc>
                  <a:txBody>
                    <a:bodyPr/>
                    <a:lstStyle/>
                    <a:p>
                      <a:pPr algn="r" fontAlgn="b"/>
                      <a:r>
                        <a:rPr lang="en-US" sz="300" b="0" i="0" u="none" strike="noStrike">
                          <a:solidFill>
                            <a:srgbClr val="000000"/>
                          </a:solidFill>
                          <a:latin typeface="Calibri"/>
                        </a:rPr>
                        <a:t>26.139</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22.743</a:t>
                      </a:r>
                    </a:p>
                  </a:txBody>
                  <a:tcPr marL="2785" marR="2785" marT="2785" marB="0" anchor="b">
                    <a:lnL>
                      <a:noFill/>
                    </a:lnL>
                    <a:lnR>
                      <a:noFill/>
                    </a:lnR>
                    <a:lnT>
                      <a:noFill/>
                    </a:lnT>
                    <a:lnB>
                      <a:noFill/>
                    </a:lnB>
                    <a:solidFill>
                      <a:srgbClr val="F6E883"/>
                    </a:solidFill>
                  </a:tcPr>
                </a:tc>
                <a:tc>
                  <a:txBody>
                    <a:bodyPr/>
                    <a:lstStyle/>
                    <a:p>
                      <a:pPr algn="r" fontAlgn="b"/>
                      <a:r>
                        <a:rPr lang="en-US" sz="300" b="0" i="0" u="none" strike="noStrike">
                          <a:solidFill>
                            <a:srgbClr val="000000"/>
                          </a:solidFill>
                          <a:latin typeface="Calibri"/>
                        </a:rPr>
                        <a:t>38.561</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24.906</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45.935</a:t>
                      </a:r>
                    </a:p>
                  </a:txBody>
                  <a:tcPr marL="2785" marR="2785" marT="278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23.322</a:t>
                      </a:r>
                    </a:p>
                  </a:txBody>
                  <a:tcPr marL="2785" marR="2785" marT="2785" marB="0" anchor="b">
                    <a:lnL>
                      <a:noFill/>
                    </a:lnL>
                    <a:lnR>
                      <a:noFill/>
                    </a:lnR>
                    <a:lnT>
                      <a:noFill/>
                    </a:lnT>
                    <a:lnB>
                      <a:noFill/>
                    </a:lnB>
                    <a:solidFill>
                      <a:srgbClr val="FAE983"/>
                    </a:solidFill>
                  </a:tcPr>
                </a:tc>
                <a:tc>
                  <a:txBody>
                    <a:bodyPr/>
                    <a:lstStyle/>
                    <a:p>
                      <a:pPr algn="r" fontAlgn="b"/>
                      <a:r>
                        <a:rPr lang="en-US" sz="300" b="0" i="0" u="none" strike="noStrike">
                          <a:solidFill>
                            <a:srgbClr val="000000"/>
                          </a:solidFill>
                          <a:latin typeface="Calibri"/>
                        </a:rPr>
                        <a:t>22.339</a:t>
                      </a:r>
                    </a:p>
                  </a:txBody>
                  <a:tcPr marL="2785" marR="2785" marT="2785"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33.537</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20.672</a:t>
                      </a:r>
                    </a:p>
                  </a:txBody>
                  <a:tcPr marL="2785" marR="2785" marT="2785"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19.349</a:t>
                      </a:r>
                    </a:p>
                  </a:txBody>
                  <a:tcPr marL="2785" marR="2785" marT="2785" marB="0" anchor="b">
                    <a:lnL>
                      <a:noFill/>
                    </a:lnL>
                    <a:lnR>
                      <a:noFill/>
                    </a:lnR>
                    <a:lnT>
                      <a:noFill/>
                    </a:lnT>
                    <a:lnB>
                      <a:noFill/>
                    </a:lnB>
                    <a:solidFill>
                      <a:srgbClr val="DDE182"/>
                    </a:solidFill>
                  </a:tcPr>
                </a:tc>
                <a:tc>
                  <a:txBody>
                    <a:bodyPr/>
                    <a:lstStyle/>
                    <a:p>
                      <a:pPr algn="r" fontAlgn="b"/>
                      <a:r>
                        <a:rPr lang="en-US" sz="300" b="0" i="0" u="none" strike="noStrike">
                          <a:solidFill>
                            <a:srgbClr val="000000"/>
                          </a:solidFill>
                          <a:latin typeface="Calibri"/>
                        </a:rPr>
                        <a:t>21.671</a:t>
                      </a:r>
                    </a:p>
                  </a:txBody>
                  <a:tcPr marL="2785" marR="2785" marT="2785" marB="0" anchor="b">
                    <a:lnL>
                      <a:noFill/>
                    </a:lnL>
                    <a:lnR>
                      <a:noFill/>
                    </a:lnR>
                    <a:lnT>
                      <a:noFill/>
                    </a:lnT>
                    <a:lnB>
                      <a:noFill/>
                    </a:lnB>
                    <a:solidFill>
                      <a:srgbClr val="EEE683"/>
                    </a:solidFill>
                  </a:tcPr>
                </a:tc>
                <a:tc>
                  <a:txBody>
                    <a:bodyPr/>
                    <a:lstStyle/>
                    <a:p>
                      <a:pPr algn="r" fontAlgn="b"/>
                      <a:r>
                        <a:rPr lang="en-US" sz="300" b="0" i="0" u="none" strike="noStrike">
                          <a:solidFill>
                            <a:srgbClr val="000000"/>
                          </a:solidFill>
                          <a:latin typeface="Calibri"/>
                        </a:rPr>
                        <a:t>25.44</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27.15</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30.521</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16.939</a:t>
                      </a:r>
                    </a:p>
                  </a:txBody>
                  <a:tcPr marL="2785" marR="2785" marT="278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25.894</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44.907</a:t>
                      </a:r>
                    </a:p>
                  </a:txBody>
                  <a:tcPr marL="2785" marR="2785" marT="278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29.53</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52.229</a:t>
                      </a:r>
                    </a:p>
                  </a:txBody>
                  <a:tcPr marL="2785" marR="2785" marT="2785" marB="0" anchor="b">
                    <a:lnL>
                      <a:noFill/>
                    </a:lnL>
                    <a:lnR>
                      <a:noFill/>
                    </a:lnR>
                    <a:lnT>
                      <a:noFill/>
                    </a:lnT>
                    <a:lnB>
                      <a:noFill/>
                    </a:lnB>
                    <a:solidFill>
                      <a:srgbClr val="FED480"/>
                    </a:solidFill>
                  </a:tcPr>
                </a:tc>
              </a:tr>
              <a:tr h="55685">
                <a:tc>
                  <a:txBody>
                    <a:bodyPr/>
                    <a:lstStyle/>
                    <a:p>
                      <a:pPr algn="l" fontAlgn="b"/>
                      <a:r>
                        <a:rPr lang="en-US" sz="300" b="0" i="0" u="none" strike="noStrike">
                          <a:solidFill>
                            <a:srgbClr val="000000"/>
                          </a:solidFill>
                          <a:latin typeface="Calibri"/>
                        </a:rPr>
                        <a:t>ADDITION Routine</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18.545</a:t>
                      </a:r>
                    </a:p>
                  </a:txBody>
                  <a:tcPr marL="2785" marR="2785" marT="278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19.255</a:t>
                      </a:r>
                    </a:p>
                  </a:txBody>
                  <a:tcPr marL="2785" marR="2785" marT="2785" marB="0" anchor="b">
                    <a:lnL>
                      <a:noFill/>
                    </a:lnL>
                    <a:lnR>
                      <a:noFill/>
                    </a:lnR>
                    <a:lnT>
                      <a:noFill/>
                    </a:lnT>
                    <a:lnB>
                      <a:noFill/>
                    </a:lnB>
                    <a:solidFill>
                      <a:srgbClr val="DCE182"/>
                    </a:solidFill>
                  </a:tcPr>
                </a:tc>
                <a:tc>
                  <a:txBody>
                    <a:bodyPr/>
                    <a:lstStyle/>
                    <a:p>
                      <a:pPr algn="r" fontAlgn="b"/>
                      <a:r>
                        <a:rPr lang="en-US" sz="300" b="0" i="0" u="none" strike="noStrike">
                          <a:solidFill>
                            <a:srgbClr val="000000"/>
                          </a:solidFill>
                          <a:latin typeface="Calibri"/>
                        </a:rPr>
                        <a:t>20.791</a:t>
                      </a:r>
                    </a:p>
                  </a:txBody>
                  <a:tcPr marL="2785" marR="2785" marT="2785"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21.149</a:t>
                      </a:r>
                    </a:p>
                  </a:txBody>
                  <a:tcPr marL="2785" marR="2785" marT="2785" marB="0" anchor="b">
                    <a:lnL>
                      <a:noFill/>
                    </a:lnL>
                    <a:lnR>
                      <a:noFill/>
                    </a:lnR>
                    <a:lnT>
                      <a:noFill/>
                    </a:lnT>
                    <a:lnB>
                      <a:noFill/>
                    </a:lnB>
                    <a:solidFill>
                      <a:srgbClr val="EAE582"/>
                    </a:solidFill>
                  </a:tcPr>
                </a:tc>
                <a:tc>
                  <a:txBody>
                    <a:bodyPr/>
                    <a:lstStyle/>
                    <a:p>
                      <a:pPr algn="r" fontAlgn="b"/>
                      <a:r>
                        <a:rPr lang="en-US" sz="300" b="0" i="0" u="none" strike="noStrike">
                          <a:solidFill>
                            <a:srgbClr val="000000"/>
                          </a:solidFill>
                          <a:latin typeface="Calibri"/>
                        </a:rPr>
                        <a:t>26.031</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34.475</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27.229</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33.169</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9.1463</a:t>
                      </a:r>
                    </a:p>
                  </a:txBody>
                  <a:tcPr marL="2785" marR="2785" marT="2785" marB="0" anchor="b">
                    <a:lnL>
                      <a:noFill/>
                    </a:lnL>
                    <a:lnR>
                      <a:noFill/>
                    </a:lnR>
                    <a:lnT>
                      <a:noFill/>
                    </a:lnT>
                    <a:lnB>
                      <a:noFill/>
                    </a:lnB>
                    <a:solidFill>
                      <a:srgbClr val="93CB7D"/>
                    </a:solidFill>
                  </a:tcPr>
                </a:tc>
                <a:tc>
                  <a:txBody>
                    <a:bodyPr/>
                    <a:lstStyle/>
                    <a:p>
                      <a:pPr algn="r" fontAlgn="b"/>
                      <a:r>
                        <a:rPr lang="en-US" sz="300" b="0" i="0" u="none" strike="noStrike">
                          <a:solidFill>
                            <a:srgbClr val="000000"/>
                          </a:solidFill>
                          <a:latin typeface="Calibri"/>
                        </a:rPr>
                        <a:t>27.055</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27.509</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17.604</a:t>
                      </a:r>
                    </a:p>
                  </a:txBody>
                  <a:tcPr marL="2785" marR="2785" marT="2785"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11.505</a:t>
                      </a:r>
                    </a:p>
                  </a:txBody>
                  <a:tcPr marL="2785" marR="2785" marT="2785" marB="0" anchor="b">
                    <a:lnL>
                      <a:noFill/>
                    </a:lnL>
                    <a:lnR>
                      <a:noFill/>
                    </a:lnR>
                    <a:lnT>
                      <a:noFill/>
                    </a:lnT>
                    <a:lnB>
                      <a:noFill/>
                    </a:lnB>
                    <a:solidFill>
                      <a:srgbClr val="A4D07E"/>
                    </a:solidFill>
                  </a:tcPr>
                </a:tc>
                <a:tc>
                  <a:txBody>
                    <a:bodyPr/>
                    <a:lstStyle/>
                    <a:p>
                      <a:pPr algn="r" fontAlgn="b"/>
                      <a:r>
                        <a:rPr lang="en-US" sz="300" b="0" i="0" u="none" strike="noStrike">
                          <a:solidFill>
                            <a:srgbClr val="000000"/>
                          </a:solidFill>
                          <a:latin typeface="Calibri"/>
                        </a:rPr>
                        <a:t>14.294</a:t>
                      </a:r>
                    </a:p>
                  </a:txBody>
                  <a:tcPr marL="2785" marR="2785" marT="2785"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27.921</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16.315</a:t>
                      </a:r>
                    </a:p>
                  </a:txBody>
                  <a:tcPr marL="2785" marR="2785" marT="2785" marB="0" anchor="b">
                    <a:lnL>
                      <a:noFill/>
                    </a:lnL>
                    <a:lnR>
                      <a:noFill/>
                    </a:lnR>
                    <a:lnT>
                      <a:noFill/>
                    </a:lnT>
                    <a:lnB>
                      <a:noFill/>
                    </a:lnB>
                    <a:solidFill>
                      <a:srgbClr val="C7DA80"/>
                    </a:solidFill>
                  </a:tcPr>
                </a:tc>
                <a:tc>
                  <a:txBody>
                    <a:bodyPr/>
                    <a:lstStyle/>
                    <a:p>
                      <a:pPr algn="r" fontAlgn="b"/>
                      <a:r>
                        <a:rPr lang="en-US" sz="300" b="0" i="0" u="none" strike="noStrike">
                          <a:solidFill>
                            <a:srgbClr val="000000"/>
                          </a:solidFill>
                          <a:latin typeface="Calibri"/>
                        </a:rPr>
                        <a:t>16.03</a:t>
                      </a:r>
                    </a:p>
                  </a:txBody>
                  <a:tcPr marL="2785" marR="2785" marT="2785"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13.204</a:t>
                      </a:r>
                    </a:p>
                  </a:txBody>
                  <a:tcPr marL="2785" marR="2785" marT="2785"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13.471</a:t>
                      </a:r>
                    </a:p>
                  </a:txBody>
                  <a:tcPr marL="2785" marR="2785" marT="278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22.704</a:t>
                      </a:r>
                    </a:p>
                  </a:txBody>
                  <a:tcPr marL="2785" marR="2785" marT="2785" marB="0" anchor="b">
                    <a:lnL>
                      <a:noFill/>
                    </a:lnL>
                    <a:lnR>
                      <a:noFill/>
                    </a:lnR>
                    <a:lnT>
                      <a:noFill/>
                    </a:lnT>
                    <a:lnB>
                      <a:noFill/>
                    </a:lnB>
                    <a:solidFill>
                      <a:srgbClr val="F5E883"/>
                    </a:solidFill>
                  </a:tcPr>
                </a:tc>
                <a:tc>
                  <a:txBody>
                    <a:bodyPr/>
                    <a:lstStyle/>
                    <a:p>
                      <a:pPr algn="r" fontAlgn="b"/>
                      <a:r>
                        <a:rPr lang="en-US" sz="300" b="0" i="0" u="none" strike="noStrike">
                          <a:solidFill>
                            <a:srgbClr val="000000"/>
                          </a:solidFill>
                          <a:latin typeface="Calibri"/>
                        </a:rPr>
                        <a:t>16.727</a:t>
                      </a:r>
                    </a:p>
                  </a:txBody>
                  <a:tcPr marL="2785" marR="2785" marT="2785" marB="0" anchor="b">
                    <a:lnL>
                      <a:noFill/>
                    </a:lnL>
                    <a:lnR>
                      <a:noFill/>
                    </a:lnR>
                    <a:lnT>
                      <a:noFill/>
                    </a:lnT>
                    <a:lnB>
                      <a:noFill/>
                    </a:lnB>
                    <a:solidFill>
                      <a:srgbClr val="CADB80"/>
                    </a:solidFill>
                  </a:tcPr>
                </a:tc>
                <a:tc>
                  <a:txBody>
                    <a:bodyPr/>
                    <a:lstStyle/>
                    <a:p>
                      <a:pPr algn="r" fontAlgn="b"/>
                      <a:r>
                        <a:rPr lang="en-US" sz="300" b="0" i="0" u="none" strike="noStrike">
                          <a:solidFill>
                            <a:srgbClr val="000000"/>
                          </a:solidFill>
                          <a:latin typeface="Calibri"/>
                        </a:rPr>
                        <a:t>20.261</a:t>
                      </a:r>
                    </a:p>
                  </a:txBody>
                  <a:tcPr marL="2785" marR="2785" marT="2785" marB="0" anchor="b">
                    <a:lnL>
                      <a:noFill/>
                    </a:lnL>
                    <a:lnR>
                      <a:noFill/>
                    </a:lnR>
                    <a:lnT>
                      <a:noFill/>
                    </a:lnT>
                    <a:lnB>
                      <a:noFill/>
                    </a:lnB>
                    <a:solidFill>
                      <a:srgbClr val="E4E382"/>
                    </a:solidFill>
                  </a:tcPr>
                </a:tc>
                <a:tc>
                  <a:txBody>
                    <a:bodyPr/>
                    <a:lstStyle/>
                    <a:p>
                      <a:pPr algn="r" fontAlgn="b"/>
                      <a:r>
                        <a:rPr lang="en-US" sz="300" b="0" i="0" u="none" strike="noStrike">
                          <a:solidFill>
                            <a:srgbClr val="000000"/>
                          </a:solidFill>
                          <a:latin typeface="Calibri"/>
                        </a:rPr>
                        <a:t>13.987</a:t>
                      </a:r>
                    </a:p>
                  </a:txBody>
                  <a:tcPr marL="2785" marR="2785" marT="2785"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16.994</a:t>
                      </a:r>
                    </a:p>
                  </a:txBody>
                  <a:tcPr marL="2785" marR="2785" marT="2785"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32.69</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36.2</a:t>
                      </a:r>
                    </a:p>
                  </a:txBody>
                  <a:tcPr marL="2785" marR="2785" marT="2785" marB="0" anchor="b">
                    <a:lnL>
                      <a:noFill/>
                    </a:lnL>
                    <a:lnR>
                      <a:noFill/>
                    </a:lnR>
                    <a:lnT>
                      <a:noFill/>
                    </a:lnT>
                    <a:lnB>
                      <a:noFill/>
                    </a:lnB>
                    <a:solidFill>
                      <a:srgbClr val="FFE183"/>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18.855</a:t>
                      </a:r>
                    </a:p>
                  </a:txBody>
                  <a:tcPr marL="2785" marR="2785" marT="278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16.968</a:t>
                      </a:r>
                    </a:p>
                  </a:txBody>
                  <a:tcPr marL="2785" marR="2785" marT="2785"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18.579</a:t>
                      </a:r>
                    </a:p>
                  </a:txBody>
                  <a:tcPr marL="2785" marR="2785" marT="278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17.905</a:t>
                      </a:r>
                    </a:p>
                  </a:txBody>
                  <a:tcPr marL="2785" marR="2785" marT="2785"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23.69</a:t>
                      </a:r>
                    </a:p>
                  </a:txBody>
                  <a:tcPr marL="2785" marR="2785" marT="2785" marB="0" anchor="b">
                    <a:lnL>
                      <a:noFill/>
                    </a:lnL>
                    <a:lnR>
                      <a:noFill/>
                    </a:lnR>
                    <a:lnT>
                      <a:noFill/>
                    </a:lnT>
                    <a:lnB>
                      <a:noFill/>
                    </a:lnB>
                    <a:solidFill>
                      <a:srgbClr val="FDEA83"/>
                    </a:solidFill>
                  </a:tcPr>
                </a:tc>
                <a:tc>
                  <a:txBody>
                    <a:bodyPr/>
                    <a:lstStyle/>
                    <a:p>
                      <a:pPr algn="r" fontAlgn="b"/>
                      <a:r>
                        <a:rPr lang="en-US" sz="300" b="0" i="0" u="none" strike="noStrike">
                          <a:solidFill>
                            <a:srgbClr val="000000"/>
                          </a:solidFill>
                          <a:latin typeface="Calibri"/>
                        </a:rPr>
                        <a:t>35.405</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26.195</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31.114</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11.22</a:t>
                      </a:r>
                    </a:p>
                  </a:txBody>
                  <a:tcPr marL="2785" marR="2785" marT="278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27.299</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28.754</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20.49</a:t>
                      </a:r>
                    </a:p>
                  </a:txBody>
                  <a:tcPr marL="2785" marR="2785" marT="2785" marB="0" anchor="b">
                    <a:lnL>
                      <a:noFill/>
                    </a:lnL>
                    <a:lnR>
                      <a:noFill/>
                    </a:lnR>
                    <a:lnT>
                      <a:noFill/>
                    </a:lnT>
                    <a:lnB>
                      <a:noFill/>
                    </a:lnB>
                    <a:solidFill>
                      <a:srgbClr val="E5E382"/>
                    </a:solidFill>
                  </a:tcPr>
                </a:tc>
                <a:tc>
                  <a:txBody>
                    <a:bodyPr/>
                    <a:lstStyle/>
                    <a:p>
                      <a:pPr algn="r" fontAlgn="b"/>
                      <a:r>
                        <a:rPr lang="en-US" sz="300" b="0" i="0" u="none" strike="noStrike">
                          <a:solidFill>
                            <a:srgbClr val="000000"/>
                          </a:solidFill>
                          <a:latin typeface="Calibri"/>
                        </a:rPr>
                        <a:t>10.328</a:t>
                      </a:r>
                    </a:p>
                  </a:txBody>
                  <a:tcPr marL="2785" marR="2785" marT="2785" marB="0" anchor="b">
                    <a:lnL>
                      <a:noFill/>
                    </a:lnL>
                    <a:lnR>
                      <a:noFill/>
                    </a:lnR>
                    <a:lnT>
                      <a:noFill/>
                    </a:lnT>
                    <a:lnB>
                      <a:noFill/>
                    </a:lnB>
                    <a:solidFill>
                      <a:srgbClr val="9BCE7E"/>
                    </a:solidFill>
                  </a:tcPr>
                </a:tc>
                <a:tc>
                  <a:txBody>
                    <a:bodyPr/>
                    <a:lstStyle/>
                    <a:p>
                      <a:pPr algn="r" fontAlgn="b"/>
                      <a:r>
                        <a:rPr lang="en-US" sz="300" b="0" i="0" u="none" strike="noStrike">
                          <a:solidFill>
                            <a:srgbClr val="000000"/>
                          </a:solidFill>
                          <a:latin typeface="Calibri"/>
                        </a:rPr>
                        <a:t>10.719</a:t>
                      </a:r>
                    </a:p>
                  </a:txBody>
                  <a:tcPr marL="2785" marR="2785" marT="278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29.22</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14.537</a:t>
                      </a:r>
                    </a:p>
                  </a:txBody>
                  <a:tcPr marL="2785" marR="2785" marT="2785" marB="0" anchor="b">
                    <a:lnL>
                      <a:noFill/>
                    </a:lnL>
                    <a:lnR>
                      <a:noFill/>
                    </a:lnR>
                    <a:lnT>
                      <a:noFill/>
                    </a:lnT>
                    <a:lnB>
                      <a:noFill/>
                    </a:lnB>
                    <a:solidFill>
                      <a:srgbClr val="BAD780"/>
                    </a:solidFill>
                  </a:tcPr>
                </a:tc>
                <a:tc>
                  <a:txBody>
                    <a:bodyPr/>
                    <a:lstStyle/>
                    <a:p>
                      <a:pPr algn="r" fontAlgn="b"/>
                      <a:r>
                        <a:rPr lang="en-US" sz="300" b="0" i="0" u="none" strike="noStrike">
                          <a:solidFill>
                            <a:srgbClr val="000000"/>
                          </a:solidFill>
                          <a:latin typeface="Calibri"/>
                        </a:rPr>
                        <a:t>14.837</a:t>
                      </a:r>
                    </a:p>
                  </a:txBody>
                  <a:tcPr marL="2785" marR="2785" marT="278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16.001</a:t>
                      </a:r>
                    </a:p>
                  </a:txBody>
                  <a:tcPr marL="2785" marR="2785" marT="2785"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13.246</a:t>
                      </a:r>
                    </a:p>
                  </a:txBody>
                  <a:tcPr marL="2785" marR="2785" marT="2785"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22.124</a:t>
                      </a:r>
                    </a:p>
                  </a:txBody>
                  <a:tcPr marL="2785" marR="2785" marT="2785" marB="0" anchor="b">
                    <a:lnL>
                      <a:noFill/>
                    </a:lnL>
                    <a:lnR>
                      <a:noFill/>
                    </a:lnR>
                    <a:lnT>
                      <a:noFill/>
                    </a:lnT>
                    <a:lnB>
                      <a:noFill/>
                    </a:lnB>
                    <a:solidFill>
                      <a:srgbClr val="F1E783"/>
                    </a:solidFill>
                  </a:tcPr>
                </a:tc>
                <a:tc>
                  <a:txBody>
                    <a:bodyPr/>
                    <a:lstStyle/>
                    <a:p>
                      <a:pPr algn="r" fontAlgn="b"/>
                      <a:r>
                        <a:rPr lang="en-US" sz="300" b="0" i="0" u="none" strike="noStrike">
                          <a:solidFill>
                            <a:srgbClr val="000000"/>
                          </a:solidFill>
                          <a:latin typeface="Calibri"/>
                        </a:rPr>
                        <a:t>21.372</a:t>
                      </a:r>
                    </a:p>
                  </a:txBody>
                  <a:tcPr marL="2785" marR="2785" marT="2785" marB="0" anchor="b">
                    <a:lnL>
                      <a:noFill/>
                    </a:lnL>
                    <a:lnR>
                      <a:noFill/>
                    </a:lnR>
                    <a:lnT>
                      <a:noFill/>
                    </a:lnT>
                    <a:lnB>
                      <a:noFill/>
                    </a:lnB>
                    <a:solidFill>
                      <a:srgbClr val="ECE582"/>
                    </a:solidFill>
                  </a:tcPr>
                </a:tc>
                <a:tc>
                  <a:txBody>
                    <a:bodyPr/>
                    <a:lstStyle/>
                    <a:p>
                      <a:pPr algn="r" fontAlgn="b"/>
                      <a:r>
                        <a:rPr lang="en-US" sz="300" b="0" i="0" u="none" strike="noStrike">
                          <a:solidFill>
                            <a:srgbClr val="000000"/>
                          </a:solidFill>
                          <a:latin typeface="Calibri"/>
                        </a:rPr>
                        <a:t>16.887</a:t>
                      </a:r>
                    </a:p>
                  </a:txBody>
                  <a:tcPr marL="2785" marR="2785" marT="278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13.587</a:t>
                      </a:r>
                    </a:p>
                  </a:txBody>
                  <a:tcPr marL="2785" marR="2785" marT="2785" marB="0" anchor="b">
                    <a:lnL>
                      <a:noFill/>
                    </a:lnL>
                    <a:lnR>
                      <a:noFill/>
                    </a:lnR>
                    <a:lnT>
                      <a:noFill/>
                    </a:lnT>
                    <a:lnB>
                      <a:noFill/>
                    </a:lnB>
                    <a:solidFill>
                      <a:srgbClr val="B3D57F"/>
                    </a:solidFill>
                  </a:tcPr>
                </a:tc>
                <a:tc>
                  <a:txBody>
                    <a:bodyPr/>
                    <a:lstStyle/>
                    <a:p>
                      <a:pPr algn="r" fontAlgn="b"/>
                      <a:r>
                        <a:rPr lang="en-US" sz="300" b="0" i="0" u="none" strike="noStrike">
                          <a:solidFill>
                            <a:srgbClr val="000000"/>
                          </a:solidFill>
                          <a:latin typeface="Calibri"/>
                        </a:rPr>
                        <a:t>17.446</a:t>
                      </a:r>
                    </a:p>
                  </a:txBody>
                  <a:tcPr marL="2785" marR="2785" marT="278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34.022</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41.262</a:t>
                      </a:r>
                    </a:p>
                  </a:txBody>
                  <a:tcPr marL="2785" marR="2785" marT="2785" marB="0" anchor="b">
                    <a:lnL>
                      <a:noFill/>
                    </a:lnL>
                    <a:lnR>
                      <a:noFill/>
                    </a:lnR>
                    <a:lnT>
                      <a:noFill/>
                    </a:lnT>
                    <a:lnB>
                      <a:noFill/>
                    </a:lnB>
                    <a:solidFill>
                      <a:srgbClr val="FFDD82"/>
                    </a:solidFill>
                  </a:tcPr>
                </a:tc>
              </a:tr>
              <a:tr h="55685">
                <a:tc>
                  <a:txBody>
                    <a:bodyPr/>
                    <a:lstStyle/>
                    <a:p>
                      <a:pPr algn="l" fontAlgn="b"/>
                      <a:r>
                        <a:rPr lang="en-US" sz="300" b="0" i="0" u="none" strike="noStrike">
                          <a:solidFill>
                            <a:srgbClr val="000000"/>
                          </a:solidFill>
                          <a:latin typeface="Calibri"/>
                        </a:rPr>
                        <a:t>ADDITION Intensive</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20.55</a:t>
                      </a:r>
                    </a:p>
                  </a:txBody>
                  <a:tcPr marL="2785" marR="2785" marT="2785" marB="0" anchor="b">
                    <a:lnL>
                      <a:noFill/>
                    </a:lnL>
                    <a:lnR>
                      <a:noFill/>
                    </a:lnR>
                    <a:lnT>
                      <a:noFill/>
                    </a:lnT>
                    <a:lnB>
                      <a:noFill/>
                    </a:lnB>
                    <a:solidFill>
                      <a:srgbClr val="E6E382"/>
                    </a:solidFill>
                  </a:tcPr>
                </a:tc>
                <a:tc>
                  <a:txBody>
                    <a:bodyPr/>
                    <a:lstStyle/>
                    <a:p>
                      <a:pPr algn="r" fontAlgn="b"/>
                      <a:r>
                        <a:rPr lang="en-US" sz="300" b="0" i="0" u="none" strike="noStrike">
                          <a:solidFill>
                            <a:srgbClr val="000000"/>
                          </a:solidFill>
                          <a:latin typeface="Calibri"/>
                        </a:rPr>
                        <a:t>18.915</a:t>
                      </a:r>
                    </a:p>
                  </a:txBody>
                  <a:tcPr marL="2785" marR="2785" marT="2785" marB="0" anchor="b">
                    <a:lnL>
                      <a:noFill/>
                    </a:lnL>
                    <a:lnR>
                      <a:noFill/>
                    </a:lnR>
                    <a:lnT>
                      <a:noFill/>
                    </a:lnT>
                    <a:lnB>
                      <a:noFill/>
                    </a:lnB>
                    <a:solidFill>
                      <a:srgbClr val="DAE081"/>
                    </a:solidFill>
                  </a:tcPr>
                </a:tc>
                <a:tc>
                  <a:txBody>
                    <a:bodyPr/>
                    <a:lstStyle/>
                    <a:p>
                      <a:pPr algn="r" fontAlgn="b"/>
                      <a:r>
                        <a:rPr lang="en-US" sz="300" b="0" i="0" u="none" strike="noStrike">
                          <a:solidFill>
                            <a:srgbClr val="000000"/>
                          </a:solidFill>
                          <a:latin typeface="Calibri"/>
                        </a:rPr>
                        <a:t>23.262</a:t>
                      </a:r>
                    </a:p>
                  </a:txBody>
                  <a:tcPr marL="2785" marR="2785" marT="2785" marB="0" anchor="b">
                    <a:lnL>
                      <a:noFill/>
                    </a:lnL>
                    <a:lnR>
                      <a:noFill/>
                    </a:lnR>
                    <a:lnT>
                      <a:noFill/>
                    </a:lnT>
                    <a:lnB>
                      <a:noFill/>
                    </a:lnB>
                    <a:solidFill>
                      <a:srgbClr val="F9E983"/>
                    </a:solidFill>
                  </a:tcPr>
                </a:tc>
                <a:tc>
                  <a:txBody>
                    <a:bodyPr/>
                    <a:lstStyle/>
                    <a:p>
                      <a:pPr algn="r" fontAlgn="b"/>
                      <a:r>
                        <a:rPr lang="en-US" sz="300" b="0" i="0" u="none" strike="noStrike">
                          <a:solidFill>
                            <a:srgbClr val="000000"/>
                          </a:solidFill>
                          <a:latin typeface="Calibri"/>
                        </a:rPr>
                        <a:t>22.315</a:t>
                      </a:r>
                    </a:p>
                  </a:txBody>
                  <a:tcPr marL="2785" marR="2785" marT="2785"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27.731</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36.649</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28.662</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33.898</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9.3433</a:t>
                      </a:r>
                    </a:p>
                  </a:txBody>
                  <a:tcPr marL="2785" marR="2785" marT="278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32.03</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31.982</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22.61</a:t>
                      </a:r>
                    </a:p>
                  </a:txBody>
                  <a:tcPr marL="2785" marR="2785" marT="2785" marB="0" anchor="b">
                    <a:lnL>
                      <a:noFill/>
                    </a:lnL>
                    <a:lnR>
                      <a:noFill/>
                    </a:lnR>
                    <a:lnT>
                      <a:noFill/>
                    </a:lnT>
                    <a:lnB>
                      <a:noFill/>
                    </a:lnB>
                    <a:solidFill>
                      <a:srgbClr val="F5E883"/>
                    </a:solidFill>
                  </a:tcPr>
                </a:tc>
                <a:tc>
                  <a:txBody>
                    <a:bodyPr/>
                    <a:lstStyle/>
                    <a:p>
                      <a:pPr algn="r" fontAlgn="b"/>
                      <a:r>
                        <a:rPr lang="en-US" sz="300" b="0" i="0" u="none" strike="noStrike">
                          <a:solidFill>
                            <a:srgbClr val="000000"/>
                          </a:solidFill>
                          <a:latin typeface="Calibri"/>
                        </a:rPr>
                        <a:t>12.58</a:t>
                      </a:r>
                    </a:p>
                  </a:txBody>
                  <a:tcPr marL="2785" marR="2785" marT="2785"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13.483</a:t>
                      </a:r>
                    </a:p>
                  </a:txBody>
                  <a:tcPr marL="2785" marR="2785" marT="278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29.76</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17.921</a:t>
                      </a:r>
                    </a:p>
                  </a:txBody>
                  <a:tcPr marL="2785" marR="2785" marT="2785" marB="0" anchor="b">
                    <a:lnL>
                      <a:noFill/>
                    </a:lnL>
                    <a:lnR>
                      <a:noFill/>
                    </a:lnR>
                    <a:lnT>
                      <a:noFill/>
                    </a:lnT>
                    <a:lnB>
                      <a:noFill/>
                    </a:lnB>
                    <a:solidFill>
                      <a:srgbClr val="D3DE81"/>
                    </a:solidFill>
                  </a:tcPr>
                </a:tc>
                <a:tc>
                  <a:txBody>
                    <a:bodyPr/>
                    <a:lstStyle/>
                    <a:p>
                      <a:pPr algn="r" fontAlgn="b"/>
                      <a:r>
                        <a:rPr lang="en-US" sz="300" b="0" i="0" u="none" strike="noStrike">
                          <a:solidFill>
                            <a:srgbClr val="000000"/>
                          </a:solidFill>
                          <a:latin typeface="Calibri"/>
                        </a:rPr>
                        <a:t>16.603</a:t>
                      </a:r>
                    </a:p>
                  </a:txBody>
                  <a:tcPr marL="2785" marR="2785" marT="278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14.538</a:t>
                      </a:r>
                    </a:p>
                  </a:txBody>
                  <a:tcPr marL="2785" marR="2785" marT="2785" marB="0" anchor="b">
                    <a:lnL>
                      <a:noFill/>
                    </a:lnL>
                    <a:lnR>
                      <a:noFill/>
                    </a:lnR>
                    <a:lnT>
                      <a:noFill/>
                    </a:lnT>
                    <a:lnB>
                      <a:noFill/>
                    </a:lnB>
                    <a:solidFill>
                      <a:srgbClr val="BAD780"/>
                    </a:solidFill>
                  </a:tcPr>
                </a:tc>
                <a:tc>
                  <a:txBody>
                    <a:bodyPr/>
                    <a:lstStyle/>
                    <a:p>
                      <a:pPr algn="r" fontAlgn="b"/>
                      <a:r>
                        <a:rPr lang="en-US" sz="300" b="0" i="0" u="none" strike="noStrike">
                          <a:solidFill>
                            <a:srgbClr val="000000"/>
                          </a:solidFill>
                          <a:latin typeface="Calibri"/>
                        </a:rPr>
                        <a:t>15.476</a:t>
                      </a:r>
                    </a:p>
                  </a:txBody>
                  <a:tcPr marL="2785" marR="2785" marT="278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22.549</a:t>
                      </a:r>
                    </a:p>
                  </a:txBody>
                  <a:tcPr marL="2785" marR="2785" marT="2785" marB="0" anchor="b">
                    <a:lnL>
                      <a:noFill/>
                    </a:lnL>
                    <a:lnR>
                      <a:noFill/>
                    </a:lnR>
                    <a:lnT>
                      <a:noFill/>
                    </a:lnT>
                    <a:lnB>
                      <a:noFill/>
                    </a:lnB>
                    <a:solidFill>
                      <a:srgbClr val="F4E883"/>
                    </a:solidFill>
                  </a:tcPr>
                </a:tc>
                <a:tc>
                  <a:txBody>
                    <a:bodyPr/>
                    <a:lstStyle/>
                    <a:p>
                      <a:pPr algn="r" fontAlgn="b"/>
                      <a:r>
                        <a:rPr lang="en-US" sz="300" b="0" i="0" u="none" strike="noStrike">
                          <a:solidFill>
                            <a:srgbClr val="000000"/>
                          </a:solidFill>
                          <a:latin typeface="Calibri"/>
                        </a:rPr>
                        <a:t>18.43</a:t>
                      </a:r>
                    </a:p>
                  </a:txBody>
                  <a:tcPr marL="2785" marR="2785" marT="2785"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23.764</a:t>
                      </a:r>
                    </a:p>
                  </a:txBody>
                  <a:tcPr marL="2785" marR="2785" marT="2785" marB="0" anchor="b">
                    <a:lnL>
                      <a:noFill/>
                    </a:lnL>
                    <a:lnR>
                      <a:noFill/>
                    </a:lnR>
                    <a:lnT>
                      <a:noFill/>
                    </a:lnT>
                    <a:lnB>
                      <a:noFill/>
                    </a:lnB>
                    <a:solidFill>
                      <a:srgbClr val="FDEA83"/>
                    </a:solidFill>
                  </a:tcPr>
                </a:tc>
                <a:tc>
                  <a:txBody>
                    <a:bodyPr/>
                    <a:lstStyle/>
                    <a:p>
                      <a:pPr algn="r" fontAlgn="b"/>
                      <a:r>
                        <a:rPr lang="en-US" sz="300" b="0" i="0" u="none" strike="noStrike">
                          <a:solidFill>
                            <a:srgbClr val="000000"/>
                          </a:solidFill>
                          <a:latin typeface="Calibri"/>
                        </a:rPr>
                        <a:t>14.982</a:t>
                      </a:r>
                    </a:p>
                  </a:txBody>
                  <a:tcPr marL="2785" marR="2785" marT="2785" marB="0" anchor="b">
                    <a:lnL>
                      <a:noFill/>
                    </a:lnL>
                    <a:lnR>
                      <a:noFill/>
                    </a:lnR>
                    <a:lnT>
                      <a:noFill/>
                    </a:lnT>
                    <a:lnB>
                      <a:noFill/>
                    </a:lnB>
                    <a:solidFill>
                      <a:srgbClr val="BDD880"/>
                    </a:solidFill>
                  </a:tcPr>
                </a:tc>
                <a:tc>
                  <a:txBody>
                    <a:bodyPr/>
                    <a:lstStyle/>
                    <a:p>
                      <a:pPr algn="r" fontAlgn="b"/>
                      <a:r>
                        <a:rPr lang="en-US" sz="300" b="0" i="0" u="none" strike="noStrike">
                          <a:solidFill>
                            <a:srgbClr val="000000"/>
                          </a:solidFill>
                          <a:latin typeface="Calibri"/>
                        </a:rPr>
                        <a:t>23.599</a:t>
                      </a:r>
                    </a:p>
                  </a:txBody>
                  <a:tcPr marL="2785" marR="2785" marT="278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40.967</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41.658</a:t>
                      </a:r>
                    </a:p>
                  </a:txBody>
                  <a:tcPr marL="2785" marR="2785" marT="2785" marB="0" anchor="b">
                    <a:lnL>
                      <a:noFill/>
                    </a:lnL>
                    <a:lnR>
                      <a:noFill/>
                    </a:lnR>
                    <a:lnT>
                      <a:noFill/>
                    </a:lnT>
                    <a:lnB>
                      <a:noFill/>
                    </a:lnB>
                    <a:solidFill>
                      <a:srgbClr val="FFDD82"/>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21.075</a:t>
                      </a:r>
                    </a:p>
                  </a:txBody>
                  <a:tcPr marL="2785" marR="2785" marT="2785" marB="0" anchor="b">
                    <a:lnL>
                      <a:noFill/>
                    </a:lnL>
                    <a:lnR>
                      <a:noFill/>
                    </a:lnR>
                    <a:lnT>
                      <a:noFill/>
                    </a:lnT>
                    <a:lnB>
                      <a:noFill/>
                    </a:lnB>
                    <a:solidFill>
                      <a:srgbClr val="EAE482"/>
                    </a:solidFill>
                  </a:tcPr>
                </a:tc>
                <a:tc>
                  <a:txBody>
                    <a:bodyPr/>
                    <a:lstStyle/>
                    <a:p>
                      <a:pPr algn="r" fontAlgn="b"/>
                      <a:r>
                        <a:rPr lang="en-US" sz="300" b="0" i="0" u="none" strike="noStrike">
                          <a:solidFill>
                            <a:srgbClr val="000000"/>
                          </a:solidFill>
                          <a:latin typeface="Calibri"/>
                        </a:rPr>
                        <a:t>19.005</a:t>
                      </a:r>
                    </a:p>
                  </a:txBody>
                  <a:tcPr marL="2785" marR="2785" marT="2785" marB="0" anchor="b">
                    <a:lnL>
                      <a:noFill/>
                    </a:lnL>
                    <a:lnR>
                      <a:noFill/>
                    </a:lnR>
                    <a:lnT>
                      <a:noFill/>
                    </a:lnT>
                    <a:lnB>
                      <a:noFill/>
                    </a:lnB>
                    <a:solidFill>
                      <a:srgbClr val="DAE081"/>
                    </a:solidFill>
                  </a:tcPr>
                </a:tc>
                <a:tc>
                  <a:txBody>
                    <a:bodyPr/>
                    <a:lstStyle/>
                    <a:p>
                      <a:pPr algn="r" fontAlgn="b"/>
                      <a:r>
                        <a:rPr lang="en-US" sz="300" b="0" i="0" u="none" strike="noStrike">
                          <a:solidFill>
                            <a:srgbClr val="000000"/>
                          </a:solidFill>
                          <a:latin typeface="Calibri"/>
                        </a:rPr>
                        <a:t>21.536</a:t>
                      </a:r>
                    </a:p>
                  </a:txBody>
                  <a:tcPr marL="2785" marR="2785" marT="2785" marB="0" anchor="b">
                    <a:lnL>
                      <a:noFill/>
                    </a:lnL>
                    <a:lnR>
                      <a:noFill/>
                    </a:lnR>
                    <a:lnT>
                      <a:noFill/>
                    </a:lnT>
                    <a:lnB>
                      <a:noFill/>
                    </a:lnB>
                    <a:solidFill>
                      <a:srgbClr val="EDE582"/>
                    </a:solidFill>
                  </a:tcPr>
                </a:tc>
                <a:tc>
                  <a:txBody>
                    <a:bodyPr/>
                    <a:lstStyle/>
                    <a:p>
                      <a:pPr algn="r" fontAlgn="b"/>
                      <a:r>
                        <a:rPr lang="en-US" sz="300" b="0" i="0" u="none" strike="noStrike">
                          <a:solidFill>
                            <a:srgbClr val="000000"/>
                          </a:solidFill>
                          <a:latin typeface="Calibri"/>
                        </a:rPr>
                        <a:t>22.586</a:t>
                      </a:r>
                    </a:p>
                  </a:txBody>
                  <a:tcPr marL="2785" marR="2785" marT="2785" marB="0" anchor="b">
                    <a:lnL>
                      <a:noFill/>
                    </a:lnL>
                    <a:lnR>
                      <a:noFill/>
                    </a:lnR>
                    <a:lnT>
                      <a:noFill/>
                    </a:lnT>
                    <a:lnB>
                      <a:noFill/>
                    </a:lnB>
                    <a:solidFill>
                      <a:srgbClr val="F5E883"/>
                    </a:solidFill>
                  </a:tcPr>
                </a:tc>
                <a:tc>
                  <a:txBody>
                    <a:bodyPr/>
                    <a:lstStyle/>
                    <a:p>
                      <a:pPr algn="r" fontAlgn="b"/>
                      <a:r>
                        <a:rPr lang="en-US" sz="300" b="0" i="0" u="none" strike="noStrike">
                          <a:solidFill>
                            <a:srgbClr val="000000"/>
                          </a:solidFill>
                          <a:latin typeface="Calibri"/>
                        </a:rPr>
                        <a:t>27.016</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37.937</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28.357</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35.117</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11.539</a:t>
                      </a:r>
                    </a:p>
                  </a:txBody>
                  <a:tcPr marL="2785" marR="2785" marT="2785" marB="0" anchor="b">
                    <a:lnL>
                      <a:noFill/>
                    </a:lnL>
                    <a:lnR>
                      <a:noFill/>
                    </a:lnR>
                    <a:lnT>
                      <a:noFill/>
                    </a:lnT>
                    <a:lnB>
                      <a:noFill/>
                    </a:lnB>
                    <a:solidFill>
                      <a:srgbClr val="A4D07E"/>
                    </a:solidFill>
                  </a:tcPr>
                </a:tc>
                <a:tc>
                  <a:txBody>
                    <a:bodyPr/>
                    <a:lstStyle/>
                    <a:p>
                      <a:pPr algn="r" fontAlgn="b"/>
                      <a:r>
                        <a:rPr lang="en-US" sz="300" b="0" i="0" u="none" strike="noStrike">
                          <a:solidFill>
                            <a:srgbClr val="000000"/>
                          </a:solidFill>
                          <a:latin typeface="Calibri"/>
                        </a:rPr>
                        <a:t>34.223</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30.451</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25.962</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9.3818</a:t>
                      </a:r>
                    </a:p>
                  </a:txBody>
                  <a:tcPr marL="2785" marR="2785" marT="278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11.825</a:t>
                      </a:r>
                    </a:p>
                  </a:txBody>
                  <a:tcPr marL="2785" marR="2785" marT="2785" marB="0" anchor="b">
                    <a:lnL>
                      <a:noFill/>
                    </a:lnL>
                    <a:lnR>
                      <a:noFill/>
                    </a:lnR>
                    <a:lnT>
                      <a:noFill/>
                    </a:lnT>
                    <a:lnB>
                      <a:noFill/>
                    </a:lnB>
                    <a:solidFill>
                      <a:srgbClr val="A6D17E"/>
                    </a:solidFill>
                  </a:tcPr>
                </a:tc>
                <a:tc>
                  <a:txBody>
                    <a:bodyPr/>
                    <a:lstStyle/>
                    <a:p>
                      <a:pPr algn="r" fontAlgn="b"/>
                      <a:r>
                        <a:rPr lang="en-US" sz="300" b="0" i="0" u="none" strike="noStrike">
                          <a:solidFill>
                            <a:srgbClr val="000000"/>
                          </a:solidFill>
                          <a:latin typeface="Calibri"/>
                        </a:rPr>
                        <a:t>30.115</a:t>
                      </a:r>
                    </a:p>
                  </a:txBody>
                  <a:tcPr marL="2785" marR="2785" marT="2785"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17.774</a:t>
                      </a:r>
                    </a:p>
                  </a:txBody>
                  <a:tcPr marL="2785" marR="2785" marT="2785" marB="0" anchor="b">
                    <a:lnL>
                      <a:noFill/>
                    </a:lnL>
                    <a:lnR>
                      <a:noFill/>
                    </a:lnR>
                    <a:lnT>
                      <a:noFill/>
                    </a:lnT>
                    <a:lnB>
                      <a:noFill/>
                    </a:lnB>
                    <a:solidFill>
                      <a:srgbClr val="D1DE81"/>
                    </a:solidFill>
                  </a:tcPr>
                </a:tc>
                <a:tc>
                  <a:txBody>
                    <a:bodyPr/>
                    <a:lstStyle/>
                    <a:p>
                      <a:pPr algn="r" fontAlgn="b"/>
                      <a:r>
                        <a:rPr lang="en-US" sz="300" b="0" i="0" u="none" strike="noStrike">
                          <a:solidFill>
                            <a:srgbClr val="000000"/>
                          </a:solidFill>
                          <a:latin typeface="Calibri"/>
                        </a:rPr>
                        <a:t>18.691</a:t>
                      </a:r>
                    </a:p>
                  </a:txBody>
                  <a:tcPr marL="2785" marR="2785" marT="2785" marB="0" anchor="b">
                    <a:lnL>
                      <a:noFill/>
                    </a:lnL>
                    <a:lnR>
                      <a:noFill/>
                    </a:lnR>
                    <a:lnT>
                      <a:noFill/>
                    </a:lnT>
                    <a:lnB>
                      <a:noFill/>
                    </a:lnB>
                    <a:solidFill>
                      <a:srgbClr val="D8DF81"/>
                    </a:solidFill>
                  </a:tcPr>
                </a:tc>
                <a:tc>
                  <a:txBody>
                    <a:bodyPr/>
                    <a:lstStyle/>
                    <a:p>
                      <a:pPr algn="r" fontAlgn="b"/>
                      <a:r>
                        <a:rPr lang="en-US" sz="300" b="0" i="0" u="none" strike="noStrike">
                          <a:solidFill>
                            <a:srgbClr val="000000"/>
                          </a:solidFill>
                          <a:latin typeface="Calibri"/>
                        </a:rPr>
                        <a:t>15.178</a:t>
                      </a:r>
                    </a:p>
                  </a:txBody>
                  <a:tcPr marL="2785" marR="2785" marT="2785" marB="0" anchor="b">
                    <a:lnL>
                      <a:noFill/>
                    </a:lnL>
                    <a:lnR>
                      <a:noFill/>
                    </a:lnR>
                    <a:lnT>
                      <a:noFill/>
                    </a:lnT>
                    <a:lnB>
                      <a:noFill/>
                    </a:lnB>
                    <a:solidFill>
                      <a:srgbClr val="BFD880"/>
                    </a:solidFill>
                  </a:tcPr>
                </a:tc>
                <a:tc>
                  <a:txBody>
                    <a:bodyPr/>
                    <a:lstStyle/>
                    <a:p>
                      <a:pPr algn="r" fontAlgn="b"/>
                      <a:r>
                        <a:rPr lang="en-US" sz="300" b="0" i="0" u="none" strike="noStrike">
                          <a:solidFill>
                            <a:srgbClr val="000000"/>
                          </a:solidFill>
                          <a:latin typeface="Calibri"/>
                        </a:rPr>
                        <a:t>16.069</a:t>
                      </a:r>
                    </a:p>
                  </a:txBody>
                  <a:tcPr marL="2785" marR="2785" marT="2785"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27.068</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21.807</a:t>
                      </a:r>
                    </a:p>
                  </a:txBody>
                  <a:tcPr marL="2785" marR="2785" marT="2785" marB="0" anchor="b">
                    <a:lnL>
                      <a:noFill/>
                    </a:lnL>
                    <a:lnR>
                      <a:noFill/>
                    </a:lnR>
                    <a:lnT>
                      <a:noFill/>
                    </a:lnT>
                    <a:lnB>
                      <a:noFill/>
                    </a:lnB>
                    <a:solidFill>
                      <a:srgbClr val="EFE683"/>
                    </a:solidFill>
                  </a:tcPr>
                </a:tc>
                <a:tc>
                  <a:txBody>
                    <a:bodyPr/>
                    <a:lstStyle/>
                    <a:p>
                      <a:pPr algn="r" fontAlgn="b"/>
                      <a:r>
                        <a:rPr lang="en-US" sz="300" b="0" i="0" u="none" strike="noStrike">
                          <a:solidFill>
                            <a:srgbClr val="000000"/>
                          </a:solidFill>
                          <a:latin typeface="Calibri"/>
                        </a:rPr>
                        <a:t>21.255</a:t>
                      </a:r>
                    </a:p>
                  </a:txBody>
                  <a:tcPr marL="2785" marR="2785" marT="2785" marB="0" anchor="b">
                    <a:lnL>
                      <a:noFill/>
                    </a:lnL>
                    <a:lnR>
                      <a:noFill/>
                    </a:lnR>
                    <a:lnT>
                      <a:noFill/>
                    </a:lnT>
                    <a:lnB>
                      <a:noFill/>
                    </a:lnB>
                    <a:solidFill>
                      <a:srgbClr val="EBE582"/>
                    </a:solidFill>
                  </a:tcPr>
                </a:tc>
                <a:tc>
                  <a:txBody>
                    <a:bodyPr/>
                    <a:lstStyle/>
                    <a:p>
                      <a:pPr algn="r" fontAlgn="b"/>
                      <a:r>
                        <a:rPr lang="en-US" sz="300" b="0" i="0" u="none" strike="noStrike">
                          <a:solidFill>
                            <a:srgbClr val="000000"/>
                          </a:solidFill>
                          <a:latin typeface="Calibri"/>
                        </a:rPr>
                        <a:t>18.908</a:t>
                      </a:r>
                    </a:p>
                  </a:txBody>
                  <a:tcPr marL="2785" marR="2785" marT="2785" marB="0" anchor="b">
                    <a:lnL>
                      <a:noFill/>
                    </a:lnL>
                    <a:lnR>
                      <a:noFill/>
                    </a:lnR>
                    <a:lnT>
                      <a:noFill/>
                    </a:lnT>
                    <a:lnB>
                      <a:noFill/>
                    </a:lnB>
                    <a:solidFill>
                      <a:srgbClr val="DAE081"/>
                    </a:solidFill>
                  </a:tcPr>
                </a:tc>
                <a:tc>
                  <a:txBody>
                    <a:bodyPr/>
                    <a:lstStyle/>
                    <a:p>
                      <a:pPr algn="r" fontAlgn="b"/>
                      <a:r>
                        <a:rPr lang="en-US" sz="300" b="0" i="0" u="none" strike="noStrike">
                          <a:solidFill>
                            <a:srgbClr val="000000"/>
                          </a:solidFill>
                          <a:latin typeface="Calibri"/>
                        </a:rPr>
                        <a:t>24.953</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34.408</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43.618</a:t>
                      </a:r>
                    </a:p>
                  </a:txBody>
                  <a:tcPr marL="2785" marR="2785" marT="2785" marB="0" anchor="b">
                    <a:lnL>
                      <a:noFill/>
                    </a:lnL>
                    <a:lnR>
                      <a:noFill/>
                    </a:lnR>
                    <a:lnT>
                      <a:noFill/>
                    </a:lnT>
                    <a:lnB>
                      <a:noFill/>
                    </a:lnB>
                    <a:solidFill>
                      <a:srgbClr val="FFDB81"/>
                    </a:solidFill>
                  </a:tcPr>
                </a:tc>
              </a:tr>
              <a:tr h="55685">
                <a:tc>
                  <a:txBody>
                    <a:bodyPr/>
                    <a:lstStyle/>
                    <a:p>
                      <a:pPr algn="l" fontAlgn="b"/>
                      <a:r>
                        <a:rPr lang="en-US" sz="300" b="0" i="0" u="none" strike="noStrike" dirty="0">
                          <a:solidFill>
                            <a:srgbClr val="000000"/>
                          </a:solidFill>
                          <a:latin typeface="Calibri"/>
                        </a:rPr>
                        <a:t>ADDITION Full</a:t>
                      </a:r>
                    </a:p>
                  </a:txBody>
                  <a:tcPr marL="2785" marR="2785" marT="2785" marB="0" anchor="b">
                    <a:lnL>
                      <a:noFill/>
                    </a:lnL>
                    <a:lnR>
                      <a:noFill/>
                    </a:lnR>
                    <a:lnT>
                      <a:noFill/>
                    </a:lnT>
                    <a:lnB>
                      <a:noFill/>
                    </a:lnB>
                  </a:tcPr>
                </a:tc>
                <a:tc>
                  <a:txBody>
                    <a:bodyPr/>
                    <a:lstStyle/>
                    <a:p>
                      <a:pPr algn="r" fontAlgn="b"/>
                      <a:r>
                        <a:rPr lang="en-US" sz="300" b="0" i="0" u="none" strike="noStrike" dirty="0">
                          <a:solidFill>
                            <a:srgbClr val="000000"/>
                          </a:solidFill>
                          <a:latin typeface="Calibri"/>
                        </a:rPr>
                        <a:t>18.761</a:t>
                      </a:r>
                    </a:p>
                  </a:txBody>
                  <a:tcPr marL="2785" marR="2785" marT="2785" marB="0" anchor="b">
                    <a:lnL>
                      <a:noFill/>
                    </a:lnL>
                    <a:lnR>
                      <a:noFill/>
                    </a:lnR>
                    <a:lnT>
                      <a:noFill/>
                    </a:lnT>
                    <a:lnB>
                      <a:noFill/>
                    </a:lnB>
                    <a:solidFill>
                      <a:srgbClr val="D9E081"/>
                    </a:solidFill>
                  </a:tcPr>
                </a:tc>
                <a:tc>
                  <a:txBody>
                    <a:bodyPr/>
                    <a:lstStyle/>
                    <a:p>
                      <a:pPr algn="r" fontAlgn="b"/>
                      <a:r>
                        <a:rPr lang="en-US" sz="300" b="0" i="0" u="none" strike="noStrike" dirty="0">
                          <a:solidFill>
                            <a:srgbClr val="000000"/>
                          </a:solidFill>
                          <a:latin typeface="Calibri"/>
                        </a:rPr>
                        <a:t>19.908</a:t>
                      </a:r>
                    </a:p>
                  </a:txBody>
                  <a:tcPr marL="2785" marR="2785" marT="2785" marB="0" anchor="b">
                    <a:lnL>
                      <a:noFill/>
                    </a:lnL>
                    <a:lnR>
                      <a:noFill/>
                    </a:lnR>
                    <a:lnT>
                      <a:noFill/>
                    </a:lnT>
                    <a:lnB>
                      <a:noFill/>
                    </a:lnB>
                    <a:solidFill>
                      <a:srgbClr val="E1E282"/>
                    </a:solidFill>
                  </a:tcPr>
                </a:tc>
                <a:tc>
                  <a:txBody>
                    <a:bodyPr/>
                    <a:lstStyle/>
                    <a:p>
                      <a:pPr algn="r" fontAlgn="b"/>
                      <a:r>
                        <a:rPr lang="en-US" sz="300" b="0" i="0" u="none" strike="noStrike" dirty="0">
                          <a:solidFill>
                            <a:srgbClr val="000000"/>
                          </a:solidFill>
                          <a:latin typeface="Calibri"/>
                        </a:rPr>
                        <a:t>21.949</a:t>
                      </a:r>
                    </a:p>
                  </a:txBody>
                  <a:tcPr marL="2785" marR="2785" marT="2785" marB="0" anchor="b">
                    <a:lnL>
                      <a:noFill/>
                    </a:lnL>
                    <a:lnR>
                      <a:noFill/>
                    </a:lnR>
                    <a:lnT>
                      <a:noFill/>
                    </a:lnT>
                    <a:lnB>
                      <a:noFill/>
                    </a:lnB>
                    <a:solidFill>
                      <a:srgbClr val="F0E683"/>
                    </a:solidFill>
                  </a:tcPr>
                </a:tc>
                <a:tc>
                  <a:txBody>
                    <a:bodyPr/>
                    <a:lstStyle/>
                    <a:p>
                      <a:pPr algn="r" fontAlgn="b"/>
                      <a:r>
                        <a:rPr lang="en-US" sz="300" b="0" i="0" u="none" strike="noStrike">
                          <a:solidFill>
                            <a:srgbClr val="000000"/>
                          </a:solidFill>
                          <a:latin typeface="Calibri"/>
                        </a:rPr>
                        <a:t>21.166</a:t>
                      </a:r>
                    </a:p>
                  </a:txBody>
                  <a:tcPr marL="2785" marR="2785" marT="2785" marB="0" anchor="b">
                    <a:lnL>
                      <a:noFill/>
                    </a:lnL>
                    <a:lnR>
                      <a:noFill/>
                    </a:lnR>
                    <a:lnT>
                      <a:noFill/>
                    </a:lnT>
                    <a:lnB>
                      <a:noFill/>
                    </a:lnB>
                    <a:solidFill>
                      <a:srgbClr val="EAE582"/>
                    </a:solidFill>
                  </a:tcPr>
                </a:tc>
                <a:tc>
                  <a:txBody>
                    <a:bodyPr/>
                    <a:lstStyle/>
                    <a:p>
                      <a:pPr algn="r" fontAlgn="b"/>
                      <a:r>
                        <a:rPr lang="en-US" sz="300" b="0" i="0" u="none" strike="noStrike">
                          <a:solidFill>
                            <a:srgbClr val="000000"/>
                          </a:solidFill>
                          <a:latin typeface="Calibri"/>
                        </a:rPr>
                        <a:t>26.766</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36.038</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27.246</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34.892</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10.318</a:t>
                      </a:r>
                    </a:p>
                  </a:txBody>
                  <a:tcPr marL="2785" marR="2785" marT="2785" marB="0" anchor="b">
                    <a:lnL>
                      <a:noFill/>
                    </a:lnL>
                    <a:lnR>
                      <a:noFill/>
                    </a:lnR>
                    <a:lnT>
                      <a:noFill/>
                    </a:lnT>
                    <a:lnB>
                      <a:noFill/>
                    </a:lnB>
                    <a:solidFill>
                      <a:srgbClr val="9BCE7E"/>
                    </a:solidFill>
                  </a:tcPr>
                </a:tc>
                <a:tc>
                  <a:txBody>
                    <a:bodyPr/>
                    <a:lstStyle/>
                    <a:p>
                      <a:pPr algn="r" fontAlgn="b"/>
                      <a:r>
                        <a:rPr lang="en-US" sz="300" b="0" i="0" u="none" strike="noStrike">
                          <a:solidFill>
                            <a:srgbClr val="000000"/>
                          </a:solidFill>
                          <a:latin typeface="Calibri"/>
                        </a:rPr>
                        <a:t>31.741</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30.137</a:t>
                      </a:r>
                    </a:p>
                  </a:txBody>
                  <a:tcPr marL="2785" marR="2785" marT="2785" marB="0" anchor="b">
                    <a:lnL>
                      <a:noFill/>
                    </a:lnL>
                    <a:lnR>
                      <a:noFill/>
                    </a:lnR>
                    <a:lnT>
                      <a:noFill/>
                    </a:lnT>
                    <a:lnB>
                      <a:noFill/>
                    </a:lnB>
                    <a:solidFill>
                      <a:srgbClr val="FFE684"/>
                    </a:solidFill>
                  </a:tcPr>
                </a:tc>
                <a:tc>
                  <a:txBody>
                    <a:bodyPr/>
                    <a:lstStyle/>
                    <a:p>
                      <a:pPr algn="r" fontAlgn="b"/>
                      <a:r>
                        <a:rPr lang="en-US" sz="300" b="0" i="0" u="none" strike="noStrike" dirty="0">
                          <a:solidFill>
                            <a:srgbClr val="000000"/>
                          </a:solidFill>
                          <a:latin typeface="Calibri"/>
                        </a:rPr>
                        <a:t>20.008</a:t>
                      </a:r>
                    </a:p>
                  </a:txBody>
                  <a:tcPr marL="2785" marR="2785" marT="2785" marB="0" anchor="b">
                    <a:lnL>
                      <a:noFill/>
                    </a:lnL>
                    <a:lnR>
                      <a:noFill/>
                    </a:lnR>
                    <a:lnT>
                      <a:noFill/>
                    </a:lnT>
                    <a:lnB>
                      <a:noFill/>
                    </a:lnB>
                    <a:solidFill>
                      <a:srgbClr val="E2E282"/>
                    </a:solidFill>
                  </a:tcPr>
                </a:tc>
                <a:tc>
                  <a:txBody>
                    <a:bodyPr/>
                    <a:lstStyle/>
                    <a:p>
                      <a:pPr algn="r" fontAlgn="b"/>
                      <a:r>
                        <a:rPr lang="en-US" sz="300" b="0" i="0" u="none" strike="noStrike">
                          <a:solidFill>
                            <a:srgbClr val="000000"/>
                          </a:solidFill>
                          <a:latin typeface="Calibri"/>
                        </a:rPr>
                        <a:t>12.776</a:t>
                      </a:r>
                    </a:p>
                  </a:txBody>
                  <a:tcPr marL="2785" marR="2785" marT="2785" marB="0" anchor="b">
                    <a:lnL>
                      <a:noFill/>
                    </a:lnL>
                    <a:lnR>
                      <a:noFill/>
                    </a:lnR>
                    <a:lnT>
                      <a:noFill/>
                    </a:lnT>
                    <a:lnB>
                      <a:noFill/>
                    </a:lnB>
                    <a:solidFill>
                      <a:srgbClr val="ADD37F"/>
                    </a:solidFill>
                  </a:tcPr>
                </a:tc>
                <a:tc>
                  <a:txBody>
                    <a:bodyPr/>
                    <a:lstStyle/>
                    <a:p>
                      <a:pPr algn="r" fontAlgn="b"/>
                      <a:r>
                        <a:rPr lang="en-US" sz="300" b="0" i="0" u="none" strike="noStrike" dirty="0">
                          <a:solidFill>
                            <a:srgbClr val="000000"/>
                          </a:solidFill>
                          <a:latin typeface="Calibri"/>
                        </a:rPr>
                        <a:t>11.328</a:t>
                      </a:r>
                    </a:p>
                  </a:txBody>
                  <a:tcPr marL="2785" marR="2785" marT="278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28.982</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15.525</a:t>
                      </a:r>
                    </a:p>
                  </a:txBody>
                  <a:tcPr marL="2785" marR="2785" marT="278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15.99</a:t>
                      </a:r>
                    </a:p>
                  </a:txBody>
                  <a:tcPr marL="2785" marR="2785" marT="2785" marB="0" anchor="b">
                    <a:lnL>
                      <a:noFill/>
                    </a:lnL>
                    <a:lnR>
                      <a:noFill/>
                    </a:lnR>
                    <a:lnT>
                      <a:noFill/>
                    </a:lnT>
                    <a:lnB>
                      <a:noFill/>
                    </a:lnB>
                    <a:solidFill>
                      <a:srgbClr val="C4DA80"/>
                    </a:solidFill>
                  </a:tcPr>
                </a:tc>
                <a:tc>
                  <a:txBody>
                    <a:bodyPr/>
                    <a:lstStyle/>
                    <a:p>
                      <a:pPr algn="r" fontAlgn="b"/>
                      <a:r>
                        <a:rPr lang="en-US" sz="300" b="0" i="0" u="none" strike="noStrike">
                          <a:solidFill>
                            <a:srgbClr val="000000"/>
                          </a:solidFill>
                          <a:latin typeface="Calibri"/>
                        </a:rPr>
                        <a:t>15.969</a:t>
                      </a:r>
                    </a:p>
                  </a:txBody>
                  <a:tcPr marL="2785" marR="2785" marT="2785" marB="0" anchor="b">
                    <a:lnL>
                      <a:noFill/>
                    </a:lnL>
                    <a:lnR>
                      <a:noFill/>
                    </a:lnR>
                    <a:lnT>
                      <a:noFill/>
                    </a:lnT>
                    <a:lnB>
                      <a:noFill/>
                    </a:lnB>
                    <a:solidFill>
                      <a:srgbClr val="C4DA80"/>
                    </a:solidFill>
                  </a:tcPr>
                </a:tc>
                <a:tc>
                  <a:txBody>
                    <a:bodyPr/>
                    <a:lstStyle/>
                    <a:p>
                      <a:pPr algn="r" fontAlgn="b"/>
                      <a:r>
                        <a:rPr lang="en-US" sz="300" b="0" i="0" u="none" strike="noStrike">
                          <a:solidFill>
                            <a:srgbClr val="000000"/>
                          </a:solidFill>
                          <a:latin typeface="Calibri"/>
                        </a:rPr>
                        <a:t>13.253</a:t>
                      </a:r>
                    </a:p>
                  </a:txBody>
                  <a:tcPr marL="2785" marR="2785" marT="2785"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23.679</a:t>
                      </a:r>
                    </a:p>
                  </a:txBody>
                  <a:tcPr marL="2785" marR="2785" marT="2785" marB="0" anchor="b">
                    <a:lnL>
                      <a:noFill/>
                    </a:lnL>
                    <a:lnR>
                      <a:noFill/>
                    </a:lnR>
                    <a:lnT>
                      <a:noFill/>
                    </a:lnT>
                    <a:lnB>
                      <a:noFill/>
                    </a:lnB>
                    <a:solidFill>
                      <a:srgbClr val="FDEA83"/>
                    </a:solidFill>
                  </a:tcPr>
                </a:tc>
                <a:tc>
                  <a:txBody>
                    <a:bodyPr/>
                    <a:lstStyle/>
                    <a:p>
                      <a:pPr algn="r" fontAlgn="b"/>
                      <a:r>
                        <a:rPr lang="en-US" sz="300" b="0" i="0" u="none" strike="noStrike">
                          <a:solidFill>
                            <a:srgbClr val="000000"/>
                          </a:solidFill>
                          <a:latin typeface="Calibri"/>
                        </a:rPr>
                        <a:t>19.412</a:t>
                      </a:r>
                    </a:p>
                  </a:txBody>
                  <a:tcPr marL="2785" marR="2785" marT="2785" marB="0" anchor="b">
                    <a:lnL>
                      <a:noFill/>
                    </a:lnL>
                    <a:lnR>
                      <a:noFill/>
                    </a:lnR>
                    <a:lnT>
                      <a:noFill/>
                    </a:lnT>
                    <a:lnB>
                      <a:noFill/>
                    </a:lnB>
                    <a:solidFill>
                      <a:srgbClr val="DDE182"/>
                    </a:solidFill>
                  </a:tcPr>
                </a:tc>
                <a:tc>
                  <a:txBody>
                    <a:bodyPr/>
                    <a:lstStyle/>
                    <a:p>
                      <a:pPr algn="r" fontAlgn="b"/>
                      <a:r>
                        <a:rPr lang="en-US" sz="300" b="0" i="0" u="none" strike="noStrike">
                          <a:solidFill>
                            <a:srgbClr val="000000"/>
                          </a:solidFill>
                          <a:latin typeface="Calibri"/>
                        </a:rPr>
                        <a:t>22.633</a:t>
                      </a:r>
                    </a:p>
                  </a:txBody>
                  <a:tcPr marL="2785" marR="2785" marT="2785" marB="0" anchor="b">
                    <a:lnL>
                      <a:noFill/>
                    </a:lnL>
                    <a:lnR>
                      <a:noFill/>
                    </a:lnR>
                    <a:lnT>
                      <a:noFill/>
                    </a:lnT>
                    <a:lnB>
                      <a:noFill/>
                    </a:lnB>
                    <a:solidFill>
                      <a:srgbClr val="F5E883"/>
                    </a:solidFill>
                  </a:tcPr>
                </a:tc>
                <a:tc>
                  <a:txBody>
                    <a:bodyPr/>
                    <a:lstStyle/>
                    <a:p>
                      <a:pPr algn="r" fontAlgn="b"/>
                      <a:r>
                        <a:rPr lang="en-US" sz="300" b="0" i="0" u="none" strike="noStrike">
                          <a:solidFill>
                            <a:srgbClr val="000000"/>
                          </a:solidFill>
                          <a:latin typeface="Calibri"/>
                        </a:rPr>
                        <a:t>14.631</a:t>
                      </a:r>
                    </a:p>
                  </a:txBody>
                  <a:tcPr marL="2785" marR="2785" marT="2785" marB="0" anchor="b">
                    <a:lnL>
                      <a:noFill/>
                    </a:lnL>
                    <a:lnR>
                      <a:noFill/>
                    </a:lnR>
                    <a:lnT>
                      <a:noFill/>
                    </a:lnT>
                    <a:lnB>
                      <a:noFill/>
                    </a:lnB>
                    <a:solidFill>
                      <a:srgbClr val="BBD780"/>
                    </a:solidFill>
                  </a:tcPr>
                </a:tc>
                <a:tc>
                  <a:txBody>
                    <a:bodyPr/>
                    <a:lstStyle/>
                    <a:p>
                      <a:pPr algn="r" fontAlgn="b"/>
                      <a:r>
                        <a:rPr lang="en-US" sz="300" b="0" i="0" u="none" strike="noStrike">
                          <a:solidFill>
                            <a:srgbClr val="000000"/>
                          </a:solidFill>
                          <a:latin typeface="Calibri"/>
                        </a:rPr>
                        <a:t>18.899</a:t>
                      </a:r>
                    </a:p>
                  </a:txBody>
                  <a:tcPr marL="2785" marR="2785" marT="2785" marB="0" anchor="b">
                    <a:lnL>
                      <a:noFill/>
                    </a:lnL>
                    <a:lnR>
                      <a:noFill/>
                    </a:lnR>
                    <a:lnT>
                      <a:noFill/>
                    </a:lnT>
                    <a:lnB>
                      <a:noFill/>
                    </a:lnB>
                    <a:solidFill>
                      <a:srgbClr val="DAE081"/>
                    </a:solidFill>
                  </a:tcPr>
                </a:tc>
                <a:tc>
                  <a:txBody>
                    <a:bodyPr/>
                    <a:lstStyle/>
                    <a:p>
                      <a:pPr algn="r" fontAlgn="b"/>
                      <a:r>
                        <a:rPr lang="en-US" sz="300" b="0" i="0" u="none" strike="noStrike">
                          <a:solidFill>
                            <a:srgbClr val="000000"/>
                          </a:solidFill>
                          <a:latin typeface="Calibri"/>
                        </a:rPr>
                        <a:t>37.029</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42.642</a:t>
                      </a:r>
                    </a:p>
                  </a:txBody>
                  <a:tcPr marL="2785" marR="2785" marT="2785" marB="0" anchor="b">
                    <a:lnL>
                      <a:noFill/>
                    </a:lnL>
                    <a:lnR>
                      <a:noFill/>
                    </a:lnR>
                    <a:lnT>
                      <a:noFill/>
                    </a:lnT>
                    <a:lnB>
                      <a:noFill/>
                    </a:lnB>
                    <a:solidFill>
                      <a:srgbClr val="FFDC82"/>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17.656</a:t>
                      </a:r>
                    </a:p>
                  </a:txBody>
                  <a:tcPr marL="2785" marR="2785" marT="2785"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17.534</a:t>
                      </a:r>
                    </a:p>
                  </a:txBody>
                  <a:tcPr marL="2785" marR="2785" marT="2785"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21.62</a:t>
                      </a:r>
                    </a:p>
                  </a:txBody>
                  <a:tcPr marL="2785" marR="2785" marT="2785"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20.247</a:t>
                      </a:r>
                    </a:p>
                  </a:txBody>
                  <a:tcPr marL="2785" marR="2785" marT="278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26.152</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35.256</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24.686</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30.482</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10.613</a:t>
                      </a:r>
                    </a:p>
                  </a:txBody>
                  <a:tcPr marL="2785" marR="2785" marT="2785" marB="0" anchor="b">
                    <a:lnL>
                      <a:noFill/>
                    </a:lnL>
                    <a:lnR>
                      <a:noFill/>
                    </a:lnR>
                    <a:lnT>
                      <a:noFill/>
                    </a:lnT>
                    <a:lnB>
                      <a:noFill/>
                    </a:lnB>
                    <a:solidFill>
                      <a:srgbClr val="9DCE7E"/>
                    </a:solidFill>
                  </a:tcPr>
                </a:tc>
                <a:tc>
                  <a:txBody>
                    <a:bodyPr/>
                    <a:lstStyle/>
                    <a:p>
                      <a:pPr algn="r" fontAlgn="b"/>
                      <a:r>
                        <a:rPr lang="en-US" sz="300" b="0" i="0" u="none" strike="noStrike">
                          <a:solidFill>
                            <a:srgbClr val="000000"/>
                          </a:solidFill>
                          <a:latin typeface="Calibri"/>
                        </a:rPr>
                        <a:t>33.849</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28.225</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25.11</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10.688</a:t>
                      </a:r>
                    </a:p>
                  </a:txBody>
                  <a:tcPr marL="2785" marR="2785" marT="278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12.107</a:t>
                      </a:r>
                    </a:p>
                  </a:txBody>
                  <a:tcPr marL="2785" marR="2785" marT="278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31.121</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14.002</a:t>
                      </a:r>
                    </a:p>
                  </a:txBody>
                  <a:tcPr marL="2785" marR="2785" marT="2785"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15.879</a:t>
                      </a:r>
                    </a:p>
                  </a:txBody>
                  <a:tcPr marL="2785" marR="2785" marT="2785" marB="0" anchor="b">
                    <a:lnL>
                      <a:noFill/>
                    </a:lnL>
                    <a:lnR>
                      <a:noFill/>
                    </a:lnR>
                    <a:lnT>
                      <a:noFill/>
                    </a:lnT>
                    <a:lnB>
                      <a:noFill/>
                    </a:lnB>
                    <a:solidFill>
                      <a:srgbClr val="C4DA80"/>
                    </a:solidFill>
                  </a:tcPr>
                </a:tc>
                <a:tc>
                  <a:txBody>
                    <a:bodyPr/>
                    <a:lstStyle/>
                    <a:p>
                      <a:pPr algn="r" fontAlgn="b"/>
                      <a:r>
                        <a:rPr lang="en-US" sz="300" b="0" i="0" u="none" strike="noStrike">
                          <a:solidFill>
                            <a:srgbClr val="000000"/>
                          </a:solidFill>
                          <a:latin typeface="Calibri"/>
                        </a:rPr>
                        <a:t>16.372</a:t>
                      </a:r>
                    </a:p>
                  </a:txBody>
                  <a:tcPr marL="2785" marR="2785" marT="2785" marB="0" anchor="b">
                    <a:lnL>
                      <a:noFill/>
                    </a:lnL>
                    <a:lnR>
                      <a:noFill/>
                    </a:lnR>
                    <a:lnT>
                      <a:noFill/>
                    </a:lnT>
                    <a:lnB>
                      <a:noFill/>
                    </a:lnB>
                    <a:solidFill>
                      <a:srgbClr val="C7DB80"/>
                    </a:solidFill>
                  </a:tcPr>
                </a:tc>
                <a:tc>
                  <a:txBody>
                    <a:bodyPr/>
                    <a:lstStyle/>
                    <a:p>
                      <a:pPr algn="r" fontAlgn="b"/>
                      <a:r>
                        <a:rPr lang="en-US" sz="300" b="0" i="0" u="none" strike="noStrike">
                          <a:solidFill>
                            <a:srgbClr val="000000"/>
                          </a:solidFill>
                          <a:latin typeface="Calibri"/>
                        </a:rPr>
                        <a:t>15.481</a:t>
                      </a:r>
                    </a:p>
                  </a:txBody>
                  <a:tcPr marL="2785" marR="2785" marT="278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23.008</a:t>
                      </a:r>
                    </a:p>
                  </a:txBody>
                  <a:tcPr marL="2785" marR="2785" marT="2785" marB="0" anchor="b">
                    <a:lnL>
                      <a:noFill/>
                    </a:lnL>
                    <a:lnR>
                      <a:noFill/>
                    </a:lnR>
                    <a:lnT>
                      <a:noFill/>
                    </a:lnT>
                    <a:lnB>
                      <a:noFill/>
                    </a:lnB>
                    <a:solidFill>
                      <a:srgbClr val="F8E983"/>
                    </a:solidFill>
                  </a:tcPr>
                </a:tc>
                <a:tc>
                  <a:txBody>
                    <a:bodyPr/>
                    <a:lstStyle/>
                    <a:p>
                      <a:pPr algn="r" fontAlgn="b"/>
                      <a:r>
                        <a:rPr lang="en-US" sz="300" b="0" i="0" u="none" strike="noStrike">
                          <a:solidFill>
                            <a:srgbClr val="000000"/>
                          </a:solidFill>
                          <a:latin typeface="Calibri"/>
                        </a:rPr>
                        <a:t>20.104</a:t>
                      </a:r>
                    </a:p>
                  </a:txBody>
                  <a:tcPr marL="2785" marR="2785" marT="2785" marB="0" anchor="b">
                    <a:lnL>
                      <a:noFill/>
                    </a:lnL>
                    <a:lnR>
                      <a:noFill/>
                    </a:lnR>
                    <a:lnT>
                      <a:noFill/>
                    </a:lnT>
                    <a:lnB>
                      <a:noFill/>
                    </a:lnB>
                    <a:solidFill>
                      <a:srgbClr val="E2E282"/>
                    </a:solidFill>
                  </a:tcPr>
                </a:tc>
                <a:tc>
                  <a:txBody>
                    <a:bodyPr/>
                    <a:lstStyle/>
                    <a:p>
                      <a:pPr algn="r" fontAlgn="b"/>
                      <a:r>
                        <a:rPr lang="en-US" sz="300" b="0" i="0" u="none" strike="noStrike">
                          <a:solidFill>
                            <a:srgbClr val="000000"/>
                          </a:solidFill>
                          <a:latin typeface="Calibri"/>
                        </a:rPr>
                        <a:t>23.02</a:t>
                      </a:r>
                    </a:p>
                  </a:txBody>
                  <a:tcPr marL="2785" marR="2785" marT="2785" marB="0" anchor="b">
                    <a:lnL>
                      <a:noFill/>
                    </a:lnL>
                    <a:lnR>
                      <a:noFill/>
                    </a:lnR>
                    <a:lnT>
                      <a:noFill/>
                    </a:lnT>
                    <a:lnB>
                      <a:noFill/>
                    </a:lnB>
                    <a:solidFill>
                      <a:srgbClr val="F8E983"/>
                    </a:solidFill>
                  </a:tcPr>
                </a:tc>
                <a:tc>
                  <a:txBody>
                    <a:bodyPr/>
                    <a:lstStyle/>
                    <a:p>
                      <a:pPr algn="r" fontAlgn="b"/>
                      <a:r>
                        <a:rPr lang="en-US" sz="300" b="0" i="0" u="none" strike="noStrike">
                          <a:solidFill>
                            <a:srgbClr val="000000"/>
                          </a:solidFill>
                          <a:latin typeface="Calibri"/>
                        </a:rPr>
                        <a:t>17.204</a:t>
                      </a:r>
                    </a:p>
                  </a:txBody>
                  <a:tcPr marL="2785" marR="2785" marT="2785"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22.726</a:t>
                      </a:r>
                    </a:p>
                  </a:txBody>
                  <a:tcPr marL="2785" marR="2785" marT="2785" marB="0" anchor="b">
                    <a:lnL>
                      <a:noFill/>
                    </a:lnL>
                    <a:lnR>
                      <a:noFill/>
                    </a:lnR>
                    <a:lnT>
                      <a:noFill/>
                    </a:lnT>
                    <a:lnB>
                      <a:noFill/>
                    </a:lnB>
                    <a:solidFill>
                      <a:srgbClr val="F6E883"/>
                    </a:solidFill>
                  </a:tcPr>
                </a:tc>
                <a:tc>
                  <a:txBody>
                    <a:bodyPr/>
                    <a:lstStyle/>
                    <a:p>
                      <a:pPr algn="r" fontAlgn="b"/>
                      <a:r>
                        <a:rPr lang="en-US" sz="300" b="0" i="0" u="none" strike="noStrike" dirty="0">
                          <a:solidFill>
                            <a:srgbClr val="000000"/>
                          </a:solidFill>
                          <a:latin typeface="Calibri"/>
                        </a:rPr>
                        <a:t>37.86</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dirty="0">
                          <a:solidFill>
                            <a:srgbClr val="000000"/>
                          </a:solidFill>
                          <a:latin typeface="Calibri"/>
                        </a:rPr>
                        <a:t>44.737</a:t>
                      </a:r>
                    </a:p>
                  </a:txBody>
                  <a:tcPr marL="2785" marR="2785" marT="2785" marB="0" anchor="b">
                    <a:lnL>
                      <a:noFill/>
                    </a:lnL>
                    <a:lnR>
                      <a:noFill/>
                    </a:lnR>
                    <a:lnT>
                      <a:noFill/>
                    </a:lnT>
                    <a:lnB>
                      <a:noFill/>
                    </a:lnB>
                    <a:solidFill>
                      <a:srgbClr val="FFDA81"/>
                    </a:solidFill>
                  </a:tcPr>
                </a:tc>
              </a:tr>
            </a:tbl>
          </a:graphicData>
        </a:graphic>
      </p:graphicFrame>
      <p:cxnSp>
        <p:nvCxnSpPr>
          <p:cNvPr id="23" name="Straight Connector 22"/>
          <p:cNvCxnSpPr/>
          <p:nvPr/>
        </p:nvCxnSpPr>
        <p:spPr>
          <a:xfrm>
            <a:off x="2438400" y="1905000"/>
            <a:ext cx="0" cy="3124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rot="16200000">
            <a:off x="298966" y="3511035"/>
            <a:ext cx="2209800" cy="369332"/>
          </a:xfrm>
          <a:prstGeom prst="rect">
            <a:avLst/>
          </a:prstGeom>
          <a:noFill/>
        </p:spPr>
        <p:txBody>
          <a:bodyPr wrap="square" rtlCol="0">
            <a:spAutoFit/>
          </a:bodyPr>
          <a:lstStyle/>
          <a:p>
            <a:pPr algn="ctr"/>
            <a:r>
              <a:rPr lang="en-US" b="1" dirty="0" smtClean="0">
                <a:solidFill>
                  <a:schemeClr val="bg1"/>
                </a:solidFill>
              </a:rPr>
              <a:t>Best Model</a:t>
            </a:r>
            <a:endParaRPr lang="en-US" b="1" dirty="0">
              <a:solidFill>
                <a:schemeClr val="bg1"/>
              </a:solidFill>
            </a:endParaRPr>
          </a:p>
        </p:txBody>
      </p:sp>
      <p:cxnSp>
        <p:nvCxnSpPr>
          <p:cNvPr id="37" name="Straight Connector 36"/>
          <p:cNvCxnSpPr/>
          <p:nvPr/>
        </p:nvCxnSpPr>
        <p:spPr>
          <a:xfrm>
            <a:off x="5105400" y="1676401"/>
            <a:ext cx="0" cy="33528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057400" y="4050269"/>
            <a:ext cx="2667000" cy="646331"/>
          </a:xfrm>
          <a:prstGeom prst="rect">
            <a:avLst/>
          </a:prstGeom>
          <a:noFill/>
        </p:spPr>
        <p:txBody>
          <a:bodyPr wrap="square" rtlCol="0">
            <a:spAutoFit/>
          </a:bodyPr>
          <a:lstStyle/>
          <a:p>
            <a:pPr algn="ctr"/>
            <a:r>
              <a:rPr lang="en-US" b="1" dirty="0" smtClean="0">
                <a:solidFill>
                  <a:schemeClr val="bg1"/>
                </a:solidFill>
              </a:rPr>
              <a:t>Unexplained</a:t>
            </a:r>
          </a:p>
          <a:p>
            <a:pPr algn="ctr"/>
            <a:endParaRPr lang="en-US" b="1" dirty="0">
              <a:solidFill>
                <a:schemeClr val="bg1"/>
              </a:solidFill>
            </a:endParaRPr>
          </a:p>
        </p:txBody>
      </p:sp>
      <p:sp>
        <p:nvSpPr>
          <p:cNvPr id="29" name="TextBox 28"/>
          <p:cNvSpPr txBox="1"/>
          <p:nvPr/>
        </p:nvSpPr>
        <p:spPr>
          <a:xfrm>
            <a:off x="4999362" y="1871247"/>
            <a:ext cx="1447800" cy="338554"/>
          </a:xfrm>
          <a:prstGeom prst="rect">
            <a:avLst/>
          </a:prstGeom>
          <a:noFill/>
        </p:spPr>
        <p:txBody>
          <a:bodyPr wrap="square" rtlCol="0">
            <a:spAutoFit/>
          </a:bodyPr>
          <a:lstStyle/>
          <a:p>
            <a:pPr algn="ctr"/>
            <a:r>
              <a:rPr lang="en-US" sz="1600" b="1" dirty="0" smtClean="0"/>
              <a:t>Without</a:t>
            </a:r>
            <a:endParaRPr lang="en-US" sz="1600" b="1" dirty="0"/>
          </a:p>
        </p:txBody>
      </p:sp>
      <p:sp>
        <p:nvSpPr>
          <p:cNvPr id="30" name="TextBox 29"/>
          <p:cNvSpPr txBox="1"/>
          <p:nvPr/>
        </p:nvSpPr>
        <p:spPr>
          <a:xfrm>
            <a:off x="6400800" y="1871247"/>
            <a:ext cx="2620638" cy="338554"/>
          </a:xfrm>
          <a:prstGeom prst="rect">
            <a:avLst/>
          </a:prstGeom>
          <a:noFill/>
        </p:spPr>
        <p:txBody>
          <a:bodyPr wrap="square" rtlCol="0">
            <a:spAutoFit/>
          </a:bodyPr>
          <a:lstStyle/>
          <a:p>
            <a:pPr algn="ctr"/>
            <a:r>
              <a:rPr lang="en-US" sz="1600" b="1" dirty="0" smtClean="0"/>
              <a:t>With </a:t>
            </a:r>
            <a:r>
              <a:rPr lang="en-US" sz="1600" b="1" dirty="0" err="1" smtClean="0"/>
              <a:t>BioMarker</a:t>
            </a:r>
            <a:r>
              <a:rPr lang="en-US" sz="1600" b="1" dirty="0" smtClean="0"/>
              <a:t> Correction</a:t>
            </a:r>
            <a:endParaRPr lang="en-US" sz="1600" b="1" dirty="0"/>
          </a:p>
        </p:txBody>
      </p:sp>
      <p:cxnSp>
        <p:nvCxnSpPr>
          <p:cNvPr id="31" name="Straight Connector 30"/>
          <p:cNvCxnSpPr/>
          <p:nvPr/>
        </p:nvCxnSpPr>
        <p:spPr>
          <a:xfrm>
            <a:off x="6324600" y="1905000"/>
            <a:ext cx="0" cy="3124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9" name="Table 18"/>
          <p:cNvGraphicFramePr>
            <a:graphicFrameLocks noGrp="1"/>
          </p:cNvGraphicFramePr>
          <p:nvPr/>
        </p:nvGraphicFramePr>
        <p:xfrm>
          <a:off x="457200" y="5715000"/>
          <a:ext cx="4572014" cy="609600"/>
        </p:xfrm>
        <a:graphic>
          <a:graphicData uri="http://schemas.openxmlformats.org/drawingml/2006/table">
            <a:tbl>
              <a:tblPr/>
              <a:tblGrid>
                <a:gridCol w="875022"/>
                <a:gridCol w="142192"/>
                <a:gridCol w="142192"/>
                <a:gridCol w="142192"/>
                <a:gridCol w="142192"/>
                <a:gridCol w="142192"/>
                <a:gridCol w="142192"/>
                <a:gridCol w="142192"/>
                <a:gridCol w="142192"/>
                <a:gridCol w="142192"/>
                <a:gridCol w="142192"/>
                <a:gridCol w="142192"/>
                <a:gridCol w="142192"/>
                <a:gridCol w="142192"/>
                <a:gridCol w="142192"/>
                <a:gridCol w="142192"/>
                <a:gridCol w="142192"/>
                <a:gridCol w="142192"/>
                <a:gridCol w="142192"/>
                <a:gridCol w="142192"/>
                <a:gridCol w="142192"/>
                <a:gridCol w="142192"/>
                <a:gridCol w="142192"/>
                <a:gridCol w="142192"/>
                <a:gridCol w="142192"/>
                <a:gridCol w="142192"/>
                <a:gridCol w="142192"/>
              </a:tblGrid>
              <a:tr h="50800">
                <a:tc>
                  <a:txBody>
                    <a:bodyPr/>
                    <a:lstStyle/>
                    <a:p>
                      <a:pPr algn="l" fontAlgn="b"/>
                      <a:r>
                        <a:rPr lang="en-US" sz="300" b="1" i="0" u="none" strike="noStrike">
                          <a:solidFill>
                            <a:srgbClr val="000000"/>
                          </a:solidFill>
                          <a:latin typeface="Calibri"/>
                        </a:rPr>
                        <a:t>OVERALL MODEL RANKING RESULTS</a:t>
                      </a: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r>
              <a:tr h="50800">
                <a:tc>
                  <a:txBody>
                    <a:bodyPr/>
                    <a:lstStyle/>
                    <a:p>
                      <a:pPr algn="l" fontAlgn="b"/>
                      <a:r>
                        <a:rPr lang="en-US" sz="300" b="0" i="0" u="none" strike="noStrike">
                          <a:solidFill>
                            <a:srgbClr val="000000"/>
                          </a:solidFill>
                          <a:latin typeface="Calibri"/>
                        </a:rPr>
                        <a:t>Method_A1c</a:t>
                      </a:r>
                    </a:p>
                  </a:txBody>
                  <a:tcPr marL="2324" marR="2324" marT="2324" marB="0" anchor="b">
                    <a:lnL>
                      <a:noFill/>
                    </a:lnL>
                    <a:lnR>
                      <a:noFill/>
                    </a:lnR>
                    <a:lnT>
                      <a:noFill/>
                    </a:lnT>
                    <a:lnB>
                      <a:noFill/>
                    </a:lnB>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r>
              <a:tr h="50800">
                <a:tc>
                  <a:txBody>
                    <a:bodyPr/>
                    <a:lstStyle/>
                    <a:p>
                      <a:pPr algn="l" fontAlgn="b"/>
                      <a:r>
                        <a:rPr lang="en-US" sz="300" b="0" i="0" u="none" strike="noStrike">
                          <a:solidFill>
                            <a:srgbClr val="000000"/>
                          </a:solidFill>
                          <a:latin typeface="Calibri"/>
                        </a:rPr>
                        <a:t>Method_BMI</a:t>
                      </a:r>
                    </a:p>
                  </a:txBody>
                  <a:tcPr marL="2324" marR="2324" marT="2324" marB="0" anchor="b">
                    <a:lnL>
                      <a:noFill/>
                    </a:lnL>
                    <a:lnR>
                      <a:noFill/>
                    </a:lnR>
                    <a:lnT>
                      <a:noFill/>
                    </a:lnT>
                    <a:lnB>
                      <a:noFill/>
                    </a:lnB>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r>
              <a:tr h="50800">
                <a:tc>
                  <a:txBody>
                    <a:bodyPr/>
                    <a:lstStyle/>
                    <a:p>
                      <a:pPr algn="l" fontAlgn="b"/>
                      <a:r>
                        <a:rPr lang="en-US" sz="300" b="0" i="0" u="none" strike="noStrike">
                          <a:solidFill>
                            <a:srgbClr val="000000"/>
                          </a:solidFill>
                          <a:latin typeface="Calibri"/>
                        </a:rPr>
                        <a:t>Method_BP</a:t>
                      </a:r>
                    </a:p>
                  </a:txBody>
                  <a:tcPr marL="2324" marR="2324" marT="2324" marB="0" anchor="b">
                    <a:lnL>
                      <a:noFill/>
                    </a:lnL>
                    <a:lnR>
                      <a:noFill/>
                    </a:lnR>
                    <a:lnT>
                      <a:noFill/>
                    </a:lnT>
                    <a:lnB>
                      <a:noFill/>
                    </a:lnB>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r>
              <a:tr h="50800">
                <a:tc>
                  <a:txBody>
                    <a:bodyPr/>
                    <a:lstStyle/>
                    <a:p>
                      <a:pPr algn="l" fontAlgn="b"/>
                      <a:r>
                        <a:rPr lang="en-US" sz="300" b="0" i="0" u="none" strike="noStrike">
                          <a:solidFill>
                            <a:srgbClr val="000000"/>
                          </a:solidFill>
                          <a:latin typeface="Calibri"/>
                        </a:rPr>
                        <a:t>Method_Lipids</a:t>
                      </a:r>
                    </a:p>
                  </a:txBody>
                  <a:tcPr marL="2324" marR="2324" marT="2324" marB="0" anchor="b">
                    <a:lnL>
                      <a:noFill/>
                    </a:lnL>
                    <a:lnR>
                      <a:noFill/>
                    </a:lnR>
                    <a:lnT>
                      <a:noFill/>
                    </a:lnT>
                    <a:lnB>
                      <a:noFill/>
                    </a:lnB>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r>
              <a:tr h="50800">
                <a:tc>
                  <a:txBody>
                    <a:bodyPr/>
                    <a:lstStyle/>
                    <a:p>
                      <a:pPr algn="l" fontAlgn="b"/>
                      <a:r>
                        <a:rPr lang="en-US" sz="300" b="0" i="0" u="none" strike="noStrike">
                          <a:solidFill>
                            <a:srgbClr val="000000"/>
                          </a:solidFill>
                          <a:latin typeface="Calibri"/>
                        </a:rPr>
                        <a:t>Method_Smoke</a:t>
                      </a:r>
                    </a:p>
                  </a:txBody>
                  <a:tcPr marL="2324" marR="2324" marT="2324" marB="0" anchor="b">
                    <a:lnL>
                      <a:noFill/>
                    </a:lnL>
                    <a:lnR>
                      <a:noFill/>
                    </a:lnR>
                    <a:lnT>
                      <a:noFill/>
                    </a:lnT>
                    <a:lnB>
                      <a:noFill/>
                    </a:lnB>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r>
              <a:tr h="50800">
                <a:tc>
                  <a:txBody>
                    <a:bodyPr/>
                    <a:lstStyle/>
                    <a:p>
                      <a:pPr algn="l" fontAlgn="b"/>
                      <a:r>
                        <a:rPr lang="en-US" sz="300" b="0" i="0" u="none" strike="noStrike">
                          <a:solidFill>
                            <a:srgbClr val="000000"/>
                          </a:solidFill>
                          <a:latin typeface="Calibri"/>
                        </a:rPr>
                        <a:t>Method_MI</a:t>
                      </a:r>
                    </a:p>
                  </a:txBody>
                  <a:tcPr marL="2324" marR="2324" marT="2324" marB="0" anchor="b">
                    <a:lnL>
                      <a:noFill/>
                    </a:lnL>
                    <a:lnR>
                      <a:noFill/>
                    </a:lnR>
                    <a:lnT>
                      <a:noFill/>
                    </a:lnT>
                    <a:lnB>
                      <a:noFill/>
                    </a:lnB>
                  </a:tcPr>
                </a:tc>
                <a:tc>
                  <a:txBody>
                    <a:bodyPr/>
                    <a:lstStyle/>
                    <a:p>
                      <a:pPr algn="r" fontAlgn="b"/>
                      <a:r>
                        <a:rPr lang="en-US" sz="300" b="0" i="0" u="none" strike="noStrike">
                          <a:solidFill>
                            <a:srgbClr val="000000"/>
                          </a:solidFill>
                          <a:latin typeface="Calibri"/>
                        </a:rPr>
                        <a:t>4</a:t>
                      </a:r>
                    </a:p>
                  </a:txBody>
                  <a:tcPr marL="2324" marR="2324" marT="2324"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324" marR="2324" marT="2324"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324" marR="2324" marT="2324"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324" marR="2324" marT="2324"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324" marR="2324" marT="2324"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324" marR="2324" marT="2324"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324" marR="2324" marT="2324"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324" marR="2324" marT="2324"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324" marR="2324" marT="2324"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324" marR="2324" marT="2324"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324" marR="2324" marT="2324"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324" marR="2324" marT="2324"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5</a:t>
                      </a:r>
                    </a:p>
                  </a:txBody>
                  <a:tcPr marL="2324" marR="2324" marT="2324" marB="0" anchor="b">
                    <a:lnL>
                      <a:noFill/>
                    </a:lnL>
                    <a:lnR>
                      <a:noFill/>
                    </a:lnR>
                    <a:lnT>
                      <a:noFill/>
                    </a:lnT>
                    <a:lnB>
                      <a:noFill/>
                    </a:lnB>
                    <a:solidFill>
                      <a:srgbClr val="E4DB8F"/>
                    </a:solidFill>
                  </a:tcPr>
                </a:tc>
                <a:tc>
                  <a:txBody>
                    <a:bodyPr/>
                    <a:lstStyle/>
                    <a:p>
                      <a:pPr algn="r" fontAlgn="b"/>
                      <a:r>
                        <a:rPr lang="en-US" sz="300" b="0" i="0" u="none" strike="noStrike">
                          <a:solidFill>
                            <a:srgbClr val="000000"/>
                          </a:solidFill>
                          <a:latin typeface="Calibri"/>
                        </a:rPr>
                        <a:t>6</a:t>
                      </a:r>
                    </a:p>
                  </a:txBody>
                  <a:tcPr marL="2324" marR="2324" marT="2324" marB="0" anchor="b">
                    <a:lnL>
                      <a:noFill/>
                    </a:lnL>
                    <a:lnR>
                      <a:noFill/>
                    </a:lnR>
                    <a:lnT>
                      <a:noFill/>
                    </a:lnT>
                    <a:lnB>
                      <a:noFill/>
                    </a:lnB>
                    <a:solidFill>
                      <a:srgbClr val="C9CB99"/>
                    </a:solidFill>
                  </a:tcPr>
                </a:tc>
                <a:tc>
                  <a:txBody>
                    <a:bodyPr/>
                    <a:lstStyle/>
                    <a:p>
                      <a:pPr algn="r" fontAlgn="b"/>
                      <a:r>
                        <a:rPr lang="en-US" sz="300" b="0" i="0" u="none" strike="noStrike">
                          <a:solidFill>
                            <a:srgbClr val="000000"/>
                          </a:solidFill>
                          <a:latin typeface="Calibri"/>
                        </a:rPr>
                        <a:t>4</a:t>
                      </a:r>
                    </a:p>
                  </a:txBody>
                  <a:tcPr marL="2324" marR="2324" marT="2324"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6</a:t>
                      </a:r>
                    </a:p>
                  </a:txBody>
                  <a:tcPr marL="2324" marR="2324" marT="2324" marB="0" anchor="b">
                    <a:lnL>
                      <a:noFill/>
                    </a:lnL>
                    <a:lnR>
                      <a:noFill/>
                    </a:lnR>
                    <a:lnT>
                      <a:noFill/>
                    </a:lnT>
                    <a:lnB>
                      <a:noFill/>
                    </a:lnB>
                    <a:solidFill>
                      <a:srgbClr val="C9CB99"/>
                    </a:solidFill>
                  </a:tcPr>
                </a:tc>
                <a:tc>
                  <a:txBody>
                    <a:bodyPr/>
                    <a:lstStyle/>
                    <a:p>
                      <a:pPr algn="r" fontAlgn="b"/>
                      <a:r>
                        <a:rPr lang="en-US" sz="300" b="0" i="0" u="none" strike="noStrike">
                          <a:solidFill>
                            <a:srgbClr val="000000"/>
                          </a:solidFill>
                          <a:latin typeface="Calibri"/>
                        </a:rPr>
                        <a:t>8</a:t>
                      </a:r>
                    </a:p>
                  </a:txBody>
                  <a:tcPr marL="2324" marR="2324" marT="2324" marB="0" anchor="b">
                    <a:lnL>
                      <a:noFill/>
                    </a:lnL>
                    <a:lnR>
                      <a:noFill/>
                    </a:lnR>
                    <a:lnT>
                      <a:noFill/>
                    </a:lnT>
                    <a:lnB>
                      <a:noFill/>
                    </a:lnB>
                    <a:solidFill>
                      <a:srgbClr val="92ABAF"/>
                    </a:solidFill>
                  </a:tcPr>
                </a:tc>
                <a:tc>
                  <a:txBody>
                    <a:bodyPr/>
                    <a:lstStyle/>
                    <a:p>
                      <a:pPr algn="r" fontAlgn="b"/>
                      <a:r>
                        <a:rPr lang="en-US" sz="300" b="0" i="0" u="none" strike="noStrike">
                          <a:solidFill>
                            <a:srgbClr val="000000"/>
                          </a:solidFill>
                          <a:latin typeface="Calibri"/>
                        </a:rPr>
                        <a:t>4</a:t>
                      </a:r>
                    </a:p>
                  </a:txBody>
                  <a:tcPr marL="2324" marR="2324" marT="2324"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324" marR="2324" marT="2324"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10</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324" marR="2324" marT="2324" marB="0" anchor="b">
                    <a:lnL>
                      <a:noFill/>
                    </a:lnL>
                    <a:lnR>
                      <a:noFill/>
                    </a:lnR>
                    <a:lnT>
                      <a:noFill/>
                    </a:lnT>
                    <a:lnB>
                      <a:noFill/>
                    </a:lnB>
                    <a:solidFill>
                      <a:srgbClr val="FA9473"/>
                    </a:solidFill>
                  </a:tcPr>
                </a:tc>
                <a:tc>
                  <a:txBody>
                    <a:bodyPr/>
                    <a:lstStyle/>
                    <a:p>
                      <a:pPr algn="r" fontAlgn="b"/>
                      <a:r>
                        <a:rPr lang="en-US" sz="300" b="0" i="0" u="none" strike="noStrike">
                          <a:solidFill>
                            <a:srgbClr val="000000"/>
                          </a:solidFill>
                          <a:latin typeface="Calibri"/>
                        </a:rPr>
                        <a:t>4</a:t>
                      </a:r>
                    </a:p>
                  </a:txBody>
                  <a:tcPr marL="2324" marR="2324" marT="2324"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3</a:t>
                      </a:r>
                    </a:p>
                  </a:txBody>
                  <a:tcPr marL="2324" marR="2324" marT="2324" marB="0" anchor="b">
                    <a:lnL>
                      <a:noFill/>
                    </a:lnL>
                    <a:lnR>
                      <a:noFill/>
                    </a:lnR>
                    <a:lnT>
                      <a:noFill/>
                    </a:lnT>
                    <a:lnB>
                      <a:noFill/>
                    </a:lnB>
                    <a:solidFill>
                      <a:srgbClr val="FCBF7B"/>
                    </a:solidFill>
                  </a:tcPr>
                </a:tc>
                <a:tc>
                  <a:txBody>
                    <a:bodyPr/>
                    <a:lstStyle/>
                    <a:p>
                      <a:pPr algn="r" fontAlgn="b"/>
                      <a:r>
                        <a:rPr lang="en-US" sz="300" b="0" i="0" u="none" strike="noStrike">
                          <a:solidFill>
                            <a:srgbClr val="000000"/>
                          </a:solidFill>
                          <a:latin typeface="Calibri"/>
                        </a:rPr>
                        <a:t>7</a:t>
                      </a:r>
                    </a:p>
                  </a:txBody>
                  <a:tcPr marL="2324" marR="2324" marT="2324" marB="0" anchor="b">
                    <a:lnL>
                      <a:noFill/>
                    </a:lnL>
                    <a:lnR>
                      <a:noFill/>
                    </a:lnR>
                    <a:lnT>
                      <a:noFill/>
                    </a:lnT>
                    <a:lnB>
                      <a:noFill/>
                    </a:lnB>
                    <a:solidFill>
                      <a:srgbClr val="ADBBA5"/>
                    </a:solidFill>
                  </a:tcPr>
                </a:tc>
                <a:tc>
                  <a:txBody>
                    <a:bodyPr/>
                    <a:lstStyle/>
                    <a:p>
                      <a:pPr algn="r" fontAlgn="b"/>
                      <a:r>
                        <a:rPr lang="en-US" sz="300" b="0" i="0" u="none" strike="noStrike">
                          <a:solidFill>
                            <a:srgbClr val="000000"/>
                          </a:solidFill>
                          <a:latin typeface="Calibri"/>
                        </a:rPr>
                        <a:t>9</a:t>
                      </a:r>
                    </a:p>
                  </a:txBody>
                  <a:tcPr marL="2324" marR="2324" marT="2324" marB="0" anchor="b">
                    <a:lnL>
                      <a:noFill/>
                    </a:lnL>
                    <a:lnR>
                      <a:noFill/>
                    </a:lnR>
                    <a:lnT>
                      <a:noFill/>
                    </a:lnT>
                    <a:lnB>
                      <a:noFill/>
                    </a:lnB>
                    <a:solidFill>
                      <a:srgbClr val="769BBB"/>
                    </a:solidFill>
                  </a:tcPr>
                </a:tc>
              </a:tr>
              <a:tr h="50800">
                <a:tc>
                  <a:txBody>
                    <a:bodyPr/>
                    <a:lstStyle/>
                    <a:p>
                      <a:pPr algn="l" fontAlgn="b"/>
                      <a:r>
                        <a:rPr lang="en-US" sz="300" b="0" i="0" u="none" strike="noStrike">
                          <a:solidFill>
                            <a:srgbClr val="000000"/>
                          </a:solidFill>
                          <a:latin typeface="Calibri"/>
                        </a:rPr>
                        <a:t>Method_Stroke</a:t>
                      </a:r>
                    </a:p>
                  </a:txBody>
                  <a:tcPr marL="2324" marR="2324" marT="2324" marB="0" anchor="b">
                    <a:lnL>
                      <a:noFill/>
                    </a:lnL>
                    <a:lnR>
                      <a:noFill/>
                    </a:lnR>
                    <a:lnT>
                      <a:noFill/>
                    </a:lnT>
                    <a:lnB>
                      <a:noFill/>
                    </a:lnB>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324" marR="2324" marT="2324" marB="0" anchor="b">
                    <a:lnL>
                      <a:noFill/>
                    </a:lnL>
                    <a:lnR>
                      <a:noFill/>
                    </a:lnR>
                    <a:lnT>
                      <a:noFill/>
                    </a:lnT>
                    <a:lnB>
                      <a:noFill/>
                    </a:lnB>
                    <a:solidFill>
                      <a:srgbClr val="F6E687"/>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324" marR="2324" marT="2324" marB="0" anchor="b">
                    <a:lnL>
                      <a:noFill/>
                    </a:lnL>
                    <a:lnR>
                      <a:noFill/>
                    </a:lnR>
                    <a:lnT>
                      <a:noFill/>
                    </a:lnT>
                    <a:lnB>
                      <a:noFill/>
                    </a:lnB>
                    <a:solidFill>
                      <a:srgbClr val="CFCF97"/>
                    </a:solidFill>
                  </a:tcPr>
                </a:tc>
                <a:tc>
                  <a:txBody>
                    <a:bodyPr/>
                    <a:lstStyle/>
                    <a:p>
                      <a:pPr algn="r" fontAlgn="b"/>
                      <a:r>
                        <a:rPr lang="en-US" sz="300" b="0" i="0" u="none" strike="noStrike">
                          <a:solidFill>
                            <a:srgbClr val="000000"/>
                          </a:solidFill>
                          <a:latin typeface="Calibri"/>
                        </a:rPr>
                        <a:t>4</a:t>
                      </a:r>
                    </a:p>
                  </a:txBody>
                  <a:tcPr marL="2324" marR="2324" marT="2324" marB="0" anchor="b">
                    <a:lnL>
                      <a:noFill/>
                    </a:lnL>
                    <a:lnR>
                      <a:noFill/>
                    </a:lnR>
                    <a:lnT>
                      <a:noFill/>
                    </a:lnT>
                    <a:lnB>
                      <a:noFill/>
                    </a:lnB>
                    <a:solidFill>
                      <a:srgbClr val="CFCF97"/>
                    </a:solidFill>
                  </a:tcPr>
                </a:tc>
                <a:tc>
                  <a:txBody>
                    <a:bodyPr/>
                    <a:lstStyle/>
                    <a:p>
                      <a:pPr algn="r" fontAlgn="b"/>
                      <a:r>
                        <a:rPr lang="en-US" sz="300" b="0" i="0" u="none" strike="noStrike">
                          <a:solidFill>
                            <a:srgbClr val="000000"/>
                          </a:solidFill>
                          <a:latin typeface="Calibri"/>
                        </a:rPr>
                        <a:t>2</a:t>
                      </a:r>
                    </a:p>
                  </a:txBody>
                  <a:tcPr marL="2324" marR="2324" marT="2324" marB="0" anchor="b">
                    <a:lnL>
                      <a:noFill/>
                    </a:lnL>
                    <a:lnR>
                      <a:noFill/>
                    </a:lnR>
                    <a:lnT>
                      <a:noFill/>
                    </a:lnT>
                    <a:lnB>
                      <a:noFill/>
                    </a:lnB>
                    <a:solidFill>
                      <a:srgbClr val="F6E687"/>
                    </a:solidFill>
                  </a:tcPr>
                </a:tc>
                <a:tc>
                  <a:txBody>
                    <a:bodyPr/>
                    <a:lstStyle/>
                    <a:p>
                      <a:pPr algn="r" fontAlgn="b"/>
                      <a:r>
                        <a:rPr lang="en-US" sz="300" b="0" i="0" u="none" strike="noStrike">
                          <a:solidFill>
                            <a:srgbClr val="000000"/>
                          </a:solidFill>
                          <a:latin typeface="Calibri"/>
                        </a:rPr>
                        <a:t>4</a:t>
                      </a:r>
                    </a:p>
                  </a:txBody>
                  <a:tcPr marL="2324" marR="2324" marT="2324" marB="0" anchor="b">
                    <a:lnL>
                      <a:noFill/>
                    </a:lnL>
                    <a:lnR>
                      <a:noFill/>
                    </a:lnR>
                    <a:lnT>
                      <a:noFill/>
                    </a:lnT>
                    <a:lnB>
                      <a:noFill/>
                    </a:lnB>
                    <a:solidFill>
                      <a:srgbClr val="CFCF97"/>
                    </a:solidFill>
                  </a:tcPr>
                </a:tc>
                <a:tc>
                  <a:txBody>
                    <a:bodyPr/>
                    <a:lstStyle/>
                    <a:p>
                      <a:pPr algn="r" fontAlgn="b"/>
                      <a:r>
                        <a:rPr lang="en-US" sz="300" b="0" i="0" u="none" strike="noStrike">
                          <a:solidFill>
                            <a:srgbClr val="000000"/>
                          </a:solidFill>
                          <a:latin typeface="Calibri"/>
                        </a:rPr>
                        <a:t>3</a:t>
                      </a:r>
                    </a:p>
                  </a:txBody>
                  <a:tcPr marL="2324" marR="2324" marT="2324" marB="0" anchor="b">
                    <a:lnL>
                      <a:noFill/>
                    </a:lnL>
                    <a:lnR>
                      <a:noFill/>
                    </a:lnR>
                    <a:lnT>
                      <a:noFill/>
                    </a:lnT>
                    <a:lnB>
                      <a:noFill/>
                    </a:lnB>
                    <a:solidFill>
                      <a:srgbClr val="E2DA8F"/>
                    </a:solidFill>
                  </a:tcPr>
                </a:tc>
                <a:tc>
                  <a:txBody>
                    <a:bodyPr/>
                    <a:lstStyle/>
                    <a:p>
                      <a:pPr algn="r" fontAlgn="b"/>
                      <a:r>
                        <a:rPr lang="en-US" sz="300" b="0" i="0" u="none" strike="noStrike">
                          <a:solidFill>
                            <a:srgbClr val="000000"/>
                          </a:solidFill>
                          <a:latin typeface="Calibri"/>
                        </a:rPr>
                        <a:t>7</a:t>
                      </a:r>
                    </a:p>
                  </a:txBody>
                  <a:tcPr marL="2324" marR="2324" marT="2324" marB="0" anchor="b">
                    <a:lnL>
                      <a:noFill/>
                    </a:lnL>
                    <a:lnR>
                      <a:noFill/>
                    </a:lnR>
                    <a:lnT>
                      <a:noFill/>
                    </a:lnT>
                    <a:lnB>
                      <a:noFill/>
                    </a:lnB>
                    <a:solidFill>
                      <a:srgbClr val="95ADAE"/>
                    </a:solidFill>
                  </a:tcPr>
                </a:tc>
                <a:tc>
                  <a:txBody>
                    <a:bodyPr/>
                    <a:lstStyle/>
                    <a:p>
                      <a:pPr algn="r" fontAlgn="b"/>
                      <a:r>
                        <a:rPr lang="en-US" sz="300" b="0" i="0" u="none" strike="noStrike">
                          <a:solidFill>
                            <a:srgbClr val="000000"/>
                          </a:solidFill>
                          <a:latin typeface="Calibri"/>
                        </a:rPr>
                        <a:t>9</a:t>
                      </a:r>
                    </a:p>
                  </a:txBody>
                  <a:tcPr marL="2324" marR="2324" marT="2324" marB="0" anchor="b">
                    <a:lnL>
                      <a:noFill/>
                    </a:lnL>
                    <a:lnR>
                      <a:noFill/>
                    </a:lnR>
                    <a:lnT>
                      <a:noFill/>
                    </a:lnT>
                    <a:lnB>
                      <a:noFill/>
                    </a:lnB>
                    <a:solidFill>
                      <a:srgbClr val="6E96BE"/>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5</a:t>
                      </a:r>
                    </a:p>
                  </a:txBody>
                  <a:tcPr marL="2324" marR="2324" marT="2324" marB="0" anchor="b">
                    <a:lnL>
                      <a:noFill/>
                    </a:lnL>
                    <a:lnR>
                      <a:noFill/>
                    </a:lnR>
                    <a:lnT>
                      <a:noFill/>
                    </a:lnT>
                    <a:lnB>
                      <a:noFill/>
                    </a:lnB>
                    <a:solidFill>
                      <a:srgbClr val="BCC49F"/>
                    </a:solidFill>
                  </a:tcPr>
                </a:tc>
                <a:tc>
                  <a:txBody>
                    <a:bodyPr/>
                    <a:lstStyle/>
                    <a:p>
                      <a:pPr algn="r" fontAlgn="b"/>
                      <a:r>
                        <a:rPr lang="en-US" sz="300" b="0" i="0" u="none" strike="noStrike">
                          <a:solidFill>
                            <a:srgbClr val="000000"/>
                          </a:solidFill>
                          <a:latin typeface="Calibri"/>
                        </a:rPr>
                        <a:t>2</a:t>
                      </a:r>
                    </a:p>
                  </a:txBody>
                  <a:tcPr marL="2324" marR="2324" marT="2324" marB="0" anchor="b">
                    <a:lnL>
                      <a:noFill/>
                    </a:lnL>
                    <a:lnR>
                      <a:noFill/>
                    </a:lnR>
                    <a:lnT>
                      <a:noFill/>
                    </a:lnT>
                    <a:lnB>
                      <a:noFill/>
                    </a:lnB>
                    <a:solidFill>
                      <a:srgbClr val="F6E687"/>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6</a:t>
                      </a:r>
                    </a:p>
                  </a:txBody>
                  <a:tcPr marL="2324" marR="2324" marT="2324" marB="0" anchor="b">
                    <a:lnL>
                      <a:noFill/>
                    </a:lnL>
                    <a:lnR>
                      <a:noFill/>
                    </a:lnR>
                    <a:lnT>
                      <a:noFill/>
                    </a:lnT>
                    <a:lnB>
                      <a:noFill/>
                    </a:lnB>
                    <a:solidFill>
                      <a:srgbClr val="A8B8A6"/>
                    </a:solidFill>
                  </a:tcPr>
                </a:tc>
                <a:tc>
                  <a:txBody>
                    <a:bodyPr/>
                    <a:lstStyle/>
                    <a:p>
                      <a:pPr algn="r" fontAlgn="b"/>
                      <a:r>
                        <a:rPr lang="en-US" sz="300" b="0" i="0" u="none" strike="noStrike">
                          <a:solidFill>
                            <a:srgbClr val="000000"/>
                          </a:solidFill>
                          <a:latin typeface="Calibri"/>
                        </a:rPr>
                        <a:t>8</a:t>
                      </a:r>
                    </a:p>
                  </a:txBody>
                  <a:tcPr marL="2324" marR="2324" marT="2324" marB="0" anchor="b">
                    <a:lnL>
                      <a:noFill/>
                    </a:lnL>
                    <a:lnR>
                      <a:noFill/>
                    </a:lnR>
                    <a:lnT>
                      <a:noFill/>
                    </a:lnT>
                    <a:lnB>
                      <a:noFill/>
                    </a:lnB>
                    <a:solidFill>
                      <a:srgbClr val="81A1B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10</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r>
              <a:tr h="50800">
                <a:tc>
                  <a:txBody>
                    <a:bodyPr/>
                    <a:lstStyle/>
                    <a:p>
                      <a:pPr algn="l" fontAlgn="b"/>
                      <a:r>
                        <a:rPr lang="en-US" sz="300" b="0" i="0" u="none" strike="noStrike">
                          <a:solidFill>
                            <a:srgbClr val="000000"/>
                          </a:solidFill>
                          <a:latin typeface="Calibri"/>
                        </a:rPr>
                        <a:t>Method_DeathCHD</a:t>
                      </a:r>
                    </a:p>
                  </a:txBody>
                  <a:tcPr marL="2324" marR="2324" marT="2324" marB="0" anchor="b">
                    <a:lnL>
                      <a:noFill/>
                    </a:lnL>
                    <a:lnR>
                      <a:noFill/>
                    </a:lnR>
                    <a:lnT>
                      <a:noFill/>
                    </a:lnT>
                    <a:lnB>
                      <a:noFill/>
                    </a:lnB>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324" marR="2324" marT="2324" marB="0" anchor="b">
                    <a:lnL>
                      <a:noFill/>
                    </a:lnL>
                    <a:lnR>
                      <a:noFill/>
                    </a:lnR>
                    <a:lnT>
                      <a:noFill/>
                    </a:lnT>
                    <a:lnB>
                      <a:noFill/>
                    </a:lnB>
                    <a:solidFill>
                      <a:srgbClr val="5A8AC6"/>
                    </a:solidFill>
                  </a:tcPr>
                </a:tc>
              </a:tr>
              <a:tr h="50800">
                <a:tc>
                  <a:txBody>
                    <a:bodyPr/>
                    <a:lstStyle/>
                    <a:p>
                      <a:pPr algn="l" fontAlgn="b"/>
                      <a:r>
                        <a:rPr lang="en-US" sz="300" b="0" i="0" u="none" strike="noStrike">
                          <a:solidFill>
                            <a:srgbClr val="000000"/>
                          </a:solidFill>
                          <a:latin typeface="Calibri"/>
                        </a:rPr>
                        <a:t>Method_DeathStroke</a:t>
                      </a:r>
                    </a:p>
                  </a:txBody>
                  <a:tcPr marL="2324" marR="2324" marT="2324" marB="0" anchor="b">
                    <a:lnL>
                      <a:noFill/>
                    </a:lnL>
                    <a:lnR>
                      <a:noFill/>
                    </a:lnR>
                    <a:lnT>
                      <a:noFill/>
                    </a:lnT>
                    <a:lnB>
                      <a:noFill/>
                    </a:lnB>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r>
              <a:tr h="50800">
                <a:tc>
                  <a:txBody>
                    <a:bodyPr/>
                    <a:lstStyle/>
                    <a:p>
                      <a:pPr algn="l" fontAlgn="b"/>
                      <a:r>
                        <a:rPr lang="en-US" sz="300" b="0" i="0" u="none" strike="noStrike">
                          <a:solidFill>
                            <a:srgbClr val="000000"/>
                          </a:solidFill>
                          <a:latin typeface="Calibri"/>
                        </a:rPr>
                        <a:t>Method_TimeImprove</a:t>
                      </a:r>
                    </a:p>
                  </a:txBody>
                  <a:tcPr marL="2324" marR="2324" marT="2324" marB="0" anchor="b">
                    <a:lnL>
                      <a:noFill/>
                    </a:lnL>
                    <a:lnR>
                      <a:noFill/>
                    </a:lnR>
                    <a:lnT>
                      <a:noFill/>
                    </a:lnT>
                    <a:lnB>
                      <a:noFill/>
                    </a:lnB>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r>
              <a:tr h="50800">
                <a:tc>
                  <a:txBody>
                    <a:bodyPr/>
                    <a:lstStyle/>
                    <a:p>
                      <a:pPr algn="l" fontAlgn="b"/>
                      <a:r>
                        <a:rPr lang="en-US" sz="300" b="0" i="0" u="none" strike="noStrike">
                          <a:solidFill>
                            <a:srgbClr val="000000"/>
                          </a:solidFill>
                          <a:latin typeface="Calibri"/>
                        </a:rPr>
                        <a:t>Weighted Mean</a:t>
                      </a:r>
                    </a:p>
                  </a:txBody>
                  <a:tcPr marL="2324" marR="2324" marT="2324" marB="0" anchor="b">
                    <a:lnL>
                      <a:noFill/>
                    </a:lnL>
                    <a:lnR>
                      <a:noFill/>
                    </a:lnR>
                    <a:lnT>
                      <a:noFill/>
                    </a:lnT>
                    <a:lnB>
                      <a:noFill/>
                    </a:lnB>
                  </a:tcPr>
                </a:tc>
                <a:tc>
                  <a:txBody>
                    <a:bodyPr/>
                    <a:lstStyle/>
                    <a:p>
                      <a:pPr algn="r" fontAlgn="b"/>
                      <a:r>
                        <a:rPr lang="en-US" sz="300" b="0" i="0" u="none" strike="noStrike">
                          <a:solidFill>
                            <a:srgbClr val="000000"/>
                          </a:solidFill>
                          <a:latin typeface="Calibri"/>
                        </a:rPr>
                        <a:t>22.041</a:t>
                      </a:r>
                    </a:p>
                  </a:txBody>
                  <a:tcPr marL="2324" marR="2324" marT="2324"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22.561</a:t>
                      </a:r>
                    </a:p>
                  </a:txBody>
                  <a:tcPr marL="2324" marR="2324" marT="2324" marB="0" anchor="b">
                    <a:lnL>
                      <a:noFill/>
                    </a:lnL>
                    <a:lnR>
                      <a:noFill/>
                    </a:lnR>
                    <a:lnT>
                      <a:noFill/>
                    </a:lnT>
                    <a:lnB>
                      <a:noFill/>
                    </a:lnB>
                    <a:solidFill>
                      <a:srgbClr val="6BC07B"/>
                    </a:solidFill>
                  </a:tcPr>
                </a:tc>
                <a:tc>
                  <a:txBody>
                    <a:bodyPr/>
                    <a:lstStyle/>
                    <a:p>
                      <a:pPr algn="r" fontAlgn="b"/>
                      <a:r>
                        <a:rPr lang="en-US" sz="300" b="0" i="0" u="none" strike="noStrike">
                          <a:solidFill>
                            <a:srgbClr val="000000"/>
                          </a:solidFill>
                          <a:latin typeface="Calibri"/>
                        </a:rPr>
                        <a:t>23.155</a:t>
                      </a:r>
                    </a:p>
                  </a:txBody>
                  <a:tcPr marL="2324" marR="2324" marT="2324" marB="0" anchor="b">
                    <a:lnL>
                      <a:noFill/>
                    </a:lnL>
                    <a:lnR>
                      <a:noFill/>
                    </a:lnR>
                    <a:lnT>
                      <a:noFill/>
                    </a:lnT>
                    <a:lnB>
                      <a:noFill/>
                    </a:lnB>
                    <a:solidFill>
                      <a:srgbClr val="74C37C"/>
                    </a:solidFill>
                  </a:tcPr>
                </a:tc>
                <a:tc>
                  <a:txBody>
                    <a:bodyPr/>
                    <a:lstStyle/>
                    <a:p>
                      <a:pPr algn="r" fontAlgn="b"/>
                      <a:r>
                        <a:rPr lang="en-US" sz="300" b="0" i="0" u="none" strike="noStrike">
                          <a:solidFill>
                            <a:srgbClr val="000000"/>
                          </a:solidFill>
                          <a:latin typeface="Calibri"/>
                        </a:rPr>
                        <a:t>23.549</a:t>
                      </a:r>
                    </a:p>
                  </a:txBody>
                  <a:tcPr marL="2324" marR="2324" marT="2324" marB="0" anchor="b">
                    <a:lnL>
                      <a:noFill/>
                    </a:lnL>
                    <a:lnR>
                      <a:noFill/>
                    </a:lnR>
                    <a:lnT>
                      <a:noFill/>
                    </a:lnT>
                    <a:lnB>
                      <a:noFill/>
                    </a:lnB>
                    <a:solidFill>
                      <a:srgbClr val="7AC47C"/>
                    </a:solidFill>
                  </a:tcPr>
                </a:tc>
                <a:tc>
                  <a:txBody>
                    <a:bodyPr/>
                    <a:lstStyle/>
                    <a:p>
                      <a:pPr algn="r" fontAlgn="b"/>
                      <a:r>
                        <a:rPr lang="en-US" sz="300" b="0" i="0" u="none" strike="noStrike">
                          <a:solidFill>
                            <a:srgbClr val="000000"/>
                          </a:solidFill>
                          <a:latin typeface="Calibri"/>
                        </a:rPr>
                        <a:t>25.964</a:t>
                      </a:r>
                    </a:p>
                  </a:txBody>
                  <a:tcPr marL="2324" marR="2324" marT="2324" marB="0" anchor="b">
                    <a:lnL>
                      <a:noFill/>
                    </a:lnL>
                    <a:lnR>
                      <a:noFill/>
                    </a:lnR>
                    <a:lnT>
                      <a:noFill/>
                    </a:lnT>
                    <a:lnB>
                      <a:noFill/>
                    </a:lnB>
                    <a:solidFill>
                      <a:srgbClr val="A0CF7E"/>
                    </a:solidFill>
                  </a:tcPr>
                </a:tc>
                <a:tc>
                  <a:txBody>
                    <a:bodyPr/>
                    <a:lstStyle/>
                    <a:p>
                      <a:pPr algn="r" fontAlgn="b"/>
                      <a:r>
                        <a:rPr lang="en-US" sz="300" b="0" i="0" u="none" strike="noStrike">
                          <a:solidFill>
                            <a:srgbClr val="000000"/>
                          </a:solidFill>
                          <a:latin typeface="Calibri"/>
                        </a:rPr>
                        <a:t>25.998</a:t>
                      </a:r>
                    </a:p>
                  </a:txBody>
                  <a:tcPr marL="2324" marR="2324" marT="2324" marB="0" anchor="b">
                    <a:lnL>
                      <a:noFill/>
                    </a:lnL>
                    <a:lnR>
                      <a:noFill/>
                    </a:lnR>
                    <a:lnT>
                      <a:noFill/>
                    </a:lnT>
                    <a:lnB>
                      <a:noFill/>
                    </a:lnB>
                    <a:solidFill>
                      <a:srgbClr val="A0CF7E"/>
                    </a:solidFill>
                  </a:tcPr>
                </a:tc>
                <a:tc>
                  <a:txBody>
                    <a:bodyPr/>
                    <a:lstStyle/>
                    <a:p>
                      <a:pPr algn="r" fontAlgn="b"/>
                      <a:r>
                        <a:rPr lang="en-US" sz="300" b="0" i="0" u="none" strike="noStrike">
                          <a:solidFill>
                            <a:srgbClr val="000000"/>
                          </a:solidFill>
                          <a:latin typeface="Calibri"/>
                        </a:rPr>
                        <a:t>26.143</a:t>
                      </a:r>
                    </a:p>
                  </a:txBody>
                  <a:tcPr marL="2324" marR="2324" marT="2324"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26.298</a:t>
                      </a:r>
                    </a:p>
                  </a:txBody>
                  <a:tcPr marL="2324" marR="2324" marT="2324"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26.523</a:t>
                      </a:r>
                    </a:p>
                  </a:txBody>
                  <a:tcPr marL="2324" marR="2324" marT="2324"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27.028</a:t>
                      </a:r>
                    </a:p>
                  </a:txBody>
                  <a:tcPr marL="2324" marR="2324" marT="2324"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27.142</a:t>
                      </a:r>
                    </a:p>
                  </a:txBody>
                  <a:tcPr marL="2324" marR="2324" marT="2324"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29.243</a:t>
                      </a:r>
                    </a:p>
                  </a:txBody>
                  <a:tcPr marL="2324" marR="2324" marT="2324" marB="0" anchor="b">
                    <a:lnL>
                      <a:noFill/>
                    </a:lnL>
                    <a:lnR>
                      <a:noFill/>
                    </a:lnR>
                    <a:lnT>
                      <a:noFill/>
                    </a:lnT>
                    <a:lnB>
                      <a:noFill/>
                    </a:lnB>
                    <a:solidFill>
                      <a:srgbClr val="D3DE81"/>
                    </a:solidFill>
                  </a:tcPr>
                </a:tc>
                <a:tc>
                  <a:txBody>
                    <a:bodyPr/>
                    <a:lstStyle/>
                    <a:p>
                      <a:pPr algn="r" fontAlgn="b"/>
                      <a:r>
                        <a:rPr lang="en-US" sz="300" b="0" i="0" u="none" strike="noStrike">
                          <a:solidFill>
                            <a:srgbClr val="000000"/>
                          </a:solidFill>
                          <a:latin typeface="Calibri"/>
                        </a:rPr>
                        <a:t>31.262</a:t>
                      </a:r>
                    </a:p>
                  </a:txBody>
                  <a:tcPr marL="2324" marR="2324" marT="2324"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32.831</a:t>
                      </a:r>
                    </a:p>
                  </a:txBody>
                  <a:tcPr marL="2324" marR="2324" marT="2324"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33.92</a:t>
                      </a:r>
                    </a:p>
                  </a:txBody>
                  <a:tcPr marL="2324" marR="2324" marT="2324"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36.041</a:t>
                      </a:r>
                    </a:p>
                  </a:txBody>
                  <a:tcPr marL="2324" marR="2324" marT="2324"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37.493</a:t>
                      </a:r>
                    </a:p>
                  </a:txBody>
                  <a:tcPr marL="2324" marR="2324" marT="2324"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37.846</a:t>
                      </a:r>
                    </a:p>
                  </a:txBody>
                  <a:tcPr marL="2324" marR="2324" marT="2324"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39.159</a:t>
                      </a:r>
                    </a:p>
                  </a:txBody>
                  <a:tcPr marL="2324" marR="2324" marT="2324"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42.126</a:t>
                      </a:r>
                    </a:p>
                  </a:txBody>
                  <a:tcPr marL="2324" marR="2324" marT="2324" marB="0" anchor="b">
                    <a:lnL>
                      <a:noFill/>
                    </a:lnL>
                    <a:lnR>
                      <a:noFill/>
                    </a:lnR>
                    <a:lnT>
                      <a:noFill/>
                    </a:lnT>
                    <a:lnB>
                      <a:noFill/>
                    </a:lnB>
                    <a:solidFill>
                      <a:srgbClr val="FDB97B"/>
                    </a:solidFill>
                  </a:tcPr>
                </a:tc>
                <a:tc>
                  <a:txBody>
                    <a:bodyPr/>
                    <a:lstStyle/>
                    <a:p>
                      <a:pPr algn="r" fontAlgn="b"/>
                      <a:r>
                        <a:rPr lang="en-US" sz="300" b="0" i="0" u="none" strike="noStrike">
                          <a:solidFill>
                            <a:srgbClr val="000000"/>
                          </a:solidFill>
                          <a:latin typeface="Calibri"/>
                        </a:rPr>
                        <a:t>44.039</a:t>
                      </a:r>
                    </a:p>
                  </a:txBody>
                  <a:tcPr marL="2324" marR="2324" marT="2324"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45.045</a:t>
                      </a:r>
                    </a:p>
                  </a:txBody>
                  <a:tcPr marL="2324" marR="2324" marT="2324" marB="0" anchor="b">
                    <a:lnL>
                      <a:noFill/>
                    </a:lnL>
                    <a:lnR>
                      <a:noFill/>
                    </a:lnR>
                    <a:lnT>
                      <a:noFill/>
                    </a:lnT>
                    <a:lnB>
                      <a:noFill/>
                    </a:lnB>
                    <a:solidFill>
                      <a:srgbClr val="FCAB78"/>
                    </a:solidFill>
                  </a:tcPr>
                </a:tc>
                <a:tc>
                  <a:txBody>
                    <a:bodyPr/>
                    <a:lstStyle/>
                    <a:p>
                      <a:pPr algn="r" fontAlgn="b"/>
                      <a:r>
                        <a:rPr lang="en-US" sz="300" b="0" i="0" u="none" strike="noStrike">
                          <a:solidFill>
                            <a:srgbClr val="000000"/>
                          </a:solidFill>
                          <a:latin typeface="Calibri"/>
                        </a:rPr>
                        <a:t>46.083</a:t>
                      </a:r>
                    </a:p>
                  </a:txBody>
                  <a:tcPr marL="2324" marR="2324" marT="2324" marB="0" anchor="b">
                    <a:lnL>
                      <a:noFill/>
                    </a:lnL>
                    <a:lnR>
                      <a:noFill/>
                    </a:lnR>
                    <a:lnT>
                      <a:noFill/>
                    </a:lnT>
                    <a:lnB>
                      <a:noFill/>
                    </a:lnB>
                    <a:solidFill>
                      <a:srgbClr val="FCA677"/>
                    </a:solidFill>
                  </a:tcPr>
                </a:tc>
                <a:tc>
                  <a:txBody>
                    <a:bodyPr/>
                    <a:lstStyle/>
                    <a:p>
                      <a:pPr algn="r" fontAlgn="b"/>
                      <a:r>
                        <a:rPr lang="en-US" sz="300" b="0" i="0" u="none" strike="noStrike">
                          <a:solidFill>
                            <a:srgbClr val="000000"/>
                          </a:solidFill>
                          <a:latin typeface="Calibri"/>
                        </a:rPr>
                        <a:t>48.607</a:t>
                      </a:r>
                    </a:p>
                  </a:txBody>
                  <a:tcPr marL="2324" marR="2324" marT="2324" marB="0" anchor="b">
                    <a:lnL>
                      <a:noFill/>
                    </a:lnL>
                    <a:lnR>
                      <a:noFill/>
                    </a:lnR>
                    <a:lnT>
                      <a:noFill/>
                    </a:lnT>
                    <a:lnB>
                      <a:noFill/>
                    </a:lnB>
                    <a:solidFill>
                      <a:srgbClr val="FB9975"/>
                    </a:solidFill>
                  </a:tcPr>
                </a:tc>
                <a:tc>
                  <a:txBody>
                    <a:bodyPr/>
                    <a:lstStyle/>
                    <a:p>
                      <a:pPr algn="r" fontAlgn="b"/>
                      <a:r>
                        <a:rPr lang="en-US" sz="300" b="0" i="0" u="none" strike="noStrike">
                          <a:solidFill>
                            <a:srgbClr val="000000"/>
                          </a:solidFill>
                          <a:latin typeface="Calibri"/>
                        </a:rPr>
                        <a:t>51.565</a:t>
                      </a:r>
                    </a:p>
                  </a:txBody>
                  <a:tcPr marL="2324" marR="2324" marT="2324" marB="0" anchor="b">
                    <a:lnL>
                      <a:noFill/>
                    </a:lnL>
                    <a:lnR>
                      <a:noFill/>
                    </a:lnR>
                    <a:lnT>
                      <a:noFill/>
                    </a:lnT>
                    <a:lnB>
                      <a:noFill/>
                    </a:lnB>
                    <a:solidFill>
                      <a:srgbClr val="FA8A72"/>
                    </a:solidFill>
                  </a:tcPr>
                </a:tc>
                <a:tc>
                  <a:txBody>
                    <a:bodyPr/>
                    <a:lstStyle/>
                    <a:p>
                      <a:pPr algn="r" fontAlgn="b"/>
                      <a:r>
                        <a:rPr lang="en-US" sz="300" b="0" i="0" u="none" strike="noStrike" dirty="0">
                          <a:solidFill>
                            <a:srgbClr val="000000"/>
                          </a:solidFill>
                          <a:latin typeface="Calibri"/>
                        </a:rPr>
                        <a:t>58.127</a:t>
                      </a:r>
                    </a:p>
                  </a:txBody>
                  <a:tcPr marL="2324" marR="2324" marT="2324" marB="0" anchor="b">
                    <a:lnL>
                      <a:noFill/>
                    </a:lnL>
                    <a:lnR>
                      <a:noFill/>
                    </a:lnR>
                    <a:lnT>
                      <a:noFill/>
                    </a:lnT>
                    <a:lnB>
                      <a:noFill/>
                    </a:lnB>
                    <a:solidFill>
                      <a:srgbClr val="F8696B"/>
                    </a:solidFill>
                  </a:tcPr>
                </a:tc>
              </a:tr>
            </a:tbl>
          </a:graphicData>
        </a:graphic>
      </p:graphicFrame>
      <p:sp>
        <p:nvSpPr>
          <p:cNvPr id="20" name="TextBox 19"/>
          <p:cNvSpPr txBox="1"/>
          <p:nvPr/>
        </p:nvSpPr>
        <p:spPr>
          <a:xfrm>
            <a:off x="5791200" y="5206425"/>
            <a:ext cx="2667000" cy="584775"/>
          </a:xfrm>
          <a:prstGeom prst="rect">
            <a:avLst/>
          </a:prstGeom>
          <a:noFill/>
        </p:spPr>
        <p:txBody>
          <a:bodyPr wrap="square" rtlCol="0">
            <a:spAutoFit/>
          </a:bodyPr>
          <a:lstStyle/>
          <a:p>
            <a:pPr algn="ctr"/>
            <a:r>
              <a:rPr lang="en-US" sz="1600" dirty="0" smtClean="0"/>
              <a:t>Very few models without</a:t>
            </a:r>
          </a:p>
          <a:p>
            <a:pPr algn="ctr"/>
            <a:r>
              <a:rPr lang="en-US" sz="1600" b="1" dirty="0" smtClean="0"/>
              <a:t>Date Correction </a:t>
            </a:r>
            <a:r>
              <a:rPr lang="en-US" sz="1600" dirty="0" smtClean="0"/>
              <a:t>behave well</a:t>
            </a:r>
            <a:endParaRPr lang="en-US" sz="1600" dirty="0"/>
          </a:p>
        </p:txBody>
      </p:sp>
      <p:cxnSp>
        <p:nvCxnSpPr>
          <p:cNvPr id="26" name="Straight Arrow Connector 25"/>
          <p:cNvCxnSpPr>
            <a:stCxn id="20" idx="0"/>
          </p:cNvCxnSpPr>
          <p:nvPr/>
        </p:nvCxnSpPr>
        <p:spPr>
          <a:xfrm flipV="1">
            <a:off x="7124700" y="2667000"/>
            <a:ext cx="1714500" cy="253942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0" idx="0"/>
          </p:cNvCxnSpPr>
          <p:nvPr/>
        </p:nvCxnSpPr>
        <p:spPr>
          <a:xfrm flipH="1" flipV="1">
            <a:off x="6553200" y="2667000"/>
            <a:ext cx="571500" cy="253942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0" idx="0"/>
          </p:cNvCxnSpPr>
          <p:nvPr/>
        </p:nvCxnSpPr>
        <p:spPr>
          <a:xfrm flipV="1">
            <a:off x="7124700" y="2667000"/>
            <a:ext cx="1409700" cy="253942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4" name="Arc 43"/>
          <p:cNvSpPr/>
          <p:nvPr/>
        </p:nvSpPr>
        <p:spPr>
          <a:xfrm rot="10800000">
            <a:off x="3657600" y="6096000"/>
            <a:ext cx="5181600" cy="533400"/>
          </a:xfrm>
          <a:prstGeom prst="arc">
            <a:avLst>
              <a:gd name="adj1" fmla="val 10856168"/>
              <a:gd name="adj2" fmla="val 0"/>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Arc 45"/>
          <p:cNvSpPr/>
          <p:nvPr/>
        </p:nvSpPr>
        <p:spPr>
          <a:xfrm rot="10800000">
            <a:off x="4267197" y="6096000"/>
            <a:ext cx="4572002" cy="533400"/>
          </a:xfrm>
          <a:prstGeom prst="arc">
            <a:avLst>
              <a:gd name="adj1" fmla="val 10856168"/>
              <a:gd name="adj2" fmla="val 0"/>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Arc 46"/>
          <p:cNvSpPr/>
          <p:nvPr/>
        </p:nvSpPr>
        <p:spPr>
          <a:xfrm rot="10800000">
            <a:off x="4952998" y="6096000"/>
            <a:ext cx="3886201" cy="533400"/>
          </a:xfrm>
          <a:prstGeom prst="arc">
            <a:avLst>
              <a:gd name="adj1" fmla="val 10856168"/>
              <a:gd name="adj2" fmla="val 0"/>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 name="TextBox 53"/>
          <p:cNvSpPr txBox="1"/>
          <p:nvPr/>
        </p:nvSpPr>
        <p:spPr>
          <a:xfrm>
            <a:off x="609600" y="5421868"/>
            <a:ext cx="5029200" cy="369332"/>
          </a:xfrm>
          <a:prstGeom prst="rect">
            <a:avLst/>
          </a:prstGeom>
          <a:noFill/>
        </p:spPr>
        <p:txBody>
          <a:bodyPr wrap="square" rtlCol="0">
            <a:spAutoFit/>
          </a:bodyPr>
          <a:lstStyle/>
          <a:p>
            <a:pPr algn="ctr"/>
            <a:r>
              <a:rPr lang="en-US" b="1" dirty="0" smtClean="0"/>
              <a:t>  Best            Model Ranking            Worst </a:t>
            </a:r>
            <a:endParaRPr lang="en-US" b="1" dirty="0"/>
          </a:p>
        </p:txBody>
      </p:sp>
      <p:cxnSp>
        <p:nvCxnSpPr>
          <p:cNvPr id="56" name="Straight Arrow Connector 55"/>
          <p:cNvCxnSpPr/>
          <p:nvPr/>
        </p:nvCxnSpPr>
        <p:spPr>
          <a:xfrm>
            <a:off x="3886200" y="5638800"/>
            <a:ext cx="533400" cy="0"/>
          </a:xfrm>
          <a:prstGeom prst="straightConnector1">
            <a:avLst/>
          </a:prstGeom>
          <a:ln w="3175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a:off x="1828800" y="5638800"/>
            <a:ext cx="457200" cy="0"/>
          </a:xfrm>
          <a:prstGeom prst="straightConnector1">
            <a:avLst/>
          </a:prstGeom>
          <a:ln w="31750">
            <a:solidFill>
              <a:srgbClr val="00B050"/>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rot="16200000">
            <a:off x="-2250133" y="3434835"/>
            <a:ext cx="4953000" cy="369332"/>
          </a:xfrm>
          <a:prstGeom prst="rect">
            <a:avLst/>
          </a:prstGeom>
          <a:noFill/>
        </p:spPr>
        <p:txBody>
          <a:bodyPr wrap="square" rtlCol="0">
            <a:spAutoFit/>
          </a:bodyPr>
          <a:lstStyle/>
          <a:p>
            <a:pPr algn="ctr"/>
            <a:r>
              <a:rPr lang="en-US" b="1" dirty="0" smtClean="0"/>
              <a:t> 8 Populations = 40 cohorts x 2</a:t>
            </a:r>
            <a:endParaRPr lang="en-US" b="1" dirty="0"/>
          </a:p>
        </p:txBody>
      </p:sp>
      <p:sp>
        <p:nvSpPr>
          <p:cNvPr id="36" name="Arc 35"/>
          <p:cNvSpPr/>
          <p:nvPr/>
        </p:nvSpPr>
        <p:spPr>
          <a:xfrm rot="4642741">
            <a:off x="8249008" y="5768021"/>
            <a:ext cx="914227" cy="443729"/>
          </a:xfrm>
          <a:prstGeom prst="arc">
            <a:avLst>
              <a:gd name="adj1" fmla="val 10856168"/>
              <a:gd name="adj2" fmla="val 0"/>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26" fill="hold" nodeType="after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barn(inHorizontal)">
                                      <p:cBhvr>
                                        <p:cTn id="12" dur="500"/>
                                        <p:tgtEl>
                                          <p:spTgt spid="23"/>
                                        </p:tgtEl>
                                      </p:cBhvr>
                                    </p:animEffect>
                                  </p:childTnLst>
                                </p:cTn>
                              </p:par>
                              <p:par>
                                <p:cTn id="13" presetID="16" presetClass="entr" presetSubtype="26"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barn(inHorizontal)">
                                      <p:cBhvr>
                                        <p:cTn id="15" dur="500"/>
                                        <p:tgtEl>
                                          <p:spTgt spid="31"/>
                                        </p:tgtEl>
                                      </p:cBhvr>
                                    </p:animEffect>
                                  </p:childTnLst>
                                </p:cTn>
                              </p:par>
                              <p:par>
                                <p:cTn id="16" presetID="2" presetClass="entr" presetSubtype="3" fill="hold" grpId="0" nodeType="withEffect">
                                  <p:stCondLst>
                                    <p:cond delay="0"/>
                                  </p:stCondLst>
                                  <p:childTnLst>
                                    <p:set>
                                      <p:cBhvr>
                                        <p:cTn id="17" dur="1" fill="hold">
                                          <p:stCondLst>
                                            <p:cond delay="0"/>
                                          </p:stCondLst>
                                        </p:cTn>
                                        <p:tgtEl>
                                          <p:spTgt spid="29"/>
                                        </p:tgtEl>
                                        <p:attrNameLst>
                                          <p:attrName>style.visibility</p:attrName>
                                        </p:attrNameLst>
                                      </p:cBhvr>
                                      <p:to>
                                        <p:strVal val="visible"/>
                                      </p:to>
                                    </p:set>
                                    <p:anim calcmode="lin" valueType="num">
                                      <p:cBhvr additive="base">
                                        <p:cTn id="18" dur="500" fill="hold"/>
                                        <p:tgtEl>
                                          <p:spTgt spid="29"/>
                                        </p:tgtEl>
                                        <p:attrNameLst>
                                          <p:attrName>ppt_x</p:attrName>
                                        </p:attrNameLst>
                                      </p:cBhvr>
                                      <p:tavLst>
                                        <p:tav tm="0">
                                          <p:val>
                                            <p:strVal val="1+#ppt_w/2"/>
                                          </p:val>
                                        </p:tav>
                                        <p:tav tm="100000">
                                          <p:val>
                                            <p:strVal val="#ppt_x"/>
                                          </p:val>
                                        </p:tav>
                                      </p:tavLst>
                                    </p:anim>
                                    <p:anim calcmode="lin" valueType="num">
                                      <p:cBhvr additive="base">
                                        <p:cTn id="19" dur="500" fill="hold"/>
                                        <p:tgtEl>
                                          <p:spTgt spid="29"/>
                                        </p:tgtEl>
                                        <p:attrNameLst>
                                          <p:attrName>ppt_y</p:attrName>
                                        </p:attrNameLst>
                                      </p:cBhvr>
                                      <p:tavLst>
                                        <p:tav tm="0">
                                          <p:val>
                                            <p:strVal val="0-#ppt_h/2"/>
                                          </p:val>
                                        </p:tav>
                                        <p:tav tm="100000">
                                          <p:val>
                                            <p:strVal val="#ppt_y"/>
                                          </p:val>
                                        </p:tav>
                                      </p:tavLst>
                                    </p:anim>
                                  </p:childTnLst>
                                </p:cTn>
                              </p:par>
                              <p:par>
                                <p:cTn id="20" presetID="2" presetClass="entr" presetSubtype="3"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 calcmode="lin" valueType="num">
                                      <p:cBhvr additive="base">
                                        <p:cTn id="22" dur="500" fill="hold"/>
                                        <p:tgtEl>
                                          <p:spTgt spid="30"/>
                                        </p:tgtEl>
                                        <p:attrNameLst>
                                          <p:attrName>ppt_x</p:attrName>
                                        </p:attrNameLst>
                                      </p:cBhvr>
                                      <p:tavLst>
                                        <p:tav tm="0">
                                          <p:val>
                                            <p:strVal val="1+#ppt_w/2"/>
                                          </p:val>
                                        </p:tav>
                                        <p:tav tm="100000">
                                          <p:val>
                                            <p:strVal val="#ppt_x"/>
                                          </p:val>
                                        </p:tav>
                                      </p:tavLst>
                                    </p:anim>
                                    <p:anim calcmode="lin" valueType="num">
                                      <p:cBhvr additive="base">
                                        <p:cTn id="23" dur="500" fill="hold"/>
                                        <p:tgtEl>
                                          <p:spTgt spid="30"/>
                                        </p:tgtEl>
                                        <p:attrNameLst>
                                          <p:attrName>ppt_y</p:attrName>
                                        </p:attrNameLst>
                                      </p:cBhvr>
                                      <p:tavLst>
                                        <p:tav tm="0">
                                          <p:val>
                                            <p:strVal val="0-#ppt_h/2"/>
                                          </p:val>
                                        </p:tav>
                                        <p:tav tm="100000">
                                          <p:val>
                                            <p:strVal val="#ppt_y"/>
                                          </p:val>
                                        </p:tav>
                                      </p:tavLst>
                                    </p:anim>
                                  </p:childTnLst>
                                </p:cTn>
                              </p:par>
                              <p:par>
                                <p:cTn id="24" presetID="2" presetClass="entr" presetSubtype="9"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fill="hold"/>
                                        <p:tgtEl>
                                          <p:spTgt spid="6"/>
                                        </p:tgtEl>
                                        <p:attrNameLst>
                                          <p:attrName>ppt_x</p:attrName>
                                        </p:attrNameLst>
                                      </p:cBhvr>
                                      <p:tavLst>
                                        <p:tav tm="0">
                                          <p:val>
                                            <p:strVal val="0-#ppt_w/2"/>
                                          </p:val>
                                        </p:tav>
                                        <p:tav tm="100000">
                                          <p:val>
                                            <p:strVal val="#ppt_x"/>
                                          </p:val>
                                        </p:tav>
                                      </p:tavLst>
                                    </p:anim>
                                    <p:anim calcmode="lin" valueType="num">
                                      <p:cBhvr additive="base">
                                        <p:cTn id="27" dur="500" fill="hold"/>
                                        <p:tgtEl>
                                          <p:spTgt spid="6"/>
                                        </p:tgtEl>
                                        <p:attrNameLst>
                                          <p:attrName>ppt_y</p:attrName>
                                        </p:attrNameLst>
                                      </p:cBhvr>
                                      <p:tavLst>
                                        <p:tav tm="0">
                                          <p:val>
                                            <p:strVal val="0-#ppt_h/2"/>
                                          </p:val>
                                        </p:tav>
                                        <p:tav tm="100000">
                                          <p:val>
                                            <p:strVal val="#ppt_y"/>
                                          </p:val>
                                        </p:tav>
                                      </p:tavLst>
                                    </p:anim>
                                  </p:childTnLst>
                                </p:cTn>
                              </p:par>
                              <p:par>
                                <p:cTn id="28" presetID="2" presetClass="entr" presetSubtype="9"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500" fill="hold"/>
                                        <p:tgtEl>
                                          <p:spTgt spid="7"/>
                                        </p:tgtEl>
                                        <p:attrNameLst>
                                          <p:attrName>ppt_x</p:attrName>
                                        </p:attrNameLst>
                                      </p:cBhvr>
                                      <p:tavLst>
                                        <p:tav tm="0">
                                          <p:val>
                                            <p:strVal val="0-#ppt_w/2"/>
                                          </p:val>
                                        </p:tav>
                                        <p:tav tm="100000">
                                          <p:val>
                                            <p:strVal val="#ppt_x"/>
                                          </p:val>
                                        </p:tav>
                                      </p:tavLst>
                                    </p:anim>
                                    <p:anim calcmode="lin" valueType="num">
                                      <p:cBhvr additive="base">
                                        <p:cTn id="31"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additive="base">
                                        <p:cTn id="36" dur="1000" fill="hold"/>
                                        <p:tgtEl>
                                          <p:spTgt spid="14"/>
                                        </p:tgtEl>
                                        <p:attrNameLst>
                                          <p:attrName>ppt_x</p:attrName>
                                        </p:attrNameLst>
                                      </p:cBhvr>
                                      <p:tavLst>
                                        <p:tav tm="0">
                                          <p:val>
                                            <p:strVal val="1+#ppt_w/2"/>
                                          </p:val>
                                        </p:tav>
                                        <p:tav tm="100000">
                                          <p:val>
                                            <p:strVal val="#ppt_x"/>
                                          </p:val>
                                        </p:tav>
                                      </p:tavLst>
                                    </p:anim>
                                    <p:anim calcmode="lin" valueType="num">
                                      <p:cBhvr additive="base">
                                        <p:cTn id="37" dur="1000" fill="hold"/>
                                        <p:tgtEl>
                                          <p:spTgt spid="14"/>
                                        </p:tgtEl>
                                        <p:attrNameLst>
                                          <p:attrName>ppt_y</p:attrName>
                                        </p:attrNameLst>
                                      </p:cBhvr>
                                      <p:tavLst>
                                        <p:tav tm="0">
                                          <p:val>
                                            <p:strVal val="#ppt_y"/>
                                          </p:val>
                                        </p:tav>
                                        <p:tav tm="100000">
                                          <p:val>
                                            <p:strVal val="#ppt_y"/>
                                          </p:val>
                                        </p:tav>
                                      </p:tavLst>
                                    </p:anim>
                                  </p:childTnLst>
                                </p:cTn>
                              </p:par>
                            </p:childTnLst>
                          </p:cTn>
                        </p:par>
                        <p:par>
                          <p:cTn id="38" fill="hold">
                            <p:stCondLst>
                              <p:cond delay="1000"/>
                            </p:stCondLst>
                            <p:childTnLst>
                              <p:par>
                                <p:cTn id="39" presetID="16" presetClass="entr" presetSubtype="26" fill="hold" nodeType="after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barn(inHorizontal)">
                                      <p:cBhvr>
                                        <p:cTn id="41" dur="500"/>
                                        <p:tgtEl>
                                          <p:spTgt spid="37"/>
                                        </p:tgtEl>
                                      </p:cBhvr>
                                    </p:animEffect>
                                  </p:childTnLst>
                                </p:cTn>
                              </p:par>
                            </p:childTnLst>
                          </p:cTn>
                        </p:par>
                        <p:par>
                          <p:cTn id="42" fill="hold">
                            <p:stCondLst>
                              <p:cond delay="1500"/>
                            </p:stCondLst>
                            <p:childTnLst>
                              <p:par>
                                <p:cTn id="43" presetID="2" presetClass="entr" presetSubtype="3" fill="hold" grpId="0" nodeType="after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1+#ppt_w/2"/>
                                          </p:val>
                                        </p:tav>
                                        <p:tav tm="100000">
                                          <p:val>
                                            <p:strVal val="#ppt_x"/>
                                          </p:val>
                                        </p:tav>
                                      </p:tavLst>
                                    </p:anim>
                                    <p:anim calcmode="lin" valueType="num">
                                      <p:cBhvr additive="base">
                                        <p:cTn id="46" dur="500" fill="hold"/>
                                        <p:tgtEl>
                                          <p:spTgt spid="17"/>
                                        </p:tgtEl>
                                        <p:attrNameLst>
                                          <p:attrName>ppt_y</p:attrName>
                                        </p:attrNameLst>
                                      </p:cBhvr>
                                      <p:tavLst>
                                        <p:tav tm="0">
                                          <p:val>
                                            <p:strVal val="0-#ppt_h/2"/>
                                          </p:val>
                                        </p:tav>
                                        <p:tav tm="100000">
                                          <p:val>
                                            <p:strVal val="#ppt_y"/>
                                          </p:val>
                                        </p:tav>
                                      </p:tavLst>
                                    </p:anim>
                                  </p:childTnLst>
                                </p:cTn>
                              </p:par>
                              <p:par>
                                <p:cTn id="47" presetID="2" presetClass="entr" presetSubtype="9"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0-#ppt_w/2"/>
                                          </p:val>
                                        </p:tav>
                                        <p:tav tm="100000">
                                          <p:val>
                                            <p:strVal val="#ppt_x"/>
                                          </p:val>
                                        </p:tav>
                                      </p:tavLst>
                                    </p:anim>
                                    <p:anim calcmode="lin" valueType="num">
                                      <p:cBhvr additive="base">
                                        <p:cTn id="50"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childTnLst>
                          </p:cTn>
                        </p:par>
                        <p:par>
                          <p:cTn id="55" fill="hold">
                            <p:stCondLst>
                              <p:cond delay="0"/>
                            </p:stCondLst>
                            <p:childTnLst>
                              <p:par>
                                <p:cTn id="56" presetID="0" presetClass="path" presetSubtype="0" accel="50000" decel="50000" fill="hold" nodeType="afterEffect">
                                  <p:stCondLst>
                                    <p:cond delay="0"/>
                                  </p:stCondLst>
                                  <p:childTnLst>
                                    <p:animMotion origin="layout" path="M 5.55112E-17 -0.53334 L 5.55112E-17 2.22222E-6 " pathEditMode="relative" rAng="0" ptsTypes="AA">
                                      <p:cBhvr>
                                        <p:cTn id="57" dur="2000" fill="hold"/>
                                        <p:tgtEl>
                                          <p:spTgt spid="19"/>
                                        </p:tgtEl>
                                        <p:attrNameLst>
                                          <p:attrName>ppt_x</p:attrName>
                                          <p:attrName>ppt_y</p:attrName>
                                        </p:attrNameLst>
                                      </p:cBhvr>
                                      <p:rCtr x="0" y="267"/>
                                    </p:animMotion>
                                  </p:childTnLst>
                                </p:cTn>
                              </p:par>
                            </p:childTnLst>
                          </p:cTn>
                        </p:par>
                        <p:par>
                          <p:cTn id="58" fill="hold">
                            <p:stCondLst>
                              <p:cond delay="2000"/>
                            </p:stCondLst>
                            <p:childTnLst>
                              <p:par>
                                <p:cTn id="59" presetID="16" presetClass="entr" presetSubtype="37" fill="hold" grpId="0" nodeType="afterEffect">
                                  <p:stCondLst>
                                    <p:cond delay="0"/>
                                  </p:stCondLst>
                                  <p:childTnLst>
                                    <p:set>
                                      <p:cBhvr>
                                        <p:cTn id="60" dur="1" fill="hold">
                                          <p:stCondLst>
                                            <p:cond delay="0"/>
                                          </p:stCondLst>
                                        </p:cTn>
                                        <p:tgtEl>
                                          <p:spTgt spid="54"/>
                                        </p:tgtEl>
                                        <p:attrNameLst>
                                          <p:attrName>style.visibility</p:attrName>
                                        </p:attrNameLst>
                                      </p:cBhvr>
                                      <p:to>
                                        <p:strVal val="visible"/>
                                      </p:to>
                                    </p:set>
                                    <p:animEffect transition="in" filter="barn(outVertical)">
                                      <p:cBhvr>
                                        <p:cTn id="61" dur="500"/>
                                        <p:tgtEl>
                                          <p:spTgt spid="54"/>
                                        </p:tgtEl>
                                      </p:cBhvr>
                                    </p:animEffect>
                                  </p:childTnLst>
                                </p:cTn>
                              </p:par>
                              <p:par>
                                <p:cTn id="62" presetID="22" presetClass="entr" presetSubtype="8" fill="hold" nodeType="withEffect">
                                  <p:stCondLst>
                                    <p:cond delay="0"/>
                                  </p:stCondLst>
                                  <p:childTnLst>
                                    <p:set>
                                      <p:cBhvr>
                                        <p:cTn id="63" dur="1" fill="hold">
                                          <p:stCondLst>
                                            <p:cond delay="0"/>
                                          </p:stCondLst>
                                        </p:cTn>
                                        <p:tgtEl>
                                          <p:spTgt spid="56"/>
                                        </p:tgtEl>
                                        <p:attrNameLst>
                                          <p:attrName>style.visibility</p:attrName>
                                        </p:attrNameLst>
                                      </p:cBhvr>
                                      <p:to>
                                        <p:strVal val="visible"/>
                                      </p:to>
                                    </p:set>
                                    <p:animEffect transition="in" filter="wipe(left)">
                                      <p:cBhvr>
                                        <p:cTn id="64" dur="500"/>
                                        <p:tgtEl>
                                          <p:spTgt spid="56"/>
                                        </p:tgtEl>
                                      </p:cBhvr>
                                    </p:animEffect>
                                  </p:childTnLst>
                                </p:cTn>
                              </p:par>
                              <p:par>
                                <p:cTn id="65" presetID="22" presetClass="entr" presetSubtype="2" fill="hold" nodeType="withEffect">
                                  <p:stCondLst>
                                    <p:cond delay="0"/>
                                  </p:stCondLst>
                                  <p:childTnLst>
                                    <p:set>
                                      <p:cBhvr>
                                        <p:cTn id="66" dur="1" fill="hold">
                                          <p:stCondLst>
                                            <p:cond delay="0"/>
                                          </p:stCondLst>
                                        </p:cTn>
                                        <p:tgtEl>
                                          <p:spTgt spid="57"/>
                                        </p:tgtEl>
                                        <p:attrNameLst>
                                          <p:attrName>style.visibility</p:attrName>
                                        </p:attrNameLst>
                                      </p:cBhvr>
                                      <p:to>
                                        <p:strVal val="visible"/>
                                      </p:to>
                                    </p:set>
                                    <p:animEffect transition="in" filter="wipe(right)">
                                      <p:cBhvr>
                                        <p:cTn id="67" dur="500"/>
                                        <p:tgtEl>
                                          <p:spTgt spid="57"/>
                                        </p:tgtEl>
                                      </p:cBhvr>
                                    </p:animEffect>
                                  </p:childTnLst>
                                </p:cTn>
                              </p:par>
                            </p:childTnLst>
                          </p:cTn>
                        </p:par>
                      </p:childTnLst>
                    </p:cTn>
                  </p:par>
                  <p:par>
                    <p:cTn id="68" fill="hold">
                      <p:stCondLst>
                        <p:cond delay="indefinite"/>
                      </p:stCondLst>
                      <p:childTnLst>
                        <p:par>
                          <p:cTn id="69" fill="hold">
                            <p:stCondLst>
                              <p:cond delay="0"/>
                            </p:stCondLst>
                            <p:childTnLst>
                              <p:par>
                                <p:cTn id="70" presetID="26" presetClass="entr" presetSubtype="0" fill="hold" grpId="0" nodeType="click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wipe(down)">
                                      <p:cBhvr>
                                        <p:cTn id="72" dur="580">
                                          <p:stCondLst>
                                            <p:cond delay="0"/>
                                          </p:stCondLst>
                                        </p:cTn>
                                        <p:tgtEl>
                                          <p:spTgt spid="20"/>
                                        </p:tgtEl>
                                      </p:cBhvr>
                                    </p:animEffect>
                                    <p:anim calcmode="lin" valueType="num">
                                      <p:cBhvr>
                                        <p:cTn id="73"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74"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75"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76"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77"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78" dur="26">
                                          <p:stCondLst>
                                            <p:cond delay="650"/>
                                          </p:stCondLst>
                                        </p:cTn>
                                        <p:tgtEl>
                                          <p:spTgt spid="20"/>
                                        </p:tgtEl>
                                      </p:cBhvr>
                                      <p:to x="100000" y="60000"/>
                                    </p:animScale>
                                    <p:animScale>
                                      <p:cBhvr>
                                        <p:cTn id="79" dur="166" decel="50000">
                                          <p:stCondLst>
                                            <p:cond delay="676"/>
                                          </p:stCondLst>
                                        </p:cTn>
                                        <p:tgtEl>
                                          <p:spTgt spid="20"/>
                                        </p:tgtEl>
                                      </p:cBhvr>
                                      <p:to x="100000" y="100000"/>
                                    </p:animScale>
                                    <p:animScale>
                                      <p:cBhvr>
                                        <p:cTn id="80" dur="26">
                                          <p:stCondLst>
                                            <p:cond delay="1312"/>
                                          </p:stCondLst>
                                        </p:cTn>
                                        <p:tgtEl>
                                          <p:spTgt spid="20"/>
                                        </p:tgtEl>
                                      </p:cBhvr>
                                      <p:to x="100000" y="80000"/>
                                    </p:animScale>
                                    <p:animScale>
                                      <p:cBhvr>
                                        <p:cTn id="81" dur="166" decel="50000">
                                          <p:stCondLst>
                                            <p:cond delay="1338"/>
                                          </p:stCondLst>
                                        </p:cTn>
                                        <p:tgtEl>
                                          <p:spTgt spid="20"/>
                                        </p:tgtEl>
                                      </p:cBhvr>
                                      <p:to x="100000" y="100000"/>
                                    </p:animScale>
                                    <p:animScale>
                                      <p:cBhvr>
                                        <p:cTn id="82" dur="26">
                                          <p:stCondLst>
                                            <p:cond delay="1642"/>
                                          </p:stCondLst>
                                        </p:cTn>
                                        <p:tgtEl>
                                          <p:spTgt spid="20"/>
                                        </p:tgtEl>
                                      </p:cBhvr>
                                      <p:to x="100000" y="90000"/>
                                    </p:animScale>
                                    <p:animScale>
                                      <p:cBhvr>
                                        <p:cTn id="83" dur="166" decel="50000">
                                          <p:stCondLst>
                                            <p:cond delay="1668"/>
                                          </p:stCondLst>
                                        </p:cTn>
                                        <p:tgtEl>
                                          <p:spTgt spid="20"/>
                                        </p:tgtEl>
                                      </p:cBhvr>
                                      <p:to x="100000" y="100000"/>
                                    </p:animScale>
                                    <p:animScale>
                                      <p:cBhvr>
                                        <p:cTn id="84" dur="26">
                                          <p:stCondLst>
                                            <p:cond delay="1808"/>
                                          </p:stCondLst>
                                        </p:cTn>
                                        <p:tgtEl>
                                          <p:spTgt spid="20"/>
                                        </p:tgtEl>
                                      </p:cBhvr>
                                      <p:to x="100000" y="95000"/>
                                    </p:animScale>
                                    <p:animScale>
                                      <p:cBhvr>
                                        <p:cTn id="85" dur="166" decel="50000">
                                          <p:stCondLst>
                                            <p:cond delay="1834"/>
                                          </p:stCondLst>
                                        </p:cTn>
                                        <p:tgtEl>
                                          <p:spTgt spid="20"/>
                                        </p:tgtEl>
                                      </p:cBhvr>
                                      <p:to x="100000" y="100000"/>
                                    </p:animScale>
                                  </p:childTnLst>
                                </p:cTn>
                              </p:par>
                            </p:childTnLst>
                          </p:cTn>
                        </p:par>
                        <p:par>
                          <p:cTn id="86" fill="hold">
                            <p:stCondLst>
                              <p:cond delay="2000"/>
                            </p:stCondLst>
                            <p:childTnLst>
                              <p:par>
                                <p:cTn id="87" presetID="22" presetClass="entr" presetSubtype="4" fill="hold" nodeType="afterEffect">
                                  <p:stCondLst>
                                    <p:cond delay="0"/>
                                  </p:stCondLst>
                                  <p:childTnLst>
                                    <p:set>
                                      <p:cBhvr>
                                        <p:cTn id="88" dur="1" fill="hold">
                                          <p:stCondLst>
                                            <p:cond delay="0"/>
                                          </p:stCondLst>
                                        </p:cTn>
                                        <p:tgtEl>
                                          <p:spTgt spid="26"/>
                                        </p:tgtEl>
                                        <p:attrNameLst>
                                          <p:attrName>style.visibility</p:attrName>
                                        </p:attrNameLst>
                                      </p:cBhvr>
                                      <p:to>
                                        <p:strVal val="visible"/>
                                      </p:to>
                                    </p:set>
                                    <p:animEffect transition="in" filter="wipe(down)">
                                      <p:cBhvr>
                                        <p:cTn id="89" dur="500"/>
                                        <p:tgtEl>
                                          <p:spTgt spid="26"/>
                                        </p:tgtEl>
                                      </p:cBhvr>
                                    </p:animEffect>
                                  </p:childTnLst>
                                </p:cTn>
                              </p:par>
                              <p:par>
                                <p:cTn id="90" presetID="22" presetClass="entr" presetSubtype="4" fill="hold" nodeType="withEffect">
                                  <p:stCondLst>
                                    <p:cond delay="0"/>
                                  </p:stCondLst>
                                  <p:childTnLst>
                                    <p:set>
                                      <p:cBhvr>
                                        <p:cTn id="91" dur="1" fill="hold">
                                          <p:stCondLst>
                                            <p:cond delay="0"/>
                                          </p:stCondLst>
                                        </p:cTn>
                                        <p:tgtEl>
                                          <p:spTgt spid="32"/>
                                        </p:tgtEl>
                                        <p:attrNameLst>
                                          <p:attrName>style.visibility</p:attrName>
                                        </p:attrNameLst>
                                      </p:cBhvr>
                                      <p:to>
                                        <p:strVal val="visible"/>
                                      </p:to>
                                    </p:set>
                                    <p:animEffect transition="in" filter="wipe(down)">
                                      <p:cBhvr>
                                        <p:cTn id="92" dur="500"/>
                                        <p:tgtEl>
                                          <p:spTgt spid="32"/>
                                        </p:tgtEl>
                                      </p:cBhvr>
                                    </p:animEffect>
                                  </p:childTnLst>
                                </p:cTn>
                              </p:par>
                              <p:par>
                                <p:cTn id="93" presetID="22" presetClass="entr" presetSubtype="4" fill="hold" nodeType="withEffect">
                                  <p:stCondLst>
                                    <p:cond delay="0"/>
                                  </p:stCondLst>
                                  <p:childTnLst>
                                    <p:set>
                                      <p:cBhvr>
                                        <p:cTn id="94" dur="1" fill="hold">
                                          <p:stCondLst>
                                            <p:cond delay="0"/>
                                          </p:stCondLst>
                                        </p:cTn>
                                        <p:tgtEl>
                                          <p:spTgt spid="28"/>
                                        </p:tgtEl>
                                        <p:attrNameLst>
                                          <p:attrName>style.visibility</p:attrName>
                                        </p:attrNameLst>
                                      </p:cBhvr>
                                      <p:to>
                                        <p:strVal val="visible"/>
                                      </p:to>
                                    </p:set>
                                    <p:animEffect transition="in" filter="wipe(down)">
                                      <p:cBhvr>
                                        <p:cTn id="95" dur="500"/>
                                        <p:tgtEl>
                                          <p:spTgt spid="28"/>
                                        </p:tgtEl>
                                      </p:cBhvr>
                                    </p:animEffect>
                                  </p:childTnLst>
                                </p:cTn>
                              </p:par>
                            </p:childTnLst>
                          </p:cTn>
                        </p:par>
                        <p:par>
                          <p:cTn id="96" fill="hold">
                            <p:stCondLst>
                              <p:cond delay="2500"/>
                            </p:stCondLst>
                            <p:childTnLst>
                              <p:par>
                                <p:cTn id="97" presetID="22" presetClass="entr" presetSubtype="2" fill="hold" grpId="0" nodeType="afterEffect">
                                  <p:stCondLst>
                                    <p:cond delay="0"/>
                                  </p:stCondLst>
                                  <p:childTnLst>
                                    <p:set>
                                      <p:cBhvr>
                                        <p:cTn id="98" dur="1" fill="hold">
                                          <p:stCondLst>
                                            <p:cond delay="0"/>
                                          </p:stCondLst>
                                        </p:cTn>
                                        <p:tgtEl>
                                          <p:spTgt spid="36"/>
                                        </p:tgtEl>
                                        <p:attrNameLst>
                                          <p:attrName>style.visibility</p:attrName>
                                        </p:attrNameLst>
                                      </p:cBhvr>
                                      <p:to>
                                        <p:strVal val="visible"/>
                                      </p:to>
                                    </p:set>
                                    <p:animEffect transition="in" filter="wipe(right)">
                                      <p:cBhvr>
                                        <p:cTn id="99" dur="500"/>
                                        <p:tgtEl>
                                          <p:spTgt spid="36"/>
                                        </p:tgtEl>
                                      </p:cBhvr>
                                    </p:animEffect>
                                  </p:childTnLst>
                                </p:cTn>
                              </p:par>
                            </p:childTnLst>
                          </p:cTn>
                        </p:par>
                        <p:par>
                          <p:cTn id="100" fill="hold">
                            <p:stCondLst>
                              <p:cond delay="3000"/>
                            </p:stCondLst>
                            <p:childTnLst>
                              <p:par>
                                <p:cTn id="101" presetID="22" presetClass="entr" presetSubtype="2" fill="hold" grpId="0" nodeType="afterEffect">
                                  <p:stCondLst>
                                    <p:cond delay="0"/>
                                  </p:stCondLst>
                                  <p:childTnLst>
                                    <p:set>
                                      <p:cBhvr>
                                        <p:cTn id="102" dur="1" fill="hold">
                                          <p:stCondLst>
                                            <p:cond delay="0"/>
                                          </p:stCondLst>
                                        </p:cTn>
                                        <p:tgtEl>
                                          <p:spTgt spid="47"/>
                                        </p:tgtEl>
                                        <p:attrNameLst>
                                          <p:attrName>style.visibility</p:attrName>
                                        </p:attrNameLst>
                                      </p:cBhvr>
                                      <p:to>
                                        <p:strVal val="visible"/>
                                      </p:to>
                                    </p:set>
                                    <p:animEffect transition="in" filter="wipe(right)">
                                      <p:cBhvr>
                                        <p:cTn id="103" dur="500"/>
                                        <p:tgtEl>
                                          <p:spTgt spid="47"/>
                                        </p:tgtEl>
                                      </p:cBhvr>
                                    </p:animEffect>
                                  </p:childTnLst>
                                </p:cTn>
                              </p:par>
                              <p:par>
                                <p:cTn id="104" presetID="22" presetClass="entr" presetSubtype="2" fill="hold" grpId="0" nodeType="withEffect">
                                  <p:stCondLst>
                                    <p:cond delay="0"/>
                                  </p:stCondLst>
                                  <p:childTnLst>
                                    <p:set>
                                      <p:cBhvr>
                                        <p:cTn id="105" dur="1" fill="hold">
                                          <p:stCondLst>
                                            <p:cond delay="0"/>
                                          </p:stCondLst>
                                        </p:cTn>
                                        <p:tgtEl>
                                          <p:spTgt spid="46"/>
                                        </p:tgtEl>
                                        <p:attrNameLst>
                                          <p:attrName>style.visibility</p:attrName>
                                        </p:attrNameLst>
                                      </p:cBhvr>
                                      <p:to>
                                        <p:strVal val="visible"/>
                                      </p:to>
                                    </p:set>
                                    <p:animEffect transition="in" filter="wipe(right)">
                                      <p:cBhvr>
                                        <p:cTn id="106" dur="500"/>
                                        <p:tgtEl>
                                          <p:spTgt spid="46"/>
                                        </p:tgtEl>
                                      </p:cBhvr>
                                    </p:animEffect>
                                  </p:childTnLst>
                                </p:cTn>
                              </p:par>
                              <p:par>
                                <p:cTn id="107" presetID="22" presetClass="entr" presetSubtype="2" fill="hold" grpId="0" nodeType="withEffect">
                                  <p:stCondLst>
                                    <p:cond delay="0"/>
                                  </p:stCondLst>
                                  <p:childTnLst>
                                    <p:set>
                                      <p:cBhvr>
                                        <p:cTn id="108" dur="1" fill="hold">
                                          <p:stCondLst>
                                            <p:cond delay="0"/>
                                          </p:stCondLst>
                                        </p:cTn>
                                        <p:tgtEl>
                                          <p:spTgt spid="44"/>
                                        </p:tgtEl>
                                        <p:attrNameLst>
                                          <p:attrName>style.visibility</p:attrName>
                                        </p:attrNameLst>
                                      </p:cBhvr>
                                      <p:to>
                                        <p:strVal val="visible"/>
                                      </p:to>
                                    </p:set>
                                    <p:animEffect transition="in" filter="wipe(right)">
                                      <p:cBhvr>
                                        <p:cTn id="109" dur="500"/>
                                        <p:tgtEl>
                                          <p:spTgt spid="44"/>
                                        </p:tgtEl>
                                      </p:cBhvr>
                                    </p:animEffect>
                                  </p:childTnLst>
                                </p:cTn>
                              </p:par>
                            </p:childTnLst>
                          </p:cTn>
                        </p:par>
                      </p:childTnLst>
                    </p:cTn>
                  </p:par>
                  <p:par>
                    <p:cTn id="110" fill="hold">
                      <p:stCondLst>
                        <p:cond delay="indefinite"/>
                      </p:stCondLst>
                      <p:childTnLst>
                        <p:par>
                          <p:cTn id="111" fill="hold">
                            <p:stCondLst>
                              <p:cond delay="0"/>
                            </p:stCondLst>
                            <p:childTnLst>
                              <p:par>
                                <p:cTn id="112" presetID="38" presetClass="entr" presetSubtype="0" accel="50000" fill="hold" grpId="0" nodeType="clickEffect">
                                  <p:stCondLst>
                                    <p:cond delay="0"/>
                                  </p:stCondLst>
                                  <p:iterate type="lt">
                                    <p:tmPct val="50000"/>
                                  </p:iterate>
                                  <p:childTnLst>
                                    <p:set>
                                      <p:cBhvr>
                                        <p:cTn id="113" dur="1" fill="hold">
                                          <p:stCondLst>
                                            <p:cond delay="0"/>
                                          </p:stCondLst>
                                        </p:cTn>
                                        <p:tgtEl>
                                          <p:spTgt spid="39"/>
                                        </p:tgtEl>
                                        <p:attrNameLst>
                                          <p:attrName>style.visibility</p:attrName>
                                        </p:attrNameLst>
                                      </p:cBhvr>
                                      <p:to>
                                        <p:strVal val="visible"/>
                                      </p:to>
                                    </p:set>
                                    <p:set>
                                      <p:cBhvr>
                                        <p:cTn id="114" dur="228" fill="hold">
                                          <p:stCondLst>
                                            <p:cond delay="0"/>
                                          </p:stCondLst>
                                        </p:cTn>
                                        <p:tgtEl>
                                          <p:spTgt spid="39"/>
                                        </p:tgtEl>
                                        <p:attrNameLst>
                                          <p:attrName>style.rotation</p:attrName>
                                        </p:attrNameLst>
                                      </p:cBhvr>
                                      <p:to>
                                        <p:strVal val="-45.0"/>
                                      </p:to>
                                    </p:set>
                                    <p:anim calcmode="lin" valueType="num">
                                      <p:cBhvr>
                                        <p:cTn id="115" dur="228" fill="hold">
                                          <p:stCondLst>
                                            <p:cond delay="228"/>
                                          </p:stCondLst>
                                        </p:cTn>
                                        <p:tgtEl>
                                          <p:spTgt spid="39"/>
                                        </p:tgtEl>
                                        <p:attrNameLst>
                                          <p:attrName>style.rotation</p:attrName>
                                        </p:attrNameLst>
                                      </p:cBhvr>
                                      <p:tavLst>
                                        <p:tav tm="0">
                                          <p:val>
                                            <p:fltVal val="-45"/>
                                          </p:val>
                                        </p:tav>
                                        <p:tav tm="69900">
                                          <p:val>
                                            <p:fltVal val="45"/>
                                          </p:val>
                                        </p:tav>
                                        <p:tav tm="100000">
                                          <p:val>
                                            <p:fltVal val="0"/>
                                          </p:val>
                                        </p:tav>
                                      </p:tavLst>
                                    </p:anim>
                                    <p:anim calcmode="lin" valueType="num">
                                      <p:cBhvr>
                                        <p:cTn id="116" dur="228" fill="hold">
                                          <p:stCondLst>
                                            <p:cond delay="0"/>
                                          </p:stCondLst>
                                        </p:cTn>
                                        <p:tgtEl>
                                          <p:spTgt spid="39"/>
                                        </p:tgtEl>
                                        <p:attrNameLst>
                                          <p:attrName>ppt_y</p:attrName>
                                        </p:attrNameLst>
                                      </p:cBhvr>
                                      <p:tavLst>
                                        <p:tav tm="0">
                                          <p:val>
                                            <p:strVal val="#ppt_y-1"/>
                                          </p:val>
                                        </p:tav>
                                        <p:tav tm="100000">
                                          <p:val>
                                            <p:strVal val="#ppt_y-(0.354*#ppt_w-0.172*#ppt_h)"/>
                                          </p:val>
                                        </p:tav>
                                      </p:tavLst>
                                    </p:anim>
                                    <p:anim calcmode="lin" valueType="num">
                                      <p:cBhvr>
                                        <p:cTn id="117" dur="78" decel="50000" autoRev="1" fill="hold">
                                          <p:stCondLst>
                                            <p:cond delay="228"/>
                                          </p:stCondLst>
                                        </p:cTn>
                                        <p:tgtEl>
                                          <p:spTgt spid="39"/>
                                        </p:tgtEl>
                                        <p:attrNameLst>
                                          <p:attrName>ppt_y</p:attrName>
                                        </p:attrNameLst>
                                      </p:cBhvr>
                                      <p:tavLst>
                                        <p:tav tm="0">
                                          <p:val>
                                            <p:strVal val="#ppt_y-(0.354*#ppt_w-0.172*#ppt_h)"/>
                                          </p:val>
                                        </p:tav>
                                        <p:tav tm="100000">
                                          <p:val>
                                            <p:strVal val="#ppt_y-(0.354*#ppt_w-0.172*#ppt_h)-#ppt_h/2"/>
                                          </p:val>
                                        </p:tav>
                                      </p:tavLst>
                                    </p:anim>
                                    <p:anim calcmode="lin" valueType="num">
                                      <p:cBhvr>
                                        <p:cTn id="118" dur="68" fill="hold">
                                          <p:stCondLst>
                                            <p:cond delay="432"/>
                                          </p:stCondLst>
                                        </p:cTn>
                                        <p:tgtEl>
                                          <p:spTgt spid="39"/>
                                        </p:tgtEl>
                                        <p:attrNameLst>
                                          <p:attrName>ppt_y</p:attrName>
                                        </p:attrNameLst>
                                      </p:cBhvr>
                                      <p:tavLst>
                                        <p:tav tm="0">
                                          <p:val>
                                            <p:strVal val="#ppt_y-(0.354*#ppt_w-0.172*#ppt_h)"/>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38" presetClass="entr" presetSubtype="0" accel="50000" fill="hold" grpId="0" nodeType="clickEffect">
                                  <p:stCondLst>
                                    <p:cond delay="0"/>
                                  </p:stCondLst>
                                  <p:iterate type="lt">
                                    <p:tmPct val="50000"/>
                                  </p:iterate>
                                  <p:childTnLst>
                                    <p:set>
                                      <p:cBhvr>
                                        <p:cTn id="122" dur="1" fill="hold">
                                          <p:stCondLst>
                                            <p:cond delay="0"/>
                                          </p:stCondLst>
                                        </p:cTn>
                                        <p:tgtEl>
                                          <p:spTgt spid="38"/>
                                        </p:tgtEl>
                                        <p:attrNameLst>
                                          <p:attrName>style.visibility</p:attrName>
                                        </p:attrNameLst>
                                      </p:cBhvr>
                                      <p:to>
                                        <p:strVal val="visible"/>
                                      </p:to>
                                    </p:set>
                                    <p:set>
                                      <p:cBhvr>
                                        <p:cTn id="123" dur="228" fill="hold">
                                          <p:stCondLst>
                                            <p:cond delay="0"/>
                                          </p:stCondLst>
                                        </p:cTn>
                                        <p:tgtEl>
                                          <p:spTgt spid="38"/>
                                        </p:tgtEl>
                                        <p:attrNameLst>
                                          <p:attrName>style.rotation</p:attrName>
                                        </p:attrNameLst>
                                      </p:cBhvr>
                                      <p:to>
                                        <p:strVal val="-45.0"/>
                                      </p:to>
                                    </p:set>
                                    <p:anim calcmode="lin" valueType="num">
                                      <p:cBhvr>
                                        <p:cTn id="124" dur="228" fill="hold">
                                          <p:stCondLst>
                                            <p:cond delay="228"/>
                                          </p:stCondLst>
                                        </p:cTn>
                                        <p:tgtEl>
                                          <p:spTgt spid="38"/>
                                        </p:tgtEl>
                                        <p:attrNameLst>
                                          <p:attrName>style.rotation</p:attrName>
                                        </p:attrNameLst>
                                      </p:cBhvr>
                                      <p:tavLst>
                                        <p:tav tm="0">
                                          <p:val>
                                            <p:fltVal val="-45"/>
                                          </p:val>
                                        </p:tav>
                                        <p:tav tm="69900">
                                          <p:val>
                                            <p:fltVal val="45"/>
                                          </p:val>
                                        </p:tav>
                                        <p:tav tm="100000">
                                          <p:val>
                                            <p:fltVal val="0"/>
                                          </p:val>
                                        </p:tav>
                                      </p:tavLst>
                                    </p:anim>
                                    <p:anim calcmode="lin" valueType="num">
                                      <p:cBhvr>
                                        <p:cTn id="125" dur="228" fill="hold">
                                          <p:stCondLst>
                                            <p:cond delay="0"/>
                                          </p:stCondLst>
                                        </p:cTn>
                                        <p:tgtEl>
                                          <p:spTgt spid="38"/>
                                        </p:tgtEl>
                                        <p:attrNameLst>
                                          <p:attrName>ppt_y</p:attrName>
                                        </p:attrNameLst>
                                      </p:cBhvr>
                                      <p:tavLst>
                                        <p:tav tm="0">
                                          <p:val>
                                            <p:strVal val="#ppt_y-1"/>
                                          </p:val>
                                        </p:tav>
                                        <p:tav tm="100000">
                                          <p:val>
                                            <p:strVal val="#ppt_y-(0.354*#ppt_w-0.172*#ppt_h)"/>
                                          </p:val>
                                        </p:tav>
                                      </p:tavLst>
                                    </p:anim>
                                    <p:anim calcmode="lin" valueType="num">
                                      <p:cBhvr>
                                        <p:cTn id="126" dur="78" decel="50000" autoRev="1" fill="hold">
                                          <p:stCondLst>
                                            <p:cond delay="228"/>
                                          </p:stCondLst>
                                        </p:cTn>
                                        <p:tgtEl>
                                          <p:spTgt spid="38"/>
                                        </p:tgtEl>
                                        <p:attrNameLst>
                                          <p:attrName>ppt_y</p:attrName>
                                        </p:attrNameLst>
                                      </p:cBhvr>
                                      <p:tavLst>
                                        <p:tav tm="0">
                                          <p:val>
                                            <p:strVal val="#ppt_y-(0.354*#ppt_w-0.172*#ppt_h)"/>
                                          </p:val>
                                        </p:tav>
                                        <p:tav tm="100000">
                                          <p:val>
                                            <p:strVal val="#ppt_y-(0.354*#ppt_w-0.172*#ppt_h)-#ppt_h/2"/>
                                          </p:val>
                                        </p:tav>
                                      </p:tavLst>
                                    </p:anim>
                                    <p:anim calcmode="lin" valueType="num">
                                      <p:cBhvr>
                                        <p:cTn id="127" dur="68" fill="hold">
                                          <p:stCondLst>
                                            <p:cond delay="432"/>
                                          </p:stCondLst>
                                        </p:cTn>
                                        <p:tgtEl>
                                          <p:spTgt spid="38"/>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0" grpId="0"/>
      <p:bldP spid="15" grpId="0"/>
      <p:bldP spid="17" grpId="0"/>
      <p:bldP spid="39" grpId="0"/>
      <p:bldP spid="38" grpId="0"/>
      <p:bldP spid="29" grpId="0"/>
      <p:bldP spid="30" grpId="0"/>
      <p:bldP spid="20" grpId="0"/>
      <p:bldP spid="44" grpId="0" animBg="1"/>
      <p:bldP spid="46" grpId="0" animBg="1"/>
      <p:bldP spid="47" grpId="0" animBg="1"/>
      <p:bldP spid="54" grpId="0"/>
      <p:bldP spid="14" grpId="0"/>
      <p:bldP spid="3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Population Generation</a:t>
            </a:r>
            <a:br>
              <a:rPr lang="en-US" dirty="0" smtClean="0"/>
            </a:br>
            <a:r>
              <a:rPr lang="en-US" dirty="0" smtClean="0"/>
              <a:t>Motivation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Possible populations to model:</a:t>
            </a:r>
          </a:p>
          <a:p>
            <a:pPr lvl="1"/>
            <a:r>
              <a:rPr lang="en-US" dirty="0" smtClean="0"/>
              <a:t>Clinical trials</a:t>
            </a:r>
          </a:p>
          <a:p>
            <a:pPr lvl="1"/>
            <a:r>
              <a:rPr lang="en-US" dirty="0" smtClean="0"/>
              <a:t>Government entities – countries / states / cities</a:t>
            </a:r>
          </a:p>
          <a:p>
            <a:pPr lvl="1"/>
            <a:r>
              <a:rPr lang="en-US" dirty="0" smtClean="0"/>
              <a:t>Companies</a:t>
            </a:r>
          </a:p>
          <a:p>
            <a:pPr lvl="1"/>
            <a:endParaRPr lang="en-US" dirty="0" smtClean="0"/>
          </a:p>
          <a:p>
            <a:r>
              <a:rPr lang="en-US" dirty="0" smtClean="0"/>
              <a:t>Technical uses: </a:t>
            </a:r>
          </a:p>
          <a:p>
            <a:pPr lvl="1"/>
            <a:r>
              <a:rPr lang="en-US" dirty="0" smtClean="0"/>
              <a:t>Initialization:</a:t>
            </a:r>
          </a:p>
          <a:p>
            <a:pPr lvl="2"/>
            <a:r>
              <a:rPr lang="en-US" dirty="0" smtClean="0"/>
              <a:t>Agent based modeling</a:t>
            </a:r>
          </a:p>
          <a:p>
            <a:pPr lvl="2"/>
            <a:r>
              <a:rPr lang="en-US" dirty="0" smtClean="0"/>
              <a:t>Monte Carlo micro simulation</a:t>
            </a:r>
          </a:p>
          <a:p>
            <a:pPr lvl="2"/>
            <a:r>
              <a:rPr lang="en-US" dirty="0" smtClean="0"/>
              <a:t>Discrete Event Simulation</a:t>
            </a:r>
          </a:p>
          <a:p>
            <a:pPr lvl="1"/>
            <a:r>
              <a:rPr lang="en-US" dirty="0" smtClean="0"/>
              <a:t>Exploring distributions</a:t>
            </a:r>
          </a:p>
          <a:p>
            <a:pPr lvl="2"/>
            <a:r>
              <a:rPr lang="en-US" dirty="0" smtClean="0"/>
              <a:t>With Correlations</a:t>
            </a:r>
          </a:p>
          <a:p>
            <a:pPr lvl="2"/>
            <a:r>
              <a:rPr lang="en-US" dirty="0" smtClean="0"/>
              <a:t>With Restrictions </a:t>
            </a:r>
          </a:p>
          <a:p>
            <a:pPr lvl="1"/>
            <a:endParaRPr lang="en-US" dirty="0"/>
          </a:p>
        </p:txBody>
      </p:sp>
      <p:sp>
        <p:nvSpPr>
          <p:cNvPr id="4" name="Rectangle 3"/>
          <p:cNvSpPr/>
          <p:nvPr/>
        </p:nvSpPr>
        <p:spPr>
          <a:xfrm>
            <a:off x="4953000" y="3124200"/>
            <a:ext cx="3733800" cy="2438400"/>
          </a:xfrm>
          <a:prstGeom prst="rect">
            <a:avLst/>
          </a:prstGeom>
          <a:gradFill>
            <a:gsLst>
              <a:gs pos="0">
                <a:schemeClr val="bg1"/>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0070C0"/>
                </a:solidFill>
              </a:rPr>
              <a:t>Why Object Oriented?</a:t>
            </a:r>
          </a:p>
          <a:p>
            <a:pPr algn="ctr"/>
            <a:endParaRPr lang="en-US" sz="2800" b="1" dirty="0" smtClean="0">
              <a:solidFill>
                <a:srgbClr val="0070C0"/>
              </a:solidFill>
            </a:endParaRPr>
          </a:p>
          <a:p>
            <a:pPr algn="ctr"/>
            <a:endParaRPr lang="en-US" sz="2800" b="1" dirty="0" smtClean="0">
              <a:solidFill>
                <a:srgbClr val="0070C0"/>
              </a:solidFill>
            </a:endParaRPr>
          </a:p>
          <a:p>
            <a:pPr algn="ctr"/>
            <a:endParaRPr lang="en-US" sz="2800" b="1" dirty="0" smtClean="0">
              <a:solidFill>
                <a:srgbClr val="0070C0"/>
              </a:solidFill>
            </a:endParaRPr>
          </a:p>
          <a:p>
            <a:pPr algn="ctr"/>
            <a:endParaRPr lang="en-US" sz="2800" b="1" dirty="0">
              <a:solidFill>
                <a:srgbClr val="0070C0"/>
              </a:solidFill>
            </a:endParaRPr>
          </a:p>
        </p:txBody>
      </p:sp>
      <p:sp>
        <p:nvSpPr>
          <p:cNvPr id="5" name="Rectangle 4"/>
          <p:cNvSpPr/>
          <p:nvPr/>
        </p:nvSpPr>
        <p:spPr>
          <a:xfrm>
            <a:off x="5257800" y="4800600"/>
            <a:ext cx="1066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rial Narrow" pitchFamily="34" charset="0"/>
              </a:rPr>
              <a:t>US</a:t>
            </a:r>
            <a:endParaRPr lang="en-US" sz="2800" b="1" dirty="0">
              <a:latin typeface="Arial Narrow" pitchFamily="34" charset="0"/>
            </a:endParaRPr>
          </a:p>
        </p:txBody>
      </p:sp>
      <p:sp>
        <p:nvSpPr>
          <p:cNvPr id="6" name="Rectangle 5"/>
          <p:cNvSpPr/>
          <p:nvPr/>
        </p:nvSpPr>
        <p:spPr>
          <a:xfrm>
            <a:off x="5715000" y="3886200"/>
            <a:ext cx="1981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rial Narrow" pitchFamily="34" charset="0"/>
              </a:rPr>
              <a:t>US Diabetics</a:t>
            </a:r>
            <a:endParaRPr lang="en-US" sz="2800" b="1" dirty="0">
              <a:latin typeface="Arial Narrow" pitchFamily="34" charset="0"/>
            </a:endParaRPr>
          </a:p>
        </p:txBody>
      </p:sp>
      <p:sp>
        <p:nvSpPr>
          <p:cNvPr id="7" name="Rectangle 6"/>
          <p:cNvSpPr/>
          <p:nvPr/>
        </p:nvSpPr>
        <p:spPr>
          <a:xfrm>
            <a:off x="6858000" y="4800600"/>
            <a:ext cx="1600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rial Narrow" pitchFamily="34" charset="0"/>
              </a:rPr>
              <a:t>Diabetics</a:t>
            </a:r>
            <a:endParaRPr lang="en-US" sz="2800" b="1" dirty="0">
              <a:latin typeface="Arial Narrow" pitchFamily="34" charset="0"/>
            </a:endParaRPr>
          </a:p>
        </p:txBody>
      </p:sp>
      <p:sp>
        <p:nvSpPr>
          <p:cNvPr id="9" name="AutoShape 5"/>
          <p:cNvSpPr>
            <a:spLocks noChangeShapeType="1"/>
          </p:cNvSpPr>
          <p:nvPr/>
        </p:nvSpPr>
        <p:spPr bwMode="auto">
          <a:xfrm flipH="1" flipV="1">
            <a:off x="7315200" y="4419600"/>
            <a:ext cx="304800" cy="381000"/>
          </a:xfrm>
          <a:prstGeom prst="straightConnector1">
            <a:avLst/>
          </a:prstGeom>
          <a:noFill/>
          <a:ln w="12700">
            <a:solidFill>
              <a:srgbClr val="000000"/>
            </a:solidFill>
            <a:round/>
            <a:headEnd type="none" w="lg" len="lg"/>
            <a:tailEnd type="triangle" w="lg" len="lg"/>
          </a:ln>
        </p:spPr>
        <p:txBody>
          <a:bodyPr vert="horz" wrap="square" lIns="91440" tIns="45720" rIns="91440" bIns="45720" numCol="1" anchor="t" anchorCtr="0" compatLnSpc="1">
            <a:prstTxWarp prst="textNoShape">
              <a:avLst/>
            </a:prstTxWarp>
          </a:bodyPr>
          <a:lstStyle/>
          <a:p>
            <a:endParaRPr lang="en-US" sz="1400"/>
          </a:p>
        </p:txBody>
      </p:sp>
      <p:sp>
        <p:nvSpPr>
          <p:cNvPr id="10" name="AutoShape 5"/>
          <p:cNvSpPr>
            <a:spLocks noChangeShapeType="1"/>
          </p:cNvSpPr>
          <p:nvPr/>
        </p:nvSpPr>
        <p:spPr bwMode="auto">
          <a:xfrm flipV="1">
            <a:off x="5715000" y="4419600"/>
            <a:ext cx="304800" cy="381000"/>
          </a:xfrm>
          <a:prstGeom prst="straightConnector1">
            <a:avLst/>
          </a:prstGeom>
          <a:noFill/>
          <a:ln w="12700">
            <a:solidFill>
              <a:srgbClr val="000000"/>
            </a:solidFill>
            <a:round/>
            <a:headEnd type="none" w="lg" len="lg"/>
            <a:tailEnd type="triangle" w="lg" len="lg"/>
          </a:ln>
        </p:spPr>
        <p:txBody>
          <a:bodyPr vert="horz" wrap="square" lIns="91440" tIns="45720" rIns="91440" bIns="45720" numCol="1" anchor="t" anchorCtr="0" compatLnSpc="1">
            <a:prstTxWarp prst="textNoShape">
              <a:avLst/>
            </a:prstTxWarp>
          </a:bodyPr>
          <a:lstStyle/>
          <a:p>
            <a:endParaRPr lang="en-US"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down)">
                                      <p:cBhvr>
                                        <p:cTn id="20" dur="500"/>
                                        <p:tgtEl>
                                          <p:spTgt spid="9"/>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down)">
                                      <p:cBhvr>
                                        <p:cTn id="23" dur="500"/>
                                        <p:tgtEl>
                                          <p:spTgt spid="10"/>
                                        </p:tgtEl>
                                      </p:cBhvr>
                                    </p:animEffect>
                                  </p:childTnLst>
                                </p:cTn>
                              </p:par>
                            </p:childTnLst>
                          </p:cTn>
                        </p:par>
                        <p:par>
                          <p:cTn id="24" fill="hold">
                            <p:stCondLst>
                              <p:cond delay="500"/>
                            </p:stCondLst>
                            <p:childTnLst>
                              <p:par>
                                <p:cTn id="25" presetID="22" presetClass="entr" presetSubtype="4"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9"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Clinical Trial Populations: Background</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First Table in a Clinical Trial publication typically contains Population Statistics</a:t>
            </a:r>
          </a:p>
          <a:p>
            <a:pPr lvl="1"/>
            <a:r>
              <a:rPr lang="en-US" dirty="0" smtClean="0"/>
              <a:t>Summary Data Only: Mean (SD) / Median (IQR)</a:t>
            </a:r>
          </a:p>
          <a:p>
            <a:pPr lvl="1"/>
            <a:r>
              <a:rPr lang="en-US" dirty="0" smtClean="0"/>
              <a:t>Limited information about distribution</a:t>
            </a:r>
          </a:p>
          <a:p>
            <a:pPr lvl="1"/>
            <a:r>
              <a:rPr lang="en-US" dirty="0" smtClean="0"/>
              <a:t>Inclusion/exclusion criteria skew the distribution</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r>
              <a:rPr lang="en-US" dirty="0" smtClean="0"/>
              <a:t> </a:t>
            </a:r>
          </a:p>
          <a:p>
            <a:pPr>
              <a:buNone/>
            </a:pPr>
            <a:r>
              <a:rPr lang="en-US" sz="2600" b="1" dirty="0" smtClean="0"/>
              <a:t>Example: Excerpt from Table 1 in UKPDS 33</a:t>
            </a:r>
            <a:endParaRPr lang="en-US" sz="2600" b="1" dirty="0"/>
          </a:p>
        </p:txBody>
      </p:sp>
      <p:graphicFrame>
        <p:nvGraphicFramePr>
          <p:cNvPr id="4" name="Table 3"/>
          <p:cNvGraphicFramePr>
            <a:graphicFrameLocks noGrp="1"/>
          </p:cNvGraphicFramePr>
          <p:nvPr/>
        </p:nvGraphicFramePr>
        <p:xfrm>
          <a:off x="533400" y="3429000"/>
          <a:ext cx="7924801" cy="2194560"/>
        </p:xfrm>
        <a:graphic>
          <a:graphicData uri="http://schemas.openxmlformats.org/drawingml/2006/table">
            <a:tbl>
              <a:tblPr firstRow="1" bandRow="1">
                <a:tableStyleId>{5C22544A-7EE6-4342-B048-85BDC9FD1C3A}</a:tableStyleId>
              </a:tblPr>
              <a:tblGrid>
                <a:gridCol w="3276600"/>
                <a:gridCol w="2514600"/>
                <a:gridCol w="2133601"/>
              </a:tblGrid>
              <a:tr h="315686">
                <a:tc>
                  <a:txBody>
                    <a:bodyPr/>
                    <a:lstStyle/>
                    <a:p>
                      <a:endParaRPr lang="en-US" dirty="0"/>
                    </a:p>
                  </a:txBody>
                  <a:tcPr/>
                </a:tc>
                <a:tc>
                  <a:txBody>
                    <a:bodyPr/>
                    <a:lstStyle/>
                    <a:p>
                      <a:r>
                        <a:rPr lang="en-US" dirty="0" smtClean="0"/>
                        <a:t>Control</a:t>
                      </a:r>
                      <a:endParaRPr lang="en-US" dirty="0"/>
                    </a:p>
                  </a:txBody>
                  <a:tcPr/>
                </a:tc>
                <a:tc>
                  <a:txBody>
                    <a:bodyPr/>
                    <a:lstStyle/>
                    <a:p>
                      <a:r>
                        <a:rPr lang="en-US" dirty="0" smtClean="0"/>
                        <a:t>Intervention</a:t>
                      </a:r>
                      <a:endParaRPr lang="en-US" dirty="0"/>
                    </a:p>
                  </a:txBody>
                  <a:tcPr/>
                </a:tc>
              </a:tr>
              <a:tr h="315686">
                <a:tc>
                  <a:txBody>
                    <a:bodyPr/>
                    <a:lstStyle/>
                    <a:p>
                      <a:r>
                        <a:rPr lang="en-US" dirty="0" smtClean="0"/>
                        <a:t>Age</a:t>
                      </a:r>
                      <a:endParaRPr lang="en-US" dirty="0"/>
                    </a:p>
                  </a:txBody>
                  <a:tcPr/>
                </a:tc>
                <a:tc>
                  <a:txBody>
                    <a:bodyPr/>
                    <a:lstStyle/>
                    <a:p>
                      <a:r>
                        <a:rPr lang="en-US" dirty="0" smtClean="0"/>
                        <a:t>53.3 (8.6)</a:t>
                      </a:r>
                      <a:endParaRPr lang="en-US" dirty="0"/>
                    </a:p>
                  </a:txBody>
                  <a:tcPr/>
                </a:tc>
                <a:tc>
                  <a:txBody>
                    <a:bodyPr/>
                    <a:lstStyle/>
                    <a:p>
                      <a:r>
                        <a:rPr lang="en-US" dirty="0" smtClean="0"/>
                        <a:t>53.2 (8.6)</a:t>
                      </a:r>
                      <a:endParaRPr lang="en-US" dirty="0"/>
                    </a:p>
                  </a:txBody>
                  <a:tcPr/>
                </a:tc>
              </a:tr>
              <a:tr h="315686">
                <a:tc>
                  <a:txBody>
                    <a:bodyPr/>
                    <a:lstStyle/>
                    <a:p>
                      <a:r>
                        <a:rPr lang="en-US" dirty="0" smtClean="0"/>
                        <a:t>% Male</a:t>
                      </a:r>
                      <a:endParaRPr lang="en-US" dirty="0"/>
                    </a:p>
                  </a:txBody>
                  <a:tcPr/>
                </a:tc>
                <a:tc>
                  <a:txBody>
                    <a:bodyPr/>
                    <a:lstStyle/>
                    <a:p>
                      <a:r>
                        <a:rPr lang="en-US" dirty="0" smtClean="0"/>
                        <a:t>61.9%</a:t>
                      </a:r>
                      <a:endParaRPr lang="en-US" dirty="0"/>
                    </a:p>
                  </a:txBody>
                  <a:tcPr/>
                </a:tc>
                <a:tc>
                  <a:txBody>
                    <a:bodyPr/>
                    <a:lstStyle/>
                    <a:p>
                      <a:r>
                        <a:rPr lang="en-US" dirty="0" smtClean="0"/>
                        <a:t>59.3%</a:t>
                      </a:r>
                      <a:endParaRPr lang="en-US" dirty="0"/>
                    </a:p>
                  </a:txBody>
                  <a:tcPr/>
                </a:tc>
              </a:tr>
              <a:tr h="315686">
                <a:tc>
                  <a:txBody>
                    <a:bodyPr/>
                    <a:lstStyle/>
                    <a:p>
                      <a:r>
                        <a:rPr lang="en-US" dirty="0" smtClean="0"/>
                        <a:t>Smoke</a:t>
                      </a:r>
                      <a:endParaRPr lang="en-US" dirty="0"/>
                    </a:p>
                  </a:txBody>
                  <a:tcPr/>
                </a:tc>
                <a:tc>
                  <a:txBody>
                    <a:bodyPr/>
                    <a:lstStyle/>
                    <a:p>
                      <a:r>
                        <a:rPr lang="en-US" dirty="0" smtClean="0"/>
                        <a:t>31%</a:t>
                      </a:r>
                      <a:endParaRPr lang="en-US" dirty="0"/>
                    </a:p>
                  </a:txBody>
                  <a:tcPr/>
                </a:tc>
                <a:tc>
                  <a:txBody>
                    <a:bodyPr/>
                    <a:lstStyle/>
                    <a:p>
                      <a:r>
                        <a:rPr lang="en-US" dirty="0" smtClean="0"/>
                        <a:t>30%</a:t>
                      </a:r>
                      <a:endParaRPr lang="en-US" dirty="0"/>
                    </a:p>
                  </a:txBody>
                  <a:tcPr/>
                </a:tc>
              </a:tr>
              <a:tr h="31568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Systolic Blood Pressure (mmHg)</a:t>
                      </a:r>
                    </a:p>
                  </a:txBody>
                  <a:tcPr/>
                </a:tc>
                <a:tc>
                  <a:txBody>
                    <a:bodyPr/>
                    <a:lstStyle/>
                    <a:p>
                      <a:r>
                        <a:rPr lang="en-US" dirty="0" smtClean="0"/>
                        <a:t>135(20)</a:t>
                      </a:r>
                      <a:endParaRPr lang="en-US" dirty="0"/>
                    </a:p>
                  </a:txBody>
                  <a:tcPr/>
                </a:tc>
                <a:tc>
                  <a:txBody>
                    <a:bodyPr/>
                    <a:lstStyle/>
                    <a:p>
                      <a:r>
                        <a:rPr lang="en-US" dirty="0" smtClean="0"/>
                        <a:t>135(20)</a:t>
                      </a:r>
                    </a:p>
                  </a:txBody>
                  <a:tcPr/>
                </a:tc>
              </a:tr>
              <a:tr h="315686">
                <a:tc>
                  <a:txBody>
                    <a:bodyPr/>
                    <a:lstStyle/>
                    <a:p>
                      <a:r>
                        <a:rPr lang="en-US" dirty="0" smtClean="0"/>
                        <a:t>Total Cholesterol (</a:t>
                      </a:r>
                      <a:r>
                        <a:rPr lang="en-US" dirty="0" err="1" smtClean="0"/>
                        <a:t>mmol</a:t>
                      </a:r>
                      <a:r>
                        <a:rPr lang="en-US" dirty="0" smtClean="0"/>
                        <a:t>/L)</a:t>
                      </a:r>
                      <a:endParaRPr lang="en-US" dirty="0"/>
                    </a:p>
                  </a:txBody>
                  <a:tcPr/>
                </a:tc>
                <a:tc>
                  <a:txBody>
                    <a:bodyPr/>
                    <a:lstStyle/>
                    <a:p>
                      <a:r>
                        <a:rPr lang="en-US" dirty="0" smtClean="0"/>
                        <a:t>5.4 (1.02)</a:t>
                      </a:r>
                      <a:endParaRPr lang="en-US" dirty="0"/>
                    </a:p>
                  </a:txBody>
                  <a:tcPr/>
                </a:tc>
                <a:tc>
                  <a:txBody>
                    <a:bodyPr/>
                    <a:lstStyle/>
                    <a:p>
                      <a:r>
                        <a:rPr lang="en-US" dirty="0" smtClean="0"/>
                        <a:t>5.4(1.12)</a:t>
                      </a:r>
                    </a:p>
                  </a:txBody>
                  <a:tcPr/>
                </a:tc>
              </a:tr>
            </a:tbl>
          </a:graphicData>
        </a:graphic>
      </p:graphicFrame>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INSPYRED MIST</a:t>
            </a:r>
            <a:endParaRPr lang="en-US" dirty="0"/>
          </a:p>
        </p:txBody>
      </p:sp>
      <p:sp>
        <p:nvSpPr>
          <p:cNvPr id="3" name="Content Placeholder 2"/>
          <p:cNvSpPr>
            <a:spLocks noGrp="1"/>
          </p:cNvSpPr>
          <p:nvPr>
            <p:ph idx="1"/>
          </p:nvPr>
        </p:nvSpPr>
        <p:spPr/>
        <p:txBody>
          <a:bodyPr>
            <a:normAutofit fontScale="85000" lnSpcReduction="20000"/>
          </a:bodyPr>
          <a:lstStyle/>
          <a:p>
            <a:r>
              <a:rPr lang="en-US" sz="3000" dirty="0" smtClean="0"/>
              <a:t>INSPYRED MIST can regenerate mock populations from Table 1 in clinical trials</a:t>
            </a:r>
          </a:p>
          <a:p>
            <a:endParaRPr lang="en-US" sz="3000" dirty="0" smtClean="0"/>
          </a:p>
          <a:p>
            <a:endParaRPr lang="en-US" sz="3000" dirty="0" smtClean="0"/>
          </a:p>
          <a:p>
            <a:endParaRPr lang="en-US" sz="3000" dirty="0" smtClean="0"/>
          </a:p>
          <a:p>
            <a:endParaRPr lang="en-US" sz="3000" dirty="0" smtClean="0"/>
          </a:p>
          <a:p>
            <a:endParaRPr lang="en-US" sz="3000" dirty="0" smtClean="0"/>
          </a:p>
          <a:p>
            <a:endParaRPr lang="en-US" sz="3000" dirty="0" smtClean="0"/>
          </a:p>
          <a:p>
            <a:endParaRPr lang="en-US" sz="3000" dirty="0" smtClean="0"/>
          </a:p>
          <a:p>
            <a:r>
              <a:rPr lang="en-US" sz="3000" dirty="0" smtClean="0"/>
              <a:t>Only publicly available summary data is used</a:t>
            </a:r>
          </a:p>
          <a:p>
            <a:r>
              <a:rPr lang="en-US" sz="3000" dirty="0" smtClean="0"/>
              <a:t>No need to have access to restricted data</a:t>
            </a:r>
          </a:p>
          <a:p>
            <a:pPr>
              <a:buNone/>
            </a:pPr>
            <a:endParaRPr lang="en-US" dirty="0" smtClean="0">
              <a:solidFill>
                <a:srgbClr val="7030A0"/>
              </a:solidFill>
            </a:endParaRPr>
          </a:p>
        </p:txBody>
      </p:sp>
      <p:sp>
        <p:nvSpPr>
          <p:cNvPr id="4" name="Cloud Callout 3"/>
          <p:cNvSpPr/>
          <p:nvPr/>
        </p:nvSpPr>
        <p:spPr>
          <a:xfrm>
            <a:off x="228600" y="3429000"/>
            <a:ext cx="3962400" cy="1600200"/>
          </a:xfrm>
          <a:prstGeom prst="cloudCallout">
            <a:avLst>
              <a:gd name="adj1" fmla="val 1759"/>
              <a:gd name="adj2" fmla="val -790"/>
            </a:avLst>
          </a:prstGeom>
          <a:solidFill>
            <a:schemeClr val="accent1">
              <a:lumMod val="20000"/>
              <a:lumOff val="8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MIST</a:t>
            </a:r>
          </a:p>
          <a:p>
            <a:pPr algn="ctr"/>
            <a:r>
              <a:rPr lang="en-US" b="1" dirty="0" err="1" smtClean="0">
                <a:solidFill>
                  <a:schemeClr val="tx1"/>
                </a:solidFill>
              </a:rPr>
              <a:t>MIcro</a:t>
            </a:r>
            <a:r>
              <a:rPr lang="en-US" b="1" dirty="0" smtClean="0">
                <a:solidFill>
                  <a:schemeClr val="tx1"/>
                </a:solidFill>
              </a:rPr>
              <a:t> Simulation Tool</a:t>
            </a:r>
          </a:p>
          <a:p>
            <a:pPr algn="ctr"/>
            <a:endParaRPr lang="en-US" dirty="0" smtClean="0">
              <a:solidFill>
                <a:schemeClr val="tx1"/>
              </a:solidFill>
            </a:endParaRPr>
          </a:p>
        </p:txBody>
      </p:sp>
      <p:sp>
        <p:nvSpPr>
          <p:cNvPr id="5" name="Cloud Callout 4"/>
          <p:cNvSpPr/>
          <p:nvPr/>
        </p:nvSpPr>
        <p:spPr>
          <a:xfrm>
            <a:off x="2133600" y="2514600"/>
            <a:ext cx="4114800" cy="1295400"/>
          </a:xfrm>
          <a:prstGeom prst="cloudCallout">
            <a:avLst>
              <a:gd name="adj1" fmla="val -22059"/>
              <a:gd name="adj2" fmla="val 70365"/>
            </a:avLst>
          </a:prstGeom>
          <a:solidFill>
            <a:schemeClr val="accent2">
              <a:lumMod val="20000"/>
              <a:lumOff val="8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INSPYRED  </a:t>
            </a:r>
          </a:p>
          <a:p>
            <a:pPr algn="ctr"/>
            <a:r>
              <a:rPr lang="en-US" b="1" dirty="0" smtClean="0">
                <a:solidFill>
                  <a:schemeClr val="tx1"/>
                </a:solidFill>
              </a:rPr>
              <a:t>Bio Inspired Computation</a:t>
            </a:r>
          </a:p>
          <a:p>
            <a:pPr algn="ctr"/>
            <a:endParaRPr lang="en-US" b="1" dirty="0" smtClean="0">
              <a:solidFill>
                <a:schemeClr val="tx1"/>
              </a:solidFill>
            </a:endParaRPr>
          </a:p>
        </p:txBody>
      </p:sp>
      <p:sp>
        <p:nvSpPr>
          <p:cNvPr id="7" name="Vertical Scroll 6"/>
          <p:cNvSpPr/>
          <p:nvPr/>
        </p:nvSpPr>
        <p:spPr>
          <a:xfrm>
            <a:off x="6096000" y="2743200"/>
            <a:ext cx="2590800" cy="2057400"/>
          </a:xfrm>
          <a:prstGeom prst="verticalScroll">
            <a:avLst>
              <a:gd name="adj" fmla="val 18750"/>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Table 1</a:t>
            </a:r>
          </a:p>
          <a:p>
            <a:pPr algn="ctr"/>
            <a:endParaRPr lang="en-US" sz="1600" dirty="0" smtClean="0">
              <a:solidFill>
                <a:schemeClr val="tx1"/>
              </a:solidFill>
            </a:endParaRPr>
          </a:p>
          <a:p>
            <a:pPr algn="ctr"/>
            <a:endParaRPr lang="en-US" sz="1600" dirty="0" smtClean="0">
              <a:solidFill>
                <a:schemeClr val="tx1"/>
              </a:solidFill>
            </a:endParaRPr>
          </a:p>
          <a:p>
            <a:pPr algn="ctr"/>
            <a:endParaRPr lang="en-US" sz="1600" dirty="0" smtClean="0">
              <a:solidFill>
                <a:schemeClr val="tx1"/>
              </a:solidFill>
            </a:endParaRPr>
          </a:p>
          <a:p>
            <a:pPr algn="ctr"/>
            <a:endParaRPr lang="en-US" sz="1600" dirty="0">
              <a:solidFill>
                <a:schemeClr val="tx1"/>
              </a:solidFill>
            </a:endParaRPr>
          </a:p>
        </p:txBody>
      </p:sp>
      <p:sp>
        <p:nvSpPr>
          <p:cNvPr id="8" name="Smiley Face 7"/>
          <p:cNvSpPr/>
          <p:nvPr/>
        </p:nvSpPr>
        <p:spPr>
          <a:xfrm>
            <a:off x="68580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Smiley Face 8"/>
          <p:cNvSpPr/>
          <p:nvPr/>
        </p:nvSpPr>
        <p:spPr>
          <a:xfrm>
            <a:off x="70104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Smiley Face 9"/>
          <p:cNvSpPr/>
          <p:nvPr/>
        </p:nvSpPr>
        <p:spPr>
          <a:xfrm>
            <a:off x="71628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Smiley Face 10"/>
          <p:cNvSpPr/>
          <p:nvPr/>
        </p:nvSpPr>
        <p:spPr>
          <a:xfrm>
            <a:off x="73152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Smiley Face 11"/>
          <p:cNvSpPr/>
          <p:nvPr/>
        </p:nvSpPr>
        <p:spPr>
          <a:xfrm>
            <a:off x="74676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Smiley Face 12"/>
          <p:cNvSpPr/>
          <p:nvPr/>
        </p:nvSpPr>
        <p:spPr>
          <a:xfrm>
            <a:off x="69342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Smiley Face 13"/>
          <p:cNvSpPr/>
          <p:nvPr/>
        </p:nvSpPr>
        <p:spPr>
          <a:xfrm>
            <a:off x="70866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Smiley Face 14"/>
          <p:cNvSpPr/>
          <p:nvPr/>
        </p:nvSpPr>
        <p:spPr>
          <a:xfrm>
            <a:off x="72390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Smiley Face 15"/>
          <p:cNvSpPr/>
          <p:nvPr/>
        </p:nvSpPr>
        <p:spPr>
          <a:xfrm>
            <a:off x="73914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Smiley Face 16"/>
          <p:cNvSpPr/>
          <p:nvPr/>
        </p:nvSpPr>
        <p:spPr>
          <a:xfrm>
            <a:off x="75438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Smiley Face 17"/>
          <p:cNvSpPr/>
          <p:nvPr/>
        </p:nvSpPr>
        <p:spPr>
          <a:xfrm>
            <a:off x="70104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Smiley Face 18"/>
          <p:cNvSpPr/>
          <p:nvPr/>
        </p:nvSpPr>
        <p:spPr>
          <a:xfrm>
            <a:off x="71628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Smiley Face 19"/>
          <p:cNvSpPr/>
          <p:nvPr/>
        </p:nvSpPr>
        <p:spPr>
          <a:xfrm>
            <a:off x="73152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Smiley Face 20"/>
          <p:cNvSpPr/>
          <p:nvPr/>
        </p:nvSpPr>
        <p:spPr>
          <a:xfrm>
            <a:off x="74676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Smiley Face 21"/>
          <p:cNvSpPr/>
          <p:nvPr/>
        </p:nvSpPr>
        <p:spPr>
          <a:xfrm>
            <a:off x="76200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 name="Smiley Face 22"/>
          <p:cNvSpPr/>
          <p:nvPr/>
        </p:nvSpPr>
        <p:spPr>
          <a:xfrm>
            <a:off x="70866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 name="Smiley Face 23"/>
          <p:cNvSpPr/>
          <p:nvPr/>
        </p:nvSpPr>
        <p:spPr>
          <a:xfrm>
            <a:off x="72390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Smiley Face 24"/>
          <p:cNvSpPr/>
          <p:nvPr/>
        </p:nvSpPr>
        <p:spPr>
          <a:xfrm>
            <a:off x="73914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Smiley Face 25"/>
          <p:cNvSpPr/>
          <p:nvPr/>
        </p:nvSpPr>
        <p:spPr>
          <a:xfrm>
            <a:off x="75438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 name="Smiley Face 26"/>
          <p:cNvSpPr/>
          <p:nvPr/>
        </p:nvSpPr>
        <p:spPr>
          <a:xfrm>
            <a:off x="76962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 name="Smiley Face 27"/>
          <p:cNvSpPr/>
          <p:nvPr/>
        </p:nvSpPr>
        <p:spPr>
          <a:xfrm>
            <a:off x="71628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 name="Smiley Face 28"/>
          <p:cNvSpPr/>
          <p:nvPr/>
        </p:nvSpPr>
        <p:spPr>
          <a:xfrm>
            <a:off x="73152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 name="Smiley Face 29"/>
          <p:cNvSpPr/>
          <p:nvPr/>
        </p:nvSpPr>
        <p:spPr>
          <a:xfrm>
            <a:off x="74676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 name="Smiley Face 30"/>
          <p:cNvSpPr/>
          <p:nvPr/>
        </p:nvSpPr>
        <p:spPr>
          <a:xfrm>
            <a:off x="76200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 name="Smiley Face 31"/>
          <p:cNvSpPr/>
          <p:nvPr/>
        </p:nvSpPr>
        <p:spPr>
          <a:xfrm>
            <a:off x="77724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 name="Smiley Face 32"/>
          <p:cNvSpPr/>
          <p:nvPr/>
        </p:nvSpPr>
        <p:spPr>
          <a:xfrm>
            <a:off x="76200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 name="Smiley Face 33"/>
          <p:cNvSpPr/>
          <p:nvPr/>
        </p:nvSpPr>
        <p:spPr>
          <a:xfrm>
            <a:off x="75438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 name="Smiley Face 34"/>
          <p:cNvSpPr/>
          <p:nvPr/>
        </p:nvSpPr>
        <p:spPr>
          <a:xfrm>
            <a:off x="76962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 name="Smiley Face 35"/>
          <p:cNvSpPr/>
          <p:nvPr/>
        </p:nvSpPr>
        <p:spPr>
          <a:xfrm>
            <a:off x="74676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7" name="Smiley Face 36"/>
          <p:cNvSpPr/>
          <p:nvPr/>
        </p:nvSpPr>
        <p:spPr>
          <a:xfrm>
            <a:off x="76200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8" name="Smiley Face 37"/>
          <p:cNvSpPr/>
          <p:nvPr/>
        </p:nvSpPr>
        <p:spPr>
          <a:xfrm>
            <a:off x="77724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9" name="Right Arrow 38"/>
          <p:cNvSpPr/>
          <p:nvPr/>
        </p:nvSpPr>
        <p:spPr>
          <a:xfrm>
            <a:off x="4343400" y="3733800"/>
            <a:ext cx="2057400" cy="6858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Generate</a:t>
            </a:r>
            <a:endParaRPr lang="en-US" dirty="0"/>
          </a:p>
        </p:txBody>
      </p:sp>
      <p:sp>
        <p:nvSpPr>
          <p:cNvPr id="41" name="Rectangle 40"/>
          <p:cNvSpPr/>
          <p:nvPr/>
        </p:nvSpPr>
        <p:spPr>
          <a:xfrm>
            <a:off x="3124200" y="3276600"/>
            <a:ext cx="1810560" cy="369332"/>
          </a:xfrm>
          <a:prstGeom prst="rect">
            <a:avLst/>
          </a:prstGeom>
        </p:spPr>
        <p:txBody>
          <a:bodyPr wrap="none">
            <a:spAutoFit/>
          </a:bodyPr>
          <a:lstStyle/>
          <a:p>
            <a:r>
              <a:rPr lang="en-US" dirty="0" smtClean="0"/>
              <a:t> by Aaron Garrett</a:t>
            </a:r>
            <a:endParaRPr lang="en-US" dirty="0"/>
          </a:p>
        </p:txBody>
      </p:sp>
      <p:sp>
        <p:nvSpPr>
          <p:cNvPr id="42" name="Rectangle 41"/>
          <p:cNvSpPr/>
          <p:nvPr/>
        </p:nvSpPr>
        <p:spPr>
          <a:xfrm>
            <a:off x="1203983" y="4355068"/>
            <a:ext cx="1691617" cy="369332"/>
          </a:xfrm>
          <a:prstGeom prst="rect">
            <a:avLst/>
          </a:prstGeom>
        </p:spPr>
        <p:txBody>
          <a:bodyPr wrap="none">
            <a:spAutoFit/>
          </a:bodyPr>
          <a:lstStyle/>
          <a:p>
            <a:r>
              <a:rPr lang="en-US" dirty="0" smtClean="0"/>
              <a:t>by Jacob </a:t>
            </a:r>
            <a:r>
              <a:rPr lang="en-US" dirty="0" err="1" smtClean="0"/>
              <a:t>Barhak</a:t>
            </a:r>
            <a:endParaRPr 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loud Callout 10"/>
          <p:cNvSpPr/>
          <p:nvPr/>
        </p:nvSpPr>
        <p:spPr>
          <a:xfrm>
            <a:off x="228600" y="2590800"/>
            <a:ext cx="8382000" cy="2667000"/>
          </a:xfrm>
          <a:prstGeom prst="cloudCallout">
            <a:avLst>
              <a:gd name="adj1" fmla="val 1759"/>
              <a:gd name="adj2" fmla="val -790"/>
            </a:avLst>
          </a:prstGeom>
          <a:solidFill>
            <a:schemeClr val="accent1">
              <a:lumMod val="20000"/>
              <a:lumOff val="8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MIST</a:t>
            </a: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p:txBody>
      </p:sp>
      <p:sp>
        <p:nvSpPr>
          <p:cNvPr id="12" name="Cloud Callout 11"/>
          <p:cNvSpPr/>
          <p:nvPr/>
        </p:nvSpPr>
        <p:spPr>
          <a:xfrm>
            <a:off x="4648200" y="2362200"/>
            <a:ext cx="3429000" cy="2743200"/>
          </a:xfrm>
          <a:prstGeom prst="cloudCallout">
            <a:avLst>
              <a:gd name="adj1" fmla="val -37382"/>
              <a:gd name="adj2" fmla="val -13077"/>
            </a:avLst>
          </a:prstGeom>
          <a:solidFill>
            <a:schemeClr val="accent2">
              <a:lumMod val="20000"/>
              <a:lumOff val="8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INSPYRED</a:t>
            </a: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p:txBody>
      </p:sp>
      <p:sp>
        <p:nvSpPr>
          <p:cNvPr id="2" name="Title 1"/>
          <p:cNvSpPr>
            <a:spLocks noGrp="1"/>
          </p:cNvSpPr>
          <p:nvPr>
            <p:ph type="title"/>
          </p:nvPr>
        </p:nvSpPr>
        <p:spPr/>
        <p:txBody>
          <a:bodyPr>
            <a:normAutofit/>
          </a:bodyPr>
          <a:lstStyle/>
          <a:p>
            <a:r>
              <a:rPr lang="en-US" dirty="0" smtClean="0"/>
              <a:t>Population Generation Process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Generation </a:t>
            </a:r>
            <a:r>
              <a:rPr lang="en-US" dirty="0" smtClean="0"/>
              <a:t>Rules: </a:t>
            </a:r>
            <a:endParaRPr lang="en-US" dirty="0" smtClean="0"/>
          </a:p>
          <a:p>
            <a:pPr lvl="1"/>
            <a:r>
              <a:rPr lang="en-US" dirty="0" smtClean="0"/>
              <a:t>Define how to generate a single individual</a:t>
            </a:r>
          </a:p>
          <a:p>
            <a:pPr lvl="1"/>
            <a:r>
              <a:rPr lang="en-US" dirty="0" smtClean="0"/>
              <a:t>Test if individual fits the inclusion/exclusion criteria</a:t>
            </a:r>
          </a:p>
          <a:p>
            <a:pPr lvl="1"/>
            <a:r>
              <a:rPr lang="en-US" dirty="0" smtClean="0"/>
              <a:t>Define ties and correlations between characteristics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Objectives:</a:t>
            </a:r>
          </a:p>
          <a:p>
            <a:pPr lvl="1"/>
            <a:r>
              <a:rPr lang="en-US" dirty="0" smtClean="0"/>
              <a:t>Define aggregate targets for the entire population</a:t>
            </a:r>
          </a:p>
          <a:p>
            <a:pPr lvl="1"/>
            <a:r>
              <a:rPr lang="en-US" dirty="0" smtClean="0"/>
              <a:t>Reduce random generation error</a:t>
            </a:r>
          </a:p>
          <a:p>
            <a:pPr lvl="1"/>
            <a:r>
              <a:rPr lang="en-US" dirty="0" smtClean="0"/>
              <a:t>Handle skewed distributions to fit target</a:t>
            </a:r>
          </a:p>
        </p:txBody>
      </p:sp>
      <p:sp>
        <p:nvSpPr>
          <p:cNvPr id="9" name="Vertical Scroll 8"/>
          <p:cNvSpPr/>
          <p:nvPr/>
        </p:nvSpPr>
        <p:spPr>
          <a:xfrm>
            <a:off x="685800" y="3352800"/>
            <a:ext cx="1828800" cy="1295400"/>
          </a:xfrm>
          <a:prstGeom prst="verticalScroll">
            <a:avLst>
              <a:gd name="adj" fmla="val 25000"/>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Expression Compiler</a:t>
            </a:r>
            <a:endParaRPr lang="en-US" sz="1600" dirty="0">
              <a:solidFill>
                <a:schemeClr val="tx1"/>
              </a:solidFill>
            </a:endParaRPr>
          </a:p>
        </p:txBody>
      </p:sp>
      <p:sp>
        <p:nvSpPr>
          <p:cNvPr id="10" name="Vertical Scroll 9"/>
          <p:cNvSpPr/>
          <p:nvPr/>
        </p:nvSpPr>
        <p:spPr>
          <a:xfrm>
            <a:off x="5486400" y="3352800"/>
            <a:ext cx="1981200" cy="1295400"/>
          </a:xfrm>
          <a:prstGeom prst="verticalScroll">
            <a:avLst>
              <a:gd name="adj" fmla="val 25000"/>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Evolutionary Computation</a:t>
            </a:r>
            <a:endParaRPr lang="en-US" sz="1600" dirty="0">
              <a:solidFill>
                <a:schemeClr val="tx1"/>
              </a:solidFill>
            </a:endParaRPr>
          </a:p>
        </p:txBody>
      </p:sp>
      <p:sp>
        <p:nvSpPr>
          <p:cNvPr id="13" name="Right Arrow 12"/>
          <p:cNvSpPr/>
          <p:nvPr/>
        </p:nvSpPr>
        <p:spPr>
          <a:xfrm>
            <a:off x="2209800" y="3581400"/>
            <a:ext cx="990600" cy="9144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tx1"/>
                </a:solidFill>
              </a:rPr>
              <a:t>Monte Carlo</a:t>
            </a:r>
            <a:endParaRPr lang="en-US" sz="1600" dirty="0">
              <a:solidFill>
                <a:schemeClr val="tx1"/>
              </a:solidFill>
            </a:endParaRPr>
          </a:p>
        </p:txBody>
      </p:sp>
      <p:sp>
        <p:nvSpPr>
          <p:cNvPr id="16" name="Right Arrow 15"/>
          <p:cNvSpPr/>
          <p:nvPr/>
        </p:nvSpPr>
        <p:spPr>
          <a:xfrm>
            <a:off x="7162800" y="3581400"/>
            <a:ext cx="1219200" cy="9144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tx1"/>
                </a:solidFill>
              </a:rPr>
              <a:t>Result</a:t>
            </a:r>
            <a:endParaRPr lang="en-US" sz="1600" dirty="0">
              <a:solidFill>
                <a:schemeClr val="tx1"/>
              </a:solidFill>
            </a:endParaRPr>
          </a:p>
        </p:txBody>
      </p:sp>
      <p:sp>
        <p:nvSpPr>
          <p:cNvPr id="18" name="Smiley Face 17"/>
          <p:cNvSpPr/>
          <p:nvPr/>
        </p:nvSpPr>
        <p:spPr>
          <a:xfrm>
            <a:off x="30480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Smiley Face 18"/>
          <p:cNvSpPr/>
          <p:nvPr/>
        </p:nvSpPr>
        <p:spPr>
          <a:xfrm>
            <a:off x="32004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Smiley Face 20"/>
          <p:cNvSpPr/>
          <p:nvPr/>
        </p:nvSpPr>
        <p:spPr>
          <a:xfrm>
            <a:off x="33528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Smiley Face 21"/>
          <p:cNvSpPr/>
          <p:nvPr/>
        </p:nvSpPr>
        <p:spPr>
          <a:xfrm>
            <a:off x="35052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 name="Smiley Face 22"/>
          <p:cNvSpPr/>
          <p:nvPr/>
        </p:nvSpPr>
        <p:spPr>
          <a:xfrm>
            <a:off x="36576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 name="Smiley Face 23"/>
          <p:cNvSpPr/>
          <p:nvPr/>
        </p:nvSpPr>
        <p:spPr>
          <a:xfrm>
            <a:off x="31242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Smiley Face 24"/>
          <p:cNvSpPr/>
          <p:nvPr/>
        </p:nvSpPr>
        <p:spPr>
          <a:xfrm>
            <a:off x="32766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Smiley Face 25"/>
          <p:cNvSpPr/>
          <p:nvPr/>
        </p:nvSpPr>
        <p:spPr>
          <a:xfrm>
            <a:off x="34290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 name="Smiley Face 26"/>
          <p:cNvSpPr/>
          <p:nvPr/>
        </p:nvSpPr>
        <p:spPr>
          <a:xfrm>
            <a:off x="35814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 name="Smiley Face 27"/>
          <p:cNvSpPr/>
          <p:nvPr/>
        </p:nvSpPr>
        <p:spPr>
          <a:xfrm>
            <a:off x="37338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 name="Smiley Face 28"/>
          <p:cNvSpPr/>
          <p:nvPr/>
        </p:nvSpPr>
        <p:spPr>
          <a:xfrm>
            <a:off x="32004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 name="Smiley Face 29"/>
          <p:cNvSpPr/>
          <p:nvPr/>
        </p:nvSpPr>
        <p:spPr>
          <a:xfrm>
            <a:off x="33528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 name="Smiley Face 30"/>
          <p:cNvSpPr/>
          <p:nvPr/>
        </p:nvSpPr>
        <p:spPr>
          <a:xfrm>
            <a:off x="35052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 name="Smiley Face 31"/>
          <p:cNvSpPr/>
          <p:nvPr/>
        </p:nvSpPr>
        <p:spPr>
          <a:xfrm>
            <a:off x="36576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 name="Smiley Face 32"/>
          <p:cNvSpPr/>
          <p:nvPr/>
        </p:nvSpPr>
        <p:spPr>
          <a:xfrm>
            <a:off x="38100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 name="Smiley Face 33"/>
          <p:cNvSpPr/>
          <p:nvPr/>
        </p:nvSpPr>
        <p:spPr>
          <a:xfrm>
            <a:off x="32766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 name="Smiley Face 34"/>
          <p:cNvSpPr/>
          <p:nvPr/>
        </p:nvSpPr>
        <p:spPr>
          <a:xfrm>
            <a:off x="34290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 name="Smiley Face 35"/>
          <p:cNvSpPr/>
          <p:nvPr/>
        </p:nvSpPr>
        <p:spPr>
          <a:xfrm>
            <a:off x="35814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7" name="Smiley Face 36"/>
          <p:cNvSpPr/>
          <p:nvPr/>
        </p:nvSpPr>
        <p:spPr>
          <a:xfrm>
            <a:off x="37338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8" name="Smiley Face 37"/>
          <p:cNvSpPr/>
          <p:nvPr/>
        </p:nvSpPr>
        <p:spPr>
          <a:xfrm>
            <a:off x="38862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9" name="Smiley Face 38"/>
          <p:cNvSpPr/>
          <p:nvPr/>
        </p:nvSpPr>
        <p:spPr>
          <a:xfrm>
            <a:off x="33528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0" name="Smiley Face 39"/>
          <p:cNvSpPr/>
          <p:nvPr/>
        </p:nvSpPr>
        <p:spPr>
          <a:xfrm>
            <a:off x="35052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1" name="Smiley Face 40"/>
          <p:cNvSpPr/>
          <p:nvPr/>
        </p:nvSpPr>
        <p:spPr>
          <a:xfrm>
            <a:off x="36576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2" name="Smiley Face 41"/>
          <p:cNvSpPr/>
          <p:nvPr/>
        </p:nvSpPr>
        <p:spPr>
          <a:xfrm>
            <a:off x="38100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3" name="Smiley Face 42"/>
          <p:cNvSpPr/>
          <p:nvPr/>
        </p:nvSpPr>
        <p:spPr>
          <a:xfrm>
            <a:off x="39624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6" name="Left-Right Arrow 45"/>
          <p:cNvSpPr/>
          <p:nvPr/>
        </p:nvSpPr>
        <p:spPr>
          <a:xfrm>
            <a:off x="4114800" y="3581400"/>
            <a:ext cx="1676400" cy="914400"/>
          </a:xfrm>
          <a:prstGeom prst="lef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Selection</a:t>
            </a:r>
            <a:endParaRPr lang="en-US" dirty="0">
              <a:solidFill>
                <a:schemeClr val="tx1"/>
              </a:solidFill>
            </a:endParaRPr>
          </a:p>
        </p:txBody>
      </p:sp>
      <p:sp>
        <p:nvSpPr>
          <p:cNvPr id="48" name="Smiley Face 47"/>
          <p:cNvSpPr/>
          <p:nvPr/>
        </p:nvSpPr>
        <p:spPr>
          <a:xfrm>
            <a:off x="8534400" y="3810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9" name="Smiley Face 48"/>
          <p:cNvSpPr/>
          <p:nvPr/>
        </p:nvSpPr>
        <p:spPr>
          <a:xfrm>
            <a:off x="8458200" y="3962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0" name="Smiley Face 49"/>
          <p:cNvSpPr/>
          <p:nvPr/>
        </p:nvSpPr>
        <p:spPr>
          <a:xfrm>
            <a:off x="8610600" y="3962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Smiley Face 50"/>
          <p:cNvSpPr/>
          <p:nvPr/>
        </p:nvSpPr>
        <p:spPr>
          <a:xfrm>
            <a:off x="8382000" y="4114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2" name="Smiley Face 51"/>
          <p:cNvSpPr/>
          <p:nvPr/>
        </p:nvSpPr>
        <p:spPr>
          <a:xfrm>
            <a:off x="8534400" y="4114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3" name="Smiley Face 52"/>
          <p:cNvSpPr/>
          <p:nvPr/>
        </p:nvSpPr>
        <p:spPr>
          <a:xfrm>
            <a:off x="8686800" y="4114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7" name="Circular Arrow 56"/>
          <p:cNvSpPr/>
          <p:nvPr/>
        </p:nvSpPr>
        <p:spPr>
          <a:xfrm rot="4939082" flipV="1">
            <a:off x="-349608" y="2071822"/>
            <a:ext cx="2724806" cy="1676400"/>
          </a:xfrm>
          <a:prstGeom prst="circularArrow">
            <a:avLst>
              <a:gd name="adj1" fmla="val 5597"/>
              <a:gd name="adj2" fmla="val 1142319"/>
              <a:gd name="adj3" fmla="val 20302410"/>
              <a:gd name="adj4" fmla="val 10800000"/>
              <a:gd name="adj5" fmla="val 129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Circular Arrow 57"/>
          <p:cNvSpPr/>
          <p:nvPr/>
        </p:nvSpPr>
        <p:spPr>
          <a:xfrm rot="19685132" flipV="1">
            <a:off x="3881447" y="4265069"/>
            <a:ext cx="2781994" cy="1692018"/>
          </a:xfrm>
          <a:prstGeom prst="circularArrow">
            <a:avLst>
              <a:gd name="adj1" fmla="val 5597"/>
              <a:gd name="adj2" fmla="val 1142319"/>
              <a:gd name="adj3" fmla="val 20302410"/>
              <a:gd name="adj4" fmla="val 11636208"/>
              <a:gd name="adj5" fmla="val 129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Rounded Rectangular Callout 44"/>
          <p:cNvSpPr/>
          <p:nvPr/>
        </p:nvSpPr>
        <p:spPr>
          <a:xfrm>
            <a:off x="7239000" y="4800600"/>
            <a:ext cx="1752600" cy="1066800"/>
          </a:xfrm>
          <a:prstGeom prst="wedgeRoundRectCallout">
            <a:avLst>
              <a:gd name="adj1" fmla="val 30158"/>
              <a:gd name="adj2" fmla="val -90383"/>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Result Population</a:t>
            </a:r>
          </a:p>
          <a:p>
            <a:pPr algn="ctr"/>
            <a:r>
              <a:rPr lang="en-US" dirty="0" smtClean="0">
                <a:solidFill>
                  <a:schemeClr val="tx1"/>
                </a:solidFill>
              </a:rPr>
              <a:t>Converges to</a:t>
            </a:r>
          </a:p>
          <a:p>
            <a:pPr algn="ctr"/>
            <a:r>
              <a:rPr lang="en-US" dirty="0" smtClean="0">
                <a:solidFill>
                  <a:schemeClr val="tx1"/>
                </a:solidFill>
              </a:rPr>
              <a:t>Objectives </a:t>
            </a:r>
            <a:endParaRPr lang="en-US" dirty="0">
              <a:solidFill>
                <a:schemeClr val="tx1"/>
              </a:solidFill>
            </a:endParaRPr>
          </a:p>
        </p:txBody>
      </p:sp>
      <p:sp>
        <p:nvSpPr>
          <p:cNvPr id="47" name="Smiley Face 46"/>
          <p:cNvSpPr/>
          <p:nvPr/>
        </p:nvSpPr>
        <p:spPr>
          <a:xfrm>
            <a:off x="38100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4" name="Smiley Face 53"/>
          <p:cNvSpPr/>
          <p:nvPr/>
        </p:nvSpPr>
        <p:spPr>
          <a:xfrm>
            <a:off x="37338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5" name="Smiley Face 54"/>
          <p:cNvSpPr/>
          <p:nvPr/>
        </p:nvSpPr>
        <p:spPr>
          <a:xfrm>
            <a:off x="38862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6" name="Smiley Face 55"/>
          <p:cNvSpPr/>
          <p:nvPr/>
        </p:nvSpPr>
        <p:spPr>
          <a:xfrm>
            <a:off x="36576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9" name="Smiley Face 58"/>
          <p:cNvSpPr/>
          <p:nvPr/>
        </p:nvSpPr>
        <p:spPr>
          <a:xfrm>
            <a:off x="38100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0" name="Smiley Face 59"/>
          <p:cNvSpPr/>
          <p:nvPr/>
        </p:nvSpPr>
        <p:spPr>
          <a:xfrm>
            <a:off x="39624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wipe(up)">
                                      <p:cBhvr>
                                        <p:cTn id="12" dur="500"/>
                                        <p:tgtEl>
                                          <p:spTgt spid="57"/>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childTnLst>
                          </p:cTn>
                        </p:par>
                        <p:par>
                          <p:cTn id="22" fill="hold">
                            <p:stCondLst>
                              <p:cond delay="500"/>
                            </p:stCondLst>
                            <p:childTnLst>
                              <p:par>
                                <p:cTn id="23" presetID="22" presetClass="entr" presetSubtype="4"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down)">
                                      <p:cBhvr>
                                        <p:cTn id="25" dur="500"/>
                                        <p:tgtEl>
                                          <p:spTgt spid="18"/>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down)">
                                      <p:cBhvr>
                                        <p:cTn id="28" dur="500"/>
                                        <p:tgtEl>
                                          <p:spTgt spid="19"/>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down)">
                                      <p:cBhvr>
                                        <p:cTn id="31" dur="500"/>
                                        <p:tgtEl>
                                          <p:spTgt spid="21"/>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wipe(down)">
                                      <p:cBhvr>
                                        <p:cTn id="34" dur="500"/>
                                        <p:tgtEl>
                                          <p:spTgt spid="22"/>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down)">
                                      <p:cBhvr>
                                        <p:cTn id="37" dur="500"/>
                                        <p:tgtEl>
                                          <p:spTgt spid="23"/>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wipe(down)">
                                      <p:cBhvr>
                                        <p:cTn id="40" dur="500"/>
                                        <p:tgtEl>
                                          <p:spTgt spid="24"/>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wipe(down)">
                                      <p:cBhvr>
                                        <p:cTn id="43" dur="500"/>
                                        <p:tgtEl>
                                          <p:spTgt spid="25"/>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wipe(down)">
                                      <p:cBhvr>
                                        <p:cTn id="46" dur="500"/>
                                        <p:tgtEl>
                                          <p:spTgt spid="26"/>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wipe(down)">
                                      <p:cBhvr>
                                        <p:cTn id="49" dur="500"/>
                                        <p:tgtEl>
                                          <p:spTgt spid="27"/>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wipe(down)">
                                      <p:cBhvr>
                                        <p:cTn id="52" dur="500"/>
                                        <p:tgtEl>
                                          <p:spTgt spid="28"/>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wipe(down)">
                                      <p:cBhvr>
                                        <p:cTn id="55" dur="500"/>
                                        <p:tgtEl>
                                          <p:spTgt spid="29"/>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30"/>
                                        </p:tgtEl>
                                        <p:attrNameLst>
                                          <p:attrName>style.visibility</p:attrName>
                                        </p:attrNameLst>
                                      </p:cBhvr>
                                      <p:to>
                                        <p:strVal val="visible"/>
                                      </p:to>
                                    </p:set>
                                    <p:animEffect transition="in" filter="wipe(down)">
                                      <p:cBhvr>
                                        <p:cTn id="58" dur="500"/>
                                        <p:tgtEl>
                                          <p:spTgt spid="30"/>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31"/>
                                        </p:tgtEl>
                                        <p:attrNameLst>
                                          <p:attrName>style.visibility</p:attrName>
                                        </p:attrNameLst>
                                      </p:cBhvr>
                                      <p:to>
                                        <p:strVal val="visible"/>
                                      </p:to>
                                    </p:set>
                                    <p:animEffect transition="in" filter="wipe(down)">
                                      <p:cBhvr>
                                        <p:cTn id="61" dur="500"/>
                                        <p:tgtEl>
                                          <p:spTgt spid="31"/>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wipe(down)">
                                      <p:cBhvr>
                                        <p:cTn id="64" dur="500"/>
                                        <p:tgtEl>
                                          <p:spTgt spid="32"/>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wipe(down)">
                                      <p:cBhvr>
                                        <p:cTn id="67" dur="500"/>
                                        <p:tgtEl>
                                          <p:spTgt spid="33"/>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34"/>
                                        </p:tgtEl>
                                        <p:attrNameLst>
                                          <p:attrName>style.visibility</p:attrName>
                                        </p:attrNameLst>
                                      </p:cBhvr>
                                      <p:to>
                                        <p:strVal val="visible"/>
                                      </p:to>
                                    </p:set>
                                    <p:animEffect transition="in" filter="wipe(down)">
                                      <p:cBhvr>
                                        <p:cTn id="70" dur="500"/>
                                        <p:tgtEl>
                                          <p:spTgt spid="34"/>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animEffect transition="in" filter="wipe(down)">
                                      <p:cBhvr>
                                        <p:cTn id="73" dur="500"/>
                                        <p:tgtEl>
                                          <p:spTgt spid="35"/>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36"/>
                                        </p:tgtEl>
                                        <p:attrNameLst>
                                          <p:attrName>style.visibility</p:attrName>
                                        </p:attrNameLst>
                                      </p:cBhvr>
                                      <p:to>
                                        <p:strVal val="visible"/>
                                      </p:to>
                                    </p:set>
                                    <p:animEffect transition="in" filter="wipe(down)">
                                      <p:cBhvr>
                                        <p:cTn id="76" dur="500"/>
                                        <p:tgtEl>
                                          <p:spTgt spid="36"/>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37"/>
                                        </p:tgtEl>
                                        <p:attrNameLst>
                                          <p:attrName>style.visibility</p:attrName>
                                        </p:attrNameLst>
                                      </p:cBhvr>
                                      <p:to>
                                        <p:strVal val="visible"/>
                                      </p:to>
                                    </p:set>
                                    <p:animEffect transition="in" filter="wipe(down)">
                                      <p:cBhvr>
                                        <p:cTn id="79" dur="500"/>
                                        <p:tgtEl>
                                          <p:spTgt spid="37"/>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38"/>
                                        </p:tgtEl>
                                        <p:attrNameLst>
                                          <p:attrName>style.visibility</p:attrName>
                                        </p:attrNameLst>
                                      </p:cBhvr>
                                      <p:to>
                                        <p:strVal val="visible"/>
                                      </p:to>
                                    </p:set>
                                    <p:animEffect transition="in" filter="wipe(down)">
                                      <p:cBhvr>
                                        <p:cTn id="82" dur="500"/>
                                        <p:tgtEl>
                                          <p:spTgt spid="38"/>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39"/>
                                        </p:tgtEl>
                                        <p:attrNameLst>
                                          <p:attrName>style.visibility</p:attrName>
                                        </p:attrNameLst>
                                      </p:cBhvr>
                                      <p:to>
                                        <p:strVal val="visible"/>
                                      </p:to>
                                    </p:set>
                                    <p:animEffect transition="in" filter="wipe(down)">
                                      <p:cBhvr>
                                        <p:cTn id="85" dur="500"/>
                                        <p:tgtEl>
                                          <p:spTgt spid="39"/>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40"/>
                                        </p:tgtEl>
                                        <p:attrNameLst>
                                          <p:attrName>style.visibility</p:attrName>
                                        </p:attrNameLst>
                                      </p:cBhvr>
                                      <p:to>
                                        <p:strVal val="visible"/>
                                      </p:to>
                                    </p:set>
                                    <p:animEffect transition="in" filter="wipe(down)">
                                      <p:cBhvr>
                                        <p:cTn id="88" dur="500"/>
                                        <p:tgtEl>
                                          <p:spTgt spid="40"/>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41"/>
                                        </p:tgtEl>
                                        <p:attrNameLst>
                                          <p:attrName>style.visibility</p:attrName>
                                        </p:attrNameLst>
                                      </p:cBhvr>
                                      <p:to>
                                        <p:strVal val="visible"/>
                                      </p:to>
                                    </p:set>
                                    <p:animEffect transition="in" filter="wipe(down)">
                                      <p:cBhvr>
                                        <p:cTn id="91" dur="500"/>
                                        <p:tgtEl>
                                          <p:spTgt spid="41"/>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42"/>
                                        </p:tgtEl>
                                        <p:attrNameLst>
                                          <p:attrName>style.visibility</p:attrName>
                                        </p:attrNameLst>
                                      </p:cBhvr>
                                      <p:to>
                                        <p:strVal val="visible"/>
                                      </p:to>
                                    </p:set>
                                    <p:animEffect transition="in" filter="wipe(down)">
                                      <p:cBhvr>
                                        <p:cTn id="94" dur="500"/>
                                        <p:tgtEl>
                                          <p:spTgt spid="42"/>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43"/>
                                        </p:tgtEl>
                                        <p:attrNameLst>
                                          <p:attrName>style.visibility</p:attrName>
                                        </p:attrNameLst>
                                      </p:cBhvr>
                                      <p:to>
                                        <p:strVal val="visible"/>
                                      </p:to>
                                    </p:set>
                                    <p:animEffect transition="in" filter="wipe(down)">
                                      <p:cBhvr>
                                        <p:cTn id="97" dur="500"/>
                                        <p:tgtEl>
                                          <p:spTgt spid="43"/>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12"/>
                                        </p:tgtEl>
                                        <p:attrNameLst>
                                          <p:attrName>style.visibility</p:attrName>
                                        </p:attrNameLst>
                                      </p:cBhvr>
                                      <p:to>
                                        <p:strVal val="visible"/>
                                      </p:to>
                                    </p:set>
                                    <p:animEffect transition="in" filter="fade">
                                      <p:cBhvr>
                                        <p:cTn id="102" dur="2000"/>
                                        <p:tgtEl>
                                          <p:spTgt spid="12"/>
                                        </p:tgtEl>
                                      </p:cBhvr>
                                    </p:animEffect>
                                  </p:childTnLst>
                                </p:cTn>
                              </p:par>
                            </p:childTnLst>
                          </p:cTn>
                        </p:par>
                        <p:par>
                          <p:cTn id="103" fill="hold">
                            <p:stCondLst>
                              <p:cond delay="2000"/>
                            </p:stCondLst>
                            <p:childTnLst>
                              <p:par>
                                <p:cTn id="104" presetID="22" presetClass="entr" presetSubtype="8" fill="hold" grpId="0" nodeType="afterEffect">
                                  <p:stCondLst>
                                    <p:cond delay="0"/>
                                  </p:stCondLst>
                                  <p:childTnLst>
                                    <p:set>
                                      <p:cBhvr>
                                        <p:cTn id="105" dur="1" fill="hold">
                                          <p:stCondLst>
                                            <p:cond delay="0"/>
                                          </p:stCondLst>
                                        </p:cTn>
                                        <p:tgtEl>
                                          <p:spTgt spid="46"/>
                                        </p:tgtEl>
                                        <p:attrNameLst>
                                          <p:attrName>style.visibility</p:attrName>
                                        </p:attrNameLst>
                                      </p:cBhvr>
                                      <p:to>
                                        <p:strVal val="visible"/>
                                      </p:to>
                                    </p:set>
                                    <p:animEffect transition="in" filter="wipe(left)">
                                      <p:cBhvr>
                                        <p:cTn id="106" dur="500"/>
                                        <p:tgtEl>
                                          <p:spTgt spid="46"/>
                                        </p:tgtEl>
                                      </p:cBhvr>
                                    </p:animEffect>
                                  </p:childTnLst>
                                </p:cTn>
                              </p:par>
                            </p:childTnLst>
                          </p:cTn>
                        </p:par>
                        <p:par>
                          <p:cTn id="107" fill="hold">
                            <p:stCondLst>
                              <p:cond delay="2500"/>
                            </p:stCondLst>
                            <p:childTnLst>
                              <p:par>
                                <p:cTn id="108" presetID="22" presetClass="entr" presetSubtype="4" fill="hold" grpId="0" nodeType="afterEffect">
                                  <p:stCondLst>
                                    <p:cond delay="0"/>
                                  </p:stCondLst>
                                  <p:childTnLst>
                                    <p:set>
                                      <p:cBhvr>
                                        <p:cTn id="109" dur="1" fill="hold">
                                          <p:stCondLst>
                                            <p:cond delay="0"/>
                                          </p:stCondLst>
                                        </p:cTn>
                                        <p:tgtEl>
                                          <p:spTgt spid="58"/>
                                        </p:tgtEl>
                                        <p:attrNameLst>
                                          <p:attrName>style.visibility</p:attrName>
                                        </p:attrNameLst>
                                      </p:cBhvr>
                                      <p:to>
                                        <p:strVal val="visible"/>
                                      </p:to>
                                    </p:set>
                                    <p:animEffect transition="in" filter="wipe(down)">
                                      <p:cBhvr>
                                        <p:cTn id="110" dur="500"/>
                                        <p:tgtEl>
                                          <p:spTgt spid="58"/>
                                        </p:tgtEl>
                                      </p:cBhvr>
                                    </p:animEffect>
                                  </p:childTnLst>
                                </p:cTn>
                              </p:par>
                              <p:par>
                                <p:cTn id="111" presetID="22" presetClass="entr" presetSubtype="8" fill="hold" grpId="0" nodeType="withEffect">
                                  <p:stCondLst>
                                    <p:cond delay="0"/>
                                  </p:stCondLst>
                                  <p:childTnLst>
                                    <p:set>
                                      <p:cBhvr>
                                        <p:cTn id="112" dur="1" fill="hold">
                                          <p:stCondLst>
                                            <p:cond delay="0"/>
                                          </p:stCondLst>
                                        </p:cTn>
                                        <p:tgtEl>
                                          <p:spTgt spid="10"/>
                                        </p:tgtEl>
                                        <p:attrNameLst>
                                          <p:attrName>style.visibility</p:attrName>
                                        </p:attrNameLst>
                                      </p:cBhvr>
                                      <p:to>
                                        <p:strVal val="visible"/>
                                      </p:to>
                                    </p:set>
                                    <p:animEffect transition="in" filter="wipe(left)">
                                      <p:cBhvr>
                                        <p:cTn id="113" dur="500"/>
                                        <p:tgtEl>
                                          <p:spTgt spid="10"/>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grpId="0" nodeType="clickEffect">
                                  <p:stCondLst>
                                    <p:cond delay="0"/>
                                  </p:stCondLst>
                                  <p:childTnLst>
                                    <p:set>
                                      <p:cBhvr>
                                        <p:cTn id="117" dur="1" fill="hold">
                                          <p:stCondLst>
                                            <p:cond delay="0"/>
                                          </p:stCondLst>
                                        </p:cTn>
                                        <p:tgtEl>
                                          <p:spTgt spid="16"/>
                                        </p:tgtEl>
                                        <p:attrNameLst>
                                          <p:attrName>style.visibility</p:attrName>
                                        </p:attrNameLst>
                                      </p:cBhvr>
                                      <p:to>
                                        <p:strVal val="visible"/>
                                      </p:to>
                                    </p:set>
                                    <p:animEffect transition="in" filter="wipe(left)">
                                      <p:cBhvr>
                                        <p:cTn id="118" dur="500"/>
                                        <p:tgtEl>
                                          <p:spTgt spid="16"/>
                                        </p:tgtEl>
                                      </p:cBhvr>
                                    </p:animEffect>
                                  </p:childTnLst>
                                </p:cTn>
                              </p:par>
                            </p:childTnLst>
                          </p:cTn>
                        </p:par>
                        <p:par>
                          <p:cTn id="119" fill="hold">
                            <p:stCondLst>
                              <p:cond delay="500"/>
                            </p:stCondLst>
                            <p:childTnLst>
                              <p:par>
                                <p:cTn id="120" presetID="1" presetClass="entr" presetSubtype="0" fill="hold" grpId="0" nodeType="afterEffect">
                                  <p:stCondLst>
                                    <p:cond delay="0"/>
                                  </p:stCondLst>
                                  <p:childTnLst>
                                    <p:set>
                                      <p:cBhvr>
                                        <p:cTn id="121" dur="1" fill="hold">
                                          <p:stCondLst>
                                            <p:cond delay="0"/>
                                          </p:stCondLst>
                                        </p:cTn>
                                        <p:tgtEl>
                                          <p:spTgt spid="47"/>
                                        </p:tgtEl>
                                        <p:attrNameLst>
                                          <p:attrName>style.visibility</p:attrName>
                                        </p:attrNameLst>
                                      </p:cBhvr>
                                      <p:to>
                                        <p:strVal val="visible"/>
                                      </p:to>
                                    </p:set>
                                  </p:childTnLst>
                                </p:cTn>
                              </p:par>
                              <p:par>
                                <p:cTn id="122" presetID="1" presetClass="entr" presetSubtype="0" fill="hold" grpId="0" nodeType="withEffect">
                                  <p:stCondLst>
                                    <p:cond delay="0"/>
                                  </p:stCondLst>
                                  <p:childTnLst>
                                    <p:set>
                                      <p:cBhvr>
                                        <p:cTn id="123" dur="1" fill="hold">
                                          <p:stCondLst>
                                            <p:cond delay="0"/>
                                          </p:stCondLst>
                                        </p:cTn>
                                        <p:tgtEl>
                                          <p:spTgt spid="54"/>
                                        </p:tgtEl>
                                        <p:attrNameLst>
                                          <p:attrName>style.visibility</p:attrName>
                                        </p:attrNameLst>
                                      </p:cBhvr>
                                      <p:to>
                                        <p:strVal val="visible"/>
                                      </p:to>
                                    </p:set>
                                  </p:childTnLst>
                                </p:cTn>
                              </p:par>
                              <p:par>
                                <p:cTn id="124" presetID="1" presetClass="entr" presetSubtype="0" fill="hold" grpId="0" nodeType="withEffect">
                                  <p:stCondLst>
                                    <p:cond delay="0"/>
                                  </p:stCondLst>
                                  <p:childTnLst>
                                    <p:set>
                                      <p:cBhvr>
                                        <p:cTn id="125" dur="1" fill="hold">
                                          <p:stCondLst>
                                            <p:cond delay="0"/>
                                          </p:stCondLst>
                                        </p:cTn>
                                        <p:tgtEl>
                                          <p:spTgt spid="55"/>
                                        </p:tgtEl>
                                        <p:attrNameLst>
                                          <p:attrName>style.visibility</p:attrName>
                                        </p:attrNameLst>
                                      </p:cBhvr>
                                      <p:to>
                                        <p:strVal val="visible"/>
                                      </p:to>
                                    </p:set>
                                  </p:childTnLst>
                                </p:cTn>
                              </p:par>
                              <p:par>
                                <p:cTn id="126" presetID="1" presetClass="entr" presetSubtype="0" fill="hold" grpId="0" nodeType="withEffect">
                                  <p:stCondLst>
                                    <p:cond delay="0"/>
                                  </p:stCondLst>
                                  <p:childTnLst>
                                    <p:set>
                                      <p:cBhvr>
                                        <p:cTn id="127" dur="1" fill="hold">
                                          <p:stCondLst>
                                            <p:cond delay="0"/>
                                          </p:stCondLst>
                                        </p:cTn>
                                        <p:tgtEl>
                                          <p:spTgt spid="56"/>
                                        </p:tgtEl>
                                        <p:attrNameLst>
                                          <p:attrName>style.visibility</p:attrName>
                                        </p:attrNameLst>
                                      </p:cBhvr>
                                      <p:to>
                                        <p:strVal val="visible"/>
                                      </p:to>
                                    </p:set>
                                  </p:childTnLst>
                                </p:cTn>
                              </p:par>
                              <p:par>
                                <p:cTn id="128" presetID="1" presetClass="entr" presetSubtype="0" fill="hold" grpId="0" nodeType="withEffect">
                                  <p:stCondLst>
                                    <p:cond delay="0"/>
                                  </p:stCondLst>
                                  <p:childTnLst>
                                    <p:set>
                                      <p:cBhvr>
                                        <p:cTn id="129" dur="1" fill="hold">
                                          <p:stCondLst>
                                            <p:cond delay="0"/>
                                          </p:stCondLst>
                                        </p:cTn>
                                        <p:tgtEl>
                                          <p:spTgt spid="59"/>
                                        </p:tgtEl>
                                        <p:attrNameLst>
                                          <p:attrName>style.visibility</p:attrName>
                                        </p:attrNameLst>
                                      </p:cBhvr>
                                      <p:to>
                                        <p:strVal val="visible"/>
                                      </p:to>
                                    </p:set>
                                  </p:childTnLst>
                                </p:cTn>
                              </p:par>
                              <p:par>
                                <p:cTn id="130" presetID="1" presetClass="entr" presetSubtype="0" fill="hold" grpId="0" nodeType="withEffect">
                                  <p:stCondLst>
                                    <p:cond delay="0"/>
                                  </p:stCondLst>
                                  <p:childTnLst>
                                    <p:set>
                                      <p:cBhvr>
                                        <p:cTn id="131" dur="1" fill="hold">
                                          <p:stCondLst>
                                            <p:cond delay="0"/>
                                          </p:stCondLst>
                                        </p:cTn>
                                        <p:tgtEl>
                                          <p:spTgt spid="60"/>
                                        </p:tgtEl>
                                        <p:attrNameLst>
                                          <p:attrName>style.visibility</p:attrName>
                                        </p:attrNameLst>
                                      </p:cBhvr>
                                      <p:to>
                                        <p:strVal val="visible"/>
                                      </p:to>
                                    </p:set>
                                  </p:childTnLst>
                                </p:cTn>
                              </p:par>
                            </p:childTnLst>
                          </p:cTn>
                        </p:par>
                        <p:par>
                          <p:cTn id="132" fill="hold">
                            <p:stCondLst>
                              <p:cond delay="500"/>
                            </p:stCondLst>
                            <p:childTnLst>
                              <p:par>
                                <p:cTn id="133" presetID="0" presetClass="path" presetSubtype="0" accel="50000" decel="50000" fill="hold" grpId="1" nodeType="afterEffect">
                                  <p:stCondLst>
                                    <p:cond delay="0"/>
                                  </p:stCondLst>
                                  <p:childTnLst>
                                    <p:animMotion origin="layout" path="M 0 0 L 0.51667 -0.01111 " pathEditMode="relative" ptsTypes="AA">
                                      <p:cBhvr>
                                        <p:cTn id="134" dur="2000" fill="hold"/>
                                        <p:tgtEl>
                                          <p:spTgt spid="47"/>
                                        </p:tgtEl>
                                        <p:attrNameLst>
                                          <p:attrName>ppt_x</p:attrName>
                                          <p:attrName>ppt_y</p:attrName>
                                        </p:attrNameLst>
                                      </p:cBhvr>
                                    </p:animMotion>
                                  </p:childTnLst>
                                </p:cTn>
                              </p:par>
                              <p:par>
                                <p:cTn id="135" presetID="0" presetClass="path" presetSubtype="0" accel="50000" decel="50000" fill="hold" grpId="1" nodeType="withEffect">
                                  <p:stCondLst>
                                    <p:cond delay="0"/>
                                  </p:stCondLst>
                                  <p:childTnLst>
                                    <p:animMotion origin="layout" path="M 0 0 L 0.51667 -0.01111 " pathEditMode="relative" ptsTypes="AA">
                                      <p:cBhvr>
                                        <p:cTn id="136" dur="2000" fill="hold"/>
                                        <p:tgtEl>
                                          <p:spTgt spid="54"/>
                                        </p:tgtEl>
                                        <p:attrNameLst>
                                          <p:attrName>ppt_x</p:attrName>
                                          <p:attrName>ppt_y</p:attrName>
                                        </p:attrNameLst>
                                      </p:cBhvr>
                                    </p:animMotion>
                                  </p:childTnLst>
                                </p:cTn>
                              </p:par>
                              <p:par>
                                <p:cTn id="137" presetID="0" presetClass="path" presetSubtype="0" accel="50000" decel="50000" fill="hold" grpId="1" nodeType="withEffect">
                                  <p:stCondLst>
                                    <p:cond delay="0"/>
                                  </p:stCondLst>
                                  <p:childTnLst>
                                    <p:animMotion origin="layout" path="M 0 0 L 0.51667 -0.01111 " pathEditMode="relative" ptsTypes="AA">
                                      <p:cBhvr>
                                        <p:cTn id="138" dur="2000" fill="hold"/>
                                        <p:tgtEl>
                                          <p:spTgt spid="55"/>
                                        </p:tgtEl>
                                        <p:attrNameLst>
                                          <p:attrName>ppt_x</p:attrName>
                                          <p:attrName>ppt_y</p:attrName>
                                        </p:attrNameLst>
                                      </p:cBhvr>
                                    </p:animMotion>
                                  </p:childTnLst>
                                </p:cTn>
                              </p:par>
                              <p:par>
                                <p:cTn id="139" presetID="0" presetClass="path" presetSubtype="0" accel="50000" decel="50000" fill="hold" grpId="1" nodeType="withEffect">
                                  <p:stCondLst>
                                    <p:cond delay="0"/>
                                  </p:stCondLst>
                                  <p:childTnLst>
                                    <p:animMotion origin="layout" path="M 0 0 L 0.51667 -0.01111 " pathEditMode="relative" ptsTypes="AA">
                                      <p:cBhvr>
                                        <p:cTn id="140" dur="2000" fill="hold"/>
                                        <p:tgtEl>
                                          <p:spTgt spid="56"/>
                                        </p:tgtEl>
                                        <p:attrNameLst>
                                          <p:attrName>ppt_x</p:attrName>
                                          <p:attrName>ppt_y</p:attrName>
                                        </p:attrNameLst>
                                      </p:cBhvr>
                                    </p:animMotion>
                                  </p:childTnLst>
                                </p:cTn>
                              </p:par>
                              <p:par>
                                <p:cTn id="141" presetID="0" presetClass="path" presetSubtype="0" accel="50000" decel="50000" fill="hold" grpId="1" nodeType="withEffect">
                                  <p:stCondLst>
                                    <p:cond delay="0"/>
                                  </p:stCondLst>
                                  <p:childTnLst>
                                    <p:animMotion origin="layout" path="M 0 0 L 0.51667 -0.01111 " pathEditMode="relative" ptsTypes="AA">
                                      <p:cBhvr>
                                        <p:cTn id="142" dur="2000" fill="hold"/>
                                        <p:tgtEl>
                                          <p:spTgt spid="59"/>
                                        </p:tgtEl>
                                        <p:attrNameLst>
                                          <p:attrName>ppt_x</p:attrName>
                                          <p:attrName>ppt_y</p:attrName>
                                        </p:attrNameLst>
                                      </p:cBhvr>
                                    </p:animMotion>
                                  </p:childTnLst>
                                </p:cTn>
                              </p:par>
                              <p:par>
                                <p:cTn id="143" presetID="0" presetClass="path" presetSubtype="0" accel="50000" decel="50000" fill="hold" grpId="1" nodeType="withEffect">
                                  <p:stCondLst>
                                    <p:cond delay="0"/>
                                  </p:stCondLst>
                                  <p:childTnLst>
                                    <p:animMotion origin="layout" path="M 0 0 L 0.51667 -0.01111 " pathEditMode="relative" ptsTypes="AA">
                                      <p:cBhvr>
                                        <p:cTn id="144" dur="2000" fill="hold"/>
                                        <p:tgtEl>
                                          <p:spTgt spid="60"/>
                                        </p:tgtEl>
                                        <p:attrNameLst>
                                          <p:attrName>ppt_x</p:attrName>
                                          <p:attrName>ppt_y</p:attrName>
                                        </p:attrNameLst>
                                      </p:cBhvr>
                                    </p:animMotion>
                                  </p:childTnLst>
                                </p:cTn>
                              </p:par>
                            </p:childTnLst>
                          </p:cTn>
                        </p:par>
                        <p:par>
                          <p:cTn id="145" fill="hold">
                            <p:stCondLst>
                              <p:cond delay="2500"/>
                            </p:stCondLst>
                            <p:childTnLst>
                              <p:par>
                                <p:cTn id="146" presetID="22" presetClass="exit" presetSubtype="4" fill="hold" grpId="2" nodeType="afterEffect">
                                  <p:stCondLst>
                                    <p:cond delay="0"/>
                                  </p:stCondLst>
                                  <p:childTnLst>
                                    <p:animEffect transition="out" filter="wipe(down)">
                                      <p:cBhvr>
                                        <p:cTn id="147" dur="500"/>
                                        <p:tgtEl>
                                          <p:spTgt spid="47"/>
                                        </p:tgtEl>
                                      </p:cBhvr>
                                    </p:animEffect>
                                    <p:set>
                                      <p:cBhvr>
                                        <p:cTn id="148" dur="1" fill="hold">
                                          <p:stCondLst>
                                            <p:cond delay="499"/>
                                          </p:stCondLst>
                                        </p:cTn>
                                        <p:tgtEl>
                                          <p:spTgt spid="47"/>
                                        </p:tgtEl>
                                        <p:attrNameLst>
                                          <p:attrName>style.visibility</p:attrName>
                                        </p:attrNameLst>
                                      </p:cBhvr>
                                      <p:to>
                                        <p:strVal val="hidden"/>
                                      </p:to>
                                    </p:set>
                                  </p:childTnLst>
                                </p:cTn>
                              </p:par>
                              <p:par>
                                <p:cTn id="149" presetID="22" presetClass="exit" presetSubtype="4" fill="hold" grpId="2" nodeType="withEffect">
                                  <p:stCondLst>
                                    <p:cond delay="0"/>
                                  </p:stCondLst>
                                  <p:childTnLst>
                                    <p:animEffect transition="out" filter="wipe(down)">
                                      <p:cBhvr>
                                        <p:cTn id="150" dur="500"/>
                                        <p:tgtEl>
                                          <p:spTgt spid="54"/>
                                        </p:tgtEl>
                                      </p:cBhvr>
                                    </p:animEffect>
                                    <p:set>
                                      <p:cBhvr>
                                        <p:cTn id="151" dur="1" fill="hold">
                                          <p:stCondLst>
                                            <p:cond delay="499"/>
                                          </p:stCondLst>
                                        </p:cTn>
                                        <p:tgtEl>
                                          <p:spTgt spid="54"/>
                                        </p:tgtEl>
                                        <p:attrNameLst>
                                          <p:attrName>style.visibility</p:attrName>
                                        </p:attrNameLst>
                                      </p:cBhvr>
                                      <p:to>
                                        <p:strVal val="hidden"/>
                                      </p:to>
                                    </p:set>
                                  </p:childTnLst>
                                </p:cTn>
                              </p:par>
                              <p:par>
                                <p:cTn id="152" presetID="22" presetClass="exit" presetSubtype="4" fill="hold" grpId="2" nodeType="withEffect">
                                  <p:stCondLst>
                                    <p:cond delay="0"/>
                                  </p:stCondLst>
                                  <p:childTnLst>
                                    <p:animEffect transition="out" filter="wipe(down)">
                                      <p:cBhvr>
                                        <p:cTn id="153" dur="500"/>
                                        <p:tgtEl>
                                          <p:spTgt spid="55"/>
                                        </p:tgtEl>
                                      </p:cBhvr>
                                    </p:animEffect>
                                    <p:set>
                                      <p:cBhvr>
                                        <p:cTn id="154" dur="1" fill="hold">
                                          <p:stCondLst>
                                            <p:cond delay="499"/>
                                          </p:stCondLst>
                                        </p:cTn>
                                        <p:tgtEl>
                                          <p:spTgt spid="55"/>
                                        </p:tgtEl>
                                        <p:attrNameLst>
                                          <p:attrName>style.visibility</p:attrName>
                                        </p:attrNameLst>
                                      </p:cBhvr>
                                      <p:to>
                                        <p:strVal val="hidden"/>
                                      </p:to>
                                    </p:set>
                                  </p:childTnLst>
                                </p:cTn>
                              </p:par>
                              <p:par>
                                <p:cTn id="155" presetID="22" presetClass="exit" presetSubtype="4" fill="hold" grpId="2" nodeType="withEffect">
                                  <p:stCondLst>
                                    <p:cond delay="0"/>
                                  </p:stCondLst>
                                  <p:childTnLst>
                                    <p:animEffect transition="out" filter="wipe(down)">
                                      <p:cBhvr>
                                        <p:cTn id="156" dur="500"/>
                                        <p:tgtEl>
                                          <p:spTgt spid="56"/>
                                        </p:tgtEl>
                                      </p:cBhvr>
                                    </p:animEffect>
                                    <p:set>
                                      <p:cBhvr>
                                        <p:cTn id="157" dur="1" fill="hold">
                                          <p:stCondLst>
                                            <p:cond delay="499"/>
                                          </p:stCondLst>
                                        </p:cTn>
                                        <p:tgtEl>
                                          <p:spTgt spid="56"/>
                                        </p:tgtEl>
                                        <p:attrNameLst>
                                          <p:attrName>style.visibility</p:attrName>
                                        </p:attrNameLst>
                                      </p:cBhvr>
                                      <p:to>
                                        <p:strVal val="hidden"/>
                                      </p:to>
                                    </p:set>
                                  </p:childTnLst>
                                </p:cTn>
                              </p:par>
                              <p:par>
                                <p:cTn id="158" presetID="22" presetClass="exit" presetSubtype="4" fill="hold" grpId="2" nodeType="withEffect">
                                  <p:stCondLst>
                                    <p:cond delay="0"/>
                                  </p:stCondLst>
                                  <p:childTnLst>
                                    <p:animEffect transition="out" filter="wipe(down)">
                                      <p:cBhvr>
                                        <p:cTn id="159" dur="500"/>
                                        <p:tgtEl>
                                          <p:spTgt spid="59"/>
                                        </p:tgtEl>
                                      </p:cBhvr>
                                    </p:animEffect>
                                    <p:set>
                                      <p:cBhvr>
                                        <p:cTn id="160" dur="1" fill="hold">
                                          <p:stCondLst>
                                            <p:cond delay="499"/>
                                          </p:stCondLst>
                                        </p:cTn>
                                        <p:tgtEl>
                                          <p:spTgt spid="59"/>
                                        </p:tgtEl>
                                        <p:attrNameLst>
                                          <p:attrName>style.visibility</p:attrName>
                                        </p:attrNameLst>
                                      </p:cBhvr>
                                      <p:to>
                                        <p:strVal val="hidden"/>
                                      </p:to>
                                    </p:set>
                                  </p:childTnLst>
                                </p:cTn>
                              </p:par>
                              <p:par>
                                <p:cTn id="161" presetID="22" presetClass="exit" presetSubtype="4" fill="hold" grpId="2" nodeType="withEffect">
                                  <p:stCondLst>
                                    <p:cond delay="0"/>
                                  </p:stCondLst>
                                  <p:childTnLst>
                                    <p:animEffect transition="out" filter="wipe(down)">
                                      <p:cBhvr>
                                        <p:cTn id="162" dur="500"/>
                                        <p:tgtEl>
                                          <p:spTgt spid="60"/>
                                        </p:tgtEl>
                                      </p:cBhvr>
                                    </p:animEffect>
                                    <p:set>
                                      <p:cBhvr>
                                        <p:cTn id="163" dur="1" fill="hold">
                                          <p:stCondLst>
                                            <p:cond delay="499"/>
                                          </p:stCondLst>
                                        </p:cTn>
                                        <p:tgtEl>
                                          <p:spTgt spid="60"/>
                                        </p:tgtEl>
                                        <p:attrNameLst>
                                          <p:attrName>style.visibility</p:attrName>
                                        </p:attrNameLst>
                                      </p:cBhvr>
                                      <p:to>
                                        <p:strVal val="hidden"/>
                                      </p:to>
                                    </p:set>
                                  </p:childTnLst>
                                </p:cTn>
                              </p:par>
                              <p:par>
                                <p:cTn id="164" presetID="22" presetClass="entr" presetSubtype="4" fill="hold" grpId="0" nodeType="withEffect">
                                  <p:stCondLst>
                                    <p:cond delay="0"/>
                                  </p:stCondLst>
                                  <p:childTnLst>
                                    <p:set>
                                      <p:cBhvr>
                                        <p:cTn id="165" dur="1" fill="hold">
                                          <p:stCondLst>
                                            <p:cond delay="0"/>
                                          </p:stCondLst>
                                        </p:cTn>
                                        <p:tgtEl>
                                          <p:spTgt spid="48"/>
                                        </p:tgtEl>
                                        <p:attrNameLst>
                                          <p:attrName>style.visibility</p:attrName>
                                        </p:attrNameLst>
                                      </p:cBhvr>
                                      <p:to>
                                        <p:strVal val="visible"/>
                                      </p:to>
                                    </p:set>
                                    <p:animEffect transition="in" filter="wipe(down)">
                                      <p:cBhvr>
                                        <p:cTn id="166" dur="500"/>
                                        <p:tgtEl>
                                          <p:spTgt spid="48"/>
                                        </p:tgtEl>
                                      </p:cBhvr>
                                    </p:animEffect>
                                  </p:childTnLst>
                                </p:cTn>
                              </p:par>
                              <p:par>
                                <p:cTn id="167" presetID="22" presetClass="entr" presetSubtype="4" fill="hold" grpId="0" nodeType="withEffect">
                                  <p:stCondLst>
                                    <p:cond delay="0"/>
                                  </p:stCondLst>
                                  <p:childTnLst>
                                    <p:set>
                                      <p:cBhvr>
                                        <p:cTn id="168" dur="1" fill="hold">
                                          <p:stCondLst>
                                            <p:cond delay="0"/>
                                          </p:stCondLst>
                                        </p:cTn>
                                        <p:tgtEl>
                                          <p:spTgt spid="49"/>
                                        </p:tgtEl>
                                        <p:attrNameLst>
                                          <p:attrName>style.visibility</p:attrName>
                                        </p:attrNameLst>
                                      </p:cBhvr>
                                      <p:to>
                                        <p:strVal val="visible"/>
                                      </p:to>
                                    </p:set>
                                    <p:animEffect transition="in" filter="wipe(down)">
                                      <p:cBhvr>
                                        <p:cTn id="169" dur="500"/>
                                        <p:tgtEl>
                                          <p:spTgt spid="49"/>
                                        </p:tgtEl>
                                      </p:cBhvr>
                                    </p:animEffect>
                                  </p:childTnLst>
                                </p:cTn>
                              </p:par>
                              <p:par>
                                <p:cTn id="170" presetID="22" presetClass="entr" presetSubtype="4" fill="hold" grpId="0" nodeType="withEffect">
                                  <p:stCondLst>
                                    <p:cond delay="0"/>
                                  </p:stCondLst>
                                  <p:childTnLst>
                                    <p:set>
                                      <p:cBhvr>
                                        <p:cTn id="171" dur="1" fill="hold">
                                          <p:stCondLst>
                                            <p:cond delay="0"/>
                                          </p:stCondLst>
                                        </p:cTn>
                                        <p:tgtEl>
                                          <p:spTgt spid="50"/>
                                        </p:tgtEl>
                                        <p:attrNameLst>
                                          <p:attrName>style.visibility</p:attrName>
                                        </p:attrNameLst>
                                      </p:cBhvr>
                                      <p:to>
                                        <p:strVal val="visible"/>
                                      </p:to>
                                    </p:set>
                                    <p:animEffect transition="in" filter="wipe(down)">
                                      <p:cBhvr>
                                        <p:cTn id="172" dur="500"/>
                                        <p:tgtEl>
                                          <p:spTgt spid="50"/>
                                        </p:tgtEl>
                                      </p:cBhvr>
                                    </p:animEffect>
                                  </p:childTnLst>
                                </p:cTn>
                              </p:par>
                              <p:par>
                                <p:cTn id="173" presetID="22" presetClass="entr" presetSubtype="4" fill="hold" grpId="0" nodeType="withEffect">
                                  <p:stCondLst>
                                    <p:cond delay="0"/>
                                  </p:stCondLst>
                                  <p:childTnLst>
                                    <p:set>
                                      <p:cBhvr>
                                        <p:cTn id="174" dur="1" fill="hold">
                                          <p:stCondLst>
                                            <p:cond delay="0"/>
                                          </p:stCondLst>
                                        </p:cTn>
                                        <p:tgtEl>
                                          <p:spTgt spid="51"/>
                                        </p:tgtEl>
                                        <p:attrNameLst>
                                          <p:attrName>style.visibility</p:attrName>
                                        </p:attrNameLst>
                                      </p:cBhvr>
                                      <p:to>
                                        <p:strVal val="visible"/>
                                      </p:to>
                                    </p:set>
                                    <p:animEffect transition="in" filter="wipe(down)">
                                      <p:cBhvr>
                                        <p:cTn id="175" dur="500"/>
                                        <p:tgtEl>
                                          <p:spTgt spid="51"/>
                                        </p:tgtEl>
                                      </p:cBhvr>
                                    </p:animEffect>
                                  </p:childTnLst>
                                </p:cTn>
                              </p:par>
                              <p:par>
                                <p:cTn id="176" presetID="22" presetClass="entr" presetSubtype="4" fill="hold" grpId="0" nodeType="withEffect">
                                  <p:stCondLst>
                                    <p:cond delay="0"/>
                                  </p:stCondLst>
                                  <p:childTnLst>
                                    <p:set>
                                      <p:cBhvr>
                                        <p:cTn id="177" dur="1" fill="hold">
                                          <p:stCondLst>
                                            <p:cond delay="0"/>
                                          </p:stCondLst>
                                        </p:cTn>
                                        <p:tgtEl>
                                          <p:spTgt spid="52"/>
                                        </p:tgtEl>
                                        <p:attrNameLst>
                                          <p:attrName>style.visibility</p:attrName>
                                        </p:attrNameLst>
                                      </p:cBhvr>
                                      <p:to>
                                        <p:strVal val="visible"/>
                                      </p:to>
                                    </p:set>
                                    <p:animEffect transition="in" filter="wipe(down)">
                                      <p:cBhvr>
                                        <p:cTn id="178" dur="500"/>
                                        <p:tgtEl>
                                          <p:spTgt spid="52"/>
                                        </p:tgtEl>
                                      </p:cBhvr>
                                    </p:animEffect>
                                  </p:childTnLst>
                                </p:cTn>
                              </p:par>
                              <p:par>
                                <p:cTn id="179" presetID="22" presetClass="entr" presetSubtype="4" fill="hold" grpId="0" nodeType="withEffect">
                                  <p:stCondLst>
                                    <p:cond delay="0"/>
                                  </p:stCondLst>
                                  <p:childTnLst>
                                    <p:set>
                                      <p:cBhvr>
                                        <p:cTn id="180" dur="1" fill="hold">
                                          <p:stCondLst>
                                            <p:cond delay="0"/>
                                          </p:stCondLst>
                                        </p:cTn>
                                        <p:tgtEl>
                                          <p:spTgt spid="53"/>
                                        </p:tgtEl>
                                        <p:attrNameLst>
                                          <p:attrName>style.visibility</p:attrName>
                                        </p:attrNameLst>
                                      </p:cBhvr>
                                      <p:to>
                                        <p:strVal val="visible"/>
                                      </p:to>
                                    </p:set>
                                    <p:animEffect transition="in" filter="wipe(down)">
                                      <p:cBhvr>
                                        <p:cTn id="181" dur="500"/>
                                        <p:tgtEl>
                                          <p:spTgt spid="53"/>
                                        </p:tgtEl>
                                      </p:cBhvr>
                                    </p:animEffect>
                                  </p:childTnLst>
                                </p:cTn>
                              </p:par>
                            </p:childTnLst>
                          </p:cTn>
                        </p:par>
                        <p:par>
                          <p:cTn id="182" fill="hold">
                            <p:stCondLst>
                              <p:cond delay="3000"/>
                            </p:stCondLst>
                            <p:childTnLst>
                              <p:par>
                                <p:cTn id="183" presetID="22" presetClass="entr" presetSubtype="1" fill="hold" grpId="0" nodeType="afterEffect">
                                  <p:stCondLst>
                                    <p:cond delay="0"/>
                                  </p:stCondLst>
                                  <p:childTnLst>
                                    <p:set>
                                      <p:cBhvr>
                                        <p:cTn id="184" dur="1" fill="hold">
                                          <p:stCondLst>
                                            <p:cond delay="0"/>
                                          </p:stCondLst>
                                        </p:cTn>
                                        <p:tgtEl>
                                          <p:spTgt spid="45"/>
                                        </p:tgtEl>
                                        <p:attrNameLst>
                                          <p:attrName>style.visibility</p:attrName>
                                        </p:attrNameLst>
                                      </p:cBhvr>
                                      <p:to>
                                        <p:strVal val="visible"/>
                                      </p:to>
                                    </p:set>
                                    <p:animEffect transition="in" filter="wipe(up)">
                                      <p:cBhvr>
                                        <p:cTn id="185"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9" grpId="0" animBg="1"/>
      <p:bldP spid="10" grpId="0" animBg="1"/>
      <p:bldP spid="13" grpId="0" animBg="1"/>
      <p:bldP spid="16" grpId="0" animBg="1"/>
      <p:bldP spid="18" grpId="0" animBg="1"/>
      <p:bldP spid="19"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6" grpId="0" animBg="1"/>
      <p:bldP spid="48" grpId="0" animBg="1"/>
      <p:bldP spid="49" grpId="0" animBg="1"/>
      <p:bldP spid="50" grpId="0" animBg="1"/>
      <p:bldP spid="51" grpId="0" animBg="1"/>
      <p:bldP spid="52" grpId="0" animBg="1"/>
      <p:bldP spid="53" grpId="0" animBg="1"/>
      <p:bldP spid="57" grpId="0" animBg="1"/>
      <p:bldP spid="58" grpId="0" animBg="1"/>
      <p:bldP spid="45" grpId="0" animBg="1"/>
      <p:bldP spid="47" grpId="0" animBg="1"/>
      <p:bldP spid="47" grpId="1" animBg="1"/>
      <p:bldP spid="47" grpId="2" animBg="1"/>
      <p:bldP spid="54" grpId="0" animBg="1"/>
      <p:bldP spid="54" grpId="1" animBg="1"/>
      <p:bldP spid="54" grpId="2" animBg="1"/>
      <p:bldP spid="55" grpId="0" animBg="1"/>
      <p:bldP spid="55" grpId="1" animBg="1"/>
      <p:bldP spid="55" grpId="2" animBg="1"/>
      <p:bldP spid="56" grpId="0" animBg="1"/>
      <p:bldP spid="56" grpId="1" animBg="1"/>
      <p:bldP spid="56" grpId="2" animBg="1"/>
      <p:bldP spid="59" grpId="0" animBg="1"/>
      <p:bldP spid="59" grpId="1" animBg="1"/>
      <p:bldP spid="59" grpId="2" animBg="1"/>
      <p:bldP spid="60" grpId="0" animBg="1"/>
      <p:bldP spid="60" grpId="1" animBg="1"/>
      <p:bldP spid="60" grpId="2"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U-Turn Arrow 157"/>
          <p:cNvSpPr/>
          <p:nvPr/>
        </p:nvSpPr>
        <p:spPr>
          <a:xfrm rot="16200000" flipH="1">
            <a:off x="114301" y="4305300"/>
            <a:ext cx="1905000" cy="1524000"/>
          </a:xfrm>
          <a:prstGeom prst="uturnArrow">
            <a:avLst>
              <a:gd name="adj1" fmla="val 16390"/>
              <a:gd name="adj2" fmla="val 16633"/>
              <a:gd name="adj3" fmla="val 22045"/>
              <a:gd name="adj4" fmla="val 33395"/>
              <a:gd name="adj5" fmla="val 10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p:nvPr>
        </p:nvSpPr>
        <p:spPr/>
        <p:txBody>
          <a:bodyPr>
            <a:normAutofit fontScale="90000"/>
          </a:bodyPr>
          <a:lstStyle/>
          <a:p>
            <a:r>
              <a:rPr lang="en-US" dirty="0" smtClean="0"/>
              <a:t>INSPYRED Evolutionary Computation</a:t>
            </a:r>
            <a:endParaRPr lang="en-US" dirty="0"/>
          </a:p>
        </p:txBody>
      </p:sp>
      <p:sp>
        <p:nvSpPr>
          <p:cNvPr id="3" name="Content Placeholder 2"/>
          <p:cNvSpPr>
            <a:spLocks noGrp="1"/>
          </p:cNvSpPr>
          <p:nvPr>
            <p:ph idx="1"/>
          </p:nvPr>
        </p:nvSpPr>
        <p:spPr/>
        <p:txBody>
          <a:bodyPr>
            <a:normAutofit/>
          </a:bodyPr>
          <a:lstStyle/>
          <a:p>
            <a:endParaRPr lang="en-US" dirty="0" smtClean="0"/>
          </a:p>
          <a:p>
            <a:endParaRPr lang="en-US" dirty="0" smtClean="0">
              <a:solidFill>
                <a:srgbClr val="7030A0"/>
              </a:solidFill>
            </a:endParaRPr>
          </a:p>
          <a:p>
            <a:pPr>
              <a:buNone/>
            </a:pPr>
            <a:endParaRPr lang="en-US" dirty="0" smtClean="0"/>
          </a:p>
        </p:txBody>
      </p:sp>
      <p:grpSp>
        <p:nvGrpSpPr>
          <p:cNvPr id="268" name="Group 267"/>
          <p:cNvGrpSpPr/>
          <p:nvPr/>
        </p:nvGrpSpPr>
        <p:grpSpPr>
          <a:xfrm>
            <a:off x="533401" y="1600200"/>
            <a:ext cx="1143000" cy="838200"/>
            <a:chOff x="609600" y="1600200"/>
            <a:chExt cx="1143000" cy="838200"/>
          </a:xfrm>
        </p:grpSpPr>
        <p:sp>
          <p:nvSpPr>
            <p:cNvPr id="4" name="Smiley Face 3"/>
            <p:cNvSpPr/>
            <p:nvPr/>
          </p:nvSpPr>
          <p:spPr>
            <a:xfrm>
              <a:off x="6096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Smiley Face 4"/>
            <p:cNvSpPr/>
            <p:nvPr/>
          </p:nvSpPr>
          <p:spPr>
            <a:xfrm>
              <a:off x="7620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Smiley Face 5"/>
            <p:cNvSpPr/>
            <p:nvPr/>
          </p:nvSpPr>
          <p:spPr>
            <a:xfrm>
              <a:off x="9144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Smiley Face 6"/>
            <p:cNvSpPr/>
            <p:nvPr/>
          </p:nvSpPr>
          <p:spPr>
            <a:xfrm>
              <a:off x="10668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Smiley Face 7"/>
            <p:cNvSpPr/>
            <p:nvPr/>
          </p:nvSpPr>
          <p:spPr>
            <a:xfrm>
              <a:off x="12192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Smiley Face 8"/>
            <p:cNvSpPr/>
            <p:nvPr/>
          </p:nvSpPr>
          <p:spPr>
            <a:xfrm>
              <a:off x="6858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Smiley Face 9"/>
            <p:cNvSpPr/>
            <p:nvPr/>
          </p:nvSpPr>
          <p:spPr>
            <a:xfrm>
              <a:off x="8382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Smiley Face 10"/>
            <p:cNvSpPr/>
            <p:nvPr/>
          </p:nvSpPr>
          <p:spPr>
            <a:xfrm>
              <a:off x="9906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Smiley Face 11"/>
            <p:cNvSpPr/>
            <p:nvPr/>
          </p:nvSpPr>
          <p:spPr>
            <a:xfrm>
              <a:off x="11430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Smiley Face 12"/>
            <p:cNvSpPr/>
            <p:nvPr/>
          </p:nvSpPr>
          <p:spPr>
            <a:xfrm>
              <a:off x="12954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Smiley Face 13"/>
            <p:cNvSpPr/>
            <p:nvPr/>
          </p:nvSpPr>
          <p:spPr>
            <a:xfrm>
              <a:off x="7620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Smiley Face 14"/>
            <p:cNvSpPr/>
            <p:nvPr/>
          </p:nvSpPr>
          <p:spPr>
            <a:xfrm>
              <a:off x="9144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Smiley Face 15"/>
            <p:cNvSpPr/>
            <p:nvPr/>
          </p:nvSpPr>
          <p:spPr>
            <a:xfrm>
              <a:off x="10668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Smiley Face 16"/>
            <p:cNvSpPr/>
            <p:nvPr/>
          </p:nvSpPr>
          <p:spPr>
            <a:xfrm>
              <a:off x="12192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Smiley Face 17"/>
            <p:cNvSpPr/>
            <p:nvPr/>
          </p:nvSpPr>
          <p:spPr>
            <a:xfrm>
              <a:off x="13716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Smiley Face 18"/>
            <p:cNvSpPr/>
            <p:nvPr/>
          </p:nvSpPr>
          <p:spPr>
            <a:xfrm>
              <a:off x="8382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Smiley Face 19"/>
            <p:cNvSpPr/>
            <p:nvPr/>
          </p:nvSpPr>
          <p:spPr>
            <a:xfrm>
              <a:off x="9906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Smiley Face 20"/>
            <p:cNvSpPr/>
            <p:nvPr/>
          </p:nvSpPr>
          <p:spPr>
            <a:xfrm>
              <a:off x="11430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Smiley Face 21"/>
            <p:cNvSpPr/>
            <p:nvPr/>
          </p:nvSpPr>
          <p:spPr>
            <a:xfrm>
              <a:off x="12954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 name="Smiley Face 22"/>
            <p:cNvSpPr/>
            <p:nvPr/>
          </p:nvSpPr>
          <p:spPr>
            <a:xfrm>
              <a:off x="14478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 name="Smiley Face 23"/>
            <p:cNvSpPr/>
            <p:nvPr/>
          </p:nvSpPr>
          <p:spPr>
            <a:xfrm>
              <a:off x="9144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Smiley Face 24"/>
            <p:cNvSpPr/>
            <p:nvPr/>
          </p:nvSpPr>
          <p:spPr>
            <a:xfrm>
              <a:off x="10668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Smiley Face 25"/>
            <p:cNvSpPr/>
            <p:nvPr/>
          </p:nvSpPr>
          <p:spPr>
            <a:xfrm>
              <a:off x="12192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 name="Smiley Face 26"/>
            <p:cNvSpPr/>
            <p:nvPr/>
          </p:nvSpPr>
          <p:spPr>
            <a:xfrm>
              <a:off x="13716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 name="Smiley Face 27"/>
            <p:cNvSpPr/>
            <p:nvPr/>
          </p:nvSpPr>
          <p:spPr>
            <a:xfrm>
              <a:off x="15240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253" name="Group 252"/>
          <p:cNvGrpSpPr/>
          <p:nvPr/>
        </p:nvGrpSpPr>
        <p:grpSpPr>
          <a:xfrm>
            <a:off x="3200401" y="1600200"/>
            <a:ext cx="1143000" cy="838200"/>
            <a:chOff x="3276600" y="1600200"/>
            <a:chExt cx="1143000" cy="838200"/>
          </a:xfrm>
        </p:grpSpPr>
        <p:sp>
          <p:nvSpPr>
            <p:cNvPr id="54" name="Smiley Face 53"/>
            <p:cNvSpPr/>
            <p:nvPr/>
          </p:nvSpPr>
          <p:spPr>
            <a:xfrm>
              <a:off x="32766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8" name="Smiley Face 57"/>
            <p:cNvSpPr/>
            <p:nvPr/>
          </p:nvSpPr>
          <p:spPr>
            <a:xfrm>
              <a:off x="38862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9" name="Smiley Face 58"/>
            <p:cNvSpPr/>
            <p:nvPr/>
          </p:nvSpPr>
          <p:spPr>
            <a:xfrm>
              <a:off x="33528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3" name="Smiley Face 62"/>
            <p:cNvSpPr/>
            <p:nvPr/>
          </p:nvSpPr>
          <p:spPr>
            <a:xfrm>
              <a:off x="39624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4" name="Smiley Face 63"/>
            <p:cNvSpPr/>
            <p:nvPr/>
          </p:nvSpPr>
          <p:spPr>
            <a:xfrm>
              <a:off x="34290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8" name="Smiley Face 67"/>
            <p:cNvSpPr/>
            <p:nvPr/>
          </p:nvSpPr>
          <p:spPr>
            <a:xfrm>
              <a:off x="40386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9" name="Smiley Face 68"/>
            <p:cNvSpPr/>
            <p:nvPr/>
          </p:nvSpPr>
          <p:spPr>
            <a:xfrm>
              <a:off x="35052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3" name="Smiley Face 72"/>
            <p:cNvSpPr/>
            <p:nvPr/>
          </p:nvSpPr>
          <p:spPr>
            <a:xfrm>
              <a:off x="41148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4" name="Smiley Face 73"/>
            <p:cNvSpPr/>
            <p:nvPr/>
          </p:nvSpPr>
          <p:spPr>
            <a:xfrm>
              <a:off x="35814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5" name="Smiley Face 74"/>
            <p:cNvSpPr/>
            <p:nvPr/>
          </p:nvSpPr>
          <p:spPr>
            <a:xfrm>
              <a:off x="37338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6" name="Smiley Face 75"/>
            <p:cNvSpPr/>
            <p:nvPr/>
          </p:nvSpPr>
          <p:spPr>
            <a:xfrm>
              <a:off x="38862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7" name="Smiley Face 76"/>
            <p:cNvSpPr/>
            <p:nvPr/>
          </p:nvSpPr>
          <p:spPr>
            <a:xfrm>
              <a:off x="40386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8" name="Smiley Face 77"/>
            <p:cNvSpPr/>
            <p:nvPr/>
          </p:nvSpPr>
          <p:spPr>
            <a:xfrm>
              <a:off x="41910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254" name="Group 253"/>
          <p:cNvGrpSpPr/>
          <p:nvPr/>
        </p:nvGrpSpPr>
        <p:grpSpPr>
          <a:xfrm>
            <a:off x="4495801" y="1600200"/>
            <a:ext cx="1143000" cy="838200"/>
            <a:chOff x="4572000" y="1600200"/>
            <a:chExt cx="1143000" cy="838200"/>
          </a:xfrm>
        </p:grpSpPr>
        <p:sp>
          <p:nvSpPr>
            <p:cNvPr id="79" name="Smiley Face 78"/>
            <p:cNvSpPr/>
            <p:nvPr/>
          </p:nvSpPr>
          <p:spPr>
            <a:xfrm>
              <a:off x="45720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0" name="Smiley Face 79"/>
            <p:cNvSpPr/>
            <p:nvPr/>
          </p:nvSpPr>
          <p:spPr>
            <a:xfrm>
              <a:off x="47244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1" name="Smiley Face 80"/>
            <p:cNvSpPr/>
            <p:nvPr/>
          </p:nvSpPr>
          <p:spPr>
            <a:xfrm>
              <a:off x="48768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2" name="Smiley Face 81"/>
            <p:cNvSpPr/>
            <p:nvPr/>
          </p:nvSpPr>
          <p:spPr>
            <a:xfrm>
              <a:off x="50292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3" name="Smiley Face 82"/>
            <p:cNvSpPr/>
            <p:nvPr/>
          </p:nvSpPr>
          <p:spPr>
            <a:xfrm>
              <a:off x="51816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4" name="Smiley Face 83"/>
            <p:cNvSpPr/>
            <p:nvPr/>
          </p:nvSpPr>
          <p:spPr>
            <a:xfrm>
              <a:off x="46482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8" name="Smiley Face 87"/>
            <p:cNvSpPr/>
            <p:nvPr/>
          </p:nvSpPr>
          <p:spPr>
            <a:xfrm>
              <a:off x="52578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9" name="Smiley Face 88"/>
            <p:cNvSpPr/>
            <p:nvPr/>
          </p:nvSpPr>
          <p:spPr>
            <a:xfrm>
              <a:off x="47244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3" name="Smiley Face 92"/>
            <p:cNvSpPr/>
            <p:nvPr/>
          </p:nvSpPr>
          <p:spPr>
            <a:xfrm>
              <a:off x="53340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4" name="Smiley Face 93"/>
            <p:cNvSpPr/>
            <p:nvPr/>
          </p:nvSpPr>
          <p:spPr>
            <a:xfrm>
              <a:off x="48006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8" name="Smiley Face 97"/>
            <p:cNvSpPr/>
            <p:nvPr/>
          </p:nvSpPr>
          <p:spPr>
            <a:xfrm>
              <a:off x="54102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9" name="Smiley Face 98"/>
            <p:cNvSpPr/>
            <p:nvPr/>
          </p:nvSpPr>
          <p:spPr>
            <a:xfrm>
              <a:off x="48768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3" name="Smiley Face 102"/>
            <p:cNvSpPr/>
            <p:nvPr/>
          </p:nvSpPr>
          <p:spPr>
            <a:xfrm>
              <a:off x="54864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255" name="Group 254"/>
          <p:cNvGrpSpPr/>
          <p:nvPr/>
        </p:nvGrpSpPr>
        <p:grpSpPr>
          <a:xfrm>
            <a:off x="5791201" y="1600200"/>
            <a:ext cx="1143000" cy="838200"/>
            <a:chOff x="5867400" y="1600200"/>
            <a:chExt cx="1143000" cy="838200"/>
          </a:xfrm>
        </p:grpSpPr>
        <p:sp>
          <p:nvSpPr>
            <p:cNvPr id="104" name="Smiley Face 103"/>
            <p:cNvSpPr/>
            <p:nvPr/>
          </p:nvSpPr>
          <p:spPr>
            <a:xfrm>
              <a:off x="58674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5" name="Smiley Face 104"/>
            <p:cNvSpPr/>
            <p:nvPr/>
          </p:nvSpPr>
          <p:spPr>
            <a:xfrm>
              <a:off x="60198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6" name="Smiley Face 105"/>
            <p:cNvSpPr/>
            <p:nvPr/>
          </p:nvSpPr>
          <p:spPr>
            <a:xfrm>
              <a:off x="61722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7" name="Smiley Face 106"/>
            <p:cNvSpPr/>
            <p:nvPr/>
          </p:nvSpPr>
          <p:spPr>
            <a:xfrm>
              <a:off x="63246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8" name="Smiley Face 107"/>
            <p:cNvSpPr/>
            <p:nvPr/>
          </p:nvSpPr>
          <p:spPr>
            <a:xfrm>
              <a:off x="64770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3" name="Smiley Face 112"/>
            <p:cNvSpPr/>
            <p:nvPr/>
          </p:nvSpPr>
          <p:spPr>
            <a:xfrm>
              <a:off x="65532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8" name="Smiley Face 117"/>
            <p:cNvSpPr/>
            <p:nvPr/>
          </p:nvSpPr>
          <p:spPr>
            <a:xfrm>
              <a:off x="66294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3" name="Smiley Face 122"/>
            <p:cNvSpPr/>
            <p:nvPr/>
          </p:nvSpPr>
          <p:spPr>
            <a:xfrm>
              <a:off x="67056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4" name="Smiley Face 123"/>
            <p:cNvSpPr/>
            <p:nvPr/>
          </p:nvSpPr>
          <p:spPr>
            <a:xfrm>
              <a:off x="61722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5" name="Smiley Face 124"/>
            <p:cNvSpPr/>
            <p:nvPr/>
          </p:nvSpPr>
          <p:spPr>
            <a:xfrm>
              <a:off x="63246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6" name="Smiley Face 125"/>
            <p:cNvSpPr/>
            <p:nvPr/>
          </p:nvSpPr>
          <p:spPr>
            <a:xfrm>
              <a:off x="64770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7" name="Smiley Face 126"/>
            <p:cNvSpPr/>
            <p:nvPr/>
          </p:nvSpPr>
          <p:spPr>
            <a:xfrm>
              <a:off x="66294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8" name="Smiley Face 127"/>
            <p:cNvSpPr/>
            <p:nvPr/>
          </p:nvSpPr>
          <p:spPr>
            <a:xfrm>
              <a:off x="67818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256" name="Group 255"/>
          <p:cNvGrpSpPr/>
          <p:nvPr/>
        </p:nvGrpSpPr>
        <p:grpSpPr>
          <a:xfrm>
            <a:off x="7086601" y="1600200"/>
            <a:ext cx="1143000" cy="838200"/>
            <a:chOff x="7162800" y="1600200"/>
            <a:chExt cx="1143000" cy="838200"/>
          </a:xfrm>
        </p:grpSpPr>
        <p:sp>
          <p:nvSpPr>
            <p:cNvPr id="129" name="Smiley Face 128"/>
            <p:cNvSpPr/>
            <p:nvPr/>
          </p:nvSpPr>
          <p:spPr>
            <a:xfrm>
              <a:off x="71628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3" name="Smiley Face 132"/>
            <p:cNvSpPr/>
            <p:nvPr/>
          </p:nvSpPr>
          <p:spPr>
            <a:xfrm>
              <a:off x="77724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5" name="Smiley Face 134"/>
            <p:cNvSpPr/>
            <p:nvPr/>
          </p:nvSpPr>
          <p:spPr>
            <a:xfrm>
              <a:off x="73914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6" name="Smiley Face 135"/>
            <p:cNvSpPr/>
            <p:nvPr/>
          </p:nvSpPr>
          <p:spPr>
            <a:xfrm>
              <a:off x="75438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7" name="Smiley Face 136"/>
            <p:cNvSpPr/>
            <p:nvPr/>
          </p:nvSpPr>
          <p:spPr>
            <a:xfrm>
              <a:off x="76962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0" name="Smiley Face 139"/>
            <p:cNvSpPr/>
            <p:nvPr/>
          </p:nvSpPr>
          <p:spPr>
            <a:xfrm>
              <a:off x="74676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1" name="Smiley Face 140"/>
            <p:cNvSpPr/>
            <p:nvPr/>
          </p:nvSpPr>
          <p:spPr>
            <a:xfrm>
              <a:off x="76200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2" name="Smiley Face 141"/>
            <p:cNvSpPr/>
            <p:nvPr/>
          </p:nvSpPr>
          <p:spPr>
            <a:xfrm>
              <a:off x="77724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5" name="Smiley Face 144"/>
            <p:cNvSpPr/>
            <p:nvPr/>
          </p:nvSpPr>
          <p:spPr>
            <a:xfrm>
              <a:off x="75438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6" name="Smiley Face 145"/>
            <p:cNvSpPr/>
            <p:nvPr/>
          </p:nvSpPr>
          <p:spPr>
            <a:xfrm>
              <a:off x="76962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7" name="Smiley Face 146"/>
            <p:cNvSpPr/>
            <p:nvPr/>
          </p:nvSpPr>
          <p:spPr>
            <a:xfrm>
              <a:off x="78486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9" name="Smiley Face 148"/>
            <p:cNvSpPr/>
            <p:nvPr/>
          </p:nvSpPr>
          <p:spPr>
            <a:xfrm>
              <a:off x="74676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3" name="Smiley Face 152"/>
            <p:cNvSpPr/>
            <p:nvPr/>
          </p:nvSpPr>
          <p:spPr>
            <a:xfrm>
              <a:off x="80772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80" name="Right Arrow 179"/>
          <p:cNvSpPr/>
          <p:nvPr/>
        </p:nvSpPr>
        <p:spPr>
          <a:xfrm>
            <a:off x="1752601" y="1600200"/>
            <a:ext cx="1295400" cy="6858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tx1"/>
                </a:solidFill>
              </a:rPr>
              <a:t>Generator</a:t>
            </a:r>
            <a:endParaRPr lang="en-US" sz="1600" dirty="0">
              <a:solidFill>
                <a:schemeClr val="tx1"/>
              </a:solidFill>
            </a:endParaRPr>
          </a:p>
        </p:txBody>
      </p:sp>
      <p:sp>
        <p:nvSpPr>
          <p:cNvPr id="182" name="Right Arrow 181"/>
          <p:cNvSpPr/>
          <p:nvPr/>
        </p:nvSpPr>
        <p:spPr>
          <a:xfrm>
            <a:off x="1752601" y="2362200"/>
            <a:ext cx="1295400" cy="6858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tx1"/>
                </a:solidFill>
              </a:rPr>
              <a:t>Evaluator</a:t>
            </a:r>
            <a:endParaRPr lang="en-US" sz="1600" dirty="0">
              <a:solidFill>
                <a:schemeClr val="tx1"/>
              </a:solidFill>
            </a:endParaRPr>
          </a:p>
        </p:txBody>
      </p:sp>
      <p:sp>
        <p:nvSpPr>
          <p:cNvPr id="184" name="Oval Callout 183"/>
          <p:cNvSpPr/>
          <p:nvPr/>
        </p:nvSpPr>
        <p:spPr>
          <a:xfrm>
            <a:off x="3429001" y="2514600"/>
            <a:ext cx="838200" cy="533400"/>
          </a:xfrm>
          <a:prstGeom prst="wedgeEllipseCallout">
            <a:avLst>
              <a:gd name="adj1" fmla="val -558"/>
              <a:gd name="adj2" fmla="val 1999"/>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3.1</a:t>
            </a:r>
            <a:endParaRPr lang="en-US" b="1" dirty="0">
              <a:solidFill>
                <a:srgbClr val="FF0000"/>
              </a:solidFill>
            </a:endParaRPr>
          </a:p>
        </p:txBody>
      </p:sp>
      <p:sp>
        <p:nvSpPr>
          <p:cNvPr id="185" name="Oval Callout 184"/>
          <p:cNvSpPr/>
          <p:nvPr/>
        </p:nvSpPr>
        <p:spPr>
          <a:xfrm>
            <a:off x="4724401" y="2514600"/>
            <a:ext cx="838200" cy="533400"/>
          </a:xfrm>
          <a:prstGeom prst="wedgeEllipseCallout">
            <a:avLst>
              <a:gd name="adj1" fmla="val -3588"/>
              <a:gd name="adj2" fmla="val -9906"/>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7.5</a:t>
            </a:r>
            <a:endParaRPr lang="en-US" b="1" dirty="0">
              <a:solidFill>
                <a:srgbClr val="FF0000"/>
              </a:solidFill>
            </a:endParaRPr>
          </a:p>
        </p:txBody>
      </p:sp>
      <p:sp>
        <p:nvSpPr>
          <p:cNvPr id="186" name="Oval Callout 185"/>
          <p:cNvSpPr/>
          <p:nvPr/>
        </p:nvSpPr>
        <p:spPr>
          <a:xfrm>
            <a:off x="6096001" y="2514600"/>
            <a:ext cx="838200" cy="533400"/>
          </a:xfrm>
          <a:prstGeom prst="wedgeEllipseCallout">
            <a:avLst>
              <a:gd name="adj1" fmla="val 2472"/>
              <a:gd name="adj2" fmla="val -17048"/>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4.2</a:t>
            </a:r>
            <a:endParaRPr lang="en-US" b="1" dirty="0">
              <a:solidFill>
                <a:srgbClr val="FF0000"/>
              </a:solidFill>
            </a:endParaRPr>
          </a:p>
        </p:txBody>
      </p:sp>
      <p:sp>
        <p:nvSpPr>
          <p:cNvPr id="187" name="Oval Callout 186"/>
          <p:cNvSpPr/>
          <p:nvPr/>
        </p:nvSpPr>
        <p:spPr>
          <a:xfrm>
            <a:off x="7315201" y="2514600"/>
            <a:ext cx="838200" cy="533400"/>
          </a:xfrm>
          <a:prstGeom prst="wedgeEllipseCallout">
            <a:avLst>
              <a:gd name="adj1" fmla="val 3987"/>
              <a:gd name="adj2" fmla="val 1999"/>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5.2</a:t>
            </a:r>
            <a:endParaRPr lang="en-US" b="1" dirty="0">
              <a:solidFill>
                <a:srgbClr val="FF0000"/>
              </a:solidFill>
            </a:endParaRPr>
          </a:p>
        </p:txBody>
      </p:sp>
      <p:sp>
        <p:nvSpPr>
          <p:cNvPr id="188" name="Right Arrow 187"/>
          <p:cNvSpPr/>
          <p:nvPr/>
        </p:nvSpPr>
        <p:spPr>
          <a:xfrm>
            <a:off x="1752601" y="3124200"/>
            <a:ext cx="1295400" cy="6858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tx1"/>
                </a:solidFill>
              </a:rPr>
              <a:t>Selector</a:t>
            </a:r>
            <a:endParaRPr lang="en-US" sz="1600" dirty="0">
              <a:solidFill>
                <a:schemeClr val="tx1"/>
              </a:solidFill>
            </a:endParaRPr>
          </a:p>
        </p:txBody>
      </p:sp>
      <p:grpSp>
        <p:nvGrpSpPr>
          <p:cNvPr id="257" name="Group 256"/>
          <p:cNvGrpSpPr/>
          <p:nvPr/>
        </p:nvGrpSpPr>
        <p:grpSpPr>
          <a:xfrm>
            <a:off x="3200401" y="3429000"/>
            <a:ext cx="1143000" cy="838200"/>
            <a:chOff x="3276600" y="3429000"/>
            <a:chExt cx="1143000" cy="838200"/>
          </a:xfrm>
        </p:grpSpPr>
        <p:sp>
          <p:nvSpPr>
            <p:cNvPr id="189" name="Smiley Face 188"/>
            <p:cNvSpPr/>
            <p:nvPr/>
          </p:nvSpPr>
          <p:spPr>
            <a:xfrm>
              <a:off x="32766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0" name="Smiley Face 189"/>
            <p:cNvSpPr/>
            <p:nvPr/>
          </p:nvSpPr>
          <p:spPr>
            <a:xfrm>
              <a:off x="38862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1" name="Smiley Face 190"/>
            <p:cNvSpPr/>
            <p:nvPr/>
          </p:nvSpPr>
          <p:spPr>
            <a:xfrm>
              <a:off x="33528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2" name="Smiley Face 191"/>
            <p:cNvSpPr/>
            <p:nvPr/>
          </p:nvSpPr>
          <p:spPr>
            <a:xfrm>
              <a:off x="39624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3" name="Smiley Face 192"/>
            <p:cNvSpPr/>
            <p:nvPr/>
          </p:nvSpPr>
          <p:spPr>
            <a:xfrm>
              <a:off x="34290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4" name="Smiley Face 193"/>
            <p:cNvSpPr/>
            <p:nvPr/>
          </p:nvSpPr>
          <p:spPr>
            <a:xfrm>
              <a:off x="40386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5" name="Smiley Face 194"/>
            <p:cNvSpPr/>
            <p:nvPr/>
          </p:nvSpPr>
          <p:spPr>
            <a:xfrm>
              <a:off x="35052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6" name="Smiley Face 195"/>
            <p:cNvSpPr/>
            <p:nvPr/>
          </p:nvSpPr>
          <p:spPr>
            <a:xfrm>
              <a:off x="41148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7" name="Smiley Face 196"/>
            <p:cNvSpPr/>
            <p:nvPr/>
          </p:nvSpPr>
          <p:spPr>
            <a:xfrm>
              <a:off x="35814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8" name="Smiley Face 197"/>
            <p:cNvSpPr/>
            <p:nvPr/>
          </p:nvSpPr>
          <p:spPr>
            <a:xfrm>
              <a:off x="37338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9" name="Smiley Face 198"/>
            <p:cNvSpPr/>
            <p:nvPr/>
          </p:nvSpPr>
          <p:spPr>
            <a:xfrm>
              <a:off x="38862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0" name="Smiley Face 199"/>
            <p:cNvSpPr/>
            <p:nvPr/>
          </p:nvSpPr>
          <p:spPr>
            <a:xfrm>
              <a:off x="40386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1" name="Smiley Face 200"/>
            <p:cNvSpPr/>
            <p:nvPr/>
          </p:nvSpPr>
          <p:spPr>
            <a:xfrm>
              <a:off x="41910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258" name="Group 257"/>
          <p:cNvGrpSpPr/>
          <p:nvPr/>
        </p:nvGrpSpPr>
        <p:grpSpPr>
          <a:xfrm>
            <a:off x="4495801" y="3429000"/>
            <a:ext cx="1143000" cy="838200"/>
            <a:chOff x="4572000" y="3429000"/>
            <a:chExt cx="1143000" cy="838200"/>
          </a:xfrm>
        </p:grpSpPr>
        <p:sp>
          <p:nvSpPr>
            <p:cNvPr id="202" name="Smiley Face 201"/>
            <p:cNvSpPr/>
            <p:nvPr/>
          </p:nvSpPr>
          <p:spPr>
            <a:xfrm>
              <a:off x="45720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3" name="Smiley Face 202"/>
            <p:cNvSpPr/>
            <p:nvPr/>
          </p:nvSpPr>
          <p:spPr>
            <a:xfrm>
              <a:off x="47244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4" name="Smiley Face 203"/>
            <p:cNvSpPr/>
            <p:nvPr/>
          </p:nvSpPr>
          <p:spPr>
            <a:xfrm>
              <a:off x="48768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5" name="Smiley Face 204"/>
            <p:cNvSpPr/>
            <p:nvPr/>
          </p:nvSpPr>
          <p:spPr>
            <a:xfrm>
              <a:off x="50292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6" name="Smiley Face 205"/>
            <p:cNvSpPr/>
            <p:nvPr/>
          </p:nvSpPr>
          <p:spPr>
            <a:xfrm>
              <a:off x="51816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7" name="Smiley Face 206"/>
            <p:cNvSpPr/>
            <p:nvPr/>
          </p:nvSpPr>
          <p:spPr>
            <a:xfrm>
              <a:off x="52578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8" name="Smiley Face 207"/>
            <p:cNvSpPr/>
            <p:nvPr/>
          </p:nvSpPr>
          <p:spPr>
            <a:xfrm>
              <a:off x="53340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9" name="Smiley Face 208"/>
            <p:cNvSpPr/>
            <p:nvPr/>
          </p:nvSpPr>
          <p:spPr>
            <a:xfrm>
              <a:off x="54102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0" name="Smiley Face 209"/>
            <p:cNvSpPr/>
            <p:nvPr/>
          </p:nvSpPr>
          <p:spPr>
            <a:xfrm>
              <a:off x="48768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1" name="Smiley Face 210"/>
            <p:cNvSpPr/>
            <p:nvPr/>
          </p:nvSpPr>
          <p:spPr>
            <a:xfrm>
              <a:off x="50292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2" name="Smiley Face 211"/>
            <p:cNvSpPr/>
            <p:nvPr/>
          </p:nvSpPr>
          <p:spPr>
            <a:xfrm>
              <a:off x="51816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3" name="Smiley Face 212"/>
            <p:cNvSpPr/>
            <p:nvPr/>
          </p:nvSpPr>
          <p:spPr>
            <a:xfrm>
              <a:off x="53340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4" name="Smiley Face 213"/>
            <p:cNvSpPr/>
            <p:nvPr/>
          </p:nvSpPr>
          <p:spPr>
            <a:xfrm>
              <a:off x="54864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259" name="Group 258"/>
          <p:cNvGrpSpPr/>
          <p:nvPr/>
        </p:nvGrpSpPr>
        <p:grpSpPr>
          <a:xfrm>
            <a:off x="5791201" y="3429000"/>
            <a:ext cx="1143000" cy="838200"/>
            <a:chOff x="5867400" y="3429000"/>
            <a:chExt cx="1143000" cy="838200"/>
          </a:xfrm>
        </p:grpSpPr>
        <p:sp>
          <p:nvSpPr>
            <p:cNvPr id="300" name="Smiley Face 299"/>
            <p:cNvSpPr/>
            <p:nvPr/>
          </p:nvSpPr>
          <p:spPr>
            <a:xfrm>
              <a:off x="60198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0" name="Smiley Face 269"/>
            <p:cNvSpPr/>
            <p:nvPr/>
          </p:nvSpPr>
          <p:spPr>
            <a:xfrm>
              <a:off x="58674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1" name="Smiley Face 270"/>
            <p:cNvSpPr/>
            <p:nvPr/>
          </p:nvSpPr>
          <p:spPr>
            <a:xfrm>
              <a:off x="64770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3" name="Smiley Face 272"/>
            <p:cNvSpPr/>
            <p:nvPr/>
          </p:nvSpPr>
          <p:spPr>
            <a:xfrm>
              <a:off x="65532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4" name="Smiley Face 273"/>
            <p:cNvSpPr/>
            <p:nvPr/>
          </p:nvSpPr>
          <p:spPr>
            <a:xfrm>
              <a:off x="59436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5" name="Smiley Face 274"/>
            <p:cNvSpPr/>
            <p:nvPr/>
          </p:nvSpPr>
          <p:spPr>
            <a:xfrm>
              <a:off x="66294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6" name="Smiley Face 275"/>
            <p:cNvSpPr/>
            <p:nvPr/>
          </p:nvSpPr>
          <p:spPr>
            <a:xfrm>
              <a:off x="60198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7" name="Smiley Face 276"/>
            <p:cNvSpPr/>
            <p:nvPr/>
          </p:nvSpPr>
          <p:spPr>
            <a:xfrm>
              <a:off x="67056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8" name="Smiley Face 277"/>
            <p:cNvSpPr/>
            <p:nvPr/>
          </p:nvSpPr>
          <p:spPr>
            <a:xfrm>
              <a:off x="61722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9" name="Smiley Face 278"/>
            <p:cNvSpPr/>
            <p:nvPr/>
          </p:nvSpPr>
          <p:spPr>
            <a:xfrm>
              <a:off x="63246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0" name="Smiley Face 279"/>
            <p:cNvSpPr/>
            <p:nvPr/>
          </p:nvSpPr>
          <p:spPr>
            <a:xfrm>
              <a:off x="64770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1" name="Smiley Face 280"/>
            <p:cNvSpPr/>
            <p:nvPr/>
          </p:nvSpPr>
          <p:spPr>
            <a:xfrm>
              <a:off x="66294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2" name="Smiley Face 281"/>
            <p:cNvSpPr/>
            <p:nvPr/>
          </p:nvSpPr>
          <p:spPr>
            <a:xfrm>
              <a:off x="67818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316" name="TextBox 315"/>
          <p:cNvSpPr txBox="1"/>
          <p:nvPr/>
        </p:nvSpPr>
        <p:spPr>
          <a:xfrm>
            <a:off x="6081005" y="4267200"/>
            <a:ext cx="1021242" cy="338554"/>
          </a:xfrm>
          <a:prstGeom prst="rect">
            <a:avLst/>
          </a:prstGeom>
          <a:noFill/>
        </p:spPr>
        <p:txBody>
          <a:bodyPr wrap="none" rtlCol="0">
            <a:spAutoFit/>
          </a:bodyPr>
          <a:lstStyle/>
          <a:p>
            <a:r>
              <a:rPr lang="en-US" sz="1600" b="1" dirty="0" smtClean="0"/>
              <a:t>Crossover</a:t>
            </a:r>
            <a:endParaRPr lang="en-US" sz="1600" b="1" dirty="0"/>
          </a:p>
        </p:txBody>
      </p:sp>
      <p:sp>
        <p:nvSpPr>
          <p:cNvPr id="317" name="TextBox 316"/>
          <p:cNvSpPr txBox="1"/>
          <p:nvPr/>
        </p:nvSpPr>
        <p:spPr>
          <a:xfrm>
            <a:off x="7421097" y="4267200"/>
            <a:ext cx="983859" cy="338554"/>
          </a:xfrm>
          <a:prstGeom prst="rect">
            <a:avLst/>
          </a:prstGeom>
          <a:noFill/>
        </p:spPr>
        <p:txBody>
          <a:bodyPr wrap="none" rtlCol="0">
            <a:spAutoFit/>
          </a:bodyPr>
          <a:lstStyle/>
          <a:p>
            <a:r>
              <a:rPr lang="en-US" sz="1600" b="1" dirty="0" smtClean="0"/>
              <a:t>Mutation</a:t>
            </a:r>
            <a:endParaRPr lang="en-US" sz="1600" b="1" dirty="0"/>
          </a:p>
        </p:txBody>
      </p:sp>
      <p:grpSp>
        <p:nvGrpSpPr>
          <p:cNvPr id="263" name="Group 262"/>
          <p:cNvGrpSpPr/>
          <p:nvPr/>
        </p:nvGrpSpPr>
        <p:grpSpPr>
          <a:xfrm>
            <a:off x="7086601" y="3429000"/>
            <a:ext cx="1143000" cy="838200"/>
            <a:chOff x="7162800" y="3429000"/>
            <a:chExt cx="1143000" cy="838200"/>
          </a:xfrm>
        </p:grpSpPr>
        <p:sp>
          <p:nvSpPr>
            <p:cNvPr id="301" name="Smiley Face 300"/>
            <p:cNvSpPr/>
            <p:nvPr/>
          </p:nvSpPr>
          <p:spPr>
            <a:xfrm>
              <a:off x="73152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2" name="Smiley Face 301"/>
            <p:cNvSpPr/>
            <p:nvPr/>
          </p:nvSpPr>
          <p:spPr>
            <a:xfrm>
              <a:off x="71628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3" name="Smiley Face 302"/>
            <p:cNvSpPr/>
            <p:nvPr/>
          </p:nvSpPr>
          <p:spPr>
            <a:xfrm>
              <a:off x="77724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4" name="Smiley Face 303"/>
            <p:cNvSpPr/>
            <p:nvPr/>
          </p:nvSpPr>
          <p:spPr>
            <a:xfrm>
              <a:off x="78486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5" name="Smiley Face 304"/>
            <p:cNvSpPr/>
            <p:nvPr/>
          </p:nvSpPr>
          <p:spPr>
            <a:xfrm>
              <a:off x="72390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7" name="Smiley Face 306"/>
            <p:cNvSpPr/>
            <p:nvPr/>
          </p:nvSpPr>
          <p:spPr>
            <a:xfrm>
              <a:off x="73152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8" name="Smiley Face 307"/>
            <p:cNvSpPr/>
            <p:nvPr/>
          </p:nvSpPr>
          <p:spPr>
            <a:xfrm>
              <a:off x="80010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9" name="Smiley Face 308"/>
            <p:cNvSpPr/>
            <p:nvPr/>
          </p:nvSpPr>
          <p:spPr>
            <a:xfrm>
              <a:off x="74676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0" name="Smiley Face 309"/>
            <p:cNvSpPr/>
            <p:nvPr/>
          </p:nvSpPr>
          <p:spPr>
            <a:xfrm>
              <a:off x="76200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1" name="Smiley Face 310"/>
            <p:cNvSpPr/>
            <p:nvPr/>
          </p:nvSpPr>
          <p:spPr>
            <a:xfrm>
              <a:off x="77724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2" name="Smiley Face 311"/>
            <p:cNvSpPr/>
            <p:nvPr/>
          </p:nvSpPr>
          <p:spPr>
            <a:xfrm>
              <a:off x="79248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3" name="Smiley Face 312"/>
            <p:cNvSpPr/>
            <p:nvPr/>
          </p:nvSpPr>
          <p:spPr>
            <a:xfrm>
              <a:off x="80772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8" name="Smiley Face 317"/>
            <p:cNvSpPr/>
            <p:nvPr/>
          </p:nvSpPr>
          <p:spPr>
            <a:xfrm>
              <a:off x="76200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43" name="Right Arrow 142"/>
          <p:cNvSpPr/>
          <p:nvPr/>
        </p:nvSpPr>
        <p:spPr>
          <a:xfrm>
            <a:off x="1752601" y="3886200"/>
            <a:ext cx="1295400" cy="6858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err="1" smtClean="0">
                <a:solidFill>
                  <a:schemeClr val="tx1"/>
                </a:solidFill>
              </a:rPr>
              <a:t>Variators</a:t>
            </a:r>
            <a:endParaRPr lang="en-US" sz="1600" dirty="0">
              <a:solidFill>
                <a:schemeClr val="tx1"/>
              </a:solidFill>
            </a:endParaRPr>
          </a:p>
        </p:txBody>
      </p:sp>
      <p:sp>
        <p:nvSpPr>
          <p:cNvPr id="150" name="TextBox 149"/>
          <p:cNvSpPr txBox="1"/>
          <p:nvPr/>
        </p:nvSpPr>
        <p:spPr>
          <a:xfrm>
            <a:off x="381001" y="1295400"/>
            <a:ext cx="1105495" cy="338554"/>
          </a:xfrm>
          <a:prstGeom prst="rect">
            <a:avLst/>
          </a:prstGeom>
          <a:noFill/>
        </p:spPr>
        <p:txBody>
          <a:bodyPr wrap="none" rtlCol="0">
            <a:spAutoFit/>
          </a:bodyPr>
          <a:lstStyle/>
          <a:p>
            <a:r>
              <a:rPr lang="en-US" sz="1600" dirty="0" smtClean="0"/>
              <a:t>Candidates</a:t>
            </a:r>
            <a:endParaRPr lang="en-US" sz="1600" dirty="0"/>
          </a:p>
        </p:txBody>
      </p:sp>
      <p:sp>
        <p:nvSpPr>
          <p:cNvPr id="151" name="TextBox 150"/>
          <p:cNvSpPr txBox="1"/>
          <p:nvPr/>
        </p:nvSpPr>
        <p:spPr>
          <a:xfrm>
            <a:off x="4114801" y="4267200"/>
            <a:ext cx="825611" cy="338554"/>
          </a:xfrm>
          <a:prstGeom prst="rect">
            <a:avLst/>
          </a:prstGeom>
          <a:noFill/>
        </p:spPr>
        <p:txBody>
          <a:bodyPr wrap="none" rtlCol="0">
            <a:spAutoFit/>
          </a:bodyPr>
          <a:lstStyle/>
          <a:p>
            <a:r>
              <a:rPr lang="en-US" sz="1600" b="1" dirty="0" smtClean="0"/>
              <a:t>Parents</a:t>
            </a:r>
            <a:endParaRPr lang="en-US" sz="1600" b="1" dirty="0"/>
          </a:p>
        </p:txBody>
      </p:sp>
      <p:sp>
        <p:nvSpPr>
          <p:cNvPr id="152" name="TextBox 151"/>
          <p:cNvSpPr txBox="1"/>
          <p:nvPr/>
        </p:nvSpPr>
        <p:spPr>
          <a:xfrm>
            <a:off x="4191001" y="3505200"/>
            <a:ext cx="389850" cy="584775"/>
          </a:xfrm>
          <a:prstGeom prst="rect">
            <a:avLst/>
          </a:prstGeom>
          <a:noFill/>
        </p:spPr>
        <p:txBody>
          <a:bodyPr wrap="none" rtlCol="0">
            <a:spAutoFit/>
          </a:bodyPr>
          <a:lstStyle/>
          <a:p>
            <a:r>
              <a:rPr lang="en-US" sz="3200" b="1" dirty="0" smtClean="0"/>
              <a:t>+</a:t>
            </a:r>
            <a:endParaRPr lang="en-US" sz="3200" b="1" dirty="0"/>
          </a:p>
        </p:txBody>
      </p:sp>
      <p:sp>
        <p:nvSpPr>
          <p:cNvPr id="154" name="TextBox 153"/>
          <p:cNvSpPr txBox="1"/>
          <p:nvPr/>
        </p:nvSpPr>
        <p:spPr>
          <a:xfrm>
            <a:off x="5477551" y="3505200"/>
            <a:ext cx="389850" cy="584775"/>
          </a:xfrm>
          <a:prstGeom prst="rect">
            <a:avLst/>
          </a:prstGeom>
          <a:noFill/>
        </p:spPr>
        <p:txBody>
          <a:bodyPr wrap="none" rtlCol="0">
            <a:spAutoFit/>
          </a:bodyPr>
          <a:lstStyle/>
          <a:p>
            <a:r>
              <a:rPr lang="en-US" sz="3200" b="1" dirty="0" smtClean="0"/>
              <a:t>=</a:t>
            </a:r>
            <a:endParaRPr lang="en-US" sz="3200" b="1" dirty="0"/>
          </a:p>
        </p:txBody>
      </p:sp>
      <p:sp>
        <p:nvSpPr>
          <p:cNvPr id="155" name="TextBox 154"/>
          <p:cNvSpPr txBox="1"/>
          <p:nvPr/>
        </p:nvSpPr>
        <p:spPr>
          <a:xfrm>
            <a:off x="6705601" y="3505200"/>
            <a:ext cx="556563" cy="584775"/>
          </a:xfrm>
          <a:prstGeom prst="rect">
            <a:avLst/>
          </a:prstGeom>
          <a:noFill/>
        </p:spPr>
        <p:txBody>
          <a:bodyPr wrap="none" rtlCol="0">
            <a:spAutoFit/>
          </a:bodyPr>
          <a:lstStyle/>
          <a:p>
            <a:r>
              <a:rPr lang="en-US" sz="3200" b="1" dirty="0" smtClean="0"/>
              <a:t>→</a:t>
            </a:r>
            <a:endParaRPr lang="en-US" sz="3200" b="1" dirty="0"/>
          </a:p>
        </p:txBody>
      </p:sp>
      <p:sp>
        <p:nvSpPr>
          <p:cNvPr id="156" name="U-Turn Arrow 155"/>
          <p:cNvSpPr/>
          <p:nvPr/>
        </p:nvSpPr>
        <p:spPr>
          <a:xfrm rot="16200000">
            <a:off x="38101" y="2628900"/>
            <a:ext cx="1905000" cy="1524000"/>
          </a:xfrm>
          <a:prstGeom prst="uturnArrow">
            <a:avLst>
              <a:gd name="adj1" fmla="val 16390"/>
              <a:gd name="adj2" fmla="val 16633"/>
              <a:gd name="adj3" fmla="val 22045"/>
              <a:gd name="adj4" fmla="val 33395"/>
              <a:gd name="adj5" fmla="val 10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7" name="TextBox 156"/>
          <p:cNvSpPr txBox="1"/>
          <p:nvPr/>
        </p:nvSpPr>
        <p:spPr>
          <a:xfrm>
            <a:off x="685801" y="4038600"/>
            <a:ext cx="770660" cy="338554"/>
          </a:xfrm>
          <a:prstGeom prst="rect">
            <a:avLst/>
          </a:prstGeom>
          <a:noFill/>
        </p:spPr>
        <p:txBody>
          <a:bodyPr wrap="none" rtlCol="0">
            <a:spAutoFit/>
          </a:bodyPr>
          <a:lstStyle/>
          <a:p>
            <a:r>
              <a:rPr lang="en-US" sz="1600" dirty="0" smtClean="0"/>
              <a:t>Repeat</a:t>
            </a:r>
            <a:endParaRPr lang="en-US" sz="1600" dirty="0"/>
          </a:p>
        </p:txBody>
      </p:sp>
      <p:sp>
        <p:nvSpPr>
          <p:cNvPr id="159" name="TextBox 158"/>
          <p:cNvSpPr txBox="1"/>
          <p:nvPr/>
        </p:nvSpPr>
        <p:spPr>
          <a:xfrm>
            <a:off x="609600" y="5181600"/>
            <a:ext cx="1101905" cy="338554"/>
          </a:xfrm>
          <a:prstGeom prst="rect">
            <a:avLst/>
          </a:prstGeom>
          <a:noFill/>
        </p:spPr>
        <p:txBody>
          <a:bodyPr wrap="none" rtlCol="0">
            <a:spAutoFit/>
          </a:bodyPr>
          <a:lstStyle/>
          <a:p>
            <a:r>
              <a:rPr lang="en-US" sz="1600" dirty="0" smtClean="0"/>
              <a:t>Terminator</a:t>
            </a:r>
            <a:endParaRPr lang="en-US" sz="1600" dirty="0"/>
          </a:p>
        </p:txBody>
      </p:sp>
      <p:grpSp>
        <p:nvGrpSpPr>
          <p:cNvPr id="267" name="Group 266"/>
          <p:cNvGrpSpPr/>
          <p:nvPr/>
        </p:nvGrpSpPr>
        <p:grpSpPr>
          <a:xfrm>
            <a:off x="3276601" y="4953000"/>
            <a:ext cx="1143000" cy="838200"/>
            <a:chOff x="3352800" y="5147846"/>
            <a:chExt cx="1143000" cy="838200"/>
          </a:xfrm>
        </p:grpSpPr>
        <p:sp>
          <p:nvSpPr>
            <p:cNvPr id="161" name="Smiley Face 160"/>
            <p:cNvSpPr/>
            <p:nvPr/>
          </p:nvSpPr>
          <p:spPr>
            <a:xfrm>
              <a:off x="33528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2" name="Smiley Face 161"/>
            <p:cNvSpPr/>
            <p:nvPr/>
          </p:nvSpPr>
          <p:spPr>
            <a:xfrm>
              <a:off x="39624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3" name="Smiley Face 162"/>
            <p:cNvSpPr/>
            <p:nvPr/>
          </p:nvSpPr>
          <p:spPr>
            <a:xfrm>
              <a:off x="3581400" y="53002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4" name="Smiley Face 163"/>
            <p:cNvSpPr/>
            <p:nvPr/>
          </p:nvSpPr>
          <p:spPr>
            <a:xfrm>
              <a:off x="3886200" y="53002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5" name="Smiley Face 164"/>
            <p:cNvSpPr/>
            <p:nvPr/>
          </p:nvSpPr>
          <p:spPr>
            <a:xfrm>
              <a:off x="3657600" y="54526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6" name="Smiley Face 165"/>
            <p:cNvSpPr/>
            <p:nvPr/>
          </p:nvSpPr>
          <p:spPr>
            <a:xfrm>
              <a:off x="3962400" y="54526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7" name="Smiley Face 166"/>
            <p:cNvSpPr/>
            <p:nvPr/>
          </p:nvSpPr>
          <p:spPr>
            <a:xfrm>
              <a:off x="3581400" y="56050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8" name="Smiley Face 167"/>
            <p:cNvSpPr/>
            <p:nvPr/>
          </p:nvSpPr>
          <p:spPr>
            <a:xfrm>
              <a:off x="4191000" y="56050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9" name="Smiley Face 168"/>
            <p:cNvSpPr/>
            <p:nvPr/>
          </p:nvSpPr>
          <p:spPr>
            <a:xfrm>
              <a:off x="36576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0" name="Smiley Face 169"/>
            <p:cNvSpPr/>
            <p:nvPr/>
          </p:nvSpPr>
          <p:spPr>
            <a:xfrm>
              <a:off x="38100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1" name="Smiley Face 170"/>
            <p:cNvSpPr/>
            <p:nvPr/>
          </p:nvSpPr>
          <p:spPr>
            <a:xfrm>
              <a:off x="39624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2" name="Smiley Face 171"/>
            <p:cNvSpPr/>
            <p:nvPr/>
          </p:nvSpPr>
          <p:spPr>
            <a:xfrm>
              <a:off x="41148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3" name="Smiley Face 172"/>
            <p:cNvSpPr/>
            <p:nvPr/>
          </p:nvSpPr>
          <p:spPr>
            <a:xfrm>
              <a:off x="42672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266" name="Group 265"/>
          <p:cNvGrpSpPr/>
          <p:nvPr/>
        </p:nvGrpSpPr>
        <p:grpSpPr>
          <a:xfrm>
            <a:off x="4572001" y="4953000"/>
            <a:ext cx="1143000" cy="838200"/>
            <a:chOff x="4648200" y="5147846"/>
            <a:chExt cx="1143000" cy="838200"/>
          </a:xfrm>
        </p:grpSpPr>
        <p:sp>
          <p:nvSpPr>
            <p:cNvPr id="174" name="Smiley Face 173"/>
            <p:cNvSpPr/>
            <p:nvPr/>
          </p:nvSpPr>
          <p:spPr>
            <a:xfrm>
              <a:off x="46482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5" name="Smiley Face 174"/>
            <p:cNvSpPr/>
            <p:nvPr/>
          </p:nvSpPr>
          <p:spPr>
            <a:xfrm>
              <a:off x="4876800" y="5257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6" name="Smiley Face 175"/>
            <p:cNvSpPr/>
            <p:nvPr/>
          </p:nvSpPr>
          <p:spPr>
            <a:xfrm>
              <a:off x="49530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7" name="Smiley Face 176"/>
            <p:cNvSpPr/>
            <p:nvPr/>
          </p:nvSpPr>
          <p:spPr>
            <a:xfrm>
              <a:off x="51054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8" name="Smiley Face 177"/>
            <p:cNvSpPr/>
            <p:nvPr/>
          </p:nvSpPr>
          <p:spPr>
            <a:xfrm>
              <a:off x="52578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9" name="Smiley Face 178"/>
            <p:cNvSpPr/>
            <p:nvPr/>
          </p:nvSpPr>
          <p:spPr>
            <a:xfrm>
              <a:off x="5334000" y="53002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1" name="Smiley Face 180"/>
            <p:cNvSpPr/>
            <p:nvPr/>
          </p:nvSpPr>
          <p:spPr>
            <a:xfrm>
              <a:off x="5105400" y="54526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3" name="Smiley Face 182"/>
            <p:cNvSpPr/>
            <p:nvPr/>
          </p:nvSpPr>
          <p:spPr>
            <a:xfrm>
              <a:off x="5486400" y="56050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5" name="Smiley Face 214"/>
            <p:cNvSpPr/>
            <p:nvPr/>
          </p:nvSpPr>
          <p:spPr>
            <a:xfrm>
              <a:off x="49530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6" name="Smiley Face 215"/>
            <p:cNvSpPr/>
            <p:nvPr/>
          </p:nvSpPr>
          <p:spPr>
            <a:xfrm>
              <a:off x="51054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7" name="Smiley Face 216"/>
            <p:cNvSpPr/>
            <p:nvPr/>
          </p:nvSpPr>
          <p:spPr>
            <a:xfrm>
              <a:off x="52578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8" name="Smiley Face 217"/>
            <p:cNvSpPr/>
            <p:nvPr/>
          </p:nvSpPr>
          <p:spPr>
            <a:xfrm>
              <a:off x="54102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9" name="Smiley Face 218"/>
            <p:cNvSpPr/>
            <p:nvPr/>
          </p:nvSpPr>
          <p:spPr>
            <a:xfrm>
              <a:off x="55626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265" name="Group 264"/>
          <p:cNvGrpSpPr/>
          <p:nvPr/>
        </p:nvGrpSpPr>
        <p:grpSpPr>
          <a:xfrm>
            <a:off x="5867401" y="4953000"/>
            <a:ext cx="1143000" cy="838200"/>
            <a:chOff x="5943600" y="5147846"/>
            <a:chExt cx="1143000" cy="838200"/>
          </a:xfrm>
        </p:grpSpPr>
        <p:sp>
          <p:nvSpPr>
            <p:cNvPr id="160" name="Smiley Face 159"/>
            <p:cNvSpPr/>
            <p:nvPr/>
          </p:nvSpPr>
          <p:spPr>
            <a:xfrm>
              <a:off x="62484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0" name="Smiley Face 219"/>
            <p:cNvSpPr/>
            <p:nvPr/>
          </p:nvSpPr>
          <p:spPr>
            <a:xfrm>
              <a:off x="59436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1" name="Smiley Face 220"/>
            <p:cNvSpPr/>
            <p:nvPr/>
          </p:nvSpPr>
          <p:spPr>
            <a:xfrm>
              <a:off x="65532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2" name="Smiley Face 221"/>
            <p:cNvSpPr/>
            <p:nvPr/>
          </p:nvSpPr>
          <p:spPr>
            <a:xfrm>
              <a:off x="6629400" y="53002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3" name="Smiley Face 222"/>
            <p:cNvSpPr/>
            <p:nvPr/>
          </p:nvSpPr>
          <p:spPr>
            <a:xfrm>
              <a:off x="6019800" y="53002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4" name="Smiley Face 223"/>
            <p:cNvSpPr/>
            <p:nvPr/>
          </p:nvSpPr>
          <p:spPr>
            <a:xfrm>
              <a:off x="6400800" y="54526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5" name="Smiley Face 224"/>
            <p:cNvSpPr/>
            <p:nvPr/>
          </p:nvSpPr>
          <p:spPr>
            <a:xfrm>
              <a:off x="6096000" y="54526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6" name="Smiley Face 225"/>
            <p:cNvSpPr/>
            <p:nvPr/>
          </p:nvSpPr>
          <p:spPr>
            <a:xfrm>
              <a:off x="6781800" y="56050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7" name="Smiley Face 226"/>
            <p:cNvSpPr/>
            <p:nvPr/>
          </p:nvSpPr>
          <p:spPr>
            <a:xfrm>
              <a:off x="62484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8" name="Smiley Face 227"/>
            <p:cNvSpPr/>
            <p:nvPr/>
          </p:nvSpPr>
          <p:spPr>
            <a:xfrm>
              <a:off x="64008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9" name="Smiley Face 228"/>
            <p:cNvSpPr/>
            <p:nvPr/>
          </p:nvSpPr>
          <p:spPr>
            <a:xfrm>
              <a:off x="65532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0" name="Smiley Face 229"/>
            <p:cNvSpPr/>
            <p:nvPr/>
          </p:nvSpPr>
          <p:spPr>
            <a:xfrm>
              <a:off x="67056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1" name="Smiley Face 230"/>
            <p:cNvSpPr/>
            <p:nvPr/>
          </p:nvSpPr>
          <p:spPr>
            <a:xfrm>
              <a:off x="68580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264" name="Group 263"/>
          <p:cNvGrpSpPr/>
          <p:nvPr/>
        </p:nvGrpSpPr>
        <p:grpSpPr>
          <a:xfrm>
            <a:off x="7162801" y="4953000"/>
            <a:ext cx="1143000" cy="838200"/>
            <a:chOff x="7239000" y="5147846"/>
            <a:chExt cx="1143000" cy="838200"/>
          </a:xfrm>
        </p:grpSpPr>
        <p:sp>
          <p:nvSpPr>
            <p:cNvPr id="232" name="Smiley Face 231"/>
            <p:cNvSpPr/>
            <p:nvPr/>
          </p:nvSpPr>
          <p:spPr>
            <a:xfrm>
              <a:off x="73914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3" name="Smiley Face 232"/>
            <p:cNvSpPr/>
            <p:nvPr/>
          </p:nvSpPr>
          <p:spPr>
            <a:xfrm>
              <a:off x="72390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4" name="Smiley Face 233"/>
            <p:cNvSpPr/>
            <p:nvPr/>
          </p:nvSpPr>
          <p:spPr>
            <a:xfrm>
              <a:off x="78486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5" name="Smiley Face 234"/>
            <p:cNvSpPr/>
            <p:nvPr/>
          </p:nvSpPr>
          <p:spPr>
            <a:xfrm>
              <a:off x="7924800" y="53002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6" name="Smiley Face 235"/>
            <p:cNvSpPr/>
            <p:nvPr/>
          </p:nvSpPr>
          <p:spPr>
            <a:xfrm>
              <a:off x="7315200" y="53002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7" name="Smiley Face 236"/>
            <p:cNvSpPr/>
            <p:nvPr/>
          </p:nvSpPr>
          <p:spPr>
            <a:xfrm>
              <a:off x="8001000" y="5452646"/>
              <a:ext cx="228600" cy="228600"/>
            </a:xfrm>
            <a:prstGeom prst="smileyFace">
              <a:avLst/>
            </a:prstGeom>
            <a:noFill/>
            <a:ln w="19050">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8" name="Smiley Face 237"/>
            <p:cNvSpPr/>
            <p:nvPr/>
          </p:nvSpPr>
          <p:spPr>
            <a:xfrm>
              <a:off x="7391400" y="54526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9" name="Smiley Face 238"/>
            <p:cNvSpPr/>
            <p:nvPr/>
          </p:nvSpPr>
          <p:spPr>
            <a:xfrm>
              <a:off x="8077200" y="56050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0" name="Smiley Face 239"/>
            <p:cNvSpPr/>
            <p:nvPr/>
          </p:nvSpPr>
          <p:spPr>
            <a:xfrm>
              <a:off x="75438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1" name="Smiley Face 240"/>
            <p:cNvSpPr/>
            <p:nvPr/>
          </p:nvSpPr>
          <p:spPr>
            <a:xfrm>
              <a:off x="76962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2" name="Smiley Face 241"/>
            <p:cNvSpPr/>
            <p:nvPr/>
          </p:nvSpPr>
          <p:spPr>
            <a:xfrm>
              <a:off x="78486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3" name="Smiley Face 242"/>
            <p:cNvSpPr/>
            <p:nvPr/>
          </p:nvSpPr>
          <p:spPr>
            <a:xfrm>
              <a:off x="80010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4" name="Smiley Face 243"/>
            <p:cNvSpPr/>
            <p:nvPr/>
          </p:nvSpPr>
          <p:spPr>
            <a:xfrm>
              <a:off x="81534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7" name="Smiley Face 246"/>
            <p:cNvSpPr/>
            <p:nvPr/>
          </p:nvSpPr>
          <p:spPr>
            <a:xfrm>
              <a:off x="7696200" y="54526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252" name="TextBox 251"/>
          <p:cNvSpPr txBox="1"/>
          <p:nvPr/>
        </p:nvSpPr>
        <p:spPr>
          <a:xfrm>
            <a:off x="3200400" y="5824954"/>
            <a:ext cx="1309269" cy="338554"/>
          </a:xfrm>
          <a:prstGeom prst="rect">
            <a:avLst/>
          </a:prstGeom>
          <a:noFill/>
        </p:spPr>
        <p:txBody>
          <a:bodyPr wrap="none" rtlCol="0">
            <a:spAutoFit/>
          </a:bodyPr>
          <a:lstStyle/>
          <a:p>
            <a:r>
              <a:rPr lang="en-US" sz="1600" b="1" dirty="0" smtClean="0"/>
              <a:t>Best Solution</a:t>
            </a:r>
            <a:endParaRPr lang="en-US" sz="1600" b="1" dirty="0"/>
          </a:p>
        </p:txBody>
      </p:sp>
      <p:grpSp>
        <p:nvGrpSpPr>
          <p:cNvPr id="269" name="Group 268"/>
          <p:cNvGrpSpPr/>
          <p:nvPr/>
        </p:nvGrpSpPr>
        <p:grpSpPr>
          <a:xfrm>
            <a:off x="3200401" y="1600200"/>
            <a:ext cx="1143000" cy="838200"/>
            <a:chOff x="3276600" y="1600200"/>
            <a:chExt cx="1143000" cy="838200"/>
          </a:xfrm>
        </p:grpSpPr>
        <p:sp>
          <p:nvSpPr>
            <p:cNvPr id="272" name="Smiley Face 271"/>
            <p:cNvSpPr/>
            <p:nvPr/>
          </p:nvSpPr>
          <p:spPr>
            <a:xfrm>
              <a:off x="32766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3" name="Smiley Face 282"/>
            <p:cNvSpPr/>
            <p:nvPr/>
          </p:nvSpPr>
          <p:spPr>
            <a:xfrm>
              <a:off x="38862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4" name="Smiley Face 283"/>
            <p:cNvSpPr/>
            <p:nvPr/>
          </p:nvSpPr>
          <p:spPr>
            <a:xfrm>
              <a:off x="33528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5" name="Smiley Face 284"/>
            <p:cNvSpPr/>
            <p:nvPr/>
          </p:nvSpPr>
          <p:spPr>
            <a:xfrm>
              <a:off x="39624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6" name="Smiley Face 285"/>
            <p:cNvSpPr/>
            <p:nvPr/>
          </p:nvSpPr>
          <p:spPr>
            <a:xfrm>
              <a:off x="34290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7" name="Smiley Face 286"/>
            <p:cNvSpPr/>
            <p:nvPr/>
          </p:nvSpPr>
          <p:spPr>
            <a:xfrm>
              <a:off x="40386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8" name="Smiley Face 287"/>
            <p:cNvSpPr/>
            <p:nvPr/>
          </p:nvSpPr>
          <p:spPr>
            <a:xfrm>
              <a:off x="35052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9" name="Smiley Face 288"/>
            <p:cNvSpPr/>
            <p:nvPr/>
          </p:nvSpPr>
          <p:spPr>
            <a:xfrm>
              <a:off x="41148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0" name="Smiley Face 289"/>
            <p:cNvSpPr/>
            <p:nvPr/>
          </p:nvSpPr>
          <p:spPr>
            <a:xfrm>
              <a:off x="35814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1" name="Smiley Face 290"/>
            <p:cNvSpPr/>
            <p:nvPr/>
          </p:nvSpPr>
          <p:spPr>
            <a:xfrm>
              <a:off x="37338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2" name="Smiley Face 291"/>
            <p:cNvSpPr/>
            <p:nvPr/>
          </p:nvSpPr>
          <p:spPr>
            <a:xfrm>
              <a:off x="38862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3" name="Smiley Face 292"/>
            <p:cNvSpPr/>
            <p:nvPr/>
          </p:nvSpPr>
          <p:spPr>
            <a:xfrm>
              <a:off x="40386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4" name="Smiley Face 293"/>
            <p:cNvSpPr/>
            <p:nvPr/>
          </p:nvSpPr>
          <p:spPr>
            <a:xfrm>
              <a:off x="41910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295" name="Group 294"/>
          <p:cNvGrpSpPr/>
          <p:nvPr/>
        </p:nvGrpSpPr>
        <p:grpSpPr>
          <a:xfrm>
            <a:off x="5791201" y="1600200"/>
            <a:ext cx="1143000" cy="838200"/>
            <a:chOff x="5867400" y="1600200"/>
            <a:chExt cx="1143000" cy="838200"/>
          </a:xfrm>
        </p:grpSpPr>
        <p:sp>
          <p:nvSpPr>
            <p:cNvPr id="296" name="Smiley Face 295"/>
            <p:cNvSpPr/>
            <p:nvPr/>
          </p:nvSpPr>
          <p:spPr>
            <a:xfrm>
              <a:off x="58674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7" name="Smiley Face 296"/>
            <p:cNvSpPr/>
            <p:nvPr/>
          </p:nvSpPr>
          <p:spPr>
            <a:xfrm>
              <a:off x="60198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8" name="Smiley Face 297"/>
            <p:cNvSpPr/>
            <p:nvPr/>
          </p:nvSpPr>
          <p:spPr>
            <a:xfrm>
              <a:off x="61722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9" name="Smiley Face 298"/>
            <p:cNvSpPr/>
            <p:nvPr/>
          </p:nvSpPr>
          <p:spPr>
            <a:xfrm>
              <a:off x="63246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4" name="Smiley Face 313"/>
            <p:cNvSpPr/>
            <p:nvPr/>
          </p:nvSpPr>
          <p:spPr>
            <a:xfrm>
              <a:off x="64770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5" name="Smiley Face 314"/>
            <p:cNvSpPr/>
            <p:nvPr/>
          </p:nvSpPr>
          <p:spPr>
            <a:xfrm>
              <a:off x="65532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9" name="Smiley Face 318"/>
            <p:cNvSpPr/>
            <p:nvPr/>
          </p:nvSpPr>
          <p:spPr>
            <a:xfrm>
              <a:off x="66294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0" name="Smiley Face 319"/>
            <p:cNvSpPr/>
            <p:nvPr/>
          </p:nvSpPr>
          <p:spPr>
            <a:xfrm>
              <a:off x="67056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1" name="Smiley Face 320"/>
            <p:cNvSpPr/>
            <p:nvPr/>
          </p:nvSpPr>
          <p:spPr>
            <a:xfrm>
              <a:off x="61722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2" name="Smiley Face 321"/>
            <p:cNvSpPr/>
            <p:nvPr/>
          </p:nvSpPr>
          <p:spPr>
            <a:xfrm>
              <a:off x="63246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3" name="Smiley Face 322"/>
            <p:cNvSpPr/>
            <p:nvPr/>
          </p:nvSpPr>
          <p:spPr>
            <a:xfrm>
              <a:off x="64770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4" name="Smiley Face 323"/>
            <p:cNvSpPr/>
            <p:nvPr/>
          </p:nvSpPr>
          <p:spPr>
            <a:xfrm>
              <a:off x="66294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5" name="Smiley Face 324"/>
            <p:cNvSpPr/>
            <p:nvPr/>
          </p:nvSpPr>
          <p:spPr>
            <a:xfrm>
              <a:off x="67818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326" name="Group 325"/>
          <p:cNvGrpSpPr/>
          <p:nvPr/>
        </p:nvGrpSpPr>
        <p:grpSpPr>
          <a:xfrm>
            <a:off x="3200401" y="3429000"/>
            <a:ext cx="1143000" cy="838200"/>
            <a:chOff x="3276600" y="1600200"/>
            <a:chExt cx="1143000" cy="838200"/>
          </a:xfrm>
        </p:grpSpPr>
        <p:sp>
          <p:nvSpPr>
            <p:cNvPr id="327" name="Smiley Face 326"/>
            <p:cNvSpPr/>
            <p:nvPr/>
          </p:nvSpPr>
          <p:spPr>
            <a:xfrm>
              <a:off x="32766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8" name="Smiley Face 327"/>
            <p:cNvSpPr/>
            <p:nvPr/>
          </p:nvSpPr>
          <p:spPr>
            <a:xfrm>
              <a:off x="38862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9" name="Smiley Face 328"/>
            <p:cNvSpPr/>
            <p:nvPr/>
          </p:nvSpPr>
          <p:spPr>
            <a:xfrm>
              <a:off x="33528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0" name="Smiley Face 329"/>
            <p:cNvSpPr/>
            <p:nvPr/>
          </p:nvSpPr>
          <p:spPr>
            <a:xfrm>
              <a:off x="39624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1" name="Smiley Face 330"/>
            <p:cNvSpPr/>
            <p:nvPr/>
          </p:nvSpPr>
          <p:spPr>
            <a:xfrm>
              <a:off x="34290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2" name="Smiley Face 331"/>
            <p:cNvSpPr/>
            <p:nvPr/>
          </p:nvSpPr>
          <p:spPr>
            <a:xfrm>
              <a:off x="40386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3" name="Smiley Face 332"/>
            <p:cNvSpPr/>
            <p:nvPr/>
          </p:nvSpPr>
          <p:spPr>
            <a:xfrm>
              <a:off x="35052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4" name="Smiley Face 333"/>
            <p:cNvSpPr/>
            <p:nvPr/>
          </p:nvSpPr>
          <p:spPr>
            <a:xfrm>
              <a:off x="41148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5" name="Smiley Face 334"/>
            <p:cNvSpPr/>
            <p:nvPr/>
          </p:nvSpPr>
          <p:spPr>
            <a:xfrm>
              <a:off x="35814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6" name="Smiley Face 335"/>
            <p:cNvSpPr/>
            <p:nvPr/>
          </p:nvSpPr>
          <p:spPr>
            <a:xfrm>
              <a:off x="37338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7" name="Smiley Face 336"/>
            <p:cNvSpPr/>
            <p:nvPr/>
          </p:nvSpPr>
          <p:spPr>
            <a:xfrm>
              <a:off x="38862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8" name="Smiley Face 337"/>
            <p:cNvSpPr/>
            <p:nvPr/>
          </p:nvSpPr>
          <p:spPr>
            <a:xfrm>
              <a:off x="40386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9" name="Smiley Face 338"/>
            <p:cNvSpPr/>
            <p:nvPr/>
          </p:nvSpPr>
          <p:spPr>
            <a:xfrm>
              <a:off x="41910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340" name="Group 339"/>
          <p:cNvGrpSpPr/>
          <p:nvPr/>
        </p:nvGrpSpPr>
        <p:grpSpPr>
          <a:xfrm>
            <a:off x="4495801" y="3429000"/>
            <a:ext cx="1143000" cy="838200"/>
            <a:chOff x="5867400" y="1600200"/>
            <a:chExt cx="1143000" cy="838200"/>
          </a:xfrm>
        </p:grpSpPr>
        <p:sp>
          <p:nvSpPr>
            <p:cNvPr id="341" name="Smiley Face 340"/>
            <p:cNvSpPr/>
            <p:nvPr/>
          </p:nvSpPr>
          <p:spPr>
            <a:xfrm>
              <a:off x="58674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2" name="Smiley Face 341"/>
            <p:cNvSpPr/>
            <p:nvPr/>
          </p:nvSpPr>
          <p:spPr>
            <a:xfrm>
              <a:off x="60198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3" name="Smiley Face 342"/>
            <p:cNvSpPr/>
            <p:nvPr/>
          </p:nvSpPr>
          <p:spPr>
            <a:xfrm>
              <a:off x="61722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4" name="Smiley Face 343"/>
            <p:cNvSpPr/>
            <p:nvPr/>
          </p:nvSpPr>
          <p:spPr>
            <a:xfrm>
              <a:off x="63246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5" name="Smiley Face 344"/>
            <p:cNvSpPr/>
            <p:nvPr/>
          </p:nvSpPr>
          <p:spPr>
            <a:xfrm>
              <a:off x="64770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6" name="Smiley Face 345"/>
            <p:cNvSpPr/>
            <p:nvPr/>
          </p:nvSpPr>
          <p:spPr>
            <a:xfrm>
              <a:off x="65532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7" name="Smiley Face 346"/>
            <p:cNvSpPr/>
            <p:nvPr/>
          </p:nvSpPr>
          <p:spPr>
            <a:xfrm>
              <a:off x="66294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8" name="Smiley Face 347"/>
            <p:cNvSpPr/>
            <p:nvPr/>
          </p:nvSpPr>
          <p:spPr>
            <a:xfrm>
              <a:off x="67056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9" name="Smiley Face 348"/>
            <p:cNvSpPr/>
            <p:nvPr/>
          </p:nvSpPr>
          <p:spPr>
            <a:xfrm>
              <a:off x="61722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0" name="Smiley Face 349"/>
            <p:cNvSpPr/>
            <p:nvPr/>
          </p:nvSpPr>
          <p:spPr>
            <a:xfrm>
              <a:off x="63246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1" name="Smiley Face 350"/>
            <p:cNvSpPr/>
            <p:nvPr/>
          </p:nvSpPr>
          <p:spPr>
            <a:xfrm>
              <a:off x="64770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2" name="Smiley Face 351"/>
            <p:cNvSpPr/>
            <p:nvPr/>
          </p:nvSpPr>
          <p:spPr>
            <a:xfrm>
              <a:off x="66294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3" name="Smiley Face 352"/>
            <p:cNvSpPr/>
            <p:nvPr/>
          </p:nvSpPr>
          <p:spPr>
            <a:xfrm>
              <a:off x="67818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354" name="Group 353"/>
          <p:cNvGrpSpPr/>
          <p:nvPr/>
        </p:nvGrpSpPr>
        <p:grpSpPr>
          <a:xfrm>
            <a:off x="5791201" y="3429000"/>
            <a:ext cx="1143000" cy="838200"/>
            <a:chOff x="5867400" y="3429000"/>
            <a:chExt cx="1143000" cy="838200"/>
          </a:xfrm>
        </p:grpSpPr>
        <p:sp>
          <p:nvSpPr>
            <p:cNvPr id="355" name="Smiley Face 354"/>
            <p:cNvSpPr/>
            <p:nvPr/>
          </p:nvSpPr>
          <p:spPr>
            <a:xfrm>
              <a:off x="60198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6" name="Smiley Face 355"/>
            <p:cNvSpPr/>
            <p:nvPr/>
          </p:nvSpPr>
          <p:spPr>
            <a:xfrm>
              <a:off x="58674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7" name="Smiley Face 356"/>
            <p:cNvSpPr/>
            <p:nvPr/>
          </p:nvSpPr>
          <p:spPr>
            <a:xfrm>
              <a:off x="64770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8" name="Smiley Face 357"/>
            <p:cNvSpPr/>
            <p:nvPr/>
          </p:nvSpPr>
          <p:spPr>
            <a:xfrm>
              <a:off x="65532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9" name="Smiley Face 358"/>
            <p:cNvSpPr/>
            <p:nvPr/>
          </p:nvSpPr>
          <p:spPr>
            <a:xfrm>
              <a:off x="59436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0" name="Smiley Face 359"/>
            <p:cNvSpPr/>
            <p:nvPr/>
          </p:nvSpPr>
          <p:spPr>
            <a:xfrm>
              <a:off x="66294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1" name="Smiley Face 360"/>
            <p:cNvSpPr/>
            <p:nvPr/>
          </p:nvSpPr>
          <p:spPr>
            <a:xfrm>
              <a:off x="60198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2" name="Smiley Face 361"/>
            <p:cNvSpPr/>
            <p:nvPr/>
          </p:nvSpPr>
          <p:spPr>
            <a:xfrm>
              <a:off x="67056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3" name="Smiley Face 362"/>
            <p:cNvSpPr/>
            <p:nvPr/>
          </p:nvSpPr>
          <p:spPr>
            <a:xfrm>
              <a:off x="61722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4" name="Smiley Face 363"/>
            <p:cNvSpPr/>
            <p:nvPr/>
          </p:nvSpPr>
          <p:spPr>
            <a:xfrm>
              <a:off x="63246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5" name="Smiley Face 364"/>
            <p:cNvSpPr/>
            <p:nvPr/>
          </p:nvSpPr>
          <p:spPr>
            <a:xfrm>
              <a:off x="64770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6" name="Smiley Face 365"/>
            <p:cNvSpPr/>
            <p:nvPr/>
          </p:nvSpPr>
          <p:spPr>
            <a:xfrm>
              <a:off x="66294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7" name="Smiley Face 366"/>
            <p:cNvSpPr/>
            <p:nvPr/>
          </p:nvSpPr>
          <p:spPr>
            <a:xfrm>
              <a:off x="67818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368" name="Right Arrow 367"/>
          <p:cNvSpPr/>
          <p:nvPr/>
        </p:nvSpPr>
        <p:spPr>
          <a:xfrm rot="5400000">
            <a:off x="6591301" y="3467100"/>
            <a:ext cx="3962400" cy="685800"/>
          </a:xfrm>
          <a:prstGeom prst="rightArrow">
            <a:avLst>
              <a:gd name="adj1" fmla="val 50000"/>
              <a:gd name="adj2" fmla="val 146970"/>
            </a:avLst>
          </a:prstGeom>
          <a:gradFill>
            <a:gsLst>
              <a:gs pos="0">
                <a:srgbClr val="5E9EFF"/>
              </a:gs>
              <a:gs pos="39999">
                <a:srgbClr val="85C2FF"/>
              </a:gs>
              <a:gs pos="70000">
                <a:srgbClr val="C4D6EB"/>
              </a:gs>
              <a:gs pos="100000">
                <a:srgbClr val="FFEBFA"/>
              </a:gs>
            </a:gsLst>
            <a:lin ang="10800000" scaled="0"/>
          </a:gradFill>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smtClean="0">
                <a:solidFill>
                  <a:schemeClr val="tx1"/>
                </a:solidFill>
              </a:rPr>
              <a:t>Generations / </a:t>
            </a:r>
            <a:r>
              <a:rPr lang="en-US" sz="1600" b="1" dirty="0" err="1" smtClean="0">
                <a:solidFill>
                  <a:schemeClr val="tx1"/>
                </a:solidFill>
              </a:rPr>
              <a:t>Epocs</a:t>
            </a:r>
            <a:endParaRPr lang="en-US" sz="1600" b="1"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0"/>
                                        </p:tgtEl>
                                        <p:attrNameLst>
                                          <p:attrName>style.visibility</p:attrName>
                                        </p:attrNameLst>
                                      </p:cBhvr>
                                      <p:to>
                                        <p:strVal val="visible"/>
                                      </p:to>
                                    </p:set>
                                    <p:animEffect transition="in" filter="wipe(left)">
                                      <p:cBhvr>
                                        <p:cTn id="7" dur="500"/>
                                        <p:tgtEl>
                                          <p:spTgt spid="180"/>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253"/>
                                        </p:tgtEl>
                                        <p:attrNameLst>
                                          <p:attrName>style.visibility</p:attrName>
                                        </p:attrNameLst>
                                      </p:cBhvr>
                                      <p:to>
                                        <p:strVal val="visible"/>
                                      </p:to>
                                    </p:set>
                                  </p:childTnLst>
                                </p:cTn>
                              </p:par>
                              <p:par>
                                <p:cTn id="11" presetID="0" presetClass="path" presetSubtype="0" accel="50000" decel="50000" fill="hold" nodeType="withEffect">
                                  <p:stCondLst>
                                    <p:cond delay="0"/>
                                  </p:stCondLst>
                                  <p:childTnLst>
                                    <p:animMotion origin="layout" path="M -0.2875 -0.00533 L -3.33333E-6 3.69822E-6 " pathEditMode="relative" rAng="0" ptsTypes="AA">
                                      <p:cBhvr>
                                        <p:cTn id="12" dur="500" fill="hold"/>
                                        <p:tgtEl>
                                          <p:spTgt spid="253"/>
                                        </p:tgtEl>
                                        <p:attrNameLst>
                                          <p:attrName>ppt_x</p:attrName>
                                          <p:attrName>ppt_y</p:attrName>
                                        </p:attrNameLst>
                                      </p:cBhvr>
                                      <p:rCtr x="144" y="3"/>
                                    </p:animMotion>
                                  </p:childTnLst>
                                </p:cTn>
                              </p:par>
                            </p:childTnLst>
                          </p:cTn>
                        </p:par>
                        <p:par>
                          <p:cTn id="13" fill="hold">
                            <p:stCondLst>
                              <p:cond delay="1000"/>
                            </p:stCondLst>
                            <p:childTnLst>
                              <p:par>
                                <p:cTn id="14" presetID="1" presetClass="entr" presetSubtype="0" fill="hold" nodeType="afterEffect">
                                  <p:stCondLst>
                                    <p:cond delay="0"/>
                                  </p:stCondLst>
                                  <p:childTnLst>
                                    <p:set>
                                      <p:cBhvr>
                                        <p:cTn id="15" dur="1" fill="hold">
                                          <p:stCondLst>
                                            <p:cond delay="0"/>
                                          </p:stCondLst>
                                        </p:cTn>
                                        <p:tgtEl>
                                          <p:spTgt spid="254"/>
                                        </p:tgtEl>
                                        <p:attrNameLst>
                                          <p:attrName>style.visibility</p:attrName>
                                        </p:attrNameLst>
                                      </p:cBhvr>
                                      <p:to>
                                        <p:strVal val="visible"/>
                                      </p:to>
                                    </p:set>
                                  </p:childTnLst>
                                </p:cTn>
                              </p:par>
                              <p:par>
                                <p:cTn id="16" presetID="0" presetClass="path" presetSubtype="0" accel="50000" decel="50000" fill="hold" nodeType="withEffect">
                                  <p:stCondLst>
                                    <p:cond delay="0"/>
                                  </p:stCondLst>
                                  <p:childTnLst>
                                    <p:animMotion origin="layout" path="M -0.42917 3.69822E-6 L 0 3.69822E-6 " pathEditMode="relative" rAng="0" ptsTypes="AA">
                                      <p:cBhvr>
                                        <p:cTn id="17" dur="500" fill="hold"/>
                                        <p:tgtEl>
                                          <p:spTgt spid="254"/>
                                        </p:tgtEl>
                                        <p:attrNameLst>
                                          <p:attrName>ppt_x</p:attrName>
                                          <p:attrName>ppt_y</p:attrName>
                                        </p:attrNameLst>
                                      </p:cBhvr>
                                      <p:rCtr x="215" y="0"/>
                                    </p:animMotion>
                                  </p:childTnLst>
                                </p:cTn>
                              </p:par>
                            </p:childTnLst>
                          </p:cTn>
                        </p:par>
                        <p:par>
                          <p:cTn id="18" fill="hold">
                            <p:stCondLst>
                              <p:cond delay="1500"/>
                            </p:stCondLst>
                            <p:childTnLst>
                              <p:par>
                                <p:cTn id="19" presetID="1" presetClass="entr" presetSubtype="0" fill="hold" nodeType="afterEffect">
                                  <p:stCondLst>
                                    <p:cond delay="0"/>
                                  </p:stCondLst>
                                  <p:childTnLst>
                                    <p:set>
                                      <p:cBhvr>
                                        <p:cTn id="20" dur="1" fill="hold">
                                          <p:stCondLst>
                                            <p:cond delay="0"/>
                                          </p:stCondLst>
                                        </p:cTn>
                                        <p:tgtEl>
                                          <p:spTgt spid="255"/>
                                        </p:tgtEl>
                                        <p:attrNameLst>
                                          <p:attrName>style.visibility</p:attrName>
                                        </p:attrNameLst>
                                      </p:cBhvr>
                                      <p:to>
                                        <p:strVal val="visible"/>
                                      </p:to>
                                    </p:set>
                                  </p:childTnLst>
                                </p:cTn>
                              </p:par>
                              <p:par>
                                <p:cTn id="21" presetID="0" presetClass="path" presetSubtype="0" accel="50000" decel="50000" fill="hold" nodeType="withEffect">
                                  <p:stCondLst>
                                    <p:cond delay="0"/>
                                  </p:stCondLst>
                                  <p:childTnLst>
                                    <p:animMotion origin="layout" path="M -0.57084 -0.00555 L 3.33333E-6 -4.44444E-6 " pathEditMode="relative" rAng="0" ptsTypes="AA">
                                      <p:cBhvr>
                                        <p:cTn id="22" dur="500" fill="hold"/>
                                        <p:tgtEl>
                                          <p:spTgt spid="255"/>
                                        </p:tgtEl>
                                        <p:attrNameLst>
                                          <p:attrName>ppt_x</p:attrName>
                                          <p:attrName>ppt_y</p:attrName>
                                        </p:attrNameLst>
                                      </p:cBhvr>
                                      <p:rCtr x="285" y="3"/>
                                    </p:animMotion>
                                  </p:childTnLst>
                                </p:cTn>
                              </p:par>
                            </p:childTnLst>
                          </p:cTn>
                        </p:par>
                        <p:par>
                          <p:cTn id="23" fill="hold">
                            <p:stCondLst>
                              <p:cond delay="2000"/>
                            </p:stCondLst>
                            <p:childTnLst>
                              <p:par>
                                <p:cTn id="24" presetID="1" presetClass="entr" presetSubtype="0" fill="hold" nodeType="afterEffect">
                                  <p:stCondLst>
                                    <p:cond delay="0"/>
                                  </p:stCondLst>
                                  <p:childTnLst>
                                    <p:set>
                                      <p:cBhvr>
                                        <p:cTn id="25" dur="1" fill="hold">
                                          <p:stCondLst>
                                            <p:cond delay="0"/>
                                          </p:stCondLst>
                                        </p:cTn>
                                        <p:tgtEl>
                                          <p:spTgt spid="256"/>
                                        </p:tgtEl>
                                        <p:attrNameLst>
                                          <p:attrName>style.visibility</p:attrName>
                                        </p:attrNameLst>
                                      </p:cBhvr>
                                      <p:to>
                                        <p:strVal val="visible"/>
                                      </p:to>
                                    </p:set>
                                  </p:childTnLst>
                                </p:cTn>
                              </p:par>
                              <p:par>
                                <p:cTn id="26" presetID="0" presetClass="path" presetSubtype="0" accel="50000" decel="50000" fill="hold" nodeType="withEffect">
                                  <p:stCondLst>
                                    <p:cond delay="0"/>
                                  </p:stCondLst>
                                  <p:childTnLst>
                                    <p:animMotion origin="layout" path="M -0.7125 -0.00556 L -3.33333E-6 3.69822E-6 " pathEditMode="relative" rAng="0" ptsTypes="AA">
                                      <p:cBhvr>
                                        <p:cTn id="27" dur="500" fill="hold"/>
                                        <p:tgtEl>
                                          <p:spTgt spid="256"/>
                                        </p:tgtEl>
                                        <p:attrNameLst>
                                          <p:attrName>ppt_x</p:attrName>
                                          <p:attrName>ppt_y</p:attrName>
                                        </p:attrNameLst>
                                      </p:cBhvr>
                                      <p:rCtr x="356" y="3"/>
                                    </p:animMotion>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2"/>
                                        </p:tgtEl>
                                        <p:attrNameLst>
                                          <p:attrName>style.visibility</p:attrName>
                                        </p:attrNameLst>
                                      </p:cBhvr>
                                      <p:to>
                                        <p:strVal val="visible"/>
                                      </p:to>
                                    </p:set>
                                    <p:animEffect transition="in" filter="wipe(left)">
                                      <p:cBhvr>
                                        <p:cTn id="32" dur="500"/>
                                        <p:tgtEl>
                                          <p:spTgt spid="182"/>
                                        </p:tgtEl>
                                      </p:cBhvr>
                                    </p:animEffect>
                                  </p:childTnLst>
                                </p:cTn>
                              </p:par>
                            </p:childTnLst>
                          </p:cTn>
                        </p:par>
                        <p:par>
                          <p:cTn id="33" fill="hold">
                            <p:stCondLst>
                              <p:cond delay="500"/>
                            </p:stCondLst>
                            <p:childTnLst>
                              <p:par>
                                <p:cTn id="34" presetID="22" presetClass="entr" presetSubtype="1" fill="hold" grpId="0" nodeType="afterEffect">
                                  <p:stCondLst>
                                    <p:cond delay="0"/>
                                  </p:stCondLst>
                                  <p:childTnLst>
                                    <p:set>
                                      <p:cBhvr>
                                        <p:cTn id="35" dur="1" fill="hold">
                                          <p:stCondLst>
                                            <p:cond delay="0"/>
                                          </p:stCondLst>
                                        </p:cTn>
                                        <p:tgtEl>
                                          <p:spTgt spid="184"/>
                                        </p:tgtEl>
                                        <p:attrNameLst>
                                          <p:attrName>style.visibility</p:attrName>
                                        </p:attrNameLst>
                                      </p:cBhvr>
                                      <p:to>
                                        <p:strVal val="visible"/>
                                      </p:to>
                                    </p:set>
                                    <p:animEffect transition="in" filter="wipe(up)">
                                      <p:cBhvr>
                                        <p:cTn id="36" dur="500"/>
                                        <p:tgtEl>
                                          <p:spTgt spid="184"/>
                                        </p:tgtEl>
                                      </p:cBhvr>
                                    </p:animEffect>
                                  </p:childTnLst>
                                </p:cTn>
                              </p:par>
                            </p:childTnLst>
                          </p:cTn>
                        </p:par>
                        <p:par>
                          <p:cTn id="37" fill="hold">
                            <p:stCondLst>
                              <p:cond delay="1000"/>
                            </p:stCondLst>
                            <p:childTnLst>
                              <p:par>
                                <p:cTn id="38" presetID="22" presetClass="entr" presetSubtype="1" fill="hold" grpId="0" nodeType="afterEffect">
                                  <p:stCondLst>
                                    <p:cond delay="0"/>
                                  </p:stCondLst>
                                  <p:childTnLst>
                                    <p:set>
                                      <p:cBhvr>
                                        <p:cTn id="39" dur="1" fill="hold">
                                          <p:stCondLst>
                                            <p:cond delay="0"/>
                                          </p:stCondLst>
                                        </p:cTn>
                                        <p:tgtEl>
                                          <p:spTgt spid="185"/>
                                        </p:tgtEl>
                                        <p:attrNameLst>
                                          <p:attrName>style.visibility</p:attrName>
                                        </p:attrNameLst>
                                      </p:cBhvr>
                                      <p:to>
                                        <p:strVal val="visible"/>
                                      </p:to>
                                    </p:set>
                                    <p:animEffect transition="in" filter="wipe(up)">
                                      <p:cBhvr>
                                        <p:cTn id="40" dur="500"/>
                                        <p:tgtEl>
                                          <p:spTgt spid="185"/>
                                        </p:tgtEl>
                                      </p:cBhvr>
                                    </p:animEffect>
                                  </p:childTnLst>
                                </p:cTn>
                              </p:par>
                            </p:childTnLst>
                          </p:cTn>
                        </p:par>
                        <p:par>
                          <p:cTn id="41" fill="hold">
                            <p:stCondLst>
                              <p:cond delay="1500"/>
                            </p:stCondLst>
                            <p:childTnLst>
                              <p:par>
                                <p:cTn id="42" presetID="22" presetClass="entr" presetSubtype="1" fill="hold" grpId="0" nodeType="afterEffect">
                                  <p:stCondLst>
                                    <p:cond delay="0"/>
                                  </p:stCondLst>
                                  <p:childTnLst>
                                    <p:set>
                                      <p:cBhvr>
                                        <p:cTn id="43" dur="1" fill="hold">
                                          <p:stCondLst>
                                            <p:cond delay="0"/>
                                          </p:stCondLst>
                                        </p:cTn>
                                        <p:tgtEl>
                                          <p:spTgt spid="186"/>
                                        </p:tgtEl>
                                        <p:attrNameLst>
                                          <p:attrName>style.visibility</p:attrName>
                                        </p:attrNameLst>
                                      </p:cBhvr>
                                      <p:to>
                                        <p:strVal val="visible"/>
                                      </p:to>
                                    </p:set>
                                    <p:animEffect transition="in" filter="wipe(up)">
                                      <p:cBhvr>
                                        <p:cTn id="44" dur="500"/>
                                        <p:tgtEl>
                                          <p:spTgt spid="186"/>
                                        </p:tgtEl>
                                      </p:cBhvr>
                                    </p:animEffect>
                                  </p:childTnLst>
                                </p:cTn>
                              </p:par>
                            </p:childTnLst>
                          </p:cTn>
                        </p:par>
                        <p:par>
                          <p:cTn id="45" fill="hold">
                            <p:stCondLst>
                              <p:cond delay="2000"/>
                            </p:stCondLst>
                            <p:childTnLst>
                              <p:par>
                                <p:cTn id="46" presetID="22" presetClass="entr" presetSubtype="1" fill="hold" grpId="0" nodeType="afterEffect">
                                  <p:stCondLst>
                                    <p:cond delay="0"/>
                                  </p:stCondLst>
                                  <p:childTnLst>
                                    <p:set>
                                      <p:cBhvr>
                                        <p:cTn id="47" dur="1" fill="hold">
                                          <p:stCondLst>
                                            <p:cond delay="0"/>
                                          </p:stCondLst>
                                        </p:cTn>
                                        <p:tgtEl>
                                          <p:spTgt spid="187"/>
                                        </p:tgtEl>
                                        <p:attrNameLst>
                                          <p:attrName>style.visibility</p:attrName>
                                        </p:attrNameLst>
                                      </p:cBhvr>
                                      <p:to>
                                        <p:strVal val="visible"/>
                                      </p:to>
                                    </p:set>
                                    <p:animEffect transition="in" filter="wipe(up)">
                                      <p:cBhvr>
                                        <p:cTn id="48" dur="500"/>
                                        <p:tgtEl>
                                          <p:spTgt spid="187"/>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88"/>
                                        </p:tgtEl>
                                        <p:attrNameLst>
                                          <p:attrName>style.visibility</p:attrName>
                                        </p:attrNameLst>
                                      </p:cBhvr>
                                      <p:to>
                                        <p:strVal val="visible"/>
                                      </p:to>
                                    </p:set>
                                    <p:animEffect transition="in" filter="wipe(left)">
                                      <p:cBhvr>
                                        <p:cTn id="53" dur="500"/>
                                        <p:tgtEl>
                                          <p:spTgt spid="188"/>
                                        </p:tgtEl>
                                      </p:cBhvr>
                                    </p:animEffect>
                                  </p:childTnLst>
                                </p:cTn>
                              </p:par>
                            </p:childTnLst>
                          </p:cTn>
                        </p:par>
                        <p:par>
                          <p:cTn id="54" fill="hold">
                            <p:stCondLst>
                              <p:cond delay="500"/>
                            </p:stCondLst>
                            <p:childTnLst>
                              <p:par>
                                <p:cTn id="55" presetID="1" presetClass="entr" presetSubtype="0" fill="hold" nodeType="afterEffect">
                                  <p:stCondLst>
                                    <p:cond delay="0"/>
                                  </p:stCondLst>
                                  <p:childTnLst>
                                    <p:set>
                                      <p:cBhvr>
                                        <p:cTn id="56" dur="1" fill="hold">
                                          <p:stCondLst>
                                            <p:cond delay="0"/>
                                          </p:stCondLst>
                                        </p:cTn>
                                        <p:tgtEl>
                                          <p:spTgt spid="26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95"/>
                                        </p:tgtEl>
                                        <p:attrNameLst>
                                          <p:attrName>style.visibility</p:attrName>
                                        </p:attrNameLst>
                                      </p:cBhvr>
                                      <p:to>
                                        <p:strVal val="visible"/>
                                      </p:to>
                                    </p:set>
                                  </p:childTnLst>
                                </p:cTn>
                              </p:par>
                            </p:childTnLst>
                          </p:cTn>
                        </p:par>
                        <p:par>
                          <p:cTn id="59" fill="hold">
                            <p:stCondLst>
                              <p:cond delay="500"/>
                            </p:stCondLst>
                            <p:childTnLst>
                              <p:par>
                                <p:cTn id="60" presetID="0" presetClass="path" presetSubtype="0" accel="50000" decel="50000" fill="hold" nodeType="afterEffect">
                                  <p:stCondLst>
                                    <p:cond delay="0"/>
                                  </p:stCondLst>
                                  <p:childTnLst>
                                    <p:animMotion origin="layout" path="M -3.33333E-6 -4.44444E-6 L -3.33333E-6 0.26112 " pathEditMode="relative" rAng="0" ptsTypes="AA">
                                      <p:cBhvr>
                                        <p:cTn id="61" dur="500" fill="hold"/>
                                        <p:tgtEl>
                                          <p:spTgt spid="269"/>
                                        </p:tgtEl>
                                        <p:attrNameLst>
                                          <p:attrName>ppt_x</p:attrName>
                                          <p:attrName>ppt_y</p:attrName>
                                        </p:attrNameLst>
                                      </p:cBhvr>
                                      <p:rCtr x="0" y="131"/>
                                    </p:animMotion>
                                  </p:childTnLst>
                                </p:cTn>
                              </p:par>
                              <p:par>
                                <p:cTn id="62" presetID="0" presetClass="path" presetSubtype="0" accel="50000" decel="50000" fill="hold" nodeType="withEffect">
                                  <p:stCondLst>
                                    <p:cond delay="0"/>
                                  </p:stCondLst>
                                  <p:childTnLst>
                                    <p:animMotion origin="layout" path="M 3.33333E-6 -4.44444E-6 L -0.14584 0.26112 " pathEditMode="relative" rAng="0" ptsTypes="AA">
                                      <p:cBhvr>
                                        <p:cTn id="63" dur="500" fill="hold"/>
                                        <p:tgtEl>
                                          <p:spTgt spid="295"/>
                                        </p:tgtEl>
                                        <p:attrNameLst>
                                          <p:attrName>ppt_x</p:attrName>
                                          <p:attrName>ppt_y</p:attrName>
                                        </p:attrNameLst>
                                      </p:cBhvr>
                                      <p:rCtr x="-73" y="131"/>
                                    </p:animMotion>
                                  </p:childTnLst>
                                </p:cTn>
                              </p:par>
                            </p:childTnLst>
                          </p:cTn>
                        </p:par>
                        <p:par>
                          <p:cTn id="64" fill="hold">
                            <p:stCondLst>
                              <p:cond delay="1000"/>
                            </p:stCondLst>
                            <p:childTnLst>
                              <p:par>
                                <p:cTn id="65" presetID="10" presetClass="entr" presetSubtype="0" fill="hold" nodeType="afterEffect">
                                  <p:stCondLst>
                                    <p:cond delay="0"/>
                                  </p:stCondLst>
                                  <p:childTnLst>
                                    <p:set>
                                      <p:cBhvr>
                                        <p:cTn id="66" dur="1" fill="hold">
                                          <p:stCondLst>
                                            <p:cond delay="0"/>
                                          </p:stCondLst>
                                        </p:cTn>
                                        <p:tgtEl>
                                          <p:spTgt spid="257"/>
                                        </p:tgtEl>
                                        <p:attrNameLst>
                                          <p:attrName>style.visibility</p:attrName>
                                        </p:attrNameLst>
                                      </p:cBhvr>
                                      <p:to>
                                        <p:strVal val="visible"/>
                                      </p:to>
                                    </p:set>
                                    <p:animEffect transition="in" filter="fade">
                                      <p:cBhvr>
                                        <p:cTn id="67" dur="500"/>
                                        <p:tgtEl>
                                          <p:spTgt spid="257"/>
                                        </p:tgtEl>
                                      </p:cBhvr>
                                    </p:animEffect>
                                  </p:childTnLst>
                                </p:cTn>
                              </p:par>
                              <p:par>
                                <p:cTn id="68" presetID="10" presetClass="entr" presetSubtype="0" fill="hold" nodeType="withEffect">
                                  <p:stCondLst>
                                    <p:cond delay="0"/>
                                  </p:stCondLst>
                                  <p:childTnLst>
                                    <p:set>
                                      <p:cBhvr>
                                        <p:cTn id="69" dur="1" fill="hold">
                                          <p:stCondLst>
                                            <p:cond delay="0"/>
                                          </p:stCondLst>
                                        </p:cTn>
                                        <p:tgtEl>
                                          <p:spTgt spid="258"/>
                                        </p:tgtEl>
                                        <p:attrNameLst>
                                          <p:attrName>style.visibility</p:attrName>
                                        </p:attrNameLst>
                                      </p:cBhvr>
                                      <p:to>
                                        <p:strVal val="visible"/>
                                      </p:to>
                                    </p:set>
                                    <p:animEffect transition="in" filter="fade">
                                      <p:cBhvr>
                                        <p:cTn id="70" dur="500"/>
                                        <p:tgtEl>
                                          <p:spTgt spid="258"/>
                                        </p:tgtEl>
                                      </p:cBhvr>
                                    </p:animEffect>
                                  </p:childTnLst>
                                </p:cTn>
                              </p:par>
                            </p:childTnLst>
                          </p:cTn>
                        </p:par>
                        <p:par>
                          <p:cTn id="71" fill="hold">
                            <p:stCondLst>
                              <p:cond delay="1500"/>
                            </p:stCondLst>
                            <p:childTnLst>
                              <p:par>
                                <p:cTn id="72" presetID="10" presetClass="exit" presetSubtype="0" fill="hold" nodeType="afterEffect">
                                  <p:stCondLst>
                                    <p:cond delay="0"/>
                                  </p:stCondLst>
                                  <p:childTnLst>
                                    <p:animEffect transition="out" filter="fade">
                                      <p:cBhvr>
                                        <p:cTn id="73" dur="500"/>
                                        <p:tgtEl>
                                          <p:spTgt spid="269"/>
                                        </p:tgtEl>
                                      </p:cBhvr>
                                    </p:animEffect>
                                    <p:set>
                                      <p:cBhvr>
                                        <p:cTn id="74" dur="1" fill="hold">
                                          <p:stCondLst>
                                            <p:cond delay="499"/>
                                          </p:stCondLst>
                                        </p:cTn>
                                        <p:tgtEl>
                                          <p:spTgt spid="269"/>
                                        </p:tgtEl>
                                        <p:attrNameLst>
                                          <p:attrName>style.visibility</p:attrName>
                                        </p:attrNameLst>
                                      </p:cBhvr>
                                      <p:to>
                                        <p:strVal val="hidden"/>
                                      </p:to>
                                    </p:set>
                                  </p:childTnLst>
                                </p:cTn>
                              </p:par>
                              <p:par>
                                <p:cTn id="75" presetID="10" presetClass="exit" presetSubtype="0" fill="hold" nodeType="withEffect">
                                  <p:stCondLst>
                                    <p:cond delay="0"/>
                                  </p:stCondLst>
                                  <p:childTnLst>
                                    <p:animEffect transition="out" filter="fade">
                                      <p:cBhvr>
                                        <p:cTn id="76" dur="500"/>
                                        <p:tgtEl>
                                          <p:spTgt spid="295"/>
                                        </p:tgtEl>
                                      </p:cBhvr>
                                    </p:animEffect>
                                    <p:set>
                                      <p:cBhvr>
                                        <p:cTn id="77" dur="1" fill="hold">
                                          <p:stCondLst>
                                            <p:cond delay="499"/>
                                          </p:stCondLst>
                                        </p:cTn>
                                        <p:tgtEl>
                                          <p:spTgt spid="295"/>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43"/>
                                        </p:tgtEl>
                                        <p:attrNameLst>
                                          <p:attrName>style.visibility</p:attrName>
                                        </p:attrNameLst>
                                      </p:cBhvr>
                                      <p:to>
                                        <p:strVal val="visible"/>
                                      </p:to>
                                    </p:set>
                                    <p:animEffect transition="in" filter="wipe(left)">
                                      <p:cBhvr>
                                        <p:cTn id="82" dur="500"/>
                                        <p:tgtEl>
                                          <p:spTgt spid="143"/>
                                        </p:tgtEl>
                                      </p:cBhvr>
                                    </p:animEffect>
                                  </p:childTnLst>
                                </p:cTn>
                              </p:par>
                            </p:childTnLst>
                          </p:cTn>
                        </p:par>
                        <p:par>
                          <p:cTn id="83" fill="hold">
                            <p:stCondLst>
                              <p:cond delay="500"/>
                            </p:stCondLst>
                            <p:childTnLst>
                              <p:par>
                                <p:cTn id="84" presetID="22" presetClass="entr" presetSubtype="8" fill="hold" grpId="0" nodeType="afterEffect">
                                  <p:stCondLst>
                                    <p:cond delay="0"/>
                                  </p:stCondLst>
                                  <p:childTnLst>
                                    <p:set>
                                      <p:cBhvr>
                                        <p:cTn id="85" dur="1" fill="hold">
                                          <p:stCondLst>
                                            <p:cond delay="0"/>
                                          </p:stCondLst>
                                        </p:cTn>
                                        <p:tgtEl>
                                          <p:spTgt spid="151"/>
                                        </p:tgtEl>
                                        <p:attrNameLst>
                                          <p:attrName>style.visibility</p:attrName>
                                        </p:attrNameLst>
                                      </p:cBhvr>
                                      <p:to>
                                        <p:strVal val="visible"/>
                                      </p:to>
                                    </p:set>
                                    <p:animEffect transition="in" filter="wipe(left)">
                                      <p:cBhvr>
                                        <p:cTn id="86" dur="500"/>
                                        <p:tgtEl>
                                          <p:spTgt spid="151"/>
                                        </p:tgtEl>
                                      </p:cBhvr>
                                    </p:animEffect>
                                  </p:childTnLst>
                                </p:cTn>
                              </p:par>
                            </p:childTnLst>
                          </p:cTn>
                        </p:par>
                        <p:par>
                          <p:cTn id="87" fill="hold">
                            <p:stCondLst>
                              <p:cond delay="1000"/>
                            </p:stCondLst>
                            <p:childTnLst>
                              <p:par>
                                <p:cTn id="88" presetID="22" presetClass="entr" presetSubtype="8" fill="hold" grpId="0" nodeType="afterEffect">
                                  <p:stCondLst>
                                    <p:cond delay="0"/>
                                  </p:stCondLst>
                                  <p:childTnLst>
                                    <p:set>
                                      <p:cBhvr>
                                        <p:cTn id="89" dur="1" fill="hold">
                                          <p:stCondLst>
                                            <p:cond delay="0"/>
                                          </p:stCondLst>
                                        </p:cTn>
                                        <p:tgtEl>
                                          <p:spTgt spid="152"/>
                                        </p:tgtEl>
                                        <p:attrNameLst>
                                          <p:attrName>style.visibility</p:attrName>
                                        </p:attrNameLst>
                                      </p:cBhvr>
                                      <p:to>
                                        <p:strVal val="visible"/>
                                      </p:to>
                                    </p:set>
                                    <p:animEffect transition="in" filter="wipe(left)">
                                      <p:cBhvr>
                                        <p:cTn id="90" dur="500"/>
                                        <p:tgtEl>
                                          <p:spTgt spid="152"/>
                                        </p:tgtEl>
                                      </p:cBhvr>
                                    </p:animEffect>
                                  </p:childTnLst>
                                </p:cTn>
                              </p:par>
                            </p:childTnLst>
                          </p:cTn>
                        </p:par>
                        <p:par>
                          <p:cTn id="91" fill="hold">
                            <p:stCondLst>
                              <p:cond delay="1500"/>
                            </p:stCondLst>
                            <p:childTnLst>
                              <p:par>
                                <p:cTn id="92" presetID="1" presetClass="entr" presetSubtype="0" fill="hold" nodeType="afterEffect">
                                  <p:stCondLst>
                                    <p:cond delay="0"/>
                                  </p:stCondLst>
                                  <p:childTnLst>
                                    <p:set>
                                      <p:cBhvr>
                                        <p:cTn id="93" dur="1" fill="hold">
                                          <p:stCondLst>
                                            <p:cond delay="0"/>
                                          </p:stCondLst>
                                        </p:cTn>
                                        <p:tgtEl>
                                          <p:spTgt spid="326"/>
                                        </p:tgtEl>
                                        <p:attrNameLst>
                                          <p:attrName>style.visibility</p:attrName>
                                        </p:attrNameLst>
                                      </p:cBhvr>
                                      <p:to>
                                        <p:strVal val="visible"/>
                                      </p:to>
                                    </p:set>
                                  </p:childTnLst>
                                </p:cTn>
                              </p:par>
                            </p:childTnLst>
                          </p:cTn>
                        </p:par>
                        <p:par>
                          <p:cTn id="94" fill="hold">
                            <p:stCondLst>
                              <p:cond delay="1500"/>
                            </p:stCondLst>
                            <p:childTnLst>
                              <p:par>
                                <p:cTn id="95" presetID="0" presetClass="path" presetSubtype="0" accel="50000" decel="50000" fill="hold" nodeType="afterEffect">
                                  <p:stCondLst>
                                    <p:cond delay="0"/>
                                  </p:stCondLst>
                                  <p:childTnLst>
                                    <p:animMotion origin="layout" path="M 3.33333E-6 -0.00555 L 0.28333 -2.22222E-6 " pathEditMode="relative" rAng="0" ptsTypes="AA">
                                      <p:cBhvr>
                                        <p:cTn id="96" dur="2000" fill="hold"/>
                                        <p:tgtEl>
                                          <p:spTgt spid="326"/>
                                        </p:tgtEl>
                                        <p:attrNameLst>
                                          <p:attrName>ppt_x</p:attrName>
                                          <p:attrName>ppt_y</p:attrName>
                                        </p:attrNameLst>
                                      </p:cBhvr>
                                      <p:rCtr x="142" y="3"/>
                                    </p:animMotion>
                                  </p:childTnLst>
                                </p:cTn>
                              </p:par>
                              <p:par>
                                <p:cTn id="97" presetID="1" presetClass="entr" presetSubtype="0" fill="hold" nodeType="withEffect">
                                  <p:stCondLst>
                                    <p:cond delay="0"/>
                                  </p:stCondLst>
                                  <p:childTnLst>
                                    <p:set>
                                      <p:cBhvr>
                                        <p:cTn id="98" dur="1" fill="hold">
                                          <p:stCondLst>
                                            <p:cond delay="0"/>
                                          </p:stCondLst>
                                        </p:cTn>
                                        <p:tgtEl>
                                          <p:spTgt spid="340"/>
                                        </p:tgtEl>
                                        <p:attrNameLst>
                                          <p:attrName>style.visibility</p:attrName>
                                        </p:attrNameLst>
                                      </p:cBhvr>
                                      <p:to>
                                        <p:strVal val="visible"/>
                                      </p:to>
                                    </p:set>
                                  </p:childTnLst>
                                </p:cTn>
                              </p:par>
                              <p:par>
                                <p:cTn id="99" presetID="0" presetClass="path" presetSubtype="0" accel="50000" decel="50000" fill="hold" nodeType="withEffect">
                                  <p:stCondLst>
                                    <p:cond delay="0"/>
                                  </p:stCondLst>
                                  <p:childTnLst>
                                    <p:animMotion origin="layout" path="M -3.33333E-6 4.44444E-6 L 0.14167 4.44444E-6 " pathEditMode="relative" rAng="0" ptsTypes="AA">
                                      <p:cBhvr>
                                        <p:cTn id="100" dur="2000" fill="hold"/>
                                        <p:tgtEl>
                                          <p:spTgt spid="340"/>
                                        </p:tgtEl>
                                        <p:attrNameLst>
                                          <p:attrName>ppt_x</p:attrName>
                                          <p:attrName>ppt_y</p:attrName>
                                        </p:attrNameLst>
                                      </p:cBhvr>
                                      <p:rCtr x="71" y="0"/>
                                    </p:animMotion>
                                  </p:childTnLst>
                                </p:cTn>
                              </p:par>
                            </p:childTnLst>
                          </p:cTn>
                        </p:par>
                        <p:par>
                          <p:cTn id="101" fill="hold">
                            <p:stCondLst>
                              <p:cond delay="3500"/>
                            </p:stCondLst>
                            <p:childTnLst>
                              <p:par>
                                <p:cTn id="102" presetID="22" presetClass="entr" presetSubtype="8" fill="hold" grpId="0" nodeType="afterEffect">
                                  <p:stCondLst>
                                    <p:cond delay="0"/>
                                  </p:stCondLst>
                                  <p:childTnLst>
                                    <p:set>
                                      <p:cBhvr>
                                        <p:cTn id="103" dur="1" fill="hold">
                                          <p:stCondLst>
                                            <p:cond delay="0"/>
                                          </p:stCondLst>
                                        </p:cTn>
                                        <p:tgtEl>
                                          <p:spTgt spid="154"/>
                                        </p:tgtEl>
                                        <p:attrNameLst>
                                          <p:attrName>style.visibility</p:attrName>
                                        </p:attrNameLst>
                                      </p:cBhvr>
                                      <p:to>
                                        <p:strVal val="visible"/>
                                      </p:to>
                                    </p:set>
                                    <p:animEffect transition="in" filter="wipe(left)">
                                      <p:cBhvr>
                                        <p:cTn id="104" dur="500"/>
                                        <p:tgtEl>
                                          <p:spTgt spid="154"/>
                                        </p:tgtEl>
                                      </p:cBhvr>
                                    </p:animEffect>
                                  </p:childTnLst>
                                </p:cTn>
                              </p:par>
                            </p:childTnLst>
                          </p:cTn>
                        </p:par>
                        <p:par>
                          <p:cTn id="105" fill="hold">
                            <p:stCondLst>
                              <p:cond delay="4000"/>
                            </p:stCondLst>
                            <p:childTnLst>
                              <p:par>
                                <p:cTn id="106" presetID="22" presetClass="entr" presetSubtype="8" fill="hold" grpId="0" nodeType="afterEffect">
                                  <p:stCondLst>
                                    <p:cond delay="0"/>
                                  </p:stCondLst>
                                  <p:childTnLst>
                                    <p:set>
                                      <p:cBhvr>
                                        <p:cTn id="107" dur="1" fill="hold">
                                          <p:stCondLst>
                                            <p:cond delay="0"/>
                                          </p:stCondLst>
                                        </p:cTn>
                                        <p:tgtEl>
                                          <p:spTgt spid="316"/>
                                        </p:tgtEl>
                                        <p:attrNameLst>
                                          <p:attrName>style.visibility</p:attrName>
                                        </p:attrNameLst>
                                      </p:cBhvr>
                                      <p:to>
                                        <p:strVal val="visible"/>
                                      </p:to>
                                    </p:set>
                                    <p:animEffect transition="in" filter="wipe(left)">
                                      <p:cBhvr>
                                        <p:cTn id="108" dur="500"/>
                                        <p:tgtEl>
                                          <p:spTgt spid="316"/>
                                        </p:tgtEl>
                                      </p:cBhvr>
                                    </p:animEffect>
                                  </p:childTnLst>
                                </p:cTn>
                              </p:par>
                            </p:childTnLst>
                          </p:cTn>
                        </p:par>
                        <p:par>
                          <p:cTn id="109" fill="hold">
                            <p:stCondLst>
                              <p:cond delay="4500"/>
                            </p:stCondLst>
                            <p:childTnLst>
                              <p:par>
                                <p:cTn id="110" presetID="10" presetClass="entr" presetSubtype="0" fill="hold" nodeType="afterEffect">
                                  <p:stCondLst>
                                    <p:cond delay="0"/>
                                  </p:stCondLst>
                                  <p:childTnLst>
                                    <p:set>
                                      <p:cBhvr>
                                        <p:cTn id="111" dur="1" fill="hold">
                                          <p:stCondLst>
                                            <p:cond delay="0"/>
                                          </p:stCondLst>
                                        </p:cTn>
                                        <p:tgtEl>
                                          <p:spTgt spid="259"/>
                                        </p:tgtEl>
                                        <p:attrNameLst>
                                          <p:attrName>style.visibility</p:attrName>
                                        </p:attrNameLst>
                                      </p:cBhvr>
                                      <p:to>
                                        <p:strVal val="visible"/>
                                      </p:to>
                                    </p:set>
                                    <p:animEffect transition="in" filter="fade">
                                      <p:cBhvr>
                                        <p:cTn id="112" dur="500"/>
                                        <p:tgtEl>
                                          <p:spTgt spid="259"/>
                                        </p:tgtEl>
                                      </p:cBhvr>
                                    </p:animEffect>
                                  </p:childTnLst>
                                </p:cTn>
                              </p:par>
                            </p:childTnLst>
                          </p:cTn>
                        </p:par>
                        <p:par>
                          <p:cTn id="113" fill="hold">
                            <p:stCondLst>
                              <p:cond delay="5000"/>
                            </p:stCondLst>
                            <p:childTnLst>
                              <p:par>
                                <p:cTn id="114" presetID="10" presetClass="exit" presetSubtype="0" fill="hold" nodeType="afterEffect">
                                  <p:stCondLst>
                                    <p:cond delay="0"/>
                                  </p:stCondLst>
                                  <p:childTnLst>
                                    <p:animEffect transition="out" filter="fade">
                                      <p:cBhvr>
                                        <p:cTn id="115" dur="500"/>
                                        <p:tgtEl>
                                          <p:spTgt spid="326"/>
                                        </p:tgtEl>
                                      </p:cBhvr>
                                    </p:animEffect>
                                    <p:set>
                                      <p:cBhvr>
                                        <p:cTn id="116" dur="1" fill="hold">
                                          <p:stCondLst>
                                            <p:cond delay="499"/>
                                          </p:stCondLst>
                                        </p:cTn>
                                        <p:tgtEl>
                                          <p:spTgt spid="326"/>
                                        </p:tgtEl>
                                        <p:attrNameLst>
                                          <p:attrName>style.visibility</p:attrName>
                                        </p:attrNameLst>
                                      </p:cBhvr>
                                      <p:to>
                                        <p:strVal val="hidden"/>
                                      </p:to>
                                    </p:set>
                                  </p:childTnLst>
                                </p:cTn>
                              </p:par>
                              <p:par>
                                <p:cTn id="117" presetID="10" presetClass="exit" presetSubtype="0" fill="hold" nodeType="withEffect">
                                  <p:stCondLst>
                                    <p:cond delay="0"/>
                                  </p:stCondLst>
                                  <p:childTnLst>
                                    <p:animEffect transition="out" filter="fade">
                                      <p:cBhvr>
                                        <p:cTn id="118" dur="500"/>
                                        <p:tgtEl>
                                          <p:spTgt spid="340"/>
                                        </p:tgtEl>
                                      </p:cBhvr>
                                    </p:animEffect>
                                    <p:set>
                                      <p:cBhvr>
                                        <p:cTn id="119" dur="1" fill="hold">
                                          <p:stCondLst>
                                            <p:cond delay="499"/>
                                          </p:stCondLst>
                                        </p:cTn>
                                        <p:tgtEl>
                                          <p:spTgt spid="340"/>
                                        </p:tgtEl>
                                        <p:attrNameLst>
                                          <p:attrName>style.visibility</p:attrName>
                                        </p:attrNameLst>
                                      </p:cBhvr>
                                      <p:to>
                                        <p:strVal val="hidden"/>
                                      </p:to>
                                    </p:set>
                                  </p:child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grpId="0" nodeType="clickEffect">
                                  <p:stCondLst>
                                    <p:cond delay="0"/>
                                  </p:stCondLst>
                                  <p:childTnLst>
                                    <p:set>
                                      <p:cBhvr>
                                        <p:cTn id="123" dur="1" fill="hold">
                                          <p:stCondLst>
                                            <p:cond delay="0"/>
                                          </p:stCondLst>
                                        </p:cTn>
                                        <p:tgtEl>
                                          <p:spTgt spid="155"/>
                                        </p:tgtEl>
                                        <p:attrNameLst>
                                          <p:attrName>style.visibility</p:attrName>
                                        </p:attrNameLst>
                                      </p:cBhvr>
                                      <p:to>
                                        <p:strVal val="visible"/>
                                      </p:to>
                                    </p:set>
                                    <p:animEffect transition="in" filter="wipe(left)">
                                      <p:cBhvr>
                                        <p:cTn id="124" dur="500"/>
                                        <p:tgtEl>
                                          <p:spTgt spid="155"/>
                                        </p:tgtEl>
                                      </p:cBhvr>
                                    </p:animEffect>
                                  </p:childTnLst>
                                </p:cTn>
                              </p:par>
                            </p:childTnLst>
                          </p:cTn>
                        </p:par>
                        <p:par>
                          <p:cTn id="125" fill="hold">
                            <p:stCondLst>
                              <p:cond delay="500"/>
                            </p:stCondLst>
                            <p:childTnLst>
                              <p:par>
                                <p:cTn id="126" presetID="22" presetClass="entr" presetSubtype="8" fill="hold" grpId="0" nodeType="afterEffect">
                                  <p:stCondLst>
                                    <p:cond delay="0"/>
                                  </p:stCondLst>
                                  <p:childTnLst>
                                    <p:set>
                                      <p:cBhvr>
                                        <p:cTn id="127" dur="1" fill="hold">
                                          <p:stCondLst>
                                            <p:cond delay="0"/>
                                          </p:stCondLst>
                                        </p:cTn>
                                        <p:tgtEl>
                                          <p:spTgt spid="317"/>
                                        </p:tgtEl>
                                        <p:attrNameLst>
                                          <p:attrName>style.visibility</p:attrName>
                                        </p:attrNameLst>
                                      </p:cBhvr>
                                      <p:to>
                                        <p:strVal val="visible"/>
                                      </p:to>
                                    </p:set>
                                    <p:animEffect transition="in" filter="wipe(left)">
                                      <p:cBhvr>
                                        <p:cTn id="128" dur="500"/>
                                        <p:tgtEl>
                                          <p:spTgt spid="317"/>
                                        </p:tgtEl>
                                      </p:cBhvr>
                                    </p:animEffect>
                                  </p:childTnLst>
                                </p:cTn>
                              </p:par>
                              <p:par>
                                <p:cTn id="129" presetID="10" presetClass="entr" presetSubtype="0" fill="hold" nodeType="withEffect">
                                  <p:stCondLst>
                                    <p:cond delay="0"/>
                                  </p:stCondLst>
                                  <p:childTnLst>
                                    <p:set>
                                      <p:cBhvr>
                                        <p:cTn id="130" dur="1" fill="hold">
                                          <p:stCondLst>
                                            <p:cond delay="0"/>
                                          </p:stCondLst>
                                        </p:cTn>
                                        <p:tgtEl>
                                          <p:spTgt spid="354"/>
                                        </p:tgtEl>
                                        <p:attrNameLst>
                                          <p:attrName>style.visibility</p:attrName>
                                        </p:attrNameLst>
                                      </p:cBhvr>
                                      <p:to>
                                        <p:strVal val="visible"/>
                                      </p:to>
                                    </p:set>
                                    <p:animEffect transition="in" filter="fade">
                                      <p:cBhvr>
                                        <p:cTn id="131" dur="500"/>
                                        <p:tgtEl>
                                          <p:spTgt spid="354"/>
                                        </p:tgtEl>
                                      </p:cBhvr>
                                    </p:animEffect>
                                  </p:childTnLst>
                                </p:cTn>
                              </p:par>
                            </p:childTnLst>
                          </p:cTn>
                        </p:par>
                        <p:par>
                          <p:cTn id="132" fill="hold">
                            <p:stCondLst>
                              <p:cond delay="1000"/>
                            </p:stCondLst>
                            <p:childTnLst>
                              <p:par>
                                <p:cTn id="133" presetID="0" presetClass="path" presetSubtype="0" accel="50000" decel="50000" fill="hold" nodeType="afterEffect">
                                  <p:stCondLst>
                                    <p:cond delay="0"/>
                                  </p:stCondLst>
                                  <p:childTnLst>
                                    <p:animMotion origin="layout" path="M 3.33333E-6 -1.11111E-6 L 0.13993 -1.11111E-6 " pathEditMode="relative" rAng="0" ptsTypes="AA">
                                      <p:cBhvr>
                                        <p:cTn id="134" dur="500" fill="hold"/>
                                        <p:tgtEl>
                                          <p:spTgt spid="354"/>
                                        </p:tgtEl>
                                        <p:attrNameLst>
                                          <p:attrName>ppt_x</p:attrName>
                                          <p:attrName>ppt_y</p:attrName>
                                        </p:attrNameLst>
                                      </p:cBhvr>
                                      <p:rCtr x="70" y="0"/>
                                    </p:animMotion>
                                  </p:childTnLst>
                                </p:cTn>
                              </p:par>
                            </p:childTnLst>
                          </p:cTn>
                        </p:par>
                        <p:par>
                          <p:cTn id="135" fill="hold">
                            <p:stCondLst>
                              <p:cond delay="1500"/>
                            </p:stCondLst>
                            <p:childTnLst>
                              <p:par>
                                <p:cTn id="136" presetID="10" presetClass="entr" presetSubtype="0" fill="hold" nodeType="afterEffect">
                                  <p:stCondLst>
                                    <p:cond delay="0"/>
                                  </p:stCondLst>
                                  <p:childTnLst>
                                    <p:set>
                                      <p:cBhvr>
                                        <p:cTn id="137" dur="1" fill="hold">
                                          <p:stCondLst>
                                            <p:cond delay="0"/>
                                          </p:stCondLst>
                                        </p:cTn>
                                        <p:tgtEl>
                                          <p:spTgt spid="263"/>
                                        </p:tgtEl>
                                        <p:attrNameLst>
                                          <p:attrName>style.visibility</p:attrName>
                                        </p:attrNameLst>
                                      </p:cBhvr>
                                      <p:to>
                                        <p:strVal val="visible"/>
                                      </p:to>
                                    </p:set>
                                    <p:animEffect transition="in" filter="fade">
                                      <p:cBhvr>
                                        <p:cTn id="138" dur="500"/>
                                        <p:tgtEl>
                                          <p:spTgt spid="263"/>
                                        </p:tgtEl>
                                      </p:cBhvr>
                                    </p:animEffect>
                                  </p:childTnLst>
                                </p:cTn>
                              </p:par>
                            </p:childTnLst>
                          </p:cTn>
                        </p:par>
                        <p:par>
                          <p:cTn id="139" fill="hold">
                            <p:stCondLst>
                              <p:cond delay="2000"/>
                            </p:stCondLst>
                            <p:childTnLst>
                              <p:par>
                                <p:cTn id="140" presetID="10" presetClass="exit" presetSubtype="0" fill="hold" nodeType="afterEffect">
                                  <p:stCondLst>
                                    <p:cond delay="0"/>
                                  </p:stCondLst>
                                  <p:childTnLst>
                                    <p:animEffect transition="out" filter="fade">
                                      <p:cBhvr>
                                        <p:cTn id="141" dur="500"/>
                                        <p:tgtEl>
                                          <p:spTgt spid="354"/>
                                        </p:tgtEl>
                                      </p:cBhvr>
                                    </p:animEffect>
                                    <p:set>
                                      <p:cBhvr>
                                        <p:cTn id="142" dur="1" fill="hold">
                                          <p:stCondLst>
                                            <p:cond delay="499"/>
                                          </p:stCondLst>
                                        </p:cTn>
                                        <p:tgtEl>
                                          <p:spTgt spid="354"/>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22" presetClass="entr" presetSubtype="2" fill="hold" grpId="0" nodeType="clickEffect">
                                  <p:stCondLst>
                                    <p:cond delay="0"/>
                                  </p:stCondLst>
                                  <p:childTnLst>
                                    <p:set>
                                      <p:cBhvr>
                                        <p:cTn id="146" dur="1" fill="hold">
                                          <p:stCondLst>
                                            <p:cond delay="0"/>
                                          </p:stCondLst>
                                        </p:cTn>
                                        <p:tgtEl>
                                          <p:spTgt spid="157"/>
                                        </p:tgtEl>
                                        <p:attrNameLst>
                                          <p:attrName>style.visibility</p:attrName>
                                        </p:attrNameLst>
                                      </p:cBhvr>
                                      <p:to>
                                        <p:strVal val="visible"/>
                                      </p:to>
                                    </p:set>
                                    <p:animEffect transition="in" filter="wipe(right)">
                                      <p:cBhvr>
                                        <p:cTn id="147" dur="500"/>
                                        <p:tgtEl>
                                          <p:spTgt spid="157"/>
                                        </p:tgtEl>
                                      </p:cBhvr>
                                    </p:animEffect>
                                  </p:childTnLst>
                                </p:cTn>
                              </p:par>
                              <p:par>
                                <p:cTn id="148" presetID="22" presetClass="entr" presetSubtype="4" fill="hold" grpId="0" nodeType="withEffect">
                                  <p:stCondLst>
                                    <p:cond delay="0"/>
                                  </p:stCondLst>
                                  <p:childTnLst>
                                    <p:set>
                                      <p:cBhvr>
                                        <p:cTn id="149" dur="1" fill="hold">
                                          <p:stCondLst>
                                            <p:cond delay="0"/>
                                          </p:stCondLst>
                                        </p:cTn>
                                        <p:tgtEl>
                                          <p:spTgt spid="156"/>
                                        </p:tgtEl>
                                        <p:attrNameLst>
                                          <p:attrName>style.visibility</p:attrName>
                                        </p:attrNameLst>
                                      </p:cBhvr>
                                      <p:to>
                                        <p:strVal val="visible"/>
                                      </p:to>
                                    </p:set>
                                    <p:animEffect transition="in" filter="wipe(down)">
                                      <p:cBhvr>
                                        <p:cTn id="150" dur="500"/>
                                        <p:tgtEl>
                                          <p:spTgt spid="156"/>
                                        </p:tgtEl>
                                      </p:cBhvr>
                                    </p:animEffect>
                                  </p:childTnLst>
                                </p:cTn>
                              </p:par>
                            </p:childTnLst>
                          </p:cTn>
                        </p:par>
                      </p:childTnLst>
                    </p:cTn>
                  </p:par>
                  <p:par>
                    <p:cTn id="151" fill="hold">
                      <p:stCondLst>
                        <p:cond delay="indefinite"/>
                      </p:stCondLst>
                      <p:childTnLst>
                        <p:par>
                          <p:cTn id="152" fill="hold">
                            <p:stCondLst>
                              <p:cond delay="0"/>
                            </p:stCondLst>
                            <p:childTnLst>
                              <p:par>
                                <p:cTn id="153" presetID="22" presetClass="entr" presetSubtype="1" fill="hold" grpId="0" nodeType="clickEffect">
                                  <p:stCondLst>
                                    <p:cond delay="0"/>
                                  </p:stCondLst>
                                  <p:childTnLst>
                                    <p:set>
                                      <p:cBhvr>
                                        <p:cTn id="154" dur="1" fill="hold">
                                          <p:stCondLst>
                                            <p:cond delay="0"/>
                                          </p:stCondLst>
                                        </p:cTn>
                                        <p:tgtEl>
                                          <p:spTgt spid="368"/>
                                        </p:tgtEl>
                                        <p:attrNameLst>
                                          <p:attrName>style.visibility</p:attrName>
                                        </p:attrNameLst>
                                      </p:cBhvr>
                                      <p:to>
                                        <p:strVal val="visible"/>
                                      </p:to>
                                    </p:set>
                                    <p:animEffect transition="in" filter="wipe(up)">
                                      <p:cBhvr>
                                        <p:cTn id="155" dur="1000"/>
                                        <p:tgtEl>
                                          <p:spTgt spid="368"/>
                                        </p:tgtEl>
                                      </p:cBhvr>
                                    </p:animEffect>
                                  </p:childTnLst>
                                </p:cTn>
                              </p:par>
                              <p:par>
                                <p:cTn id="156" presetID="22" presetClass="entr" presetSubtype="1" fill="hold" grpId="0" nodeType="withEffect">
                                  <p:stCondLst>
                                    <p:cond delay="0"/>
                                  </p:stCondLst>
                                  <p:childTnLst>
                                    <p:set>
                                      <p:cBhvr>
                                        <p:cTn id="157" dur="1" fill="hold">
                                          <p:stCondLst>
                                            <p:cond delay="0"/>
                                          </p:stCondLst>
                                        </p:cTn>
                                        <p:tgtEl>
                                          <p:spTgt spid="158"/>
                                        </p:tgtEl>
                                        <p:attrNameLst>
                                          <p:attrName>style.visibility</p:attrName>
                                        </p:attrNameLst>
                                      </p:cBhvr>
                                      <p:to>
                                        <p:strVal val="visible"/>
                                      </p:to>
                                    </p:set>
                                    <p:animEffect transition="in" filter="wipe(up)">
                                      <p:cBhvr>
                                        <p:cTn id="158" dur="500"/>
                                        <p:tgtEl>
                                          <p:spTgt spid="158"/>
                                        </p:tgtEl>
                                      </p:cBhvr>
                                    </p:animEffect>
                                  </p:childTnLst>
                                </p:cTn>
                              </p:par>
                              <p:par>
                                <p:cTn id="159" presetID="22" presetClass="entr" presetSubtype="8" fill="hold" grpId="0" nodeType="withEffect">
                                  <p:stCondLst>
                                    <p:cond delay="0"/>
                                  </p:stCondLst>
                                  <p:childTnLst>
                                    <p:set>
                                      <p:cBhvr>
                                        <p:cTn id="160" dur="1" fill="hold">
                                          <p:stCondLst>
                                            <p:cond delay="0"/>
                                          </p:stCondLst>
                                        </p:cTn>
                                        <p:tgtEl>
                                          <p:spTgt spid="159"/>
                                        </p:tgtEl>
                                        <p:attrNameLst>
                                          <p:attrName>style.visibility</p:attrName>
                                        </p:attrNameLst>
                                      </p:cBhvr>
                                      <p:to>
                                        <p:strVal val="visible"/>
                                      </p:to>
                                    </p:set>
                                    <p:animEffect transition="in" filter="wipe(left)">
                                      <p:cBhvr>
                                        <p:cTn id="161" dur="500"/>
                                        <p:tgtEl>
                                          <p:spTgt spid="159"/>
                                        </p:tgtEl>
                                      </p:cBhvr>
                                    </p:animEffect>
                                  </p:childTnLst>
                                </p:cTn>
                              </p:par>
                            </p:childTnLst>
                          </p:cTn>
                        </p:par>
                        <p:par>
                          <p:cTn id="162" fill="hold">
                            <p:stCondLst>
                              <p:cond delay="1000"/>
                            </p:stCondLst>
                            <p:childTnLst>
                              <p:par>
                                <p:cTn id="163" presetID="1" presetClass="entr" presetSubtype="0" fill="hold" nodeType="afterEffect">
                                  <p:stCondLst>
                                    <p:cond delay="0"/>
                                  </p:stCondLst>
                                  <p:childTnLst>
                                    <p:set>
                                      <p:cBhvr>
                                        <p:cTn id="164" dur="1" fill="hold">
                                          <p:stCondLst>
                                            <p:cond delay="0"/>
                                          </p:stCondLst>
                                        </p:cTn>
                                        <p:tgtEl>
                                          <p:spTgt spid="267"/>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266"/>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265"/>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264"/>
                                        </p:tgtEl>
                                        <p:attrNameLst>
                                          <p:attrName>style.visibility</p:attrName>
                                        </p:attrNameLst>
                                      </p:cBhvr>
                                      <p:to>
                                        <p:strVal val="visible"/>
                                      </p:to>
                                    </p:set>
                                  </p:childTnLst>
                                </p:cTn>
                              </p:par>
                            </p:childTnLst>
                          </p:cTn>
                        </p:par>
                        <p:par>
                          <p:cTn id="171" fill="hold">
                            <p:stCondLst>
                              <p:cond delay="1000"/>
                            </p:stCondLst>
                            <p:childTnLst>
                              <p:par>
                                <p:cTn id="172" presetID="0" presetClass="path" presetSubtype="0" accel="50000" decel="50000" fill="hold" nodeType="afterEffect">
                                  <p:stCondLst>
                                    <p:cond delay="0"/>
                                  </p:stCondLst>
                                  <p:childTnLst>
                                    <p:animMotion origin="layout" path="M -0.00833 -0.22777 L -0.00833 0.00556 " pathEditMode="relative" rAng="0" ptsTypes="AA">
                                      <p:cBhvr>
                                        <p:cTn id="173" dur="2000" fill="hold"/>
                                        <p:tgtEl>
                                          <p:spTgt spid="267"/>
                                        </p:tgtEl>
                                        <p:attrNameLst>
                                          <p:attrName>ppt_x</p:attrName>
                                          <p:attrName>ppt_y</p:attrName>
                                        </p:attrNameLst>
                                      </p:cBhvr>
                                      <p:rCtr x="0" y="117"/>
                                    </p:animMotion>
                                  </p:childTnLst>
                                </p:cTn>
                              </p:par>
                              <p:par>
                                <p:cTn id="174" presetID="0" presetClass="path" presetSubtype="0" accel="50000" decel="50000" fill="hold" nodeType="withEffect">
                                  <p:stCondLst>
                                    <p:cond delay="0"/>
                                  </p:stCondLst>
                                  <p:childTnLst>
                                    <p:animMotion origin="layout" path="M -0.0125 -0.22777 L -0.0125 0.00556 " pathEditMode="relative" rAng="0" ptsTypes="AA">
                                      <p:cBhvr>
                                        <p:cTn id="175" dur="2000" fill="hold"/>
                                        <p:tgtEl>
                                          <p:spTgt spid="266"/>
                                        </p:tgtEl>
                                        <p:attrNameLst>
                                          <p:attrName>ppt_x</p:attrName>
                                          <p:attrName>ppt_y</p:attrName>
                                        </p:attrNameLst>
                                      </p:cBhvr>
                                      <p:rCtr x="0" y="117"/>
                                    </p:animMotion>
                                  </p:childTnLst>
                                </p:cTn>
                              </p:par>
                              <p:par>
                                <p:cTn id="176" presetID="0" presetClass="path" presetSubtype="0" accel="50000" decel="50000" fill="hold" nodeType="withEffect">
                                  <p:stCondLst>
                                    <p:cond delay="0"/>
                                  </p:stCondLst>
                                  <p:childTnLst>
                                    <p:animMotion origin="layout" path="M -0.00834 -0.22222 L -0.00834 0.00556 " pathEditMode="relative" rAng="0" ptsTypes="AA">
                                      <p:cBhvr>
                                        <p:cTn id="177" dur="2000" fill="hold"/>
                                        <p:tgtEl>
                                          <p:spTgt spid="265"/>
                                        </p:tgtEl>
                                        <p:attrNameLst>
                                          <p:attrName>ppt_x</p:attrName>
                                          <p:attrName>ppt_y</p:attrName>
                                        </p:attrNameLst>
                                      </p:cBhvr>
                                      <p:rCtr x="0" y="114"/>
                                    </p:animMotion>
                                  </p:childTnLst>
                                </p:cTn>
                              </p:par>
                              <p:par>
                                <p:cTn id="178" presetID="0" presetClass="path" presetSubtype="0" accel="50000" decel="50000" fill="hold" nodeType="withEffect">
                                  <p:stCondLst>
                                    <p:cond delay="0"/>
                                  </p:stCondLst>
                                  <p:childTnLst>
                                    <p:animMotion origin="layout" path="M -0.01007 -0.22222 L -0.01007 0.00556 " pathEditMode="relative" rAng="0" ptsTypes="AA">
                                      <p:cBhvr>
                                        <p:cTn id="179" dur="2000" fill="hold"/>
                                        <p:tgtEl>
                                          <p:spTgt spid="264"/>
                                        </p:tgtEl>
                                        <p:attrNameLst>
                                          <p:attrName>ppt_x</p:attrName>
                                          <p:attrName>ppt_y</p:attrName>
                                        </p:attrNameLst>
                                      </p:cBhvr>
                                      <p:rCtr x="0" y="114"/>
                                    </p:animMotion>
                                  </p:childTnLst>
                                </p:cTn>
                              </p:par>
                            </p:childTnLst>
                          </p:cTn>
                        </p:par>
                      </p:childTnLst>
                    </p:cTn>
                  </p:par>
                  <p:par>
                    <p:cTn id="180" fill="hold">
                      <p:stCondLst>
                        <p:cond delay="indefinite"/>
                      </p:stCondLst>
                      <p:childTnLst>
                        <p:par>
                          <p:cTn id="181" fill="hold">
                            <p:stCondLst>
                              <p:cond delay="0"/>
                            </p:stCondLst>
                            <p:childTnLst>
                              <p:par>
                                <p:cTn id="182" presetID="22" presetClass="entr" presetSubtype="8" fill="hold" grpId="0" nodeType="clickEffect">
                                  <p:stCondLst>
                                    <p:cond delay="0"/>
                                  </p:stCondLst>
                                  <p:childTnLst>
                                    <p:set>
                                      <p:cBhvr>
                                        <p:cTn id="183" dur="1" fill="hold">
                                          <p:stCondLst>
                                            <p:cond delay="0"/>
                                          </p:stCondLst>
                                        </p:cTn>
                                        <p:tgtEl>
                                          <p:spTgt spid="252"/>
                                        </p:tgtEl>
                                        <p:attrNameLst>
                                          <p:attrName>style.visibility</p:attrName>
                                        </p:attrNameLst>
                                      </p:cBhvr>
                                      <p:to>
                                        <p:strVal val="visible"/>
                                      </p:to>
                                    </p:set>
                                    <p:animEffect transition="in" filter="wipe(left)">
                                      <p:cBhvr>
                                        <p:cTn id="184" dur="500"/>
                                        <p:tgtEl>
                                          <p:spTgt spid="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animBg="1"/>
      <p:bldP spid="180" grpId="0" animBg="1"/>
      <p:bldP spid="182" grpId="0" animBg="1"/>
      <p:bldP spid="184" grpId="0" animBg="1"/>
      <p:bldP spid="185" grpId="0" animBg="1"/>
      <p:bldP spid="186" grpId="0" animBg="1"/>
      <p:bldP spid="187" grpId="0" animBg="1"/>
      <p:bldP spid="188" grpId="0" animBg="1"/>
      <p:bldP spid="316" grpId="0"/>
      <p:bldP spid="317" grpId="0"/>
      <p:bldP spid="143" grpId="0" animBg="1"/>
      <p:bldP spid="151" grpId="0"/>
      <p:bldP spid="152" grpId="0"/>
      <p:bldP spid="154" grpId="0"/>
      <p:bldP spid="155" grpId="0"/>
      <p:bldP spid="156" grpId="0" animBg="1"/>
      <p:bldP spid="157" grpId="0"/>
      <p:bldP spid="159" grpId="0"/>
      <p:bldP spid="252" grpId="0"/>
      <p:bldP spid="36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5638800" y="1447800"/>
            <a:ext cx="3200400" cy="3276600"/>
          </a:xfrm>
          <a:prstGeom prst="rect">
            <a:avLst/>
          </a:prstGeom>
          <a:gradFill>
            <a:gsLst>
              <a:gs pos="0">
                <a:schemeClr val="bg1"/>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0070C0"/>
                </a:solidFill>
              </a:rPr>
              <a:t>Calculation Order</a:t>
            </a:r>
          </a:p>
          <a:p>
            <a:pPr algn="ctr"/>
            <a:endParaRPr lang="en-US" sz="2800" b="1" dirty="0" smtClean="0">
              <a:solidFill>
                <a:srgbClr val="0070C0"/>
              </a:solidFill>
            </a:endParaRPr>
          </a:p>
          <a:p>
            <a:pPr algn="ctr"/>
            <a:endParaRPr lang="en-US" sz="2800" b="1" dirty="0" smtClean="0">
              <a:solidFill>
                <a:srgbClr val="0070C0"/>
              </a:solidFill>
            </a:endParaRPr>
          </a:p>
          <a:p>
            <a:pPr algn="ctr"/>
            <a:endParaRPr lang="en-US" sz="2800" b="1" dirty="0" smtClean="0">
              <a:solidFill>
                <a:srgbClr val="0070C0"/>
              </a:solidFill>
            </a:endParaRPr>
          </a:p>
          <a:p>
            <a:pPr algn="ctr"/>
            <a:endParaRPr lang="en-US" sz="2800" b="1" dirty="0" smtClean="0">
              <a:solidFill>
                <a:srgbClr val="0070C0"/>
              </a:solidFill>
            </a:endParaRPr>
          </a:p>
          <a:p>
            <a:pPr algn="ctr"/>
            <a:endParaRPr lang="en-US" sz="2800" b="1" dirty="0" smtClean="0">
              <a:solidFill>
                <a:srgbClr val="0070C0"/>
              </a:solidFill>
            </a:endParaRPr>
          </a:p>
          <a:p>
            <a:pPr algn="ctr"/>
            <a:endParaRPr lang="en-US" sz="2800" b="1" dirty="0">
              <a:solidFill>
                <a:srgbClr val="0070C0"/>
              </a:solidFill>
            </a:endParaRPr>
          </a:p>
        </p:txBody>
      </p:sp>
      <p:sp>
        <p:nvSpPr>
          <p:cNvPr id="2" name="Title 1"/>
          <p:cNvSpPr>
            <a:spLocks noGrp="1"/>
          </p:cNvSpPr>
          <p:nvPr>
            <p:ph type="title"/>
          </p:nvPr>
        </p:nvSpPr>
        <p:spPr/>
        <p:txBody>
          <a:bodyPr/>
          <a:lstStyle/>
          <a:p>
            <a:r>
              <a:rPr lang="en-US" dirty="0" smtClean="0"/>
              <a:t>Rules Example</a:t>
            </a:r>
            <a:endParaRPr lang="en-US" dirty="0"/>
          </a:p>
        </p:txBody>
      </p:sp>
      <p:sp>
        <p:nvSpPr>
          <p:cNvPr id="3" name="Content Placeholder 2"/>
          <p:cNvSpPr>
            <a:spLocks noGrp="1"/>
          </p:cNvSpPr>
          <p:nvPr>
            <p:ph idx="1"/>
          </p:nvPr>
        </p:nvSpPr>
        <p:spPr>
          <a:xfrm>
            <a:off x="228600" y="1600200"/>
            <a:ext cx="8458200" cy="4525963"/>
          </a:xfrm>
        </p:spPr>
        <p:txBody>
          <a:bodyPr>
            <a:normAutofit lnSpcReduction="10000"/>
          </a:bodyPr>
          <a:lstStyle/>
          <a:p>
            <a:pPr lvl="1">
              <a:buNone/>
            </a:pPr>
            <a:endParaRPr lang="en-US" dirty="0" smtClean="0"/>
          </a:p>
          <a:p>
            <a:pPr lvl="1">
              <a:buNone/>
            </a:pPr>
            <a:endParaRPr lang="en-US" dirty="0" smtClean="0"/>
          </a:p>
          <a:p>
            <a:pPr lvl="1">
              <a:buNone/>
            </a:pPr>
            <a:endParaRPr lang="en-US" dirty="0" smtClean="0"/>
          </a:p>
          <a:p>
            <a:pPr lvl="1">
              <a:buNone/>
            </a:pPr>
            <a:r>
              <a:rPr lang="en-US" dirty="0" smtClean="0"/>
              <a:t>Population A:</a:t>
            </a:r>
          </a:p>
          <a:p>
            <a:pPr lvl="1">
              <a:buNone/>
            </a:pPr>
            <a:r>
              <a:rPr lang="en-US" dirty="0" smtClean="0"/>
              <a:t>Rules:</a:t>
            </a:r>
          </a:p>
          <a:p>
            <a:pPr lvl="1">
              <a:buNone/>
            </a:pPr>
            <a:r>
              <a:rPr lang="en-US" dirty="0" smtClean="0"/>
              <a:t>   Age ~ Gaussian (50 + 2*Male,5)</a:t>
            </a:r>
          </a:p>
          <a:p>
            <a:pPr lvl="1">
              <a:buNone/>
            </a:pPr>
            <a:r>
              <a:rPr lang="en-US" dirty="0" smtClean="0"/>
              <a:t>   Male ~ Bernoulli (0.5)</a:t>
            </a:r>
          </a:p>
          <a:p>
            <a:pPr lvl="1">
              <a:buNone/>
            </a:pPr>
            <a:r>
              <a:rPr lang="en-US" dirty="0" smtClean="0"/>
              <a:t>   Height ~ Gaussian(1.7+0.1*Male,0.1)</a:t>
            </a:r>
          </a:p>
          <a:p>
            <a:pPr lvl="1">
              <a:buNone/>
            </a:pPr>
            <a:r>
              <a:rPr lang="en-US" dirty="0" smtClean="0"/>
              <a:t>   Weight ~ (</a:t>
            </a:r>
            <a:r>
              <a:rPr lang="en-US" dirty="0" err="1" smtClean="0"/>
              <a:t>Age+Uniform</a:t>
            </a:r>
            <a:r>
              <a:rPr lang="en-US" dirty="0" smtClean="0"/>
              <a:t>(0,20))*(Height-0.75)</a:t>
            </a:r>
          </a:p>
          <a:p>
            <a:pPr lvl="1">
              <a:buNone/>
            </a:pPr>
            <a:endParaRPr lang="en-US" dirty="0"/>
          </a:p>
        </p:txBody>
      </p:sp>
      <p:sp>
        <p:nvSpPr>
          <p:cNvPr id="5" name="Rectangle 4"/>
          <p:cNvSpPr/>
          <p:nvPr/>
        </p:nvSpPr>
        <p:spPr>
          <a:xfrm>
            <a:off x="5715000" y="3124200"/>
            <a:ext cx="1066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Arial Narrow" pitchFamily="34" charset="0"/>
              </a:rPr>
              <a:t>Age</a:t>
            </a:r>
            <a:endParaRPr lang="en-US" sz="2800" dirty="0">
              <a:latin typeface="Arial Narrow" pitchFamily="34" charset="0"/>
            </a:endParaRPr>
          </a:p>
        </p:txBody>
      </p:sp>
      <p:sp>
        <p:nvSpPr>
          <p:cNvPr id="6" name="Rectangle 5"/>
          <p:cNvSpPr/>
          <p:nvPr/>
        </p:nvSpPr>
        <p:spPr>
          <a:xfrm>
            <a:off x="6553200" y="2209800"/>
            <a:ext cx="1066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Arial Narrow" pitchFamily="34" charset="0"/>
              </a:rPr>
              <a:t>Male</a:t>
            </a:r>
            <a:endParaRPr lang="en-US" sz="2800" dirty="0">
              <a:latin typeface="Arial Narrow" pitchFamily="34" charset="0"/>
            </a:endParaRPr>
          </a:p>
        </p:txBody>
      </p:sp>
      <p:sp>
        <p:nvSpPr>
          <p:cNvPr id="7" name="Rectangle 6"/>
          <p:cNvSpPr/>
          <p:nvPr/>
        </p:nvSpPr>
        <p:spPr>
          <a:xfrm>
            <a:off x="7315200" y="3124200"/>
            <a:ext cx="1371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Arial Narrow" pitchFamily="34" charset="0"/>
              </a:rPr>
              <a:t>Height</a:t>
            </a:r>
            <a:endParaRPr lang="en-US" sz="2800" dirty="0">
              <a:latin typeface="Arial Narrow" pitchFamily="34" charset="0"/>
            </a:endParaRPr>
          </a:p>
        </p:txBody>
      </p:sp>
      <p:sp>
        <p:nvSpPr>
          <p:cNvPr id="8" name="Rectangle 7"/>
          <p:cNvSpPr/>
          <p:nvPr/>
        </p:nvSpPr>
        <p:spPr>
          <a:xfrm>
            <a:off x="6400800" y="4038600"/>
            <a:ext cx="1371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Arial Narrow" pitchFamily="34" charset="0"/>
              </a:rPr>
              <a:t>Weight</a:t>
            </a:r>
            <a:endParaRPr lang="en-US" sz="2800" dirty="0">
              <a:latin typeface="Arial Narrow" pitchFamily="34" charset="0"/>
            </a:endParaRPr>
          </a:p>
        </p:txBody>
      </p:sp>
      <p:sp>
        <p:nvSpPr>
          <p:cNvPr id="9" name="AutoShape 5"/>
          <p:cNvSpPr>
            <a:spLocks noChangeShapeType="1"/>
          </p:cNvSpPr>
          <p:nvPr/>
        </p:nvSpPr>
        <p:spPr bwMode="auto">
          <a:xfrm flipH="1" flipV="1">
            <a:off x="7620000" y="2743200"/>
            <a:ext cx="304800" cy="381000"/>
          </a:xfrm>
          <a:prstGeom prst="straightConnector1">
            <a:avLst/>
          </a:prstGeom>
          <a:noFill/>
          <a:ln w="12700">
            <a:solidFill>
              <a:srgbClr val="000000"/>
            </a:solidFill>
            <a:round/>
            <a:headEnd type="triangle" w="lg" len="lg"/>
            <a:tailEnd type="none" w="lg" len="lg"/>
          </a:ln>
        </p:spPr>
        <p:txBody>
          <a:bodyPr vert="horz" wrap="square" lIns="91440" tIns="45720" rIns="91440" bIns="45720" numCol="1" anchor="t" anchorCtr="0" compatLnSpc="1">
            <a:prstTxWarp prst="textNoShape">
              <a:avLst/>
            </a:prstTxWarp>
          </a:bodyPr>
          <a:lstStyle/>
          <a:p>
            <a:endParaRPr lang="en-US" sz="1400"/>
          </a:p>
        </p:txBody>
      </p:sp>
      <p:sp>
        <p:nvSpPr>
          <p:cNvPr id="10" name="AutoShape 5"/>
          <p:cNvSpPr>
            <a:spLocks noChangeShapeType="1"/>
          </p:cNvSpPr>
          <p:nvPr/>
        </p:nvSpPr>
        <p:spPr bwMode="auto">
          <a:xfrm flipV="1">
            <a:off x="6248400" y="2743200"/>
            <a:ext cx="304800" cy="381000"/>
          </a:xfrm>
          <a:prstGeom prst="straightConnector1">
            <a:avLst/>
          </a:prstGeom>
          <a:noFill/>
          <a:ln w="12700">
            <a:solidFill>
              <a:srgbClr val="000000"/>
            </a:solidFill>
            <a:round/>
            <a:headEnd type="triangle" w="lg" len="lg"/>
            <a:tailEnd type="none" w="lg" len="lg"/>
          </a:ln>
        </p:spPr>
        <p:txBody>
          <a:bodyPr vert="horz" wrap="square" lIns="91440" tIns="45720" rIns="91440" bIns="45720" numCol="1" anchor="t" anchorCtr="0" compatLnSpc="1">
            <a:prstTxWarp prst="textNoShape">
              <a:avLst/>
            </a:prstTxWarp>
          </a:bodyPr>
          <a:lstStyle/>
          <a:p>
            <a:endParaRPr lang="en-US" sz="1400"/>
          </a:p>
        </p:txBody>
      </p:sp>
      <p:sp>
        <p:nvSpPr>
          <p:cNvPr id="11" name="AutoShape 5"/>
          <p:cNvSpPr>
            <a:spLocks noChangeShapeType="1"/>
          </p:cNvSpPr>
          <p:nvPr/>
        </p:nvSpPr>
        <p:spPr bwMode="auto">
          <a:xfrm flipH="1" flipV="1">
            <a:off x="6781800" y="3657600"/>
            <a:ext cx="304800" cy="381000"/>
          </a:xfrm>
          <a:prstGeom prst="straightConnector1">
            <a:avLst/>
          </a:prstGeom>
          <a:noFill/>
          <a:ln w="12700">
            <a:solidFill>
              <a:srgbClr val="000000"/>
            </a:solidFill>
            <a:round/>
            <a:headEnd type="triangle" w="lg" len="lg"/>
            <a:tailEnd type="none" w="lg" len="lg"/>
          </a:ln>
        </p:spPr>
        <p:txBody>
          <a:bodyPr vert="horz" wrap="square" lIns="91440" tIns="45720" rIns="91440" bIns="45720" numCol="1" anchor="t" anchorCtr="0" compatLnSpc="1">
            <a:prstTxWarp prst="textNoShape">
              <a:avLst/>
            </a:prstTxWarp>
          </a:bodyPr>
          <a:lstStyle/>
          <a:p>
            <a:endParaRPr lang="en-US" sz="1400"/>
          </a:p>
        </p:txBody>
      </p:sp>
      <p:sp>
        <p:nvSpPr>
          <p:cNvPr id="12" name="AutoShape 5"/>
          <p:cNvSpPr>
            <a:spLocks noChangeShapeType="1"/>
          </p:cNvSpPr>
          <p:nvPr/>
        </p:nvSpPr>
        <p:spPr bwMode="auto">
          <a:xfrm flipV="1">
            <a:off x="7086600" y="3657600"/>
            <a:ext cx="228600" cy="381000"/>
          </a:xfrm>
          <a:prstGeom prst="straightConnector1">
            <a:avLst/>
          </a:prstGeom>
          <a:noFill/>
          <a:ln w="12700">
            <a:solidFill>
              <a:srgbClr val="000000"/>
            </a:solidFill>
            <a:round/>
            <a:headEnd type="triangle" w="lg" len="lg"/>
            <a:tailEnd type="none" w="lg" len="lg"/>
          </a:ln>
        </p:spPr>
        <p:txBody>
          <a:bodyPr vert="horz" wrap="square" lIns="91440" tIns="45720" rIns="91440" bIns="45720" numCol="1" anchor="t" anchorCtr="0" compatLnSpc="1">
            <a:prstTxWarp prst="textNoShape">
              <a:avLst/>
            </a:prstTxWarp>
          </a:bodyPr>
          <a:lstStyle/>
          <a:p>
            <a:endParaRPr lang="en-US" sz="1400"/>
          </a:p>
        </p:txBody>
      </p:sp>
      <p:sp>
        <p:nvSpPr>
          <p:cNvPr id="13" name="Rectangle 12"/>
          <p:cNvSpPr/>
          <p:nvPr/>
        </p:nvSpPr>
        <p:spPr>
          <a:xfrm>
            <a:off x="685800" y="1447800"/>
            <a:ext cx="4495800" cy="1371600"/>
          </a:xfrm>
          <a:prstGeom prst="rect">
            <a:avLst/>
          </a:prstGeom>
          <a:gradFill>
            <a:gsLst>
              <a:gs pos="0">
                <a:schemeClr val="bg1"/>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0070C0"/>
                </a:solidFill>
              </a:rPr>
              <a:t>Out of Order execution:</a:t>
            </a:r>
          </a:p>
          <a:p>
            <a:pPr algn="ctr"/>
            <a:r>
              <a:rPr lang="en-US" sz="2800" b="1" dirty="0" smtClean="0">
                <a:solidFill>
                  <a:schemeClr val="tx1"/>
                </a:solidFill>
              </a:rPr>
              <a:t>Calculation order is different than definition order</a:t>
            </a:r>
            <a:endParaRPr lang="en-US" sz="28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up)">
                                      <p:cBhvr>
                                        <p:cTn id="16" dur="500"/>
                                        <p:tgtEl>
                                          <p:spTgt spid="9"/>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up)">
                                      <p:cBhvr>
                                        <p:cTn id="24" dur="500"/>
                                        <p:tgtEl>
                                          <p:spTgt spid="5"/>
                                        </p:tgtEl>
                                      </p:cBhvr>
                                    </p:animEffect>
                                  </p:childTnLst>
                                </p:cTn>
                              </p:par>
                            </p:childTnLst>
                          </p:cTn>
                        </p:par>
                        <p:par>
                          <p:cTn id="25" fill="hold">
                            <p:stCondLst>
                              <p:cond delay="500"/>
                            </p:stCondLst>
                            <p:childTnLst>
                              <p:par>
                                <p:cTn id="26" presetID="22" presetClass="entr" presetSubtype="1" fill="hold" grpId="0"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up)">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up)">
                                      <p:cBhvr>
                                        <p:cTn id="33" dur="500"/>
                                        <p:tgtEl>
                                          <p:spTgt spid="11"/>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ipe(up)">
                                      <p:cBhvr>
                                        <p:cTn id="36" dur="500"/>
                                        <p:tgtEl>
                                          <p:spTgt spid="12"/>
                                        </p:tgtEl>
                                      </p:cBhvr>
                                    </p:animEffect>
                                  </p:childTnLst>
                                </p:cTn>
                              </p:par>
                            </p:childTnLst>
                          </p:cTn>
                        </p:par>
                        <p:par>
                          <p:cTn id="37" fill="hold">
                            <p:stCondLst>
                              <p:cond delay="500"/>
                            </p:stCondLst>
                            <p:childTnLst>
                              <p:par>
                                <p:cTn id="38" presetID="22" presetClass="entr" presetSubtype="1" fill="hold" grpId="0" nodeType="after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wipe(up)">
                                      <p:cBhvr>
                                        <p:cTn id="40" dur="500"/>
                                        <p:tgtEl>
                                          <p:spTgt spid="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wipe(left)">
                                      <p:cBhvr>
                                        <p:cTn id="4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animBg="1"/>
      <p:bldP spid="6" grpId="0" animBg="1"/>
      <p:bldP spid="7" grpId="0" animBg="1"/>
      <p:bldP spid="8" grpId="0" animBg="1"/>
      <p:bldP spid="9" grpId="0" animBg="1"/>
      <p:bldP spid="10" grpId="0" animBg="1"/>
      <p:bldP spid="11" grpId="0" animBg="1"/>
      <p:bldP spid="12"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Example</a:t>
            </a:r>
            <a:endParaRPr lang="en-US" dirty="0"/>
          </a:p>
        </p:txBody>
      </p:sp>
      <p:sp>
        <p:nvSpPr>
          <p:cNvPr id="3" name="Content Placeholder 2"/>
          <p:cNvSpPr>
            <a:spLocks noGrp="1"/>
          </p:cNvSpPr>
          <p:nvPr>
            <p:ph idx="1"/>
          </p:nvPr>
        </p:nvSpPr>
        <p:spPr>
          <a:xfrm>
            <a:off x="304800" y="1600200"/>
            <a:ext cx="8382000" cy="4525963"/>
          </a:xfrm>
        </p:spPr>
        <p:txBody>
          <a:bodyPr>
            <a:normAutofit fontScale="92500" lnSpcReduction="10000"/>
          </a:bodyPr>
          <a:lstStyle/>
          <a:p>
            <a:pPr lvl="1">
              <a:buNone/>
            </a:pPr>
            <a:r>
              <a:rPr lang="en-US" sz="3000" dirty="0" smtClean="0"/>
              <a:t>Population C:</a:t>
            </a:r>
          </a:p>
          <a:p>
            <a:pPr lvl="1">
              <a:buNone/>
            </a:pPr>
            <a:r>
              <a:rPr lang="en-US" sz="3000" dirty="0" smtClean="0"/>
              <a:t>Objectives: </a:t>
            </a:r>
          </a:p>
          <a:p>
            <a:pPr lvl="1">
              <a:buNone/>
            </a:pPr>
            <a:r>
              <a:rPr lang="en-US" sz="3000" dirty="0" smtClean="0"/>
              <a:t>   Objective #1:</a:t>
            </a:r>
          </a:p>
          <a:p>
            <a:pPr lvl="1">
              <a:buNone/>
            </a:pPr>
            <a:r>
              <a:rPr lang="en-US" sz="3000" dirty="0" smtClean="0"/>
              <a:t>      Filter Criteria: 1</a:t>
            </a:r>
          </a:p>
          <a:p>
            <a:pPr lvl="1">
              <a:buNone/>
            </a:pPr>
            <a:r>
              <a:rPr lang="en-US" sz="3000" dirty="0" smtClean="0"/>
              <a:t>      Statistics Expression: Weight/Height**2</a:t>
            </a:r>
          </a:p>
          <a:p>
            <a:pPr lvl="1">
              <a:buNone/>
            </a:pPr>
            <a:r>
              <a:rPr lang="en-US" sz="3000" dirty="0" smtClean="0"/>
              <a:t>      Function: MEAN</a:t>
            </a:r>
          </a:p>
          <a:p>
            <a:pPr lvl="1">
              <a:buNone/>
            </a:pPr>
            <a:r>
              <a:rPr lang="en-US" sz="3000" dirty="0" smtClean="0"/>
              <a:t>      Target Value: 25</a:t>
            </a:r>
          </a:p>
          <a:p>
            <a:pPr lvl="1">
              <a:buNone/>
            </a:pPr>
            <a:r>
              <a:rPr lang="en-US" sz="3000" dirty="0" smtClean="0"/>
              <a:t>      Weight:1</a:t>
            </a:r>
          </a:p>
          <a:p>
            <a:pPr>
              <a:buNone/>
            </a:pPr>
            <a:r>
              <a:rPr lang="en-US" i="1" dirty="0" smtClean="0"/>
              <a:t> </a:t>
            </a:r>
          </a:p>
        </p:txBody>
      </p:sp>
      <p:sp>
        <p:nvSpPr>
          <p:cNvPr id="4" name="Rectangle 3"/>
          <p:cNvSpPr/>
          <p:nvPr/>
        </p:nvSpPr>
        <p:spPr>
          <a:xfrm>
            <a:off x="3733800" y="4038600"/>
            <a:ext cx="5181600" cy="1676400"/>
          </a:xfrm>
          <a:prstGeom prst="rect">
            <a:avLst/>
          </a:prstGeom>
          <a:gradFill>
            <a:gsLst>
              <a:gs pos="0">
                <a:schemeClr val="bg1"/>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0070C0"/>
                </a:solidFill>
              </a:rPr>
              <a:t>In Simple Words:</a:t>
            </a:r>
          </a:p>
          <a:p>
            <a:pPr algn="ctr"/>
            <a:r>
              <a:rPr lang="en-US" sz="2800" b="1" dirty="0" smtClean="0">
                <a:solidFill>
                  <a:schemeClr val="tx1"/>
                </a:solidFill>
              </a:rPr>
              <a:t>Ask for the Mean BMI to be 25 for the entire population</a:t>
            </a:r>
            <a:endParaRPr lang="en-US" sz="28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8422</TotalTime>
  <Words>5011</Words>
  <Application>Microsoft Office PowerPoint</Application>
  <PresentationFormat>On-screen Show (4:3)</PresentationFormat>
  <Paragraphs>3633</Paragraphs>
  <Slides>27</Slides>
  <Notes>1</Notes>
  <HiddenSlides>8</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1_Office Theme</vt:lpstr>
      <vt:lpstr>Object Oriented  Population Generation</vt:lpstr>
      <vt:lpstr>Population Generation Goal</vt:lpstr>
      <vt:lpstr>Population Generation Motivation</vt:lpstr>
      <vt:lpstr>Clinical Trial Populations: Background</vt:lpstr>
      <vt:lpstr>INSPYRED MIST</vt:lpstr>
      <vt:lpstr>Population Generation Process</vt:lpstr>
      <vt:lpstr>INSPYRED Evolutionary Computation</vt:lpstr>
      <vt:lpstr>Rules Example</vt:lpstr>
      <vt:lpstr>Objectives Example</vt:lpstr>
      <vt:lpstr>Object Oriented</vt:lpstr>
      <vt:lpstr>Simple Inheritance Example</vt:lpstr>
      <vt:lpstr>Data Inheritance is Different</vt:lpstr>
      <vt:lpstr>Simple Example</vt:lpstr>
      <vt:lpstr>Data Inheritance Example</vt:lpstr>
      <vt:lpstr>Object Oriented Advantages</vt:lpstr>
      <vt:lpstr>Future Work</vt:lpstr>
      <vt:lpstr>Towards Big Data</vt:lpstr>
      <vt:lpstr>Acknowledgments</vt:lpstr>
      <vt:lpstr>Questions?</vt:lpstr>
      <vt:lpstr>A Dedicated Population Generation Language – Why?</vt:lpstr>
      <vt:lpstr>MIST Runs Over the Cloud!</vt:lpstr>
      <vt:lpstr>How Does it Work?</vt:lpstr>
      <vt:lpstr>Simulation Language / Compiler</vt:lpstr>
      <vt:lpstr>Monte Carlo Initialization:  Distribution to Population Generation </vt:lpstr>
      <vt:lpstr>Population Generation Example Skewed by Inclusion/Exclusion</vt:lpstr>
      <vt:lpstr>Population Generation Example With Objectives &amp; INSPYRED </vt:lpstr>
      <vt:lpstr>The Reference Model  Fitness Matrix – Selected Models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Reference Model</dc:title>
  <dc:creator>Work</dc:creator>
  <cp:lastModifiedBy>Work</cp:lastModifiedBy>
  <cp:revision>994</cp:revision>
  <dcterms:created xsi:type="dcterms:W3CDTF">2012-03-14T20:44:16Z</dcterms:created>
  <dcterms:modified xsi:type="dcterms:W3CDTF">2015-03-29T09:38:44Z</dcterms:modified>
</cp:coreProperties>
</file>