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19" r:id="rId2"/>
    <p:sldId id="410" r:id="rId3"/>
    <p:sldId id="382" r:id="rId4"/>
    <p:sldId id="429" r:id="rId5"/>
    <p:sldId id="427" r:id="rId6"/>
    <p:sldId id="430" r:id="rId7"/>
    <p:sldId id="431" r:id="rId8"/>
    <p:sldId id="434" r:id="rId9"/>
    <p:sldId id="432" r:id="rId10"/>
    <p:sldId id="437" r:id="rId11"/>
    <p:sldId id="438" r:id="rId12"/>
    <p:sldId id="433" r:id="rId13"/>
    <p:sldId id="439" r:id="rId14"/>
    <p:sldId id="441" r:id="rId15"/>
    <p:sldId id="436" r:id="rId16"/>
    <p:sldId id="440" r:id="rId17"/>
    <p:sldId id="444" r:id="rId18"/>
    <p:sldId id="293" r:id="rId19"/>
    <p:sldId id="351" r:id="rId20"/>
    <p:sldId id="408" r:id="rId21"/>
    <p:sldId id="443" r:id="rId22"/>
    <p:sldId id="442" r:id="rId23"/>
    <p:sldId id="417" r:id="rId24"/>
    <p:sldId id="422" r:id="rId25"/>
    <p:sldId id="412" r:id="rId26"/>
    <p:sldId id="413" r:id="rId27"/>
    <p:sldId id="414" r:id="rId28"/>
    <p:sldId id="41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696B"/>
    <a:srgbClr val="FFFF99"/>
    <a:srgbClr val="CC66FF"/>
    <a:srgbClr val="5A8AC6"/>
    <a:srgbClr val="C9F1FF"/>
    <a:srgbClr val="21FFFA"/>
    <a:srgbClr val="FDC07C"/>
    <a:srgbClr val="660033"/>
    <a:srgbClr val="FB957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78" autoAdjust="0"/>
    <p:restoredTop sz="98330" autoAdjust="0"/>
  </p:normalViewPr>
  <p:slideViewPr>
    <p:cSldViewPr>
      <p:cViewPr varScale="1">
        <p:scale>
          <a:sx n="65" d="100"/>
          <a:sy n="65" d="100"/>
        </p:scale>
        <p:origin x="-1308" y="-108"/>
      </p:cViewPr>
      <p:guideLst>
        <p:guide orient="horz" pos="2160"/>
        <p:guide pos="2880"/>
      </p:guideLst>
    </p:cSldViewPr>
  </p:slideViewPr>
  <p:outlineViewPr>
    <p:cViewPr>
      <p:scale>
        <a:sx n="33" d="100"/>
        <a:sy n="33" d="100"/>
      </p:scale>
      <p:origin x="48" y="20682"/>
    </p:cViewPr>
  </p:outlineViewPr>
  <p:notesTextViewPr>
    <p:cViewPr>
      <p:scale>
        <a:sx n="100" d="100"/>
        <a:sy n="100" d="100"/>
      </p:scale>
      <p:origin x="0" y="0"/>
    </p:cViewPr>
  </p:notesTextViewPr>
  <p:sorterViewPr>
    <p:cViewPr>
      <p:scale>
        <a:sx n="43" d="100"/>
        <a:sy n="43"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6"/>
  <c:chart>
    <c:title>
      <c:tx>
        <c:rich>
          <a:bodyPr/>
          <a:lstStyle/>
          <a:p>
            <a:pPr>
              <a:defRPr/>
            </a:pPr>
            <a:r>
              <a:rPr lang="en-US"/>
              <a:t>The Reference Model Growth</a:t>
            </a:r>
          </a:p>
        </c:rich>
      </c:tx>
      <c:layout/>
    </c:title>
    <c:plotArea>
      <c:layout/>
      <c:barChart>
        <c:barDir val="bar"/>
        <c:grouping val="clustered"/>
        <c:ser>
          <c:idx val="0"/>
          <c:order val="0"/>
          <c:tx>
            <c:strRef>
              <c:f>Sheet1!$B$1</c:f>
              <c:strCache>
                <c:ptCount val="1"/>
                <c:pt idx="0">
                  <c:v>2015</c:v>
                </c:pt>
              </c:strCache>
            </c:strRef>
          </c:tx>
          <c:cat>
            <c:strRef>
              <c:f>Sheet1!$A$2:$A$4</c:f>
              <c:strCache>
                <c:ptCount val="3"/>
                <c:pt idx="0">
                  <c:v>Models</c:v>
                </c:pt>
                <c:pt idx="1">
                  <c:v>Cohorts</c:v>
                </c:pt>
                <c:pt idx="2">
                  <c:v>Populations</c:v>
                </c:pt>
              </c:strCache>
            </c:strRef>
          </c:cat>
          <c:val>
            <c:numRef>
              <c:f>Sheet1!$B$2:$B$4</c:f>
              <c:numCache>
                <c:formatCode>General</c:formatCode>
                <c:ptCount val="3"/>
                <c:pt idx="0">
                  <c:v>1028</c:v>
                </c:pt>
                <c:pt idx="1">
                  <c:v>47</c:v>
                </c:pt>
                <c:pt idx="2">
                  <c:v>9</c:v>
                </c:pt>
              </c:numCache>
            </c:numRef>
          </c:val>
        </c:ser>
        <c:ser>
          <c:idx val="1"/>
          <c:order val="1"/>
          <c:tx>
            <c:strRef>
              <c:f>Sheet1!$C$1</c:f>
              <c:strCache>
                <c:ptCount val="1"/>
                <c:pt idx="0">
                  <c:v>2014</c:v>
                </c:pt>
              </c:strCache>
            </c:strRef>
          </c:tx>
          <c:cat>
            <c:strRef>
              <c:f>Sheet1!$A$2:$A$4</c:f>
              <c:strCache>
                <c:ptCount val="3"/>
                <c:pt idx="0">
                  <c:v>Models</c:v>
                </c:pt>
                <c:pt idx="1">
                  <c:v>Cohorts</c:v>
                </c:pt>
                <c:pt idx="2">
                  <c:v>Populations</c:v>
                </c:pt>
              </c:strCache>
            </c:strRef>
          </c:cat>
          <c:val>
            <c:numRef>
              <c:f>Sheet1!$C$2:$C$4</c:f>
              <c:numCache>
                <c:formatCode>General</c:formatCode>
                <c:ptCount val="3"/>
                <c:pt idx="0">
                  <c:v>400</c:v>
                </c:pt>
                <c:pt idx="1">
                  <c:v>40</c:v>
                </c:pt>
                <c:pt idx="2">
                  <c:v>8</c:v>
                </c:pt>
              </c:numCache>
            </c:numRef>
          </c:val>
        </c:ser>
        <c:ser>
          <c:idx val="2"/>
          <c:order val="2"/>
          <c:tx>
            <c:strRef>
              <c:f>Sheet1!$D$1</c:f>
              <c:strCache>
                <c:ptCount val="1"/>
                <c:pt idx="0">
                  <c:v>2013</c:v>
                </c:pt>
              </c:strCache>
            </c:strRef>
          </c:tx>
          <c:cat>
            <c:strRef>
              <c:f>Sheet1!$A$2:$A$4</c:f>
              <c:strCache>
                <c:ptCount val="3"/>
                <c:pt idx="0">
                  <c:v>Models</c:v>
                </c:pt>
                <c:pt idx="1">
                  <c:v>Cohorts</c:v>
                </c:pt>
                <c:pt idx="2">
                  <c:v>Populations</c:v>
                </c:pt>
              </c:strCache>
            </c:strRef>
          </c:cat>
          <c:val>
            <c:numRef>
              <c:f>Sheet1!$D$2:$D$4</c:f>
              <c:numCache>
                <c:formatCode>General</c:formatCode>
                <c:ptCount val="3"/>
                <c:pt idx="0">
                  <c:v>64</c:v>
                </c:pt>
                <c:pt idx="1">
                  <c:v>34</c:v>
                </c:pt>
                <c:pt idx="2">
                  <c:v>6</c:v>
                </c:pt>
              </c:numCache>
            </c:numRef>
          </c:val>
        </c:ser>
        <c:ser>
          <c:idx val="3"/>
          <c:order val="3"/>
          <c:tx>
            <c:strRef>
              <c:f>Sheet1!$E$1</c:f>
              <c:strCache>
                <c:ptCount val="1"/>
                <c:pt idx="0">
                  <c:v>2012</c:v>
                </c:pt>
              </c:strCache>
            </c:strRef>
          </c:tx>
          <c:cat>
            <c:strRef>
              <c:f>Sheet1!$A$2:$A$4</c:f>
              <c:strCache>
                <c:ptCount val="3"/>
                <c:pt idx="0">
                  <c:v>Models</c:v>
                </c:pt>
                <c:pt idx="1">
                  <c:v>Cohorts</c:v>
                </c:pt>
                <c:pt idx="2">
                  <c:v>Populations</c:v>
                </c:pt>
              </c:strCache>
            </c:strRef>
          </c:cat>
          <c:val>
            <c:numRef>
              <c:f>Sheet1!$E$2:$E$4</c:f>
              <c:numCache>
                <c:formatCode>General</c:formatCode>
                <c:ptCount val="3"/>
                <c:pt idx="0">
                  <c:v>64</c:v>
                </c:pt>
                <c:pt idx="1">
                  <c:v>22</c:v>
                </c:pt>
                <c:pt idx="2">
                  <c:v>4</c:v>
                </c:pt>
              </c:numCache>
            </c:numRef>
          </c:val>
        </c:ser>
        <c:axId val="73886720"/>
        <c:axId val="73892608"/>
      </c:barChart>
      <c:catAx>
        <c:axId val="73886720"/>
        <c:scaling>
          <c:orientation val="minMax"/>
        </c:scaling>
        <c:axPos val="l"/>
        <c:majorTickMark val="none"/>
        <c:tickLblPos val="nextTo"/>
        <c:crossAx val="73892608"/>
        <c:crosses val="autoZero"/>
        <c:auto val="1"/>
        <c:lblAlgn val="ctr"/>
        <c:lblOffset val="100"/>
      </c:catAx>
      <c:valAx>
        <c:axId val="73892608"/>
        <c:scaling>
          <c:orientation val="minMax"/>
        </c:scaling>
        <c:axPos val="b"/>
        <c:majorGridlines>
          <c:spPr>
            <a:ln>
              <a:solidFill>
                <a:schemeClr val="bg1"/>
              </a:solidFill>
            </a:ln>
          </c:spPr>
        </c:majorGridlines>
        <c:numFmt formatCode="General" sourceLinked="1"/>
        <c:majorTickMark val="none"/>
        <c:tickLblPos val="nextTo"/>
        <c:crossAx val="73886720"/>
        <c:crosses val="autoZero"/>
        <c:crossBetween val="between"/>
      </c:valAx>
      <c:dTable>
        <c:showHorzBorder val="1"/>
        <c:showVertBorder val="1"/>
        <c:showOutline val="1"/>
        <c:showKeys val="1"/>
      </c:dTable>
      <c:spPr>
        <a:noFill/>
        <a:ln w="25400">
          <a:noFill/>
        </a:ln>
      </c:spPr>
    </c:plotArea>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Model Fitness Per Iteration</a:t>
            </a:r>
          </a:p>
        </c:rich>
      </c:tx>
      <c:layout/>
    </c:title>
    <c:plotArea>
      <c:layout/>
      <c:lineChart>
        <c:grouping val="standard"/>
        <c:ser>
          <c:idx val="0"/>
          <c:order val="0"/>
          <c:tx>
            <c:strRef>
              <c:f>Sheet1!$B$1</c:f>
              <c:strCache>
                <c:ptCount val="1"/>
                <c:pt idx="0">
                  <c:v>Best Model</c:v>
                </c:pt>
              </c:strCache>
            </c:strRef>
          </c:tx>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Sheet1!$B$2:$B$11</c:f>
              <c:numCache>
                <c:formatCode>General</c:formatCode>
                <c:ptCount val="10"/>
                <c:pt idx="0">
                  <c:v>40.217503704211992</c:v>
                </c:pt>
                <c:pt idx="1">
                  <c:v>39.865477244986813</c:v>
                </c:pt>
                <c:pt idx="2">
                  <c:v>41.794330433235899</c:v>
                </c:pt>
                <c:pt idx="3">
                  <c:v>41.318364947945398</c:v>
                </c:pt>
                <c:pt idx="4">
                  <c:v>41.419332071436003</c:v>
                </c:pt>
                <c:pt idx="5">
                  <c:v>38.240195578160602</c:v>
                </c:pt>
                <c:pt idx="6">
                  <c:v>38.016522766813097</c:v>
                </c:pt>
                <c:pt idx="7">
                  <c:v>38.982603694646457</c:v>
                </c:pt>
                <c:pt idx="8">
                  <c:v>36.499858959959603</c:v>
                </c:pt>
                <c:pt idx="9">
                  <c:v>38.2753594464115</c:v>
                </c:pt>
              </c:numCache>
            </c:numRef>
          </c:val>
        </c:ser>
        <c:ser>
          <c:idx val="1"/>
          <c:order val="1"/>
          <c:tx>
            <c:strRef>
              <c:f>Sheet1!$C$1</c:f>
              <c:strCache>
                <c:ptCount val="1"/>
                <c:pt idx="0">
                  <c:v>Model Mean</c:v>
                </c:pt>
              </c:strCache>
            </c:strRef>
          </c:tx>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Sheet1!$C$2:$C$11</c:f>
              <c:numCache>
                <c:formatCode>General</c:formatCode>
                <c:ptCount val="10"/>
                <c:pt idx="0">
                  <c:v>60.171070146737812</c:v>
                </c:pt>
                <c:pt idx="1">
                  <c:v>58.406403441823997</c:v>
                </c:pt>
                <c:pt idx="2">
                  <c:v>56.077800981882895</c:v>
                </c:pt>
                <c:pt idx="3">
                  <c:v>55.239246245078199</c:v>
                </c:pt>
                <c:pt idx="4">
                  <c:v>54.995448850542495</c:v>
                </c:pt>
                <c:pt idx="5">
                  <c:v>52.898813749155273</c:v>
                </c:pt>
                <c:pt idx="6">
                  <c:v>51.08905214486493</c:v>
                </c:pt>
                <c:pt idx="7">
                  <c:v>49.501036707565397</c:v>
                </c:pt>
                <c:pt idx="8">
                  <c:v>48.420914856780001</c:v>
                </c:pt>
                <c:pt idx="9">
                  <c:v>48.147654876152899</c:v>
                </c:pt>
              </c:numCache>
            </c:numRef>
          </c:val>
        </c:ser>
        <c:marker val="1"/>
        <c:axId val="85633280"/>
        <c:axId val="85940480"/>
      </c:lineChart>
      <c:catAx>
        <c:axId val="85633280"/>
        <c:scaling>
          <c:orientation val="minMax"/>
        </c:scaling>
        <c:axPos val="b"/>
        <c:title>
          <c:tx>
            <c:rich>
              <a:bodyPr/>
              <a:lstStyle/>
              <a:p>
                <a:pPr>
                  <a:defRPr/>
                </a:pPr>
                <a:r>
                  <a:rPr lang="en-US"/>
                  <a:t>Iteration</a:t>
                </a:r>
              </a:p>
            </c:rich>
          </c:tx>
          <c:layout/>
        </c:title>
        <c:numFmt formatCode="General" sourceLinked="1"/>
        <c:majorTickMark val="none"/>
        <c:tickLblPos val="nextTo"/>
        <c:crossAx val="85940480"/>
        <c:crosses val="autoZero"/>
        <c:auto val="1"/>
        <c:lblAlgn val="ctr"/>
        <c:lblOffset val="100"/>
      </c:catAx>
      <c:valAx>
        <c:axId val="85940480"/>
        <c:scaling>
          <c:orientation val="minMax"/>
        </c:scaling>
        <c:axPos val="l"/>
        <c:majorGridlines/>
        <c:title>
          <c:tx>
            <c:rich>
              <a:bodyPr/>
              <a:lstStyle/>
              <a:p>
                <a:pPr>
                  <a:defRPr/>
                </a:pPr>
                <a:r>
                  <a:rPr lang="en-US"/>
                  <a:t>Ftiness</a:t>
                </a:r>
              </a:p>
            </c:rich>
          </c:tx>
          <c:layout/>
        </c:title>
        <c:numFmt formatCode="General" sourceLinked="1"/>
        <c:majorTickMark val="none"/>
        <c:tickLblPos val="nextTo"/>
        <c:crossAx val="85633280"/>
        <c:crosses val="autoZero"/>
        <c:crossBetween val="between"/>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sz="1800" b="1" i="0" baseline="0"/>
              <a:t>Best Model Rankings After 25 Repetitions</a:t>
            </a:r>
            <a:endParaRPr lang="en-US"/>
          </a:p>
        </c:rich>
      </c:tx>
      <c:layout/>
    </c:title>
    <c:plotArea>
      <c:layout/>
      <c:lineChart>
        <c:grouping val="standard"/>
        <c:ser>
          <c:idx val="0"/>
          <c:order val="0"/>
          <c:tx>
            <c:strRef>
              <c:f>Sheet1!$B$1</c:f>
              <c:strCache>
                <c:ptCount val="1"/>
                <c:pt idx="0">
                  <c:v>Independent Population Generation</c:v>
                </c:pt>
              </c:strCache>
            </c:strRef>
          </c:tx>
          <c:spPr>
            <a:ln>
              <a:noFill/>
            </a:ln>
          </c:spPr>
          <c:cat>
            <c:strRef>
              <c:f>Sheet1!$A$2:$A$21</c:f>
              <c:strCache>
                <c:ptCount val="20"/>
                <c:pt idx="0">
                  <c:v>Best Model</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Initial Guess</c:v>
                </c:pt>
              </c:strCache>
            </c:strRef>
          </c:cat>
          <c:val>
            <c:numRef>
              <c:f>Sheet1!$B$2:$B$21</c:f>
              <c:numCache>
                <c:formatCode>General</c:formatCode>
                <c:ptCount val="20"/>
                <c:pt idx="0">
                  <c:v>39.850056103115463</c:v>
                </c:pt>
                <c:pt idx="1">
                  <c:v>39.85949686463389</c:v>
                </c:pt>
                <c:pt idx="2">
                  <c:v>39.935865802508999</c:v>
                </c:pt>
                <c:pt idx="3">
                  <c:v>40.386255463200392</c:v>
                </c:pt>
                <c:pt idx="4">
                  <c:v>40.626296032153974</c:v>
                </c:pt>
                <c:pt idx="5">
                  <c:v>40.821461517402476</c:v>
                </c:pt>
                <c:pt idx="6">
                  <c:v>40.953784487884754</c:v>
                </c:pt>
                <c:pt idx="7">
                  <c:v>40.978335267292898</c:v>
                </c:pt>
                <c:pt idx="8">
                  <c:v>41.015882337255498</c:v>
                </c:pt>
                <c:pt idx="9">
                  <c:v>41.047529583026368</c:v>
                </c:pt>
                <c:pt idx="10">
                  <c:v>41.305175503732478</c:v>
                </c:pt>
                <c:pt idx="11">
                  <c:v>41.372647125210953</c:v>
                </c:pt>
                <c:pt idx="12">
                  <c:v>41.493182368780012</c:v>
                </c:pt>
                <c:pt idx="13">
                  <c:v>41.501637671534994</c:v>
                </c:pt>
                <c:pt idx="14">
                  <c:v>41.655226648931603</c:v>
                </c:pt>
                <c:pt idx="15">
                  <c:v>42.3385301854753</c:v>
                </c:pt>
                <c:pt idx="16">
                  <c:v>42.767584950595811</c:v>
                </c:pt>
                <c:pt idx="17">
                  <c:v>43.053272875061801</c:v>
                </c:pt>
                <c:pt idx="18">
                  <c:v>43.075689447962894</c:v>
                </c:pt>
                <c:pt idx="19">
                  <c:v>44.294188977740298</c:v>
                </c:pt>
              </c:numCache>
            </c:numRef>
          </c:val>
        </c:ser>
        <c:ser>
          <c:idx val="1"/>
          <c:order val="1"/>
          <c:tx>
            <c:strRef>
              <c:f>Sheet1!$C$1</c:f>
              <c:strCache>
                <c:ptCount val="1"/>
                <c:pt idx="0">
                  <c:v>Fully Correlated Population Generation</c:v>
                </c:pt>
              </c:strCache>
            </c:strRef>
          </c:tx>
          <c:spPr>
            <a:ln>
              <a:noFill/>
            </a:ln>
          </c:spPr>
          <c:cat>
            <c:strRef>
              <c:f>Sheet1!$A$2:$A$21</c:f>
              <c:strCache>
                <c:ptCount val="20"/>
                <c:pt idx="0">
                  <c:v>Best Model</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Initial Guess</c:v>
                </c:pt>
              </c:strCache>
            </c:strRef>
          </c:cat>
          <c:val>
            <c:numRef>
              <c:f>Sheet1!$C$2:$C$21</c:f>
              <c:numCache>
                <c:formatCode>General</c:formatCode>
                <c:ptCount val="20"/>
                <c:pt idx="0">
                  <c:v>52.680709378423813</c:v>
                </c:pt>
                <c:pt idx="1">
                  <c:v>52.725169571112495</c:v>
                </c:pt>
                <c:pt idx="2">
                  <c:v>53.123247900883399</c:v>
                </c:pt>
                <c:pt idx="3">
                  <c:v>54.0790839629</c:v>
                </c:pt>
                <c:pt idx="4">
                  <c:v>54.104931669535993</c:v>
                </c:pt>
                <c:pt idx="5">
                  <c:v>54.472353090707003</c:v>
                </c:pt>
                <c:pt idx="6">
                  <c:v>54.590618919659612</c:v>
                </c:pt>
                <c:pt idx="7">
                  <c:v>55.1835160118004</c:v>
                </c:pt>
                <c:pt idx="8">
                  <c:v>55.445564306164911</c:v>
                </c:pt>
                <c:pt idx="9">
                  <c:v>55.661191853034097</c:v>
                </c:pt>
                <c:pt idx="10">
                  <c:v>56.454090562821797</c:v>
                </c:pt>
                <c:pt idx="11">
                  <c:v>56.710365598240294</c:v>
                </c:pt>
                <c:pt idx="12">
                  <c:v>57.083089544177597</c:v>
                </c:pt>
                <c:pt idx="13">
                  <c:v>57.191201117806294</c:v>
                </c:pt>
                <c:pt idx="14">
                  <c:v>58.018535398363063</c:v>
                </c:pt>
                <c:pt idx="15">
                  <c:v>59.6540028493731</c:v>
                </c:pt>
                <c:pt idx="16">
                  <c:v>62.056435454700896</c:v>
                </c:pt>
                <c:pt idx="17">
                  <c:v>65.921643418919004</c:v>
                </c:pt>
                <c:pt idx="18">
                  <c:v>66.941269382834705</c:v>
                </c:pt>
                <c:pt idx="19">
                  <c:v>70.223052712280904</c:v>
                </c:pt>
              </c:numCache>
            </c:numRef>
          </c:val>
        </c:ser>
        <c:marker val="1"/>
        <c:axId val="90435968"/>
        <c:axId val="90437888"/>
      </c:lineChart>
      <c:catAx>
        <c:axId val="90435968"/>
        <c:scaling>
          <c:orientation val="minMax"/>
        </c:scaling>
        <c:axPos val="b"/>
        <c:title>
          <c:tx>
            <c:rich>
              <a:bodyPr/>
              <a:lstStyle/>
              <a:p>
                <a:pPr>
                  <a:defRPr/>
                </a:pPr>
                <a:r>
                  <a:rPr lang="en-US"/>
                  <a:t>Model</a:t>
                </a:r>
                <a:r>
                  <a:rPr lang="en-US" baseline="0"/>
                  <a:t> Ranking</a:t>
                </a:r>
                <a:endParaRPr lang="en-US"/>
              </a:p>
            </c:rich>
          </c:tx>
          <c:layout/>
        </c:title>
        <c:numFmt formatCode="General" sourceLinked="1"/>
        <c:majorTickMark val="none"/>
        <c:tickLblPos val="nextTo"/>
        <c:crossAx val="90437888"/>
        <c:crosses val="autoZero"/>
        <c:auto val="1"/>
        <c:lblAlgn val="ctr"/>
        <c:lblOffset val="100"/>
      </c:catAx>
      <c:valAx>
        <c:axId val="90437888"/>
        <c:scaling>
          <c:orientation val="minMax"/>
          <c:min val="35"/>
        </c:scaling>
        <c:axPos val="l"/>
        <c:title>
          <c:tx>
            <c:rich>
              <a:bodyPr rot="-5400000" vert="horz"/>
              <a:lstStyle/>
              <a:p>
                <a:pPr>
                  <a:defRPr/>
                </a:pPr>
                <a:r>
                  <a:rPr lang="en-US"/>
                  <a:t>Fitness </a:t>
                </a:r>
              </a:p>
            </c:rich>
          </c:tx>
          <c:layout/>
        </c:title>
        <c:numFmt formatCode="General" sourceLinked="1"/>
        <c:majorTickMark val="none"/>
        <c:tickLblPos val="nextTo"/>
        <c:crossAx val="90435968"/>
        <c:crosses val="autoZero"/>
        <c:crossBetween val="between"/>
      </c:valAx>
    </c:plotArea>
    <c:legend>
      <c:legendPos val="t"/>
      <c:layout/>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703945-51BC-458B-9147-9225F8BB185F}" type="datetimeFigureOut">
              <a:rPr lang="en-US" smtClean="0"/>
              <a:pPr/>
              <a:t>4/24/2016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7858D3-2877-4FEC-BFAA-31537F1269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7858D3-2877-4FEC-BFAA-31537F126980}"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7858D3-2877-4FEC-BFAA-31537F126980}"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8002213" y="6550223"/>
            <a:ext cx="1141787" cy="307777"/>
          </a:xfrm>
          <a:prstGeom prst="rect">
            <a:avLst/>
          </a:prstGeom>
        </p:spPr>
        <p:txBody>
          <a:bodyPr wrap="none">
            <a:spAutoFit/>
          </a:bodyPr>
          <a:lstStyle/>
          <a:p>
            <a:r>
              <a:rPr lang="en-US" sz="1400" dirty="0" smtClean="0">
                <a:solidFill>
                  <a:schemeClr val="tx1">
                    <a:lumMod val="65000"/>
                    <a:lumOff val="35000"/>
                  </a:schemeClr>
                </a:solidFill>
              </a:rPr>
              <a:t>Jacob </a:t>
            </a:r>
            <a:r>
              <a:rPr lang="en-US" sz="1400" dirty="0" err="1" smtClean="0">
                <a:solidFill>
                  <a:schemeClr val="tx1">
                    <a:lumMod val="65000"/>
                    <a:lumOff val="35000"/>
                  </a:schemeClr>
                </a:solidFill>
              </a:rPr>
              <a:t>Barhak</a:t>
            </a:r>
            <a:endParaRPr lang="en-US" sz="1400" dirty="0">
              <a:solidFill>
                <a:schemeClr val="tx1">
                  <a:lumMod val="65000"/>
                  <a:lumOff val="3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3F6FF-6632-4E48-8F29-53F70D24E2CD}" type="datetimeFigureOut">
              <a:rPr lang="en-US" smtClean="0"/>
              <a:pPr/>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73F6FF-6632-4E48-8F29-53F70D24E2CD}" type="datetimeFigureOut">
              <a:rPr lang="en-US" smtClean="0"/>
              <a:pPr/>
              <a:t>4/24/2016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73F6FF-6632-4E48-8F29-53F70D24E2CD}" type="datetimeFigureOut">
              <a:rPr lang="en-US" smtClean="0"/>
              <a:pPr/>
              <a:t>4/24/2016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73F6FF-6632-4E48-8F29-53F70D24E2CD}" type="datetimeFigureOut">
              <a:rPr lang="en-US" smtClean="0"/>
              <a:pPr/>
              <a:t>4/24/2016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3F6FF-6632-4E48-8F29-53F70D24E2CD}" type="datetimeFigureOut">
              <a:rPr lang="en-US" smtClean="0"/>
              <a:pPr/>
              <a:t>4/24/2016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4/24/2016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4/24/2016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3F6FF-6632-4E48-8F29-53F70D24E2CD}" type="datetimeFigureOut">
              <a:rPr lang="en-US" smtClean="0"/>
              <a:pPr/>
              <a:t>4/24/2016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DDB10-D60E-42A6-80F4-E4BBC9F067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Office_Word_Document3.doc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tes.google.com/site/jacobbarhak/"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Jacob-Barhak/ModelCombine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Office_Word_Document2.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685800"/>
            <a:ext cx="7772400" cy="1470025"/>
          </a:xfrm>
        </p:spPr>
        <p:txBody>
          <a:bodyPr>
            <a:normAutofit/>
          </a:bodyPr>
          <a:lstStyle/>
          <a:p>
            <a:r>
              <a:rPr lang="en-US" dirty="0" smtClean="0"/>
              <a:t>Optimizing Model Combinations</a:t>
            </a:r>
            <a:endParaRPr lang="en-US" dirty="0"/>
          </a:p>
        </p:txBody>
      </p:sp>
      <p:sp>
        <p:nvSpPr>
          <p:cNvPr id="5" name="Subtitle 4"/>
          <p:cNvSpPr>
            <a:spLocks noGrp="1"/>
          </p:cNvSpPr>
          <p:nvPr>
            <p:ph type="subTitle" idx="1"/>
          </p:nvPr>
        </p:nvSpPr>
        <p:spPr>
          <a:xfrm>
            <a:off x="2133600" y="3581400"/>
            <a:ext cx="4876800" cy="2743200"/>
          </a:xfrm>
        </p:spPr>
        <p:txBody>
          <a:bodyPr>
            <a:normAutofit/>
          </a:bodyPr>
          <a:lstStyle/>
          <a:p>
            <a:endParaRPr lang="en-US" dirty="0" smtClean="0">
              <a:solidFill>
                <a:schemeClr val="tx1"/>
              </a:solidFill>
            </a:endParaRPr>
          </a:p>
          <a:p>
            <a:r>
              <a:rPr lang="en-US" b="1" dirty="0" smtClean="0">
                <a:solidFill>
                  <a:schemeClr val="tx1"/>
                </a:solidFill>
              </a:rPr>
              <a:t>MODSIM 2016</a:t>
            </a:r>
          </a:p>
          <a:p>
            <a:r>
              <a:rPr lang="en-US" b="1" dirty="0" smtClean="0">
                <a:solidFill>
                  <a:schemeClr val="tx1"/>
                </a:solidFill>
              </a:rPr>
              <a:t>Virginia Beach, VA</a:t>
            </a:r>
          </a:p>
          <a:p>
            <a:r>
              <a:rPr lang="en-US" b="1" dirty="0" smtClean="0">
                <a:solidFill>
                  <a:schemeClr val="tx1"/>
                </a:solidFill>
              </a:rPr>
              <a:t>26-27 April 2015</a:t>
            </a:r>
          </a:p>
        </p:txBody>
      </p:sp>
      <p:graphicFrame>
        <p:nvGraphicFramePr>
          <p:cNvPr id="6" name="Table 5"/>
          <p:cNvGraphicFramePr>
            <a:graphicFrameLocks noGrp="1"/>
          </p:cNvGraphicFramePr>
          <p:nvPr/>
        </p:nvGraphicFramePr>
        <p:xfrm>
          <a:off x="228600" y="1981200"/>
          <a:ext cx="8686800" cy="1371600"/>
        </p:xfrm>
        <a:graphic>
          <a:graphicData uri="http://schemas.openxmlformats.org/drawingml/2006/table">
            <a:tbl>
              <a:tblPr/>
              <a:tblGrid>
                <a:gridCol w="2590800"/>
                <a:gridCol w="2563475"/>
                <a:gridCol w="3532525"/>
              </a:tblGrid>
              <a:tr h="170898">
                <a:tc>
                  <a:txBody>
                    <a:bodyPr/>
                    <a:lstStyle/>
                    <a:p>
                      <a:pPr marL="0" marR="0" algn="ctr">
                        <a:spcBef>
                          <a:spcPts val="0"/>
                        </a:spcBef>
                        <a:spcAft>
                          <a:spcPts val="0"/>
                        </a:spcAft>
                      </a:pPr>
                      <a:r>
                        <a:rPr lang="en-US" sz="1800" b="1" dirty="0">
                          <a:latin typeface="Times New Roman"/>
                          <a:ea typeface="Times New Roman"/>
                          <a:cs typeface="Arial"/>
                        </a:rPr>
                        <a:t>Jacob </a:t>
                      </a:r>
                      <a:r>
                        <a:rPr lang="en-US" sz="1800" b="1" dirty="0" err="1">
                          <a:latin typeface="Times New Roman"/>
                          <a:ea typeface="Times New Roman"/>
                          <a:cs typeface="Arial"/>
                        </a:rPr>
                        <a:t>Barhak</a:t>
                      </a:r>
                      <a:endParaRPr lang="en-US" sz="1800" dirty="0">
                        <a:latin typeface="Times New Roman"/>
                        <a:ea typeface="Times New Roman"/>
                        <a:cs typeface="Arial"/>
                      </a:endParaRPr>
                    </a:p>
                  </a:txBody>
                  <a:tcPr marL="67608" marR="67608" marT="0" marB="0">
                    <a:lnL>
                      <a:noFill/>
                    </a:lnL>
                    <a:lnR>
                      <a:noFill/>
                    </a:lnR>
                    <a:lnT>
                      <a:noFill/>
                    </a:lnT>
                    <a:lnB>
                      <a:noFill/>
                    </a:lnB>
                  </a:tcPr>
                </a:tc>
                <a:tc>
                  <a:txBody>
                    <a:bodyPr/>
                    <a:lstStyle/>
                    <a:p>
                      <a:pPr marL="0" marR="0" algn="ctr">
                        <a:spcBef>
                          <a:spcPts val="0"/>
                        </a:spcBef>
                        <a:spcAft>
                          <a:spcPts val="0"/>
                        </a:spcAft>
                      </a:pPr>
                      <a:r>
                        <a:rPr lang="en-US" sz="1800" b="1" dirty="0">
                          <a:latin typeface="Times New Roman"/>
                          <a:ea typeface="Times New Roman"/>
                          <a:cs typeface="Arial"/>
                        </a:rPr>
                        <a:t>Aaron Garrett</a:t>
                      </a:r>
                      <a:endParaRPr lang="en-US" sz="1800" dirty="0">
                        <a:latin typeface="Times New Roman"/>
                        <a:ea typeface="Times New Roman"/>
                        <a:cs typeface="Arial"/>
                      </a:endParaRPr>
                    </a:p>
                  </a:txBody>
                  <a:tcPr marL="67608" marR="67608" marT="0" marB="0">
                    <a:lnL>
                      <a:noFill/>
                    </a:lnL>
                    <a:lnR>
                      <a:noFill/>
                    </a:lnR>
                    <a:lnT>
                      <a:noFill/>
                    </a:lnT>
                    <a:lnB>
                      <a:noFill/>
                    </a:lnB>
                  </a:tcPr>
                </a:tc>
                <a:tc>
                  <a:txBody>
                    <a:bodyPr/>
                    <a:lstStyle/>
                    <a:p>
                      <a:pPr marL="0" marR="0" algn="ctr">
                        <a:spcBef>
                          <a:spcPts val="0"/>
                        </a:spcBef>
                        <a:spcAft>
                          <a:spcPts val="0"/>
                        </a:spcAft>
                      </a:pPr>
                      <a:r>
                        <a:rPr lang="en-US" sz="1800" b="1" dirty="0">
                          <a:latin typeface="Times New Roman"/>
                          <a:ea typeface="Times New Roman"/>
                          <a:cs typeface="Arial"/>
                        </a:rPr>
                        <a:t>W. Andrew Pruett </a:t>
                      </a:r>
                      <a:endParaRPr lang="en-US" sz="1800" dirty="0">
                        <a:latin typeface="Times New Roman"/>
                        <a:ea typeface="Times New Roman"/>
                        <a:cs typeface="Arial"/>
                      </a:endParaRPr>
                    </a:p>
                  </a:txBody>
                  <a:tcPr marL="67608" marR="67608" marT="0" marB="0">
                    <a:lnL>
                      <a:noFill/>
                    </a:lnL>
                    <a:lnR>
                      <a:noFill/>
                    </a:lnR>
                    <a:lnT>
                      <a:noFill/>
                    </a:lnT>
                    <a:lnB>
                      <a:noFill/>
                    </a:lnB>
                  </a:tcPr>
                </a:tc>
              </a:tr>
              <a:tr h="170898">
                <a:tc>
                  <a:txBody>
                    <a:bodyPr/>
                    <a:lstStyle/>
                    <a:p>
                      <a:pPr marL="0" marR="0" algn="ctr">
                        <a:spcBef>
                          <a:spcPts val="0"/>
                        </a:spcBef>
                        <a:spcAft>
                          <a:spcPts val="0"/>
                        </a:spcAft>
                      </a:pPr>
                      <a:endParaRPr lang="en-US" sz="1800" dirty="0">
                        <a:latin typeface="Times New Roman"/>
                        <a:ea typeface="Times New Roman"/>
                        <a:cs typeface="Arial"/>
                      </a:endParaRPr>
                    </a:p>
                  </a:txBody>
                  <a:tcPr marL="67608" marR="67608" marT="0" marB="0">
                    <a:lnL>
                      <a:noFill/>
                    </a:lnL>
                    <a:lnR>
                      <a:noFill/>
                    </a:lnR>
                    <a:lnT>
                      <a:noFill/>
                    </a:lnT>
                    <a:lnB>
                      <a:noFill/>
                    </a:lnB>
                  </a:tcPr>
                </a:tc>
                <a:tc>
                  <a:txBody>
                    <a:bodyPr/>
                    <a:lstStyle/>
                    <a:p>
                      <a:pPr marL="0" marR="0" algn="ctr">
                        <a:spcBef>
                          <a:spcPts val="0"/>
                        </a:spcBef>
                        <a:spcAft>
                          <a:spcPts val="0"/>
                        </a:spcAft>
                      </a:pPr>
                      <a:r>
                        <a:rPr lang="en-US" sz="1800" b="1" dirty="0">
                          <a:latin typeface="Times New Roman"/>
                          <a:ea typeface="Times New Roman"/>
                          <a:cs typeface="Arial"/>
                        </a:rPr>
                        <a:t>Jacksonville State University</a:t>
                      </a:r>
                      <a:endParaRPr lang="en-US" sz="1800" dirty="0">
                        <a:latin typeface="Times New Roman"/>
                        <a:ea typeface="Times New Roman"/>
                        <a:cs typeface="Arial"/>
                      </a:endParaRPr>
                    </a:p>
                  </a:txBody>
                  <a:tcPr marL="67608" marR="67608" marT="0" marB="0">
                    <a:lnL>
                      <a:noFill/>
                    </a:lnL>
                    <a:lnR>
                      <a:noFill/>
                    </a:lnR>
                    <a:lnT>
                      <a:noFill/>
                    </a:lnT>
                    <a:lnB>
                      <a:noFill/>
                    </a:lnB>
                  </a:tcPr>
                </a:tc>
                <a:tc>
                  <a:txBody>
                    <a:bodyPr/>
                    <a:lstStyle/>
                    <a:p>
                      <a:pPr marL="0" marR="0" algn="ctr">
                        <a:spcBef>
                          <a:spcPts val="0"/>
                        </a:spcBef>
                        <a:spcAft>
                          <a:spcPts val="0"/>
                        </a:spcAft>
                      </a:pPr>
                      <a:r>
                        <a:rPr lang="en-US" sz="1800" b="1" dirty="0">
                          <a:latin typeface="Times New Roman"/>
                          <a:ea typeface="Times New Roman"/>
                          <a:cs typeface="Arial"/>
                        </a:rPr>
                        <a:t>University of Mississippi </a:t>
                      </a:r>
                      <a:r>
                        <a:rPr lang="en-US" sz="1800" b="1" dirty="0" smtClean="0">
                          <a:latin typeface="Times New Roman"/>
                          <a:ea typeface="Times New Roman"/>
                          <a:cs typeface="Arial"/>
                        </a:rPr>
                        <a:t>    Medical </a:t>
                      </a:r>
                      <a:r>
                        <a:rPr lang="en-US" sz="1800" b="1" dirty="0">
                          <a:latin typeface="Times New Roman"/>
                          <a:ea typeface="Times New Roman"/>
                          <a:cs typeface="Arial"/>
                        </a:rPr>
                        <a:t>Center</a:t>
                      </a:r>
                      <a:endParaRPr lang="en-US" sz="1800" dirty="0">
                        <a:latin typeface="Times New Roman"/>
                        <a:ea typeface="Times New Roman"/>
                        <a:cs typeface="Arial"/>
                      </a:endParaRPr>
                    </a:p>
                  </a:txBody>
                  <a:tcPr marL="67608" marR="67608" marT="0" marB="0">
                    <a:lnL>
                      <a:noFill/>
                    </a:lnL>
                    <a:lnR>
                      <a:noFill/>
                    </a:lnR>
                    <a:lnT>
                      <a:noFill/>
                    </a:lnT>
                    <a:lnB>
                      <a:noFill/>
                    </a:lnB>
                  </a:tcPr>
                </a:tc>
              </a:tr>
              <a:tr h="170898">
                <a:tc>
                  <a:txBody>
                    <a:bodyPr/>
                    <a:lstStyle/>
                    <a:p>
                      <a:pPr marL="0" marR="0" algn="ctr">
                        <a:spcBef>
                          <a:spcPts val="0"/>
                        </a:spcBef>
                        <a:spcAft>
                          <a:spcPts val="0"/>
                        </a:spcAft>
                      </a:pPr>
                      <a:r>
                        <a:rPr lang="en-US" sz="1800" b="1" dirty="0">
                          <a:latin typeface="Times New Roman"/>
                          <a:ea typeface="Times New Roman"/>
                          <a:cs typeface="Arial"/>
                        </a:rPr>
                        <a:t>Austin, TX</a:t>
                      </a:r>
                      <a:endParaRPr lang="en-US" sz="1800" dirty="0">
                        <a:latin typeface="Times New Roman"/>
                        <a:ea typeface="Times New Roman"/>
                        <a:cs typeface="Arial"/>
                      </a:endParaRPr>
                    </a:p>
                  </a:txBody>
                  <a:tcPr marL="67608" marR="67608" marT="0" marB="0">
                    <a:lnL>
                      <a:noFill/>
                    </a:lnL>
                    <a:lnR>
                      <a:noFill/>
                    </a:lnR>
                    <a:lnT>
                      <a:noFill/>
                    </a:lnT>
                    <a:lnB>
                      <a:noFill/>
                    </a:lnB>
                  </a:tcPr>
                </a:tc>
                <a:tc>
                  <a:txBody>
                    <a:bodyPr/>
                    <a:lstStyle/>
                    <a:p>
                      <a:pPr marL="0" marR="0" algn="ctr">
                        <a:spcBef>
                          <a:spcPts val="0"/>
                        </a:spcBef>
                        <a:spcAft>
                          <a:spcPts val="0"/>
                        </a:spcAft>
                      </a:pPr>
                      <a:r>
                        <a:rPr lang="en-US" sz="1800" b="1">
                          <a:latin typeface="Times New Roman"/>
                          <a:ea typeface="Times New Roman"/>
                          <a:cs typeface="Arial"/>
                        </a:rPr>
                        <a:t>Jacksonville, Alabama</a:t>
                      </a:r>
                      <a:endParaRPr lang="en-US" sz="1800">
                        <a:latin typeface="Times New Roman"/>
                        <a:ea typeface="Times New Roman"/>
                        <a:cs typeface="Arial"/>
                      </a:endParaRPr>
                    </a:p>
                  </a:txBody>
                  <a:tcPr marL="67608" marR="67608" marT="0" marB="0">
                    <a:lnL>
                      <a:noFill/>
                    </a:lnL>
                    <a:lnR>
                      <a:noFill/>
                    </a:lnR>
                    <a:lnT>
                      <a:noFill/>
                    </a:lnT>
                    <a:lnB>
                      <a:noFill/>
                    </a:lnB>
                  </a:tcPr>
                </a:tc>
                <a:tc>
                  <a:txBody>
                    <a:bodyPr/>
                    <a:lstStyle/>
                    <a:p>
                      <a:pPr marL="0" marR="0" algn="ctr">
                        <a:spcBef>
                          <a:spcPts val="0"/>
                        </a:spcBef>
                        <a:spcAft>
                          <a:spcPts val="0"/>
                        </a:spcAft>
                      </a:pPr>
                      <a:r>
                        <a:rPr lang="en-US" sz="1800" b="1">
                          <a:latin typeface="Times New Roman"/>
                          <a:ea typeface="Times New Roman"/>
                          <a:cs typeface="Arial"/>
                        </a:rPr>
                        <a:t>Jackson, Mississippi</a:t>
                      </a:r>
                      <a:endParaRPr lang="en-US" sz="1800">
                        <a:latin typeface="Times New Roman"/>
                        <a:ea typeface="Times New Roman"/>
                        <a:cs typeface="Arial"/>
                      </a:endParaRPr>
                    </a:p>
                  </a:txBody>
                  <a:tcPr marL="67608" marR="67608" marT="0" marB="0">
                    <a:lnL>
                      <a:noFill/>
                    </a:lnL>
                    <a:lnR>
                      <a:noFill/>
                    </a:lnR>
                    <a:lnT>
                      <a:noFill/>
                    </a:lnT>
                    <a:lnB>
                      <a:noFill/>
                    </a:lnB>
                  </a:tcPr>
                </a:tc>
              </a:tr>
              <a:tr h="170898">
                <a:tc>
                  <a:txBody>
                    <a:bodyPr/>
                    <a:lstStyle/>
                    <a:p>
                      <a:pPr marL="0" marR="0" algn="ctr">
                        <a:spcBef>
                          <a:spcPts val="0"/>
                        </a:spcBef>
                        <a:spcAft>
                          <a:spcPts val="0"/>
                        </a:spcAft>
                      </a:pPr>
                      <a:r>
                        <a:rPr lang="en-US" sz="1800" b="1">
                          <a:latin typeface="Times New Roman"/>
                          <a:ea typeface="Times New Roman"/>
                          <a:cs typeface="Arial"/>
                        </a:rPr>
                        <a:t>Jacob.barak@gmail.com</a:t>
                      </a:r>
                      <a:endParaRPr lang="en-US" sz="1800">
                        <a:latin typeface="Times New Roman"/>
                        <a:ea typeface="Times New Roman"/>
                        <a:cs typeface="Arial"/>
                      </a:endParaRPr>
                    </a:p>
                  </a:txBody>
                  <a:tcPr marL="67608" marR="67608" marT="0" marB="0">
                    <a:lnL>
                      <a:noFill/>
                    </a:lnL>
                    <a:lnR>
                      <a:noFill/>
                    </a:lnR>
                    <a:lnT>
                      <a:noFill/>
                    </a:lnT>
                    <a:lnB>
                      <a:noFill/>
                    </a:lnB>
                  </a:tcPr>
                </a:tc>
                <a:tc>
                  <a:txBody>
                    <a:bodyPr/>
                    <a:lstStyle/>
                    <a:p>
                      <a:pPr marL="0" marR="0" algn="ctr">
                        <a:spcBef>
                          <a:spcPts val="0"/>
                        </a:spcBef>
                        <a:spcAft>
                          <a:spcPts val="0"/>
                        </a:spcAft>
                      </a:pPr>
                      <a:r>
                        <a:rPr lang="en-US" sz="1800" b="1" dirty="0">
                          <a:latin typeface="Times New Roman"/>
                          <a:ea typeface="Times New Roman"/>
                          <a:cs typeface="Arial"/>
                        </a:rPr>
                        <a:t>agarrett@jsu.edu</a:t>
                      </a:r>
                      <a:endParaRPr lang="en-US" sz="1800" dirty="0">
                        <a:latin typeface="Times New Roman"/>
                        <a:ea typeface="Times New Roman"/>
                        <a:cs typeface="Arial"/>
                      </a:endParaRPr>
                    </a:p>
                  </a:txBody>
                  <a:tcPr marL="67608" marR="67608" marT="0" marB="0">
                    <a:lnL>
                      <a:noFill/>
                    </a:lnL>
                    <a:lnR>
                      <a:noFill/>
                    </a:lnR>
                    <a:lnT>
                      <a:noFill/>
                    </a:lnT>
                    <a:lnB>
                      <a:noFill/>
                    </a:lnB>
                  </a:tcPr>
                </a:tc>
                <a:tc>
                  <a:txBody>
                    <a:bodyPr/>
                    <a:lstStyle/>
                    <a:p>
                      <a:pPr marL="0" marR="0" algn="ctr">
                        <a:spcBef>
                          <a:spcPts val="0"/>
                        </a:spcBef>
                        <a:spcAft>
                          <a:spcPts val="0"/>
                        </a:spcAft>
                      </a:pPr>
                      <a:r>
                        <a:rPr lang="en-US" sz="1800" b="1" dirty="0">
                          <a:latin typeface="Times New Roman"/>
                          <a:ea typeface="Times New Roman"/>
                          <a:cs typeface="Arial"/>
                        </a:rPr>
                        <a:t>wpruett@umc.edu</a:t>
                      </a:r>
                      <a:endParaRPr lang="en-US" sz="1800" dirty="0">
                        <a:latin typeface="Times New Roman"/>
                        <a:ea typeface="Times New Roman"/>
                        <a:cs typeface="Arial"/>
                      </a:endParaRPr>
                    </a:p>
                  </a:txBody>
                  <a:tcPr marL="67608" marR="67608"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Example of an</a:t>
            </a:r>
            <a:br>
              <a:rPr lang="en-US" dirty="0" smtClean="0"/>
            </a:br>
            <a:r>
              <a:rPr lang="en-US" dirty="0" smtClean="0"/>
              <a:t>Aggregate Case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In our simple linear example this looks like:</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Solutions lie on a hyper-plane</a:t>
            </a:r>
          </a:p>
          <a:p>
            <a:pPr>
              <a:buNone/>
            </a:pPr>
            <a:r>
              <a:rPr lang="en-US" dirty="0" smtClean="0"/>
              <a:t>The hyper-plane passed through the true solution</a:t>
            </a:r>
          </a:p>
          <a:p>
            <a:pPr>
              <a:buNone/>
            </a:pPr>
            <a:r>
              <a:rPr lang="en-US" dirty="0" smtClean="0"/>
              <a:t>Minimizing fitness = minimizes distance to the hyper-plane</a:t>
            </a:r>
          </a:p>
          <a:p>
            <a:pPr>
              <a:buNone/>
            </a:pPr>
            <a:endParaRPr lang="en-US" dirty="0" smtClean="0"/>
          </a:p>
        </p:txBody>
      </p:sp>
      <p:graphicFrame>
        <p:nvGraphicFramePr>
          <p:cNvPr id="13326" name="Object 14"/>
          <p:cNvGraphicFramePr>
            <a:graphicFrameLocks noChangeAspect="1"/>
          </p:cNvGraphicFramePr>
          <p:nvPr/>
        </p:nvGraphicFramePr>
        <p:xfrm>
          <a:off x="228600" y="2001837"/>
          <a:ext cx="8216900" cy="2722563"/>
        </p:xfrm>
        <a:graphic>
          <a:graphicData uri="http://schemas.openxmlformats.org/presentationml/2006/ole">
            <p:oleObj spid="_x0000_s35843" name="Document" r:id="rId3" imgW="8217291" imgH="2722509" progId="Word.Document.12">
              <p:embed/>
            </p:oleObj>
          </a:graphicData>
        </a:graphic>
      </p:graphicFrame>
      <p:sp>
        <p:nvSpPr>
          <p:cNvPr id="27" name="Rounded Rectangular Callout 26"/>
          <p:cNvSpPr/>
          <p:nvPr/>
        </p:nvSpPr>
        <p:spPr>
          <a:xfrm>
            <a:off x="152400" y="3429000"/>
            <a:ext cx="1676400" cy="990600"/>
          </a:xfrm>
          <a:prstGeom prst="wedgeRoundRectCallout">
            <a:avLst>
              <a:gd name="adj1" fmla="val 63464"/>
              <a:gd name="adj2" fmla="val -1973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aggregated observed phenomenon</a:t>
            </a:r>
            <a:endParaRPr lang="en-US" dirty="0"/>
          </a:p>
        </p:txBody>
      </p:sp>
      <p:sp>
        <p:nvSpPr>
          <p:cNvPr id="28" name="Rounded Rectangular Callout 27"/>
          <p:cNvSpPr/>
          <p:nvPr/>
        </p:nvSpPr>
        <p:spPr>
          <a:xfrm>
            <a:off x="152400" y="2514600"/>
            <a:ext cx="1676400" cy="762000"/>
          </a:xfrm>
          <a:prstGeom prst="wedgeRoundRectCallout">
            <a:avLst>
              <a:gd name="adj1" fmla="val 63464"/>
              <a:gd name="adj2" fmla="val -1973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Combined model</a:t>
            </a:r>
            <a:endParaRPr lang="en-US" dirty="0"/>
          </a:p>
        </p:txBody>
      </p:sp>
      <p:sp>
        <p:nvSpPr>
          <p:cNvPr id="31" name="Rounded Rectangular Callout 30"/>
          <p:cNvSpPr/>
          <p:nvPr/>
        </p:nvSpPr>
        <p:spPr>
          <a:xfrm>
            <a:off x="7391400" y="1981200"/>
            <a:ext cx="1447800" cy="762000"/>
          </a:xfrm>
          <a:prstGeom prst="wedgeRoundRectCallout">
            <a:avLst>
              <a:gd name="adj1" fmla="val -345340"/>
              <a:gd name="adj2" fmla="val -1537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Single equation!!!</a:t>
            </a:r>
            <a:endParaRPr lang="en-US" dirty="0"/>
          </a:p>
        </p:txBody>
      </p:sp>
      <p:sp>
        <p:nvSpPr>
          <p:cNvPr id="32" name="Rounded Rectangular Callout 31"/>
          <p:cNvSpPr/>
          <p:nvPr/>
        </p:nvSpPr>
        <p:spPr>
          <a:xfrm>
            <a:off x="7467600" y="3505200"/>
            <a:ext cx="1447800" cy="762000"/>
          </a:xfrm>
          <a:prstGeom prst="wedgeRoundRectCallout">
            <a:avLst>
              <a:gd name="adj1" fmla="val -21512"/>
              <a:gd name="adj2" fmla="val -15283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 unknown</a:t>
            </a:r>
          </a:p>
          <a:p>
            <a:pPr algn="ctr"/>
            <a:r>
              <a:rPr lang="en-US" dirty="0" smtClean="0"/>
              <a:t>coefficients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Example of an</a:t>
            </a:r>
            <a:br>
              <a:rPr lang="en-US" dirty="0" smtClean="0"/>
            </a:br>
            <a:r>
              <a:rPr lang="en-US" dirty="0" smtClean="0"/>
              <a:t>Aggregate Model – Meaning</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cxnSp>
        <p:nvCxnSpPr>
          <p:cNvPr id="10" name="Straight Arrow Connector 9"/>
          <p:cNvCxnSpPr/>
          <p:nvPr/>
        </p:nvCxnSpPr>
        <p:spPr>
          <a:xfrm flipV="1">
            <a:off x="4893032" y="2357781"/>
            <a:ext cx="0" cy="2286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H="1">
            <a:off x="2378432" y="4643781"/>
            <a:ext cx="2514600" cy="1219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4893032" y="4643781"/>
            <a:ext cx="2514600" cy="1219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Flowchart: Data 18"/>
          <p:cNvSpPr/>
          <p:nvPr/>
        </p:nvSpPr>
        <p:spPr>
          <a:xfrm rot="1190417">
            <a:off x="2555968" y="3047421"/>
            <a:ext cx="4862270" cy="2919706"/>
          </a:xfrm>
          <a:prstGeom prst="flowChartInputOutput">
            <a:avLst/>
          </a:prstGeom>
          <a:solidFill>
            <a:schemeClr val="accent6">
              <a:lumMod val="20000"/>
              <a:lumOff val="80000"/>
              <a:alpha val="22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6869"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49832" y="5634381"/>
            <a:ext cx="247650" cy="409575"/>
          </a:xfrm>
          <a:prstGeom prst="rect">
            <a:avLst/>
          </a:prstGeom>
          <a:noFill/>
        </p:spPr>
      </p:pic>
      <p:pic>
        <p:nvPicPr>
          <p:cNvPr id="36868"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560032" y="5786781"/>
            <a:ext cx="257175" cy="409575"/>
          </a:xfrm>
          <a:prstGeom prst="rect">
            <a:avLst/>
          </a:prstGeom>
          <a:noFill/>
        </p:spPr>
      </p:pic>
      <p:pic>
        <p:nvPicPr>
          <p:cNvPr id="3686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816832" y="1976781"/>
            <a:ext cx="257175" cy="409575"/>
          </a:xfrm>
          <a:prstGeom prst="rect">
            <a:avLst/>
          </a:prstGeom>
          <a:noFill/>
        </p:spPr>
      </p:pic>
      <p:sp>
        <p:nvSpPr>
          <p:cNvPr id="3687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 name="Oval 32"/>
          <p:cNvSpPr/>
          <p:nvPr/>
        </p:nvSpPr>
        <p:spPr>
          <a:xfrm>
            <a:off x="2302232" y="2738781"/>
            <a:ext cx="304800" cy="2286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9" name="Oval 38"/>
          <p:cNvSpPr/>
          <p:nvPr/>
        </p:nvSpPr>
        <p:spPr>
          <a:xfrm>
            <a:off x="3673832" y="3805581"/>
            <a:ext cx="304800" cy="2286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41" name="Straight Connector 40"/>
          <p:cNvCxnSpPr>
            <a:stCxn id="33" idx="5"/>
            <a:endCxn id="39" idx="1"/>
          </p:cNvCxnSpPr>
          <p:nvPr/>
        </p:nvCxnSpPr>
        <p:spPr>
          <a:xfrm>
            <a:off x="2562395" y="2933903"/>
            <a:ext cx="1156074" cy="9051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4969232" y="4186581"/>
            <a:ext cx="304800" cy="2286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9" name="Rounded Rectangular Callout 68"/>
          <p:cNvSpPr/>
          <p:nvPr/>
        </p:nvSpPr>
        <p:spPr>
          <a:xfrm>
            <a:off x="5502632" y="1824381"/>
            <a:ext cx="2209800" cy="838200"/>
          </a:xfrm>
          <a:prstGeom prst="wedgeRoundRectCallout">
            <a:avLst>
              <a:gd name="adj1" fmla="val -66908"/>
              <a:gd name="adj2" fmla="val 23791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True solution</a:t>
            </a:r>
          </a:p>
          <a:p>
            <a:pPr algn="ctr"/>
            <a:r>
              <a:rPr lang="en-US" dirty="0" smtClean="0"/>
              <a:t>that generated observed results</a:t>
            </a:r>
            <a:endParaRPr lang="en-US" dirty="0"/>
          </a:p>
        </p:txBody>
      </p:sp>
      <p:sp>
        <p:nvSpPr>
          <p:cNvPr id="70" name="Rounded Rectangular Callout 69"/>
          <p:cNvSpPr/>
          <p:nvPr/>
        </p:nvSpPr>
        <p:spPr>
          <a:xfrm>
            <a:off x="930632" y="4190999"/>
            <a:ext cx="2209800" cy="528981"/>
          </a:xfrm>
          <a:prstGeom prst="wedgeRoundRectCallout">
            <a:avLst>
              <a:gd name="adj1" fmla="val 77466"/>
              <a:gd name="adj2" fmla="val -9625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Optimized fitness</a:t>
            </a:r>
            <a:endParaRPr lang="en-US" dirty="0"/>
          </a:p>
        </p:txBody>
      </p:sp>
      <p:sp>
        <p:nvSpPr>
          <p:cNvPr id="71" name="Rounded Rectangular Callout 70"/>
          <p:cNvSpPr/>
          <p:nvPr/>
        </p:nvSpPr>
        <p:spPr>
          <a:xfrm>
            <a:off x="6340832" y="2814981"/>
            <a:ext cx="2667000" cy="1066800"/>
          </a:xfrm>
          <a:prstGeom prst="wedgeRoundRectCallout">
            <a:avLst>
              <a:gd name="adj1" fmla="val -27993"/>
              <a:gd name="adj2" fmla="val 13894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Hyper-plane passing through the true result</a:t>
            </a:r>
          </a:p>
          <a:p>
            <a:pPr algn="ctr"/>
            <a:r>
              <a:rPr lang="en-US" dirty="0" smtClean="0"/>
              <a:t>representing best combinations</a:t>
            </a:r>
            <a:endParaRPr lang="en-US" dirty="0"/>
          </a:p>
        </p:txBody>
      </p:sp>
      <p:sp>
        <p:nvSpPr>
          <p:cNvPr id="72" name="Rounded Rectangular Callout 71"/>
          <p:cNvSpPr/>
          <p:nvPr/>
        </p:nvSpPr>
        <p:spPr>
          <a:xfrm>
            <a:off x="914400" y="1676400"/>
            <a:ext cx="2286000" cy="838200"/>
          </a:xfrm>
          <a:prstGeom prst="wedgeRoundRectCallout">
            <a:avLst>
              <a:gd name="adj1" fmla="val 17037"/>
              <a:gd name="adj2" fmla="val 7689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model combination guess</a:t>
            </a:r>
            <a:endParaRPr lang="en-US" dirty="0"/>
          </a:p>
        </p:txBody>
      </p:sp>
      <p:sp>
        <p:nvSpPr>
          <p:cNvPr id="74" name="Curved Up Arrow 73"/>
          <p:cNvSpPr/>
          <p:nvPr/>
        </p:nvSpPr>
        <p:spPr>
          <a:xfrm rot="5400000">
            <a:off x="-609599" y="3048000"/>
            <a:ext cx="2438400" cy="6096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TextBox 74"/>
          <p:cNvSpPr txBox="1"/>
          <p:nvPr/>
        </p:nvSpPr>
        <p:spPr>
          <a:xfrm>
            <a:off x="304800" y="2971800"/>
            <a:ext cx="1394356" cy="646331"/>
          </a:xfrm>
          <a:prstGeom prst="rect">
            <a:avLst/>
          </a:prstGeom>
          <a:noFill/>
        </p:spPr>
        <p:txBody>
          <a:bodyPr wrap="none" rtlCol="0">
            <a:spAutoFit/>
          </a:bodyPr>
          <a:lstStyle/>
          <a:p>
            <a:r>
              <a:rPr lang="en-US" dirty="0" smtClean="0"/>
              <a:t>Optimization</a:t>
            </a:r>
          </a:p>
          <a:p>
            <a:r>
              <a:rPr lang="en-US" dirty="0" smtClean="0"/>
              <a:t>Process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down)">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1000"/>
                                        <p:tgtEl>
                                          <p:spTgt spid="19"/>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wipe(down)">
                                      <p:cBhvr>
                                        <p:cTn id="19" dur="500"/>
                                        <p:tgtEl>
                                          <p:spTgt spid="7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childTnLst>
                                </p:cTn>
                              </p:par>
                            </p:childTnLst>
                          </p:cTn>
                        </p:par>
                        <p:par>
                          <p:cTn id="24" fill="hold">
                            <p:stCondLst>
                              <p:cond delay="0"/>
                            </p:stCondLst>
                            <p:childTnLst>
                              <p:par>
                                <p:cTn id="25" presetID="22" presetClass="entr" presetSubtype="4" fill="hold" grpId="0" nodeType="after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wipe(down)">
                                      <p:cBhvr>
                                        <p:cTn id="27" dur="500"/>
                                        <p:tgtEl>
                                          <p:spTgt spid="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up)">
                                      <p:cBhvr>
                                        <p:cTn id="32" dur="500"/>
                                        <p:tgtEl>
                                          <p:spTgt spid="41"/>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39"/>
                                        </p:tgtEl>
                                        <p:attrNameLst>
                                          <p:attrName>style.visibility</p:attrName>
                                        </p:attrNameLst>
                                      </p:cBhvr>
                                      <p:to>
                                        <p:strVal val="visible"/>
                                      </p:to>
                                    </p:set>
                                  </p:childTnLst>
                                </p:cTn>
                              </p:par>
                            </p:childTnLst>
                          </p:cTn>
                        </p:par>
                        <p:par>
                          <p:cTn id="36" fill="hold">
                            <p:stCondLst>
                              <p:cond delay="500"/>
                            </p:stCondLst>
                            <p:childTnLst>
                              <p:par>
                                <p:cTn id="37" presetID="22" presetClass="entr" presetSubtype="2" fill="hold" grpId="0" nodeType="after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wipe(right)">
                                      <p:cBhvr>
                                        <p:cTn id="39" dur="500"/>
                                        <p:tgtEl>
                                          <p:spTgt spid="7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wipe(up)">
                                      <p:cBhvr>
                                        <p:cTn id="44" dur="500"/>
                                        <p:tgtEl>
                                          <p:spTgt spid="74"/>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75"/>
                                        </p:tgtEl>
                                        <p:attrNameLst>
                                          <p:attrName>style.visibility</p:attrName>
                                        </p:attrNameLst>
                                      </p:cBhvr>
                                      <p:to>
                                        <p:strVal val="visible"/>
                                      </p:to>
                                    </p:set>
                                    <p:animEffect transition="in" filter="wipe(up)">
                                      <p:cBhvr>
                                        <p:cTn id="4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3" grpId="0" animBg="1"/>
      <p:bldP spid="39" grpId="0" animBg="1"/>
      <p:bldP spid="42" grpId="0" animBg="1"/>
      <p:bldP spid="69" grpId="0" animBg="1"/>
      <p:bldP spid="70" grpId="0" animBg="1"/>
      <p:bldP spid="71" grpId="0" animBg="1"/>
      <p:bldP spid="72" grpId="0" animBg="1"/>
      <p:bldP spid="74" grpId="0" animBg="1"/>
      <p:bldP spid="7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descr="C:\Users\Work\Desktop\figure_3.png"/>
          <p:cNvPicPr>
            <a:picLocks noChangeAspect="1" noChangeArrowheads="1"/>
          </p:cNvPicPr>
          <p:nvPr/>
        </p:nvPicPr>
        <p:blipFill>
          <a:blip r:embed="rId2" cstate="print"/>
          <a:srcRect l="18750" t="12562" r="8333" b="6484"/>
          <a:stretch>
            <a:fillRect/>
          </a:stretch>
        </p:blipFill>
        <p:spPr bwMode="auto">
          <a:xfrm>
            <a:off x="3520966" y="1524000"/>
            <a:ext cx="5546834" cy="4595949"/>
          </a:xfrm>
          <a:prstGeom prst="rect">
            <a:avLst/>
          </a:prstGeom>
          <a:noFill/>
        </p:spPr>
      </p:pic>
      <p:sp>
        <p:nvSpPr>
          <p:cNvPr id="2" name="Title 1"/>
          <p:cNvSpPr>
            <a:spLocks noGrp="1"/>
          </p:cNvSpPr>
          <p:nvPr>
            <p:ph type="title"/>
          </p:nvPr>
        </p:nvSpPr>
        <p:spPr/>
        <p:txBody>
          <a:bodyPr>
            <a:normAutofit fontScale="90000"/>
          </a:bodyPr>
          <a:lstStyle/>
          <a:p>
            <a:r>
              <a:rPr lang="en-US" dirty="0" smtClean="0"/>
              <a:t>Aggregate Model Solution 1</a:t>
            </a:r>
            <a:br>
              <a:rPr lang="en-US" dirty="0" smtClean="0"/>
            </a:br>
            <a:r>
              <a:rPr lang="en-US" dirty="0" smtClean="0"/>
              <a:t>Gradient Descent</a:t>
            </a:r>
            <a:endParaRPr lang="en-US" dirty="0"/>
          </a:p>
        </p:txBody>
      </p:sp>
      <p:sp>
        <p:nvSpPr>
          <p:cNvPr id="3" name="Content Placeholder 2"/>
          <p:cNvSpPr>
            <a:spLocks noGrp="1"/>
          </p:cNvSpPr>
          <p:nvPr>
            <p:ph idx="1"/>
          </p:nvPr>
        </p:nvSpPr>
        <p:spPr/>
        <p:txBody>
          <a:bodyPr>
            <a:normAutofit/>
          </a:bodyPr>
          <a:lstStyle/>
          <a:p>
            <a:r>
              <a:rPr lang="en-US" sz="2000" dirty="0" smtClean="0"/>
              <a:t>Guess initial Solution</a:t>
            </a:r>
          </a:p>
          <a:p>
            <a:r>
              <a:rPr lang="en-US" sz="2000" dirty="0" smtClean="0"/>
              <a:t>Approximate Gradient</a:t>
            </a:r>
          </a:p>
          <a:p>
            <a:endParaRPr lang="en-US" sz="2000" dirty="0" smtClean="0"/>
          </a:p>
          <a:p>
            <a:endParaRPr lang="en-US" sz="2000" dirty="0" smtClean="0"/>
          </a:p>
          <a:p>
            <a:r>
              <a:rPr lang="en-US" sz="2000" dirty="0" smtClean="0"/>
              <a:t>Step in Gradient Direction</a:t>
            </a:r>
          </a:p>
          <a:p>
            <a:endParaRPr lang="en-US" sz="2000" dirty="0" smtClean="0"/>
          </a:p>
          <a:p>
            <a:endParaRPr lang="en-US" sz="2000" dirty="0" smtClean="0"/>
          </a:p>
          <a:p>
            <a:r>
              <a:rPr lang="en-US" sz="2000" dirty="0" smtClean="0"/>
              <a:t>Repeat until convergence</a:t>
            </a:r>
          </a:p>
          <a:p>
            <a:endParaRPr lang="en-US" sz="2000" dirty="0" smtClean="0"/>
          </a:p>
          <a:p>
            <a:pPr lvl="1"/>
            <a:endParaRPr lang="en-US" sz="2000" dirty="0" smtClean="0"/>
          </a:p>
          <a:p>
            <a:endParaRPr lang="en-US" sz="2000" dirty="0" smtClean="0"/>
          </a:p>
        </p:txBody>
      </p:sp>
      <p:sp>
        <p:nvSpPr>
          <p:cNvPr id="368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73"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47700" y="2695576"/>
            <a:ext cx="3009900" cy="276225"/>
          </a:xfrm>
          <a:prstGeom prst="rect">
            <a:avLst/>
          </a:prstGeom>
          <a:noFill/>
        </p:spPr>
      </p:pic>
      <p:sp>
        <p:nvSpPr>
          <p:cNvPr id="3687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6" name="Rectangle 12"/>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77" name="Picture 1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47700" y="2362201"/>
            <a:ext cx="1257300" cy="276225"/>
          </a:xfrm>
          <a:prstGeom prst="rect">
            <a:avLst/>
          </a:prstGeom>
          <a:noFill/>
        </p:spPr>
      </p:pic>
      <p:sp>
        <p:nvSpPr>
          <p:cNvPr id="3688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79" name="Picture 1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762000" y="3409951"/>
            <a:ext cx="2305050" cy="628650"/>
          </a:xfrm>
          <a:prstGeom prst="rect">
            <a:avLst/>
          </a:prstGeom>
          <a:noFill/>
        </p:spPr>
      </p:pic>
      <p:sp>
        <p:nvSpPr>
          <p:cNvPr id="21" name="Curved Down Arrow 20"/>
          <p:cNvSpPr/>
          <p:nvPr/>
        </p:nvSpPr>
        <p:spPr>
          <a:xfrm rot="16200000">
            <a:off x="-925831" y="2983230"/>
            <a:ext cx="2461262" cy="457200"/>
          </a:xfrm>
          <a:prstGeom prst="curvedDownArrow">
            <a:avLst>
              <a:gd name="adj1" fmla="val 23833"/>
              <a:gd name="adj2" fmla="val 71910"/>
              <a:gd name="adj3" fmla="val 629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Arrow Connector 22"/>
          <p:cNvCxnSpPr>
            <a:stCxn id="6" idx="4"/>
          </p:cNvCxnSpPr>
          <p:nvPr/>
        </p:nvCxnSpPr>
        <p:spPr>
          <a:xfrm flipH="1">
            <a:off x="6400800" y="2705100"/>
            <a:ext cx="152400" cy="4191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H="1">
            <a:off x="6324600" y="3124200"/>
            <a:ext cx="76200" cy="533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a:off x="6324600" y="3657600"/>
            <a:ext cx="0" cy="381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6324600" y="4038600"/>
            <a:ext cx="76200" cy="381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a:off x="6400800" y="4419600"/>
            <a:ext cx="76200" cy="381000"/>
          </a:xfrm>
          <a:prstGeom prst="straightConnector1">
            <a:avLst/>
          </a:prstGeom>
          <a:ln>
            <a:prstDash val="sysDot"/>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6477000" y="4800600"/>
            <a:ext cx="228600" cy="152400"/>
          </a:xfrm>
          <a:prstGeom prst="straightConnector1">
            <a:avLst/>
          </a:prstGeom>
          <a:ln>
            <a:prstDash val="sysDot"/>
            <a:tailEnd type="arrow"/>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276600" y="1828800"/>
            <a:ext cx="3124200" cy="762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688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81" name="Picture 1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124200" y="1676400"/>
            <a:ext cx="142875" cy="295275"/>
          </a:xfrm>
          <a:prstGeom prst="rect">
            <a:avLst/>
          </a:prstGeom>
          <a:noFill/>
        </p:spPr>
      </p:pic>
      <p:sp>
        <p:nvSpPr>
          <p:cNvPr id="6" name="Oval 5"/>
          <p:cNvSpPr/>
          <p:nvPr/>
        </p:nvSpPr>
        <p:spPr>
          <a:xfrm>
            <a:off x="6477000" y="2590800"/>
            <a:ext cx="152400" cy="1143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36881"/>
                                        </p:tgtEl>
                                        <p:attrNameLst>
                                          <p:attrName>style.visibility</p:attrName>
                                        </p:attrNameLst>
                                      </p:cBhvr>
                                      <p:to>
                                        <p:strVal val="visible"/>
                                      </p:to>
                                    </p:set>
                                    <p:animEffect transition="in" filter="wipe(down)">
                                      <p:cBhvr>
                                        <p:cTn id="10" dur="500"/>
                                        <p:tgtEl>
                                          <p:spTgt spid="3688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wipe(left)">
                                      <p:cBhvr>
                                        <p:cTn id="14" dur="500"/>
                                        <p:tgtEl>
                                          <p:spTgt spid="46"/>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nodeType="clickEffect">
                                  <p:stCondLst>
                                    <p:cond delay="0"/>
                                  </p:stCondLst>
                                  <p:childTnLst>
                                    <p:animEffect transition="out" filter="wipe(left)">
                                      <p:cBhvr>
                                        <p:cTn id="21" dur="500"/>
                                        <p:tgtEl>
                                          <p:spTgt spid="46"/>
                                        </p:tgtEl>
                                      </p:cBhvr>
                                    </p:animEffect>
                                    <p:set>
                                      <p:cBhvr>
                                        <p:cTn id="22" dur="1" fill="hold">
                                          <p:stCondLst>
                                            <p:cond delay="499"/>
                                          </p:stCondLst>
                                        </p:cTn>
                                        <p:tgtEl>
                                          <p:spTgt spid="46"/>
                                        </p:tgtEl>
                                        <p:attrNameLst>
                                          <p:attrName>style.visibility</p:attrName>
                                        </p:attrNameLst>
                                      </p:cBhvr>
                                      <p:to>
                                        <p:strVal val="hidden"/>
                                      </p:to>
                                    </p:se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wipe(left)">
                                      <p:cBhvr>
                                        <p:cTn id="26" dur="500"/>
                                        <p:tgtEl>
                                          <p:spTgt spid="3">
                                            <p:txEl>
                                              <p:pRg st="1" end="1"/>
                                            </p:txEl>
                                          </p:spTgt>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36877"/>
                                        </p:tgtEl>
                                        <p:attrNameLst>
                                          <p:attrName>style.visibility</p:attrName>
                                        </p:attrNameLst>
                                      </p:cBhvr>
                                      <p:to>
                                        <p:strVal val="visible"/>
                                      </p:to>
                                    </p:set>
                                    <p:animEffect transition="in" filter="wipe(left)">
                                      <p:cBhvr>
                                        <p:cTn id="30" dur="500"/>
                                        <p:tgtEl>
                                          <p:spTgt spid="36877"/>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6873"/>
                                        </p:tgtEl>
                                        <p:attrNameLst>
                                          <p:attrName>style.visibility</p:attrName>
                                        </p:attrNameLst>
                                      </p:cBhvr>
                                      <p:to>
                                        <p:strVal val="visible"/>
                                      </p:to>
                                    </p:set>
                                    <p:animEffect transition="in" filter="wipe(left)">
                                      <p:cBhvr>
                                        <p:cTn id="34" dur="500"/>
                                        <p:tgtEl>
                                          <p:spTgt spid="36873"/>
                                        </p:tgtEl>
                                      </p:cBhvr>
                                    </p:animEffect>
                                  </p:childTnLst>
                                </p:cTn>
                              </p:par>
                            </p:childTnLst>
                          </p:cTn>
                        </p:par>
                        <p:par>
                          <p:cTn id="35" fill="hold">
                            <p:stCondLst>
                              <p:cond delay="2000"/>
                            </p:stCondLst>
                            <p:childTnLst>
                              <p:par>
                                <p:cTn id="36" presetID="22" presetClass="entr" presetSubtype="1" fill="hold"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up)">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wipe(down)">
                                      <p:cBhvr>
                                        <p:cTn id="43" dur="500"/>
                                        <p:tgtEl>
                                          <p:spTgt spid="3">
                                            <p:txEl>
                                              <p:pRg st="4" end="4"/>
                                            </p:txEl>
                                          </p:spTgt>
                                        </p:tgtEl>
                                      </p:cBhvr>
                                    </p:animEffec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36879"/>
                                        </p:tgtEl>
                                        <p:attrNameLst>
                                          <p:attrName>style.visibility</p:attrName>
                                        </p:attrNameLst>
                                      </p:cBhvr>
                                      <p:to>
                                        <p:strVal val="visible"/>
                                      </p:to>
                                    </p:set>
                                    <p:animEffect transition="in" filter="wipe(down)">
                                      <p:cBhvr>
                                        <p:cTn id="47" dur="500"/>
                                        <p:tgtEl>
                                          <p:spTgt spid="36879"/>
                                        </p:tgtEl>
                                      </p:cBhvr>
                                    </p:animEffect>
                                  </p:childTnLst>
                                </p:cTn>
                              </p:par>
                            </p:childTnLst>
                          </p:cTn>
                        </p:par>
                        <p:par>
                          <p:cTn id="48" fill="hold">
                            <p:stCondLst>
                              <p:cond delay="1000"/>
                            </p:stCondLst>
                            <p:childTnLst>
                              <p:par>
                                <p:cTn id="49" presetID="0" presetClass="path" presetSubtype="0" accel="50000" decel="50000" fill="hold" grpId="1" nodeType="afterEffect">
                                  <p:stCondLst>
                                    <p:cond delay="0"/>
                                  </p:stCondLst>
                                  <p:childTnLst>
                                    <p:animMotion origin="layout" path="M 3.33333E-6 1.11085E-6 L -0.01667 0.06943 " pathEditMode="relative" rAng="0" ptsTypes="AA">
                                      <p:cBhvr>
                                        <p:cTn id="50" dur="500" fill="hold"/>
                                        <p:tgtEl>
                                          <p:spTgt spid="6"/>
                                        </p:tgtEl>
                                        <p:attrNameLst>
                                          <p:attrName>ppt_x</p:attrName>
                                          <p:attrName>ppt_y</p:attrName>
                                        </p:attrNameLst>
                                      </p:cBhvr>
                                      <p:rCtr x="-8" y="35"/>
                                    </p:animMotion>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wipe(down)">
                                      <p:cBhvr>
                                        <p:cTn id="55" dur="500"/>
                                        <p:tgtEl>
                                          <p:spTgt spid="3">
                                            <p:txEl>
                                              <p:pRg st="7" end="7"/>
                                            </p:txEl>
                                          </p:spTgt>
                                        </p:tgtEl>
                                      </p:cBhvr>
                                    </p:animEffect>
                                  </p:childTnLst>
                                </p:cTn>
                              </p:par>
                            </p:childTnLst>
                          </p:cTn>
                        </p:par>
                        <p:par>
                          <p:cTn id="56" fill="hold">
                            <p:stCondLst>
                              <p:cond delay="500"/>
                            </p:stCondLst>
                            <p:childTnLst>
                              <p:par>
                                <p:cTn id="57" presetID="22" presetClass="entr" presetSubtype="4"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down)">
                                      <p:cBhvr>
                                        <p:cTn id="59" dur="500"/>
                                        <p:tgtEl>
                                          <p:spTgt spid="21"/>
                                        </p:tgtEl>
                                      </p:cBhvr>
                                    </p:animEffect>
                                  </p:childTnLst>
                                </p:cTn>
                              </p:par>
                            </p:childTnLst>
                          </p:cTn>
                        </p:par>
                        <p:par>
                          <p:cTn id="60" fill="hold">
                            <p:stCondLst>
                              <p:cond delay="1000"/>
                            </p:stCondLst>
                            <p:childTnLst>
                              <p:par>
                                <p:cTn id="61" presetID="22" presetClass="entr" presetSubtype="1" fill="hold"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up)">
                                      <p:cBhvr>
                                        <p:cTn id="63" dur="500"/>
                                        <p:tgtEl>
                                          <p:spTgt spid="25"/>
                                        </p:tgtEl>
                                      </p:cBhvr>
                                    </p:animEffect>
                                  </p:childTnLst>
                                </p:cTn>
                              </p:par>
                            </p:childTnLst>
                          </p:cTn>
                        </p:par>
                        <p:par>
                          <p:cTn id="64" fill="hold">
                            <p:stCondLst>
                              <p:cond delay="1500"/>
                            </p:stCondLst>
                            <p:childTnLst>
                              <p:par>
                                <p:cTn id="65" presetID="0" presetClass="path" presetSubtype="0" accel="50000" decel="50000" fill="hold" grpId="2" nodeType="afterEffect">
                                  <p:stCondLst>
                                    <p:cond delay="0"/>
                                  </p:stCondLst>
                                  <p:childTnLst>
                                    <p:animMotion origin="layout" path="M -0.01667 0.06943 L -0.025 0.1333 " pathEditMode="relative" rAng="0" ptsTypes="AA">
                                      <p:cBhvr>
                                        <p:cTn id="66" dur="500" fill="hold"/>
                                        <p:tgtEl>
                                          <p:spTgt spid="6"/>
                                        </p:tgtEl>
                                        <p:attrNameLst>
                                          <p:attrName>ppt_x</p:attrName>
                                          <p:attrName>ppt_y</p:attrName>
                                        </p:attrNameLst>
                                      </p:cBhvr>
                                      <p:rCtr x="-4" y="32"/>
                                    </p:animMotion>
                                  </p:childTnLst>
                                </p:cTn>
                              </p:par>
                            </p:childTnLst>
                          </p:cTn>
                        </p:par>
                        <p:par>
                          <p:cTn id="67" fill="hold">
                            <p:stCondLst>
                              <p:cond delay="2000"/>
                            </p:stCondLst>
                            <p:childTnLst>
                              <p:par>
                                <p:cTn id="68" presetID="22" presetClass="entr" presetSubtype="1" fill="hold" nodeType="after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up)">
                                      <p:cBhvr>
                                        <p:cTn id="70" dur="500"/>
                                        <p:tgtEl>
                                          <p:spTgt spid="29"/>
                                        </p:tgtEl>
                                      </p:cBhvr>
                                    </p:animEffect>
                                  </p:childTnLst>
                                </p:cTn>
                              </p:par>
                            </p:childTnLst>
                          </p:cTn>
                        </p:par>
                        <p:par>
                          <p:cTn id="71" fill="hold">
                            <p:stCondLst>
                              <p:cond delay="2500"/>
                            </p:stCondLst>
                            <p:childTnLst>
                              <p:par>
                                <p:cTn id="72" presetID="0" presetClass="path" presetSubtype="0" accel="50000" decel="50000" fill="hold" grpId="3" nodeType="afterEffect">
                                  <p:stCondLst>
                                    <p:cond delay="0"/>
                                  </p:stCondLst>
                                  <p:childTnLst>
                                    <p:animMotion origin="layout" path="M -0.025 0.13321 L -0.025 0.19981 " pathEditMode="relative" rAng="0" ptsTypes="AA">
                                      <p:cBhvr>
                                        <p:cTn id="73" dur="500" fill="hold"/>
                                        <p:tgtEl>
                                          <p:spTgt spid="6"/>
                                        </p:tgtEl>
                                        <p:attrNameLst>
                                          <p:attrName>ppt_x</p:attrName>
                                          <p:attrName>ppt_y</p:attrName>
                                        </p:attrNameLst>
                                      </p:cBhvr>
                                      <p:rCtr x="0" y="33"/>
                                    </p:animMotion>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wipe(up)">
                                      <p:cBhvr>
                                        <p:cTn id="77" dur="500"/>
                                        <p:tgtEl>
                                          <p:spTgt spid="36"/>
                                        </p:tgtEl>
                                      </p:cBhvr>
                                    </p:animEffect>
                                  </p:childTnLst>
                                </p:cTn>
                              </p:par>
                            </p:childTnLst>
                          </p:cTn>
                        </p:par>
                        <p:par>
                          <p:cTn id="78" fill="hold">
                            <p:stCondLst>
                              <p:cond delay="3500"/>
                            </p:stCondLst>
                            <p:childTnLst>
                              <p:par>
                                <p:cTn id="79" presetID="0" presetClass="path" presetSubtype="0" accel="50000" decel="50000" fill="hold" grpId="4" nodeType="afterEffect">
                                  <p:stCondLst>
                                    <p:cond delay="0"/>
                                  </p:stCondLst>
                                  <p:childTnLst>
                                    <p:animMotion origin="layout" path="M -0.025 0.19996 L -0.01667 0.25828 " pathEditMode="relative" rAng="0" ptsTypes="AA">
                                      <p:cBhvr>
                                        <p:cTn id="80" dur="500" fill="hold"/>
                                        <p:tgtEl>
                                          <p:spTgt spid="6"/>
                                        </p:tgtEl>
                                        <p:attrNameLst>
                                          <p:attrName>ppt_x</p:attrName>
                                          <p:attrName>ppt_y</p:attrName>
                                        </p:attrNameLst>
                                      </p:cBhvr>
                                      <p:rCtr x="4" y="29"/>
                                    </p:animMotion>
                                  </p:childTnLst>
                                </p:cTn>
                              </p:par>
                            </p:childTnLst>
                          </p:cTn>
                        </p:par>
                        <p:par>
                          <p:cTn id="81" fill="hold">
                            <p:stCondLst>
                              <p:cond delay="4000"/>
                            </p:stCondLst>
                            <p:childTnLst>
                              <p:par>
                                <p:cTn id="82" presetID="22" presetClass="entr" presetSubtype="1" fill="hold" nodeType="after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wipe(up)">
                                      <p:cBhvr>
                                        <p:cTn id="84" dur="500"/>
                                        <p:tgtEl>
                                          <p:spTgt spid="40"/>
                                        </p:tgtEl>
                                      </p:cBhvr>
                                    </p:animEffect>
                                  </p:childTnLst>
                                </p:cTn>
                              </p:par>
                            </p:childTnLst>
                          </p:cTn>
                        </p:par>
                        <p:par>
                          <p:cTn id="85" fill="hold">
                            <p:stCondLst>
                              <p:cond delay="4500"/>
                            </p:stCondLst>
                            <p:childTnLst>
                              <p:par>
                                <p:cTn id="86" presetID="0" presetClass="path" presetSubtype="0" accel="50000" decel="50000" fill="hold" grpId="5" nodeType="afterEffect">
                                  <p:stCondLst>
                                    <p:cond delay="0"/>
                                  </p:stCondLst>
                                  <p:childTnLst>
                                    <p:animMotion origin="layout" path="M -0.01667 0.25828 L -0.00834 0.30271 " pathEditMode="relative" rAng="0" ptsTypes="AA">
                                      <p:cBhvr>
                                        <p:cTn id="87" dur="500" fill="hold"/>
                                        <p:tgtEl>
                                          <p:spTgt spid="6"/>
                                        </p:tgtEl>
                                        <p:attrNameLst>
                                          <p:attrName>ppt_x</p:attrName>
                                          <p:attrName>ppt_y</p:attrName>
                                        </p:attrNameLst>
                                      </p:cBhvr>
                                      <p:rCtr x="4" y="22"/>
                                    </p:animMotion>
                                  </p:childTnLst>
                                </p:cTn>
                              </p:par>
                            </p:childTnLst>
                          </p:cTn>
                        </p:par>
                        <p:par>
                          <p:cTn id="88" fill="hold">
                            <p:stCondLst>
                              <p:cond delay="5000"/>
                            </p:stCondLst>
                            <p:childTnLst>
                              <p:par>
                                <p:cTn id="89" presetID="22" presetClass="entr" presetSubtype="1" fill="hold"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up)">
                                      <p:cBhvr>
                                        <p:cTn id="91" dur="500"/>
                                        <p:tgtEl>
                                          <p:spTgt spid="41"/>
                                        </p:tgtEl>
                                      </p:cBhvr>
                                    </p:animEffect>
                                  </p:childTnLst>
                                </p:cTn>
                              </p:par>
                            </p:childTnLst>
                          </p:cTn>
                        </p:par>
                        <p:par>
                          <p:cTn id="92" fill="hold">
                            <p:stCondLst>
                              <p:cond delay="5500"/>
                            </p:stCondLst>
                            <p:childTnLst>
                              <p:par>
                                <p:cTn id="93" presetID="0" presetClass="path" presetSubtype="0" accel="50000" decel="50000" fill="hold" grpId="6" nodeType="afterEffect">
                                  <p:stCondLst>
                                    <p:cond delay="0"/>
                                  </p:stCondLst>
                                  <p:childTnLst>
                                    <p:animMotion origin="layout" path="M -0.00834 0.30271 L 0.01666 0.33604 " pathEditMode="relative" rAng="0" ptsTypes="AA">
                                      <p:cBhvr>
                                        <p:cTn id="94" dur="500" fill="hold"/>
                                        <p:tgtEl>
                                          <p:spTgt spid="6"/>
                                        </p:tgtEl>
                                        <p:attrNameLst>
                                          <p:attrName>ppt_x</p:attrName>
                                          <p:attrName>ppt_y</p:attrName>
                                        </p:attrNameLst>
                                      </p:cBhvr>
                                      <p:rCtr x="13" y="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P spid="6" grpId="1" animBg="1"/>
      <p:bldP spid="6" grpId="2" animBg="1"/>
      <p:bldP spid="6" grpId="3" animBg="1"/>
      <p:bldP spid="6" grpId="4" animBg="1"/>
      <p:bldP spid="6" grpId="5" animBg="1"/>
      <p:bldP spid="6" grpId="6"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descr="C:\Users\Work\Desktop\figure_3.png"/>
          <p:cNvPicPr>
            <a:picLocks noChangeAspect="1" noChangeArrowheads="1"/>
          </p:cNvPicPr>
          <p:nvPr/>
        </p:nvPicPr>
        <p:blipFill>
          <a:blip r:embed="rId3" cstate="print"/>
          <a:srcRect l="18750" t="12562" r="8333" b="6484"/>
          <a:stretch>
            <a:fillRect/>
          </a:stretch>
        </p:blipFill>
        <p:spPr bwMode="auto">
          <a:xfrm>
            <a:off x="3597166" y="1576251"/>
            <a:ext cx="5546834" cy="4595949"/>
          </a:xfrm>
          <a:prstGeom prst="rect">
            <a:avLst/>
          </a:prstGeom>
          <a:noFill/>
        </p:spPr>
      </p:pic>
      <p:sp>
        <p:nvSpPr>
          <p:cNvPr id="2" name="Title 1"/>
          <p:cNvSpPr>
            <a:spLocks noGrp="1"/>
          </p:cNvSpPr>
          <p:nvPr>
            <p:ph type="title"/>
          </p:nvPr>
        </p:nvSpPr>
        <p:spPr/>
        <p:txBody>
          <a:bodyPr>
            <a:normAutofit fontScale="90000"/>
          </a:bodyPr>
          <a:lstStyle/>
          <a:p>
            <a:r>
              <a:rPr lang="en-US" dirty="0" smtClean="0"/>
              <a:t>Aggregate Model Solution 2</a:t>
            </a:r>
            <a:br>
              <a:rPr lang="en-US" dirty="0" smtClean="0"/>
            </a:br>
            <a:r>
              <a:rPr lang="en-US" dirty="0" smtClean="0"/>
              <a:t>Evolutionary Computation</a:t>
            </a:r>
            <a:endParaRPr lang="en-US" dirty="0"/>
          </a:p>
        </p:txBody>
      </p:sp>
      <p:sp>
        <p:nvSpPr>
          <p:cNvPr id="3" name="Content Placeholder 2"/>
          <p:cNvSpPr>
            <a:spLocks noGrp="1"/>
          </p:cNvSpPr>
          <p:nvPr>
            <p:ph idx="1"/>
          </p:nvPr>
        </p:nvSpPr>
        <p:spPr/>
        <p:txBody>
          <a:bodyPr>
            <a:normAutofit/>
          </a:bodyPr>
          <a:lstStyle/>
          <a:p>
            <a:pPr>
              <a:buNone/>
            </a:pPr>
            <a:r>
              <a:rPr lang="en-US" sz="2000" u="sng" dirty="0" smtClean="0"/>
              <a:t>Simulated Annealing</a:t>
            </a:r>
          </a:p>
          <a:p>
            <a:r>
              <a:rPr lang="en-US" sz="2000" dirty="0" smtClean="0"/>
              <a:t>Generate Solutions</a:t>
            </a:r>
          </a:p>
          <a:p>
            <a:r>
              <a:rPr lang="en-US" sz="2000" dirty="0" smtClean="0"/>
              <a:t>Generate Offspring </a:t>
            </a:r>
          </a:p>
          <a:p>
            <a:pPr>
              <a:buNone/>
            </a:pPr>
            <a:r>
              <a:rPr lang="en-US" sz="2000" dirty="0" smtClean="0"/>
              <a:t>	using Gaussian mutation </a:t>
            </a:r>
          </a:p>
          <a:p>
            <a:r>
              <a:rPr lang="en-US" sz="2000" dirty="0" smtClean="0"/>
              <a:t>Select next generation </a:t>
            </a:r>
          </a:p>
          <a:p>
            <a:pPr>
              <a:buNone/>
            </a:pPr>
            <a:r>
              <a:rPr lang="en-US" sz="2000" dirty="0" smtClean="0"/>
              <a:t>	if: </a:t>
            </a:r>
          </a:p>
          <a:p>
            <a:pPr>
              <a:buNone/>
            </a:pPr>
            <a:r>
              <a:rPr lang="en-US" sz="2000" dirty="0" smtClean="0"/>
              <a:t>	then: </a:t>
            </a:r>
          </a:p>
          <a:p>
            <a:r>
              <a:rPr lang="en-US" sz="2000" dirty="0" smtClean="0"/>
              <a:t>Cool down</a:t>
            </a:r>
          </a:p>
          <a:p>
            <a:r>
              <a:rPr lang="en-US" sz="2000" dirty="0" smtClean="0"/>
              <a:t>Repeat until cool</a:t>
            </a:r>
          </a:p>
          <a:p>
            <a:r>
              <a:rPr lang="en-US" sz="2000" dirty="0" smtClean="0"/>
              <a:t>Select best fitness candidate</a:t>
            </a:r>
          </a:p>
          <a:p>
            <a:pPr lvl="1"/>
            <a:endParaRPr lang="en-US" sz="2000" dirty="0" smtClean="0"/>
          </a:p>
          <a:p>
            <a:endParaRPr lang="en-US" sz="2000" dirty="0" smtClean="0"/>
          </a:p>
        </p:txBody>
      </p:sp>
      <p:sp>
        <p:nvSpPr>
          <p:cNvPr id="368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6" name="Rectangle 12"/>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8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 name="Curved Down Arrow 20"/>
          <p:cNvSpPr/>
          <p:nvPr/>
        </p:nvSpPr>
        <p:spPr>
          <a:xfrm rot="16200000">
            <a:off x="-925831" y="3341369"/>
            <a:ext cx="2461262" cy="457200"/>
          </a:xfrm>
          <a:prstGeom prst="curvedDownArrow">
            <a:avLst>
              <a:gd name="adj1" fmla="val 23833"/>
              <a:gd name="adj2" fmla="val 71910"/>
              <a:gd name="adj3" fmla="val 629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Arrow Connector 22"/>
          <p:cNvCxnSpPr>
            <a:stCxn id="6" idx="4"/>
          </p:cNvCxnSpPr>
          <p:nvPr/>
        </p:nvCxnSpPr>
        <p:spPr>
          <a:xfrm flipH="1">
            <a:off x="6400800" y="2705100"/>
            <a:ext cx="152400" cy="4191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H="1">
            <a:off x="6172200" y="3124200"/>
            <a:ext cx="228600" cy="76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a:off x="6172200" y="3200400"/>
            <a:ext cx="304800" cy="228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6477000" y="3429000"/>
            <a:ext cx="0" cy="533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a:off x="6477000" y="3962400"/>
            <a:ext cx="76200" cy="533400"/>
          </a:xfrm>
          <a:prstGeom prst="straightConnector1">
            <a:avLst/>
          </a:prstGeom>
          <a:ln>
            <a:prstDash val="solid"/>
            <a:tailEnd type="arrow"/>
          </a:ln>
        </p:spPr>
        <p:style>
          <a:lnRef idx="3">
            <a:schemeClr val="dk1"/>
          </a:lnRef>
          <a:fillRef idx="0">
            <a:schemeClr val="dk1"/>
          </a:fillRef>
          <a:effectRef idx="2">
            <a:schemeClr val="dk1"/>
          </a:effectRef>
          <a:fontRef idx="minor">
            <a:schemeClr val="tx1"/>
          </a:fontRef>
        </p:style>
      </p:cxnSp>
      <p:cxnSp>
        <p:nvCxnSpPr>
          <p:cNvPr id="46" name="Straight Arrow Connector 45"/>
          <p:cNvCxnSpPr>
            <a:endCxn id="6" idx="2"/>
          </p:cNvCxnSpPr>
          <p:nvPr/>
        </p:nvCxnSpPr>
        <p:spPr>
          <a:xfrm>
            <a:off x="3581400" y="2209800"/>
            <a:ext cx="2895600" cy="4381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688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Oval 5"/>
          <p:cNvSpPr/>
          <p:nvPr/>
        </p:nvSpPr>
        <p:spPr>
          <a:xfrm>
            <a:off x="6477000" y="2590800"/>
            <a:ext cx="152400" cy="1143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018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18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85"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95600" y="2057400"/>
            <a:ext cx="714375" cy="304800"/>
          </a:xfrm>
          <a:prstGeom prst="rect">
            <a:avLst/>
          </a:prstGeom>
          <a:noFill/>
        </p:spPr>
      </p:pic>
      <p:pic>
        <p:nvPicPr>
          <p:cNvPr id="50187" name="Picture 1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895600" y="2362200"/>
            <a:ext cx="704850" cy="352425"/>
          </a:xfrm>
          <a:prstGeom prst="rect">
            <a:avLst/>
          </a:prstGeom>
          <a:noFill/>
        </p:spPr>
      </p:pic>
      <p:sp>
        <p:nvSpPr>
          <p:cNvPr id="50189" name="Rectangle 13"/>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191"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193"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195"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197"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199"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98" name="Picture 2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085850" y="3352800"/>
            <a:ext cx="2647950" cy="438150"/>
          </a:xfrm>
          <a:prstGeom prst="rect">
            <a:avLst/>
          </a:prstGeom>
          <a:noFill/>
        </p:spPr>
      </p:pic>
      <p:sp>
        <p:nvSpPr>
          <p:cNvPr id="50201"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200" name="Picture 24"/>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447800" y="3810000"/>
            <a:ext cx="847725" cy="352425"/>
          </a:xfrm>
          <a:prstGeom prst="rect">
            <a:avLst/>
          </a:prstGeom>
          <a:noFill/>
        </p:spPr>
      </p:pic>
      <p:sp>
        <p:nvSpPr>
          <p:cNvPr id="52" name="Oval 51"/>
          <p:cNvSpPr/>
          <p:nvPr/>
        </p:nvSpPr>
        <p:spPr>
          <a:xfrm>
            <a:off x="7162800" y="3124200"/>
            <a:ext cx="152400" cy="1143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3" name="Oval 52"/>
          <p:cNvSpPr/>
          <p:nvPr/>
        </p:nvSpPr>
        <p:spPr>
          <a:xfrm>
            <a:off x="4724400" y="3505200"/>
            <a:ext cx="152400" cy="1143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4" name="Oval 53"/>
          <p:cNvSpPr/>
          <p:nvPr/>
        </p:nvSpPr>
        <p:spPr>
          <a:xfrm>
            <a:off x="5410200" y="3276600"/>
            <a:ext cx="152400" cy="1143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62" name="Straight Arrow Connector 61"/>
          <p:cNvCxnSpPr/>
          <p:nvPr/>
        </p:nvCxnSpPr>
        <p:spPr>
          <a:xfrm flipH="1">
            <a:off x="6858000" y="3200400"/>
            <a:ext cx="381000" cy="381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6858000" y="3581400"/>
            <a:ext cx="457200" cy="76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2" name="Straight Arrow Connector 71"/>
          <p:cNvCxnSpPr/>
          <p:nvPr/>
        </p:nvCxnSpPr>
        <p:spPr>
          <a:xfrm flipH="1">
            <a:off x="6934200" y="3657600"/>
            <a:ext cx="38100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a:off x="6934200" y="3962400"/>
            <a:ext cx="228600" cy="228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6" name="Straight Arrow Connector 75"/>
          <p:cNvCxnSpPr/>
          <p:nvPr/>
        </p:nvCxnSpPr>
        <p:spPr>
          <a:xfrm flipH="1">
            <a:off x="4648200" y="3581400"/>
            <a:ext cx="15240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8" name="Straight Arrow Connector 77"/>
          <p:cNvCxnSpPr/>
          <p:nvPr/>
        </p:nvCxnSpPr>
        <p:spPr>
          <a:xfrm flipH="1">
            <a:off x="6934200" y="4191000"/>
            <a:ext cx="228600" cy="381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H="1" flipV="1">
            <a:off x="5410200" y="3048000"/>
            <a:ext cx="7620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3" name="Straight Arrow Connector 82"/>
          <p:cNvCxnSpPr/>
          <p:nvPr/>
        </p:nvCxnSpPr>
        <p:spPr>
          <a:xfrm>
            <a:off x="5410200" y="3048000"/>
            <a:ext cx="304800" cy="152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5" name="Straight Arrow Connector 84"/>
          <p:cNvCxnSpPr/>
          <p:nvPr/>
        </p:nvCxnSpPr>
        <p:spPr>
          <a:xfrm flipH="1">
            <a:off x="5562600" y="3200400"/>
            <a:ext cx="15240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7" name="Straight Arrow Connector 86"/>
          <p:cNvCxnSpPr/>
          <p:nvPr/>
        </p:nvCxnSpPr>
        <p:spPr>
          <a:xfrm>
            <a:off x="5562600" y="3505200"/>
            <a:ext cx="152400" cy="76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9" name="Straight Arrow Connector 88"/>
          <p:cNvCxnSpPr/>
          <p:nvPr/>
        </p:nvCxnSpPr>
        <p:spPr>
          <a:xfrm>
            <a:off x="5715000" y="3581400"/>
            <a:ext cx="7620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2" name="Straight Arrow Connector 91"/>
          <p:cNvCxnSpPr/>
          <p:nvPr/>
        </p:nvCxnSpPr>
        <p:spPr>
          <a:xfrm flipV="1">
            <a:off x="4648200" y="3657600"/>
            <a:ext cx="457200" cy="381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4" name="Straight Arrow Connector 93"/>
          <p:cNvCxnSpPr/>
          <p:nvPr/>
        </p:nvCxnSpPr>
        <p:spPr>
          <a:xfrm flipH="1">
            <a:off x="4572000" y="3657600"/>
            <a:ext cx="533400" cy="152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6" name="Straight Arrow Connector 95"/>
          <p:cNvCxnSpPr/>
          <p:nvPr/>
        </p:nvCxnSpPr>
        <p:spPr>
          <a:xfrm flipH="1">
            <a:off x="4343400" y="3810000"/>
            <a:ext cx="228600" cy="228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8" name="Straight Arrow Connector 97"/>
          <p:cNvCxnSpPr/>
          <p:nvPr/>
        </p:nvCxnSpPr>
        <p:spPr>
          <a:xfrm flipV="1">
            <a:off x="4343400" y="3886200"/>
            <a:ext cx="0" cy="152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0" name="Straight Arrow Connector 99"/>
          <p:cNvCxnSpPr/>
          <p:nvPr/>
        </p:nvCxnSpPr>
        <p:spPr>
          <a:xfrm flipV="1">
            <a:off x="4800600" y="3276600"/>
            <a:ext cx="304800" cy="3048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2" name="Straight Arrow Connector 101"/>
          <p:cNvCxnSpPr/>
          <p:nvPr/>
        </p:nvCxnSpPr>
        <p:spPr>
          <a:xfrm flipV="1">
            <a:off x="5715000" y="2895600"/>
            <a:ext cx="228600" cy="3048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4" name="Straight Arrow Connector 103"/>
          <p:cNvCxnSpPr/>
          <p:nvPr/>
        </p:nvCxnSpPr>
        <p:spPr>
          <a:xfrm>
            <a:off x="6400800" y="3124200"/>
            <a:ext cx="228600" cy="3810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6" name="Straight Arrow Connector 105"/>
          <p:cNvCxnSpPr/>
          <p:nvPr/>
        </p:nvCxnSpPr>
        <p:spPr>
          <a:xfrm flipV="1">
            <a:off x="7315200" y="3352800"/>
            <a:ext cx="0" cy="3048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0" name="Straight Arrow Connector 109"/>
          <p:cNvCxnSpPr>
            <a:endCxn id="53" idx="1"/>
          </p:cNvCxnSpPr>
          <p:nvPr/>
        </p:nvCxnSpPr>
        <p:spPr>
          <a:xfrm>
            <a:off x="3581400" y="2209800"/>
            <a:ext cx="1165318" cy="131213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endCxn id="52" idx="2"/>
          </p:cNvCxnSpPr>
          <p:nvPr/>
        </p:nvCxnSpPr>
        <p:spPr>
          <a:xfrm>
            <a:off x="3581400" y="2209800"/>
            <a:ext cx="3581400" cy="9715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endCxn id="54" idx="2"/>
          </p:cNvCxnSpPr>
          <p:nvPr/>
        </p:nvCxnSpPr>
        <p:spPr>
          <a:xfrm>
            <a:off x="3581400" y="2209800"/>
            <a:ext cx="1828800" cy="11239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p:nvPr/>
        </p:nvCxnSpPr>
        <p:spPr>
          <a:xfrm flipV="1">
            <a:off x="3886200" y="4648200"/>
            <a:ext cx="2971800" cy="5166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50185"/>
                                        </p:tgtEl>
                                        <p:attrNameLst>
                                          <p:attrName>style.visibility</p:attrName>
                                        </p:attrNameLst>
                                      </p:cBhvr>
                                      <p:to>
                                        <p:strVal val="visible"/>
                                      </p:to>
                                    </p:set>
                                    <p:animEffect transition="in" filter="wipe(left)">
                                      <p:cBhvr>
                                        <p:cTn id="10" dur="500"/>
                                        <p:tgtEl>
                                          <p:spTgt spid="5018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wipe(left)">
                                      <p:cBhvr>
                                        <p:cTn id="14" dur="500"/>
                                        <p:tgtEl>
                                          <p:spTgt spid="46"/>
                                        </p:tgtEl>
                                      </p:cBhvr>
                                    </p:animEffect>
                                  </p:childTnLst>
                                </p:cTn>
                              </p:par>
                              <p:par>
                                <p:cTn id="15" presetID="22" presetClass="entr" presetSubtype="8" fill="hold" nodeType="with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wipe(left)">
                                      <p:cBhvr>
                                        <p:cTn id="17" dur="500"/>
                                        <p:tgtEl>
                                          <p:spTgt spid="110"/>
                                        </p:tgtEl>
                                      </p:cBhvr>
                                    </p:animEffect>
                                  </p:childTnLst>
                                </p:cTn>
                              </p:par>
                              <p:par>
                                <p:cTn id="18" presetID="22" presetClass="entr" presetSubtype="8" fill="hold" nodeType="withEffect">
                                  <p:stCondLst>
                                    <p:cond delay="0"/>
                                  </p:stCondLst>
                                  <p:childTnLst>
                                    <p:set>
                                      <p:cBhvr>
                                        <p:cTn id="19" dur="1" fill="hold">
                                          <p:stCondLst>
                                            <p:cond delay="0"/>
                                          </p:stCondLst>
                                        </p:cTn>
                                        <p:tgtEl>
                                          <p:spTgt spid="113"/>
                                        </p:tgtEl>
                                        <p:attrNameLst>
                                          <p:attrName>style.visibility</p:attrName>
                                        </p:attrNameLst>
                                      </p:cBhvr>
                                      <p:to>
                                        <p:strVal val="visible"/>
                                      </p:to>
                                    </p:set>
                                    <p:animEffect transition="in" filter="wipe(left)">
                                      <p:cBhvr>
                                        <p:cTn id="20" dur="500"/>
                                        <p:tgtEl>
                                          <p:spTgt spid="113"/>
                                        </p:tgtEl>
                                      </p:cBhvr>
                                    </p:animEffect>
                                  </p:childTnLst>
                                </p:cTn>
                              </p:par>
                              <p:par>
                                <p:cTn id="21" presetID="22" presetClass="entr" presetSubtype="8" fill="hold" nodeType="with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wipe(left)">
                                      <p:cBhvr>
                                        <p:cTn id="23" dur="500"/>
                                        <p:tgtEl>
                                          <p:spTgt spid="115"/>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0"/>
                                          </p:stCondLst>
                                        </p:cTn>
                                        <p:tgtEl>
                                          <p:spTgt spid="52"/>
                                        </p:tgtEl>
                                        <p:attrNameLst>
                                          <p:attrName>style.visibility</p:attrName>
                                        </p:attrNameLst>
                                      </p:cBhvr>
                                      <p:to>
                                        <p:strVal val="visible"/>
                                      </p:to>
                                    </p:set>
                                  </p:childTnLst>
                                </p:cTn>
                              </p:par>
                            </p:childTnLst>
                          </p:cTn>
                        </p:par>
                        <p:par>
                          <p:cTn id="30" fill="hold">
                            <p:stCondLst>
                              <p:cond delay="1000"/>
                            </p:stCondLst>
                            <p:childTnLst>
                              <p:par>
                                <p:cTn id="31" presetID="1" presetClass="entr" presetSubtype="0" fill="hold" nodeType="after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5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xit" presetSubtype="8" fill="hold" nodeType="clickEffect">
                                  <p:stCondLst>
                                    <p:cond delay="0"/>
                                  </p:stCondLst>
                                  <p:childTnLst>
                                    <p:animEffect transition="out" filter="wipe(left)">
                                      <p:cBhvr>
                                        <p:cTn id="39" dur="500"/>
                                        <p:tgtEl>
                                          <p:spTgt spid="46"/>
                                        </p:tgtEl>
                                      </p:cBhvr>
                                    </p:animEffect>
                                    <p:set>
                                      <p:cBhvr>
                                        <p:cTn id="40" dur="1" fill="hold">
                                          <p:stCondLst>
                                            <p:cond delay="499"/>
                                          </p:stCondLst>
                                        </p:cTn>
                                        <p:tgtEl>
                                          <p:spTgt spid="46"/>
                                        </p:tgtEl>
                                        <p:attrNameLst>
                                          <p:attrName>style.visibility</p:attrName>
                                        </p:attrNameLst>
                                      </p:cBhvr>
                                      <p:to>
                                        <p:strVal val="hidden"/>
                                      </p:to>
                                    </p:set>
                                  </p:childTnLst>
                                </p:cTn>
                              </p:par>
                              <p:par>
                                <p:cTn id="41" presetID="22" presetClass="exit" presetSubtype="8" fill="hold" nodeType="withEffect">
                                  <p:stCondLst>
                                    <p:cond delay="0"/>
                                  </p:stCondLst>
                                  <p:childTnLst>
                                    <p:animEffect transition="out" filter="wipe(left)">
                                      <p:cBhvr>
                                        <p:cTn id="42" dur="500"/>
                                        <p:tgtEl>
                                          <p:spTgt spid="110"/>
                                        </p:tgtEl>
                                      </p:cBhvr>
                                    </p:animEffect>
                                    <p:set>
                                      <p:cBhvr>
                                        <p:cTn id="43" dur="1" fill="hold">
                                          <p:stCondLst>
                                            <p:cond delay="499"/>
                                          </p:stCondLst>
                                        </p:cTn>
                                        <p:tgtEl>
                                          <p:spTgt spid="110"/>
                                        </p:tgtEl>
                                        <p:attrNameLst>
                                          <p:attrName>style.visibility</p:attrName>
                                        </p:attrNameLst>
                                      </p:cBhvr>
                                      <p:to>
                                        <p:strVal val="hidden"/>
                                      </p:to>
                                    </p:set>
                                  </p:childTnLst>
                                </p:cTn>
                              </p:par>
                              <p:par>
                                <p:cTn id="44" presetID="22" presetClass="exit" presetSubtype="8" fill="hold" nodeType="withEffect">
                                  <p:stCondLst>
                                    <p:cond delay="0"/>
                                  </p:stCondLst>
                                  <p:childTnLst>
                                    <p:animEffect transition="out" filter="wipe(left)">
                                      <p:cBhvr>
                                        <p:cTn id="45" dur="500"/>
                                        <p:tgtEl>
                                          <p:spTgt spid="113"/>
                                        </p:tgtEl>
                                      </p:cBhvr>
                                    </p:animEffect>
                                    <p:set>
                                      <p:cBhvr>
                                        <p:cTn id="46" dur="1" fill="hold">
                                          <p:stCondLst>
                                            <p:cond delay="499"/>
                                          </p:stCondLst>
                                        </p:cTn>
                                        <p:tgtEl>
                                          <p:spTgt spid="113"/>
                                        </p:tgtEl>
                                        <p:attrNameLst>
                                          <p:attrName>style.visibility</p:attrName>
                                        </p:attrNameLst>
                                      </p:cBhvr>
                                      <p:to>
                                        <p:strVal val="hidden"/>
                                      </p:to>
                                    </p:set>
                                  </p:childTnLst>
                                </p:cTn>
                              </p:par>
                              <p:par>
                                <p:cTn id="47" presetID="22" presetClass="exit" presetSubtype="8" fill="hold" nodeType="withEffect">
                                  <p:stCondLst>
                                    <p:cond delay="0"/>
                                  </p:stCondLst>
                                  <p:childTnLst>
                                    <p:animEffect transition="out" filter="wipe(left)">
                                      <p:cBhvr>
                                        <p:cTn id="48" dur="500"/>
                                        <p:tgtEl>
                                          <p:spTgt spid="115"/>
                                        </p:tgtEl>
                                      </p:cBhvr>
                                    </p:animEffect>
                                    <p:set>
                                      <p:cBhvr>
                                        <p:cTn id="49" dur="1" fill="hold">
                                          <p:stCondLst>
                                            <p:cond delay="499"/>
                                          </p:stCondLst>
                                        </p:cTn>
                                        <p:tgtEl>
                                          <p:spTgt spid="115"/>
                                        </p:tgtEl>
                                        <p:attrNameLst>
                                          <p:attrName>style.visibility</p:attrName>
                                        </p:attrNameLst>
                                      </p:cBhvr>
                                      <p:to>
                                        <p:strVal val="hidden"/>
                                      </p:to>
                                    </p:se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wipe(left)">
                                      <p:cBhvr>
                                        <p:cTn id="53" dur="500"/>
                                        <p:tgtEl>
                                          <p:spTgt spid="3">
                                            <p:txEl>
                                              <p:pRg st="2" end="2"/>
                                            </p:txEl>
                                          </p:spTgt>
                                        </p:tgtEl>
                                      </p:cBhvr>
                                    </p:animEffect>
                                  </p:childTnLst>
                                </p:cTn>
                              </p:par>
                            </p:childTnLst>
                          </p:cTn>
                        </p:par>
                        <p:par>
                          <p:cTn id="54" fill="hold">
                            <p:stCondLst>
                              <p:cond delay="1000"/>
                            </p:stCondLst>
                            <p:childTnLst>
                              <p:par>
                                <p:cTn id="55" presetID="22" presetClass="entr" presetSubtype="8" fill="hold" nodeType="afterEffect">
                                  <p:stCondLst>
                                    <p:cond delay="0"/>
                                  </p:stCondLst>
                                  <p:childTnLst>
                                    <p:set>
                                      <p:cBhvr>
                                        <p:cTn id="56" dur="1" fill="hold">
                                          <p:stCondLst>
                                            <p:cond delay="0"/>
                                          </p:stCondLst>
                                        </p:cTn>
                                        <p:tgtEl>
                                          <p:spTgt spid="50187"/>
                                        </p:tgtEl>
                                        <p:attrNameLst>
                                          <p:attrName>style.visibility</p:attrName>
                                        </p:attrNameLst>
                                      </p:cBhvr>
                                      <p:to>
                                        <p:strVal val="visible"/>
                                      </p:to>
                                    </p:set>
                                    <p:animEffect transition="in" filter="wipe(left)">
                                      <p:cBhvr>
                                        <p:cTn id="57" dur="500"/>
                                        <p:tgtEl>
                                          <p:spTgt spid="50187"/>
                                        </p:tgtEl>
                                      </p:cBhvr>
                                    </p:animEffect>
                                  </p:childTnLst>
                                </p:cTn>
                              </p:par>
                            </p:childTnLst>
                          </p:cTn>
                        </p:par>
                        <p:par>
                          <p:cTn id="58" fill="hold">
                            <p:stCondLst>
                              <p:cond delay="1500"/>
                            </p:stCondLst>
                            <p:childTnLst>
                              <p:par>
                                <p:cTn id="59" presetID="22" presetClass="entr" presetSubtype="8" fill="hold" nodeType="after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left)">
                                      <p:cBhvr>
                                        <p:cTn id="61" dur="500"/>
                                        <p:tgtEl>
                                          <p:spTgt spid="3">
                                            <p:txEl>
                                              <p:pRg st="3" end="3"/>
                                            </p:txEl>
                                          </p:spTgt>
                                        </p:tgtEl>
                                      </p:cBhvr>
                                    </p:animEffect>
                                  </p:childTnLst>
                                </p:cTn>
                              </p:par>
                            </p:childTnLst>
                          </p:cTn>
                        </p:par>
                        <p:par>
                          <p:cTn id="62" fill="hold">
                            <p:stCondLst>
                              <p:cond delay="2000"/>
                            </p:stCondLst>
                            <p:childTnLst>
                              <p:par>
                                <p:cTn id="63" presetID="22" presetClass="entr" presetSubtype="1" fill="hold" nodeType="after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up)">
                                      <p:cBhvr>
                                        <p:cTn id="65" dur="500"/>
                                        <p:tgtEl>
                                          <p:spTgt spid="23"/>
                                        </p:tgtEl>
                                      </p:cBhvr>
                                    </p:animEffect>
                                  </p:childTnLst>
                                </p:cTn>
                              </p:par>
                              <p:par>
                                <p:cTn id="66" presetID="22" presetClass="entr" presetSubtype="1" fill="hold" nodeType="withEffect">
                                  <p:stCondLst>
                                    <p:cond delay="0"/>
                                  </p:stCondLst>
                                  <p:childTnLst>
                                    <p:set>
                                      <p:cBhvr>
                                        <p:cTn id="67" dur="1" fill="hold">
                                          <p:stCondLst>
                                            <p:cond delay="0"/>
                                          </p:stCondLst>
                                        </p:cTn>
                                        <p:tgtEl>
                                          <p:spTgt spid="80"/>
                                        </p:tgtEl>
                                        <p:attrNameLst>
                                          <p:attrName>style.visibility</p:attrName>
                                        </p:attrNameLst>
                                      </p:cBhvr>
                                      <p:to>
                                        <p:strVal val="visible"/>
                                      </p:to>
                                    </p:set>
                                    <p:animEffect transition="in" filter="wipe(up)">
                                      <p:cBhvr>
                                        <p:cTn id="68" dur="500"/>
                                        <p:tgtEl>
                                          <p:spTgt spid="80"/>
                                        </p:tgtEl>
                                      </p:cBhvr>
                                    </p:animEffect>
                                  </p:childTnLst>
                                </p:cTn>
                              </p:par>
                              <p:par>
                                <p:cTn id="69" presetID="22" presetClass="entr" presetSubtype="4" fill="hold" nodeType="withEffect">
                                  <p:stCondLst>
                                    <p:cond delay="0"/>
                                  </p:stCondLst>
                                  <p:childTnLst>
                                    <p:set>
                                      <p:cBhvr>
                                        <p:cTn id="70" dur="1" fill="hold">
                                          <p:stCondLst>
                                            <p:cond delay="0"/>
                                          </p:stCondLst>
                                        </p:cTn>
                                        <p:tgtEl>
                                          <p:spTgt spid="100"/>
                                        </p:tgtEl>
                                        <p:attrNameLst>
                                          <p:attrName>style.visibility</p:attrName>
                                        </p:attrNameLst>
                                      </p:cBhvr>
                                      <p:to>
                                        <p:strVal val="visible"/>
                                      </p:to>
                                    </p:set>
                                    <p:animEffect transition="in" filter="wipe(down)">
                                      <p:cBhvr>
                                        <p:cTn id="71" dur="500"/>
                                        <p:tgtEl>
                                          <p:spTgt spid="100"/>
                                        </p:tgtEl>
                                      </p:cBhvr>
                                    </p:animEffect>
                                  </p:childTnLst>
                                </p:cTn>
                              </p:par>
                              <p:par>
                                <p:cTn id="72" presetID="22" presetClass="entr" presetSubtype="1" fill="hold" nodeType="with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wipe(up)">
                                      <p:cBhvr>
                                        <p:cTn id="74" dur="500"/>
                                        <p:tgtEl>
                                          <p:spTgt spid="6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00"/>
                                        <p:tgtEl>
                                          <p:spTgt spid="3">
                                            <p:txEl>
                                              <p:pRg st="4" end="4"/>
                                            </p:txEl>
                                          </p:spTgt>
                                        </p:tgtEl>
                                      </p:cBhvr>
                                    </p:animEffect>
                                  </p:childTnLst>
                                </p:cTn>
                              </p:par>
                            </p:childTnLst>
                          </p:cTn>
                        </p:par>
                        <p:par>
                          <p:cTn id="80" fill="hold">
                            <p:stCondLst>
                              <p:cond delay="500"/>
                            </p:stCondLst>
                            <p:childTnLst>
                              <p:par>
                                <p:cTn id="81" presetID="22" presetClass="entr" presetSubtype="4" fill="hold" nodeType="afterEffect">
                                  <p:stCondLst>
                                    <p:cond delay="0"/>
                                  </p:stCondLst>
                                  <p:childTnLst>
                                    <p:set>
                                      <p:cBhvr>
                                        <p:cTn id="82" dur="1" fill="hold">
                                          <p:stCondLst>
                                            <p:cond delay="0"/>
                                          </p:stCondLst>
                                        </p:cTn>
                                        <p:tgtEl>
                                          <p:spTgt spid="3">
                                            <p:txEl>
                                              <p:pRg st="5" end="5"/>
                                            </p:txEl>
                                          </p:spTgt>
                                        </p:tgtEl>
                                        <p:attrNameLst>
                                          <p:attrName>style.visibility</p:attrName>
                                        </p:attrNameLst>
                                      </p:cBhvr>
                                      <p:to>
                                        <p:strVal val="visible"/>
                                      </p:to>
                                    </p:set>
                                    <p:animEffect transition="in" filter="wipe(down)">
                                      <p:cBhvr>
                                        <p:cTn id="83" dur="500"/>
                                        <p:tgtEl>
                                          <p:spTgt spid="3">
                                            <p:txEl>
                                              <p:pRg st="5" end="5"/>
                                            </p:txEl>
                                          </p:spTgt>
                                        </p:tgtEl>
                                      </p:cBhvr>
                                    </p:animEffect>
                                  </p:childTnLst>
                                </p:cTn>
                              </p:par>
                            </p:childTnLst>
                          </p:cTn>
                        </p:par>
                        <p:par>
                          <p:cTn id="84" fill="hold">
                            <p:stCondLst>
                              <p:cond delay="1500"/>
                            </p:stCondLst>
                            <p:childTnLst>
                              <p:par>
                                <p:cTn id="85" presetID="22" presetClass="entr" presetSubtype="8" fill="hold" nodeType="afterEffect">
                                  <p:stCondLst>
                                    <p:cond delay="0"/>
                                  </p:stCondLst>
                                  <p:childTnLst>
                                    <p:set>
                                      <p:cBhvr>
                                        <p:cTn id="86" dur="1" fill="hold">
                                          <p:stCondLst>
                                            <p:cond delay="0"/>
                                          </p:stCondLst>
                                        </p:cTn>
                                        <p:tgtEl>
                                          <p:spTgt spid="50198"/>
                                        </p:tgtEl>
                                        <p:attrNameLst>
                                          <p:attrName>style.visibility</p:attrName>
                                        </p:attrNameLst>
                                      </p:cBhvr>
                                      <p:to>
                                        <p:strVal val="visible"/>
                                      </p:to>
                                    </p:set>
                                    <p:animEffect transition="in" filter="wipe(left)">
                                      <p:cBhvr>
                                        <p:cTn id="87" dur="500"/>
                                        <p:tgtEl>
                                          <p:spTgt spid="50198"/>
                                        </p:tgtEl>
                                      </p:cBhvr>
                                    </p:animEffect>
                                  </p:childTnLst>
                                </p:cTn>
                              </p:par>
                            </p:childTnLst>
                          </p:cTn>
                        </p:par>
                        <p:par>
                          <p:cTn id="88" fill="hold">
                            <p:stCondLst>
                              <p:cond delay="2000"/>
                            </p:stCondLst>
                            <p:childTnLst>
                              <p:par>
                                <p:cTn id="89" presetID="22" presetClass="entr" presetSubtype="4" fill="hold" nodeType="afterEffect">
                                  <p:stCondLst>
                                    <p:cond delay="0"/>
                                  </p:stCondLst>
                                  <p:childTnLst>
                                    <p:set>
                                      <p:cBhvr>
                                        <p:cTn id="90" dur="1" fill="hold">
                                          <p:stCondLst>
                                            <p:cond delay="0"/>
                                          </p:stCondLst>
                                        </p:cTn>
                                        <p:tgtEl>
                                          <p:spTgt spid="3">
                                            <p:txEl>
                                              <p:pRg st="6" end="6"/>
                                            </p:txEl>
                                          </p:spTgt>
                                        </p:tgtEl>
                                        <p:attrNameLst>
                                          <p:attrName>style.visibility</p:attrName>
                                        </p:attrNameLst>
                                      </p:cBhvr>
                                      <p:to>
                                        <p:strVal val="visible"/>
                                      </p:to>
                                    </p:set>
                                    <p:animEffect transition="in" filter="wipe(down)">
                                      <p:cBhvr>
                                        <p:cTn id="91" dur="500"/>
                                        <p:tgtEl>
                                          <p:spTgt spid="3">
                                            <p:txEl>
                                              <p:pRg st="6" end="6"/>
                                            </p:txEl>
                                          </p:spTgt>
                                        </p:tgtEl>
                                      </p:cBhvr>
                                    </p:animEffect>
                                  </p:childTnLst>
                                </p:cTn>
                              </p:par>
                            </p:childTnLst>
                          </p:cTn>
                        </p:par>
                        <p:par>
                          <p:cTn id="92" fill="hold">
                            <p:stCondLst>
                              <p:cond delay="2500"/>
                            </p:stCondLst>
                            <p:childTnLst>
                              <p:par>
                                <p:cTn id="93" presetID="22" presetClass="entr" presetSubtype="8" fill="hold" nodeType="afterEffect">
                                  <p:stCondLst>
                                    <p:cond delay="0"/>
                                  </p:stCondLst>
                                  <p:childTnLst>
                                    <p:set>
                                      <p:cBhvr>
                                        <p:cTn id="94" dur="1" fill="hold">
                                          <p:stCondLst>
                                            <p:cond delay="0"/>
                                          </p:stCondLst>
                                        </p:cTn>
                                        <p:tgtEl>
                                          <p:spTgt spid="50200"/>
                                        </p:tgtEl>
                                        <p:attrNameLst>
                                          <p:attrName>style.visibility</p:attrName>
                                        </p:attrNameLst>
                                      </p:cBhvr>
                                      <p:to>
                                        <p:strVal val="visible"/>
                                      </p:to>
                                    </p:set>
                                    <p:animEffect transition="in" filter="wipe(left)">
                                      <p:cBhvr>
                                        <p:cTn id="95" dur="500"/>
                                        <p:tgtEl>
                                          <p:spTgt spid="50200"/>
                                        </p:tgtEl>
                                      </p:cBhvr>
                                    </p:animEffect>
                                  </p:childTnLst>
                                </p:cTn>
                              </p:par>
                            </p:childTnLst>
                          </p:cTn>
                        </p:par>
                        <p:par>
                          <p:cTn id="96" fill="hold">
                            <p:stCondLst>
                              <p:cond delay="3000"/>
                            </p:stCondLst>
                            <p:childTnLst>
                              <p:par>
                                <p:cTn id="97" presetID="10" presetClass="exit" presetSubtype="0" fill="hold" nodeType="afterEffect">
                                  <p:stCondLst>
                                    <p:cond delay="0"/>
                                  </p:stCondLst>
                                  <p:childTnLst>
                                    <p:animEffect transition="out" filter="fade">
                                      <p:cBhvr>
                                        <p:cTn id="98" dur="500"/>
                                        <p:tgtEl>
                                          <p:spTgt spid="100"/>
                                        </p:tgtEl>
                                      </p:cBhvr>
                                    </p:animEffect>
                                    <p:set>
                                      <p:cBhvr>
                                        <p:cTn id="99" dur="1" fill="hold">
                                          <p:stCondLst>
                                            <p:cond delay="499"/>
                                          </p:stCondLst>
                                        </p:cTn>
                                        <p:tgtEl>
                                          <p:spTgt spid="100"/>
                                        </p:tgtEl>
                                        <p:attrNameLst>
                                          <p:attrName>style.visibility</p:attrName>
                                        </p:attrNameLst>
                                      </p:cBhvr>
                                      <p:to>
                                        <p:strVal val="hidden"/>
                                      </p:to>
                                    </p:set>
                                  </p:childTnLst>
                                </p:cTn>
                              </p:par>
                            </p:childTnLst>
                          </p:cTn>
                        </p:par>
                        <p:par>
                          <p:cTn id="100" fill="hold">
                            <p:stCondLst>
                              <p:cond delay="3500"/>
                            </p:stCondLst>
                            <p:childTnLst>
                              <p:par>
                                <p:cTn id="101" presetID="0" presetClass="path" presetSubtype="0" accel="50000" decel="50000" fill="hold" nodeType="afterEffect">
                                  <p:stCondLst>
                                    <p:cond delay="0"/>
                                  </p:stCondLst>
                                  <p:childTnLst>
                                    <p:animMotion origin="layout" path="M 3.33333E-6 -1.53205E-6 L -0.04167 0.05832 " pathEditMode="relative" rAng="0" ptsTypes="AA">
                                      <p:cBhvr>
                                        <p:cTn id="102" dur="500" fill="hold"/>
                                        <p:tgtEl>
                                          <p:spTgt spid="52"/>
                                        </p:tgtEl>
                                        <p:attrNameLst>
                                          <p:attrName>ppt_x</p:attrName>
                                          <p:attrName>ppt_y</p:attrName>
                                        </p:attrNameLst>
                                      </p:cBhvr>
                                      <p:rCtr x="-21" y="29"/>
                                    </p:animMotion>
                                  </p:childTnLst>
                                </p:cTn>
                              </p:par>
                            </p:childTnLst>
                          </p:cTn>
                        </p:par>
                        <p:par>
                          <p:cTn id="103" fill="hold">
                            <p:stCondLst>
                              <p:cond delay="4000"/>
                            </p:stCondLst>
                            <p:childTnLst>
                              <p:par>
                                <p:cTn id="104" presetID="0" presetClass="path" presetSubtype="0" accel="50000" decel="50000" fill="hold" grpId="1" nodeType="afterEffect">
                                  <p:stCondLst>
                                    <p:cond delay="0"/>
                                  </p:stCondLst>
                                  <p:childTnLst>
                                    <p:animMotion origin="layout" path="M 1.11022E-16 1.38857E-6 L -0.00833 -0.04166 " pathEditMode="relative" rAng="0" ptsTypes="AA">
                                      <p:cBhvr>
                                        <p:cTn id="105" dur="500" fill="hold"/>
                                        <p:tgtEl>
                                          <p:spTgt spid="54"/>
                                        </p:tgtEl>
                                        <p:attrNameLst>
                                          <p:attrName>ppt_x</p:attrName>
                                          <p:attrName>ppt_y</p:attrName>
                                        </p:attrNameLst>
                                      </p:cBhvr>
                                      <p:rCtr x="-4" y="-21"/>
                                    </p:animMotion>
                                  </p:childTnLst>
                                </p:cTn>
                              </p:par>
                            </p:childTnLst>
                          </p:cTn>
                        </p:par>
                        <p:par>
                          <p:cTn id="106" fill="hold">
                            <p:stCondLst>
                              <p:cond delay="4500"/>
                            </p:stCondLst>
                            <p:childTnLst>
                              <p:par>
                                <p:cTn id="107" presetID="0" presetClass="path" presetSubtype="0" accel="50000" decel="50000" fill="hold" nodeType="afterEffect">
                                  <p:stCondLst>
                                    <p:cond delay="0"/>
                                  </p:stCondLst>
                                  <p:childTnLst>
                                    <p:animMotion origin="layout" path="M 3.33333E-6 1.11085E-6 L -0.01667 0.06943 " pathEditMode="relative" rAng="0" ptsTypes="AA">
                                      <p:cBhvr>
                                        <p:cTn id="108" dur="500" fill="hold"/>
                                        <p:tgtEl>
                                          <p:spTgt spid="6"/>
                                        </p:tgtEl>
                                        <p:attrNameLst>
                                          <p:attrName>ppt_x</p:attrName>
                                          <p:attrName>ppt_y</p:attrName>
                                        </p:attrNameLst>
                                      </p:cBhvr>
                                      <p:rCtr x="-8" y="35"/>
                                    </p:animMotion>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3">
                                            <p:txEl>
                                              <p:pRg st="7" end="7"/>
                                            </p:txEl>
                                          </p:spTgt>
                                        </p:tgtEl>
                                        <p:attrNameLst>
                                          <p:attrName>style.visibility</p:attrName>
                                        </p:attrNameLst>
                                      </p:cBhvr>
                                      <p:to>
                                        <p:strVal val="visible"/>
                                      </p:to>
                                    </p:set>
                                    <p:animEffect transition="in" filter="wipe(down)">
                                      <p:cBhvr>
                                        <p:cTn id="113" dur="500"/>
                                        <p:tgtEl>
                                          <p:spTgt spid="3">
                                            <p:txEl>
                                              <p:pRg st="7" end="7"/>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3">
                                            <p:txEl>
                                              <p:pRg st="8" end="8"/>
                                            </p:txEl>
                                          </p:spTgt>
                                        </p:tgtEl>
                                        <p:attrNameLst>
                                          <p:attrName>style.visibility</p:attrName>
                                        </p:attrNameLst>
                                      </p:cBhvr>
                                      <p:to>
                                        <p:strVal val="visible"/>
                                      </p:to>
                                    </p:set>
                                    <p:animEffect transition="in" filter="wipe(down)">
                                      <p:cBhvr>
                                        <p:cTn id="118" dur="500"/>
                                        <p:tgtEl>
                                          <p:spTgt spid="3">
                                            <p:txEl>
                                              <p:pRg st="8" end="8"/>
                                            </p:txEl>
                                          </p:spTgt>
                                        </p:tgtEl>
                                      </p:cBhvr>
                                    </p:animEffect>
                                  </p:childTnLst>
                                </p:cTn>
                              </p:par>
                            </p:childTnLst>
                          </p:cTn>
                        </p:par>
                        <p:par>
                          <p:cTn id="119" fill="hold">
                            <p:stCondLst>
                              <p:cond delay="500"/>
                            </p:stCondLst>
                            <p:childTnLst>
                              <p:par>
                                <p:cTn id="120" presetID="22" presetClass="entr" presetSubtype="4" fill="hold" grpId="0" nodeType="afterEffect">
                                  <p:stCondLst>
                                    <p:cond delay="0"/>
                                  </p:stCondLst>
                                  <p:childTnLst>
                                    <p:set>
                                      <p:cBhvr>
                                        <p:cTn id="121" dur="1" fill="hold">
                                          <p:stCondLst>
                                            <p:cond delay="0"/>
                                          </p:stCondLst>
                                        </p:cTn>
                                        <p:tgtEl>
                                          <p:spTgt spid="21"/>
                                        </p:tgtEl>
                                        <p:attrNameLst>
                                          <p:attrName>style.visibility</p:attrName>
                                        </p:attrNameLst>
                                      </p:cBhvr>
                                      <p:to>
                                        <p:strVal val="visible"/>
                                      </p:to>
                                    </p:set>
                                    <p:animEffect transition="in" filter="wipe(down)">
                                      <p:cBhvr>
                                        <p:cTn id="122" dur="500"/>
                                        <p:tgtEl>
                                          <p:spTgt spid="21"/>
                                        </p:tgtEl>
                                      </p:cBhvr>
                                    </p:animEffect>
                                  </p:childTnLst>
                                </p:cTn>
                              </p:par>
                            </p:childTnLst>
                          </p:cTn>
                        </p:par>
                        <p:par>
                          <p:cTn id="123" fill="hold">
                            <p:stCondLst>
                              <p:cond delay="1000"/>
                            </p:stCondLst>
                            <p:childTnLst>
                              <p:par>
                                <p:cTn id="124" presetID="22" presetClass="entr" presetSubtype="1" fill="hold" nodeType="afterEffect">
                                  <p:stCondLst>
                                    <p:cond delay="0"/>
                                  </p:stCondLst>
                                  <p:childTnLst>
                                    <p:set>
                                      <p:cBhvr>
                                        <p:cTn id="125" dur="1" fill="hold">
                                          <p:stCondLst>
                                            <p:cond delay="0"/>
                                          </p:stCondLst>
                                        </p:cTn>
                                        <p:tgtEl>
                                          <p:spTgt spid="64"/>
                                        </p:tgtEl>
                                        <p:attrNameLst>
                                          <p:attrName>style.visibility</p:attrName>
                                        </p:attrNameLst>
                                      </p:cBhvr>
                                      <p:to>
                                        <p:strVal val="visible"/>
                                      </p:to>
                                    </p:set>
                                    <p:animEffect transition="in" filter="wipe(up)">
                                      <p:cBhvr>
                                        <p:cTn id="126" dur="500"/>
                                        <p:tgtEl>
                                          <p:spTgt spid="64"/>
                                        </p:tgtEl>
                                      </p:cBhvr>
                                    </p:animEffect>
                                  </p:childTnLst>
                                </p:cTn>
                              </p:par>
                              <p:par>
                                <p:cTn id="127" presetID="22" presetClass="entr" presetSubtype="1" fill="hold" nodeType="withEffect">
                                  <p:stCondLst>
                                    <p:cond delay="0"/>
                                  </p:stCondLst>
                                  <p:childTnLst>
                                    <p:set>
                                      <p:cBhvr>
                                        <p:cTn id="128" dur="1" fill="hold">
                                          <p:stCondLst>
                                            <p:cond delay="0"/>
                                          </p:stCondLst>
                                        </p:cTn>
                                        <p:tgtEl>
                                          <p:spTgt spid="76"/>
                                        </p:tgtEl>
                                        <p:attrNameLst>
                                          <p:attrName>style.visibility</p:attrName>
                                        </p:attrNameLst>
                                      </p:cBhvr>
                                      <p:to>
                                        <p:strVal val="visible"/>
                                      </p:to>
                                    </p:set>
                                    <p:animEffect transition="in" filter="wipe(up)">
                                      <p:cBhvr>
                                        <p:cTn id="129" dur="500"/>
                                        <p:tgtEl>
                                          <p:spTgt spid="76"/>
                                        </p:tgtEl>
                                      </p:cBhvr>
                                    </p:animEffect>
                                  </p:childTnLst>
                                </p:cTn>
                              </p:par>
                              <p:par>
                                <p:cTn id="130" presetID="22" presetClass="entr" presetSubtype="1" fill="hold" nodeType="with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wipe(up)">
                                      <p:cBhvr>
                                        <p:cTn id="132" dur="500"/>
                                        <p:tgtEl>
                                          <p:spTgt spid="83"/>
                                        </p:tgtEl>
                                      </p:cBhvr>
                                    </p:animEffect>
                                  </p:childTnLst>
                                </p:cTn>
                              </p:par>
                              <p:par>
                                <p:cTn id="133" presetID="22" presetClass="entr" presetSubtype="1" fill="hold" nodeType="withEffect">
                                  <p:stCondLst>
                                    <p:cond delay="0"/>
                                  </p:stCondLst>
                                  <p:childTnLst>
                                    <p:set>
                                      <p:cBhvr>
                                        <p:cTn id="134" dur="1" fill="hold">
                                          <p:stCondLst>
                                            <p:cond delay="0"/>
                                          </p:stCondLst>
                                        </p:cTn>
                                        <p:tgtEl>
                                          <p:spTgt spid="104"/>
                                        </p:tgtEl>
                                        <p:attrNameLst>
                                          <p:attrName>style.visibility</p:attrName>
                                        </p:attrNameLst>
                                      </p:cBhvr>
                                      <p:to>
                                        <p:strVal val="visible"/>
                                      </p:to>
                                    </p:set>
                                    <p:animEffect transition="in" filter="wipe(up)">
                                      <p:cBhvr>
                                        <p:cTn id="135" dur="500"/>
                                        <p:tgtEl>
                                          <p:spTgt spid="104"/>
                                        </p:tgtEl>
                                      </p:cBhvr>
                                    </p:animEffect>
                                  </p:childTnLst>
                                </p:cTn>
                              </p:par>
                            </p:childTnLst>
                          </p:cTn>
                        </p:par>
                        <p:par>
                          <p:cTn id="136" fill="hold">
                            <p:stCondLst>
                              <p:cond delay="1500"/>
                            </p:stCondLst>
                            <p:childTnLst>
                              <p:par>
                                <p:cTn id="137" presetID="10" presetClass="exit" presetSubtype="0" fill="hold" nodeType="afterEffect">
                                  <p:stCondLst>
                                    <p:cond delay="0"/>
                                  </p:stCondLst>
                                  <p:childTnLst>
                                    <p:animEffect transition="out" filter="fade">
                                      <p:cBhvr>
                                        <p:cTn id="138" dur="500"/>
                                        <p:tgtEl>
                                          <p:spTgt spid="104"/>
                                        </p:tgtEl>
                                      </p:cBhvr>
                                    </p:animEffect>
                                    <p:set>
                                      <p:cBhvr>
                                        <p:cTn id="139" dur="1" fill="hold">
                                          <p:stCondLst>
                                            <p:cond delay="499"/>
                                          </p:stCondLst>
                                        </p:cTn>
                                        <p:tgtEl>
                                          <p:spTgt spid="104"/>
                                        </p:tgtEl>
                                        <p:attrNameLst>
                                          <p:attrName>style.visibility</p:attrName>
                                        </p:attrNameLst>
                                      </p:cBhvr>
                                      <p:to>
                                        <p:strVal val="hidden"/>
                                      </p:to>
                                    </p:set>
                                  </p:childTnLst>
                                </p:cTn>
                              </p:par>
                            </p:childTnLst>
                          </p:cTn>
                        </p:par>
                        <p:par>
                          <p:cTn id="140" fill="hold">
                            <p:stCondLst>
                              <p:cond delay="2000"/>
                            </p:stCondLst>
                            <p:childTnLst>
                              <p:par>
                                <p:cTn id="141" presetID="0" presetClass="path" presetSubtype="0" accel="50000" decel="50000" fill="hold" grpId="2" nodeType="afterEffect">
                                  <p:stCondLst>
                                    <p:cond delay="0"/>
                                  </p:stCondLst>
                                  <p:childTnLst>
                                    <p:animMotion origin="layout" path="M -0.04167 0.05832 L 0.00833 0.06943 " pathEditMode="relative" rAng="0" ptsTypes="AA">
                                      <p:cBhvr>
                                        <p:cTn id="142" dur="500" fill="hold"/>
                                        <p:tgtEl>
                                          <p:spTgt spid="52"/>
                                        </p:tgtEl>
                                        <p:attrNameLst>
                                          <p:attrName>ppt_x</p:attrName>
                                          <p:attrName>ppt_y</p:attrName>
                                        </p:attrNameLst>
                                      </p:cBhvr>
                                      <p:rCtr x="25" y="6"/>
                                    </p:animMotion>
                                  </p:childTnLst>
                                </p:cTn>
                              </p:par>
                              <p:par>
                                <p:cTn id="143" presetID="0" presetClass="path" presetSubtype="0" accel="50000" decel="50000" fill="hold" grpId="1" nodeType="withEffect">
                                  <p:stCondLst>
                                    <p:cond delay="0"/>
                                  </p:stCondLst>
                                  <p:childTnLst>
                                    <p:animMotion origin="layout" path="M 3.33333E-6 1.11085E-6 L -0.01667 0.06943 " pathEditMode="relative" rAng="0" ptsTypes="AA">
                                      <p:cBhvr>
                                        <p:cTn id="144" dur="500" fill="hold"/>
                                        <p:tgtEl>
                                          <p:spTgt spid="53"/>
                                        </p:tgtEl>
                                        <p:attrNameLst>
                                          <p:attrName>ppt_x</p:attrName>
                                          <p:attrName>ppt_y</p:attrName>
                                        </p:attrNameLst>
                                      </p:cBhvr>
                                      <p:rCtr x="-8" y="35"/>
                                    </p:animMotion>
                                  </p:childTnLst>
                                </p:cTn>
                              </p:par>
                              <p:par>
                                <p:cTn id="145" presetID="0" presetClass="path" presetSubtype="0" accel="50000" decel="50000" fill="hold" grpId="2" nodeType="withEffect">
                                  <p:stCondLst>
                                    <p:cond delay="0"/>
                                  </p:stCondLst>
                                  <p:childTnLst>
                                    <p:animMotion origin="layout" path="M -0.00833 -0.04166 L 0.025 -0.01944 " pathEditMode="relative" rAng="0" ptsTypes="AA">
                                      <p:cBhvr>
                                        <p:cTn id="146" dur="500" fill="hold"/>
                                        <p:tgtEl>
                                          <p:spTgt spid="54"/>
                                        </p:tgtEl>
                                        <p:attrNameLst>
                                          <p:attrName>ppt_x</p:attrName>
                                          <p:attrName>ppt_y</p:attrName>
                                        </p:attrNameLst>
                                      </p:cBhvr>
                                      <p:rCtr x="17" y="11"/>
                                    </p:animMotion>
                                  </p:childTnLst>
                                </p:cTn>
                              </p:par>
                            </p:childTnLst>
                          </p:cTn>
                        </p:par>
                        <p:par>
                          <p:cTn id="147" fill="hold">
                            <p:stCondLst>
                              <p:cond delay="2500"/>
                            </p:stCondLst>
                            <p:childTnLst>
                              <p:par>
                                <p:cTn id="148" presetID="22" presetClass="entr" presetSubtype="4" fill="hold" nodeType="afterEffect">
                                  <p:stCondLst>
                                    <p:cond delay="0"/>
                                  </p:stCondLst>
                                  <p:childTnLst>
                                    <p:set>
                                      <p:cBhvr>
                                        <p:cTn id="149" dur="1" fill="hold">
                                          <p:stCondLst>
                                            <p:cond delay="0"/>
                                          </p:stCondLst>
                                        </p:cTn>
                                        <p:tgtEl>
                                          <p:spTgt spid="92"/>
                                        </p:tgtEl>
                                        <p:attrNameLst>
                                          <p:attrName>style.visibility</p:attrName>
                                        </p:attrNameLst>
                                      </p:cBhvr>
                                      <p:to>
                                        <p:strVal val="visible"/>
                                      </p:to>
                                    </p:set>
                                    <p:animEffect transition="in" filter="wipe(down)">
                                      <p:cBhvr>
                                        <p:cTn id="150" dur="500"/>
                                        <p:tgtEl>
                                          <p:spTgt spid="92"/>
                                        </p:tgtEl>
                                      </p:cBhvr>
                                    </p:animEffect>
                                  </p:childTnLst>
                                </p:cTn>
                              </p:par>
                              <p:par>
                                <p:cTn id="151" presetID="22" presetClass="entr" presetSubtype="1" fill="hold" nodeType="withEffect">
                                  <p:stCondLst>
                                    <p:cond delay="0"/>
                                  </p:stCondLst>
                                  <p:childTnLst>
                                    <p:set>
                                      <p:cBhvr>
                                        <p:cTn id="152" dur="1" fill="hold">
                                          <p:stCondLst>
                                            <p:cond delay="0"/>
                                          </p:stCondLst>
                                        </p:cTn>
                                        <p:tgtEl>
                                          <p:spTgt spid="102"/>
                                        </p:tgtEl>
                                        <p:attrNameLst>
                                          <p:attrName>style.visibility</p:attrName>
                                        </p:attrNameLst>
                                      </p:cBhvr>
                                      <p:to>
                                        <p:strVal val="visible"/>
                                      </p:to>
                                    </p:set>
                                    <p:animEffect transition="in" filter="wipe(up)">
                                      <p:cBhvr>
                                        <p:cTn id="153" dur="500"/>
                                        <p:tgtEl>
                                          <p:spTgt spid="102"/>
                                        </p:tgtEl>
                                      </p:cBhvr>
                                    </p:animEffect>
                                  </p:childTnLst>
                                </p:cTn>
                              </p:par>
                              <p:par>
                                <p:cTn id="154" presetID="22" presetClass="entr" presetSubtype="1" fill="hold" nodeType="withEffect">
                                  <p:stCondLst>
                                    <p:cond delay="0"/>
                                  </p:stCondLst>
                                  <p:childTnLst>
                                    <p:set>
                                      <p:cBhvr>
                                        <p:cTn id="155" dur="1" fill="hold">
                                          <p:stCondLst>
                                            <p:cond delay="0"/>
                                          </p:stCondLst>
                                        </p:cTn>
                                        <p:tgtEl>
                                          <p:spTgt spid="25"/>
                                        </p:tgtEl>
                                        <p:attrNameLst>
                                          <p:attrName>style.visibility</p:attrName>
                                        </p:attrNameLst>
                                      </p:cBhvr>
                                      <p:to>
                                        <p:strVal val="visible"/>
                                      </p:to>
                                    </p:set>
                                    <p:animEffect transition="in" filter="wipe(up)">
                                      <p:cBhvr>
                                        <p:cTn id="156" dur="500"/>
                                        <p:tgtEl>
                                          <p:spTgt spid="25"/>
                                        </p:tgtEl>
                                      </p:cBhvr>
                                    </p:animEffect>
                                  </p:childTnLst>
                                </p:cTn>
                              </p:par>
                              <p:par>
                                <p:cTn id="157" presetID="22" presetClass="entr" presetSubtype="4" fill="hold" nodeType="withEffect">
                                  <p:stCondLst>
                                    <p:cond delay="0"/>
                                  </p:stCondLst>
                                  <p:childTnLst>
                                    <p:set>
                                      <p:cBhvr>
                                        <p:cTn id="158" dur="1" fill="hold">
                                          <p:stCondLst>
                                            <p:cond delay="0"/>
                                          </p:stCondLst>
                                        </p:cTn>
                                        <p:tgtEl>
                                          <p:spTgt spid="106"/>
                                        </p:tgtEl>
                                        <p:attrNameLst>
                                          <p:attrName>style.visibility</p:attrName>
                                        </p:attrNameLst>
                                      </p:cBhvr>
                                      <p:to>
                                        <p:strVal val="visible"/>
                                      </p:to>
                                    </p:set>
                                    <p:animEffect transition="in" filter="wipe(down)">
                                      <p:cBhvr>
                                        <p:cTn id="159" dur="500"/>
                                        <p:tgtEl>
                                          <p:spTgt spid="106"/>
                                        </p:tgtEl>
                                      </p:cBhvr>
                                    </p:animEffect>
                                  </p:childTnLst>
                                </p:cTn>
                              </p:par>
                            </p:childTnLst>
                          </p:cTn>
                        </p:par>
                        <p:par>
                          <p:cTn id="160" fill="hold">
                            <p:stCondLst>
                              <p:cond delay="3000"/>
                            </p:stCondLst>
                            <p:childTnLst>
                              <p:par>
                                <p:cTn id="161" presetID="10" presetClass="exit" presetSubtype="0" fill="hold" nodeType="afterEffect">
                                  <p:stCondLst>
                                    <p:cond delay="0"/>
                                  </p:stCondLst>
                                  <p:childTnLst>
                                    <p:animEffect transition="out" filter="fade">
                                      <p:cBhvr>
                                        <p:cTn id="162" dur="500"/>
                                        <p:tgtEl>
                                          <p:spTgt spid="106"/>
                                        </p:tgtEl>
                                      </p:cBhvr>
                                    </p:animEffect>
                                    <p:set>
                                      <p:cBhvr>
                                        <p:cTn id="163" dur="1" fill="hold">
                                          <p:stCondLst>
                                            <p:cond delay="499"/>
                                          </p:stCondLst>
                                        </p:cTn>
                                        <p:tgtEl>
                                          <p:spTgt spid="106"/>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500"/>
                                        <p:tgtEl>
                                          <p:spTgt spid="102"/>
                                        </p:tgtEl>
                                      </p:cBhvr>
                                    </p:animEffect>
                                    <p:set>
                                      <p:cBhvr>
                                        <p:cTn id="166" dur="1" fill="hold">
                                          <p:stCondLst>
                                            <p:cond delay="499"/>
                                          </p:stCondLst>
                                        </p:cTn>
                                        <p:tgtEl>
                                          <p:spTgt spid="102"/>
                                        </p:tgtEl>
                                        <p:attrNameLst>
                                          <p:attrName>style.visibility</p:attrName>
                                        </p:attrNameLst>
                                      </p:cBhvr>
                                      <p:to>
                                        <p:strVal val="hidden"/>
                                      </p:to>
                                    </p:set>
                                  </p:childTnLst>
                                </p:cTn>
                              </p:par>
                            </p:childTnLst>
                          </p:cTn>
                        </p:par>
                        <p:par>
                          <p:cTn id="167" fill="hold">
                            <p:stCondLst>
                              <p:cond delay="3500"/>
                            </p:stCondLst>
                            <p:childTnLst>
                              <p:par>
                                <p:cTn id="168" presetID="0" presetClass="path" presetSubtype="0" accel="50000" decel="50000" fill="hold" grpId="2" nodeType="afterEffect">
                                  <p:stCondLst>
                                    <p:cond delay="0"/>
                                  </p:stCondLst>
                                  <p:childTnLst>
                                    <p:animMotion origin="layout" path="M -0.01667 0.06943 L -0.04167 0.08054 " pathEditMode="relative" rAng="0" ptsTypes="AA">
                                      <p:cBhvr>
                                        <p:cTn id="169" dur="500" fill="hold"/>
                                        <p:tgtEl>
                                          <p:spTgt spid="6"/>
                                        </p:tgtEl>
                                        <p:attrNameLst>
                                          <p:attrName>ppt_x</p:attrName>
                                          <p:attrName>ppt_y</p:attrName>
                                        </p:attrNameLst>
                                      </p:cBhvr>
                                      <p:rCtr x="-13" y="6"/>
                                    </p:animMotion>
                                  </p:childTnLst>
                                </p:cTn>
                              </p:par>
                              <p:par>
                                <p:cTn id="170" presetID="0" presetClass="path" presetSubtype="0" accel="50000" decel="50000" fill="hold" nodeType="withEffect">
                                  <p:stCondLst>
                                    <p:cond delay="0"/>
                                  </p:stCondLst>
                                  <p:childTnLst>
                                    <p:animMotion origin="layout" path="M -0.01667 0.06938 L 0.03333 0.01388 " pathEditMode="relative" rAng="0" ptsTypes="AA">
                                      <p:cBhvr>
                                        <p:cTn id="171" dur="500" fill="hold"/>
                                        <p:tgtEl>
                                          <p:spTgt spid="53"/>
                                        </p:tgtEl>
                                        <p:attrNameLst>
                                          <p:attrName>ppt_x</p:attrName>
                                          <p:attrName>ppt_y</p:attrName>
                                        </p:attrNameLst>
                                      </p:cBhvr>
                                      <p:rCtr x="25" y="-28"/>
                                    </p:animMotion>
                                  </p:childTnLst>
                                </p:cTn>
                              </p:par>
                            </p:childTnLst>
                          </p:cTn>
                        </p:par>
                        <p:par>
                          <p:cTn id="172" fill="hold">
                            <p:stCondLst>
                              <p:cond delay="4000"/>
                            </p:stCondLst>
                            <p:childTnLst>
                              <p:par>
                                <p:cTn id="173" presetID="22" presetClass="entr" presetSubtype="1" fill="hold" nodeType="afterEffect">
                                  <p:stCondLst>
                                    <p:cond delay="0"/>
                                  </p:stCondLst>
                                  <p:childTnLst>
                                    <p:set>
                                      <p:cBhvr>
                                        <p:cTn id="174" dur="1" fill="hold">
                                          <p:stCondLst>
                                            <p:cond delay="0"/>
                                          </p:stCondLst>
                                        </p:cTn>
                                        <p:tgtEl>
                                          <p:spTgt spid="29"/>
                                        </p:tgtEl>
                                        <p:attrNameLst>
                                          <p:attrName>style.visibility</p:attrName>
                                        </p:attrNameLst>
                                      </p:cBhvr>
                                      <p:to>
                                        <p:strVal val="visible"/>
                                      </p:to>
                                    </p:set>
                                    <p:animEffect transition="in" filter="wipe(up)">
                                      <p:cBhvr>
                                        <p:cTn id="175" dur="500"/>
                                        <p:tgtEl>
                                          <p:spTgt spid="29"/>
                                        </p:tgtEl>
                                      </p:cBhvr>
                                    </p:animEffect>
                                  </p:childTnLst>
                                </p:cTn>
                              </p:par>
                              <p:par>
                                <p:cTn id="176" presetID="22" presetClass="entr" presetSubtype="1" fill="hold" nodeType="withEffect">
                                  <p:stCondLst>
                                    <p:cond delay="0"/>
                                  </p:stCondLst>
                                  <p:childTnLst>
                                    <p:set>
                                      <p:cBhvr>
                                        <p:cTn id="177" dur="1" fill="hold">
                                          <p:stCondLst>
                                            <p:cond delay="0"/>
                                          </p:stCondLst>
                                        </p:cTn>
                                        <p:tgtEl>
                                          <p:spTgt spid="72"/>
                                        </p:tgtEl>
                                        <p:attrNameLst>
                                          <p:attrName>style.visibility</p:attrName>
                                        </p:attrNameLst>
                                      </p:cBhvr>
                                      <p:to>
                                        <p:strVal val="visible"/>
                                      </p:to>
                                    </p:set>
                                    <p:animEffect transition="in" filter="wipe(up)">
                                      <p:cBhvr>
                                        <p:cTn id="178" dur="500"/>
                                        <p:tgtEl>
                                          <p:spTgt spid="72"/>
                                        </p:tgtEl>
                                      </p:cBhvr>
                                    </p:animEffect>
                                  </p:childTnLst>
                                </p:cTn>
                              </p:par>
                              <p:par>
                                <p:cTn id="179" presetID="22" presetClass="entr" presetSubtype="1" fill="hold" nodeType="withEffect">
                                  <p:stCondLst>
                                    <p:cond delay="0"/>
                                  </p:stCondLst>
                                  <p:childTnLst>
                                    <p:set>
                                      <p:cBhvr>
                                        <p:cTn id="180" dur="1" fill="hold">
                                          <p:stCondLst>
                                            <p:cond delay="0"/>
                                          </p:stCondLst>
                                        </p:cTn>
                                        <p:tgtEl>
                                          <p:spTgt spid="85"/>
                                        </p:tgtEl>
                                        <p:attrNameLst>
                                          <p:attrName>style.visibility</p:attrName>
                                        </p:attrNameLst>
                                      </p:cBhvr>
                                      <p:to>
                                        <p:strVal val="visible"/>
                                      </p:to>
                                    </p:set>
                                    <p:animEffect transition="in" filter="wipe(up)">
                                      <p:cBhvr>
                                        <p:cTn id="181" dur="500"/>
                                        <p:tgtEl>
                                          <p:spTgt spid="85"/>
                                        </p:tgtEl>
                                      </p:cBhvr>
                                    </p:animEffect>
                                  </p:childTnLst>
                                </p:cTn>
                              </p:par>
                              <p:par>
                                <p:cTn id="182" presetID="22" presetClass="entr" presetSubtype="1" fill="hold" nodeType="withEffect">
                                  <p:stCondLst>
                                    <p:cond delay="0"/>
                                  </p:stCondLst>
                                  <p:childTnLst>
                                    <p:set>
                                      <p:cBhvr>
                                        <p:cTn id="183" dur="1" fill="hold">
                                          <p:stCondLst>
                                            <p:cond delay="0"/>
                                          </p:stCondLst>
                                        </p:cTn>
                                        <p:tgtEl>
                                          <p:spTgt spid="94"/>
                                        </p:tgtEl>
                                        <p:attrNameLst>
                                          <p:attrName>style.visibility</p:attrName>
                                        </p:attrNameLst>
                                      </p:cBhvr>
                                      <p:to>
                                        <p:strVal val="visible"/>
                                      </p:to>
                                    </p:set>
                                    <p:animEffect transition="in" filter="wipe(up)">
                                      <p:cBhvr>
                                        <p:cTn id="184" dur="500"/>
                                        <p:tgtEl>
                                          <p:spTgt spid="94"/>
                                        </p:tgtEl>
                                      </p:cBhvr>
                                    </p:animEffect>
                                  </p:childTnLst>
                                </p:cTn>
                              </p:par>
                            </p:childTnLst>
                          </p:cTn>
                        </p:par>
                        <p:par>
                          <p:cTn id="185" fill="hold">
                            <p:stCondLst>
                              <p:cond delay="4500"/>
                            </p:stCondLst>
                            <p:childTnLst>
                              <p:par>
                                <p:cTn id="186" presetID="0" presetClass="path" presetSubtype="0" accel="50000" decel="50000" fill="hold" nodeType="afterEffect">
                                  <p:stCondLst>
                                    <p:cond delay="0"/>
                                  </p:stCondLst>
                                  <p:childTnLst>
                                    <p:animMotion origin="layout" path="M -0.04167 0.08054 L -0.00834 0.11386 " pathEditMode="relative" rAng="0" ptsTypes="AA">
                                      <p:cBhvr>
                                        <p:cTn id="187" dur="500" fill="hold"/>
                                        <p:tgtEl>
                                          <p:spTgt spid="6"/>
                                        </p:tgtEl>
                                        <p:attrNameLst>
                                          <p:attrName>ppt_x</p:attrName>
                                          <p:attrName>ppt_y</p:attrName>
                                        </p:attrNameLst>
                                      </p:cBhvr>
                                      <p:rCtr x="17" y="17"/>
                                    </p:animMotion>
                                  </p:childTnLst>
                                </p:cTn>
                              </p:par>
                              <p:par>
                                <p:cTn id="188" presetID="0" presetClass="path" presetSubtype="0" accel="50000" decel="50000" fill="hold" nodeType="withEffect">
                                  <p:stCondLst>
                                    <p:cond delay="0"/>
                                  </p:stCondLst>
                                  <p:childTnLst>
                                    <p:animMotion origin="layout" path="M 0.00833 0.06943 L -0.03334 0.11386 " pathEditMode="relative" rAng="0" ptsTypes="AA">
                                      <p:cBhvr>
                                        <p:cTn id="189" dur="500" fill="hold"/>
                                        <p:tgtEl>
                                          <p:spTgt spid="52"/>
                                        </p:tgtEl>
                                        <p:attrNameLst>
                                          <p:attrName>ppt_x</p:attrName>
                                          <p:attrName>ppt_y</p:attrName>
                                        </p:attrNameLst>
                                      </p:cBhvr>
                                      <p:rCtr x="-21" y="22"/>
                                    </p:animMotion>
                                  </p:childTnLst>
                                </p:cTn>
                              </p:par>
                              <p:par>
                                <p:cTn id="190" presetID="0" presetClass="path" presetSubtype="0" accel="50000" decel="50000" fill="hold" grpId="3" nodeType="withEffect">
                                  <p:stCondLst>
                                    <p:cond delay="0"/>
                                  </p:stCondLst>
                                  <p:childTnLst>
                                    <p:animMotion origin="layout" path="M 0.03334 0.01388 L -0.025 0.03608 " pathEditMode="relative" rAng="0" ptsTypes="AA">
                                      <p:cBhvr>
                                        <p:cTn id="191" dur="500" fill="hold"/>
                                        <p:tgtEl>
                                          <p:spTgt spid="53"/>
                                        </p:tgtEl>
                                        <p:attrNameLst>
                                          <p:attrName>ppt_x</p:attrName>
                                          <p:attrName>ppt_y</p:attrName>
                                        </p:attrNameLst>
                                      </p:cBhvr>
                                      <p:rCtr x="-29" y="11"/>
                                    </p:animMotion>
                                  </p:childTnLst>
                                </p:cTn>
                              </p:par>
                              <p:par>
                                <p:cTn id="192" presetID="0" presetClass="path" presetSubtype="0" accel="50000" decel="50000" fill="hold" grpId="3" nodeType="withEffect">
                                  <p:stCondLst>
                                    <p:cond delay="0"/>
                                  </p:stCondLst>
                                  <p:childTnLst>
                                    <p:animMotion origin="layout" path="M 0.025 -0.01944 L 0.00833 0.02499 " pathEditMode="relative" rAng="0" ptsTypes="AA">
                                      <p:cBhvr>
                                        <p:cTn id="193" dur="500" fill="hold"/>
                                        <p:tgtEl>
                                          <p:spTgt spid="54"/>
                                        </p:tgtEl>
                                        <p:attrNameLst>
                                          <p:attrName>ppt_x</p:attrName>
                                          <p:attrName>ppt_y</p:attrName>
                                        </p:attrNameLst>
                                      </p:cBhvr>
                                      <p:rCtr x="-8" y="22"/>
                                    </p:animMotion>
                                  </p:childTnLst>
                                </p:cTn>
                              </p:par>
                            </p:childTnLst>
                          </p:cTn>
                        </p:par>
                        <p:par>
                          <p:cTn id="194" fill="hold">
                            <p:stCondLst>
                              <p:cond delay="5000"/>
                            </p:stCondLst>
                            <p:childTnLst>
                              <p:par>
                                <p:cTn id="195" presetID="22" presetClass="entr" presetSubtype="1" fill="hold" nodeType="afterEffect">
                                  <p:stCondLst>
                                    <p:cond delay="0"/>
                                  </p:stCondLst>
                                  <p:childTnLst>
                                    <p:set>
                                      <p:cBhvr>
                                        <p:cTn id="196" dur="1" fill="hold">
                                          <p:stCondLst>
                                            <p:cond delay="0"/>
                                          </p:stCondLst>
                                        </p:cTn>
                                        <p:tgtEl>
                                          <p:spTgt spid="36"/>
                                        </p:tgtEl>
                                        <p:attrNameLst>
                                          <p:attrName>style.visibility</p:attrName>
                                        </p:attrNameLst>
                                      </p:cBhvr>
                                      <p:to>
                                        <p:strVal val="visible"/>
                                      </p:to>
                                    </p:set>
                                    <p:animEffect transition="in" filter="wipe(up)">
                                      <p:cBhvr>
                                        <p:cTn id="197" dur="500"/>
                                        <p:tgtEl>
                                          <p:spTgt spid="36"/>
                                        </p:tgtEl>
                                      </p:cBhvr>
                                    </p:animEffect>
                                  </p:childTnLst>
                                </p:cTn>
                              </p:par>
                              <p:par>
                                <p:cTn id="198" presetID="22" presetClass="entr" presetSubtype="1" fill="hold" nodeType="withEffect">
                                  <p:stCondLst>
                                    <p:cond delay="0"/>
                                  </p:stCondLst>
                                  <p:childTnLst>
                                    <p:set>
                                      <p:cBhvr>
                                        <p:cTn id="199" dur="1" fill="hold">
                                          <p:stCondLst>
                                            <p:cond delay="0"/>
                                          </p:stCondLst>
                                        </p:cTn>
                                        <p:tgtEl>
                                          <p:spTgt spid="74"/>
                                        </p:tgtEl>
                                        <p:attrNameLst>
                                          <p:attrName>style.visibility</p:attrName>
                                        </p:attrNameLst>
                                      </p:cBhvr>
                                      <p:to>
                                        <p:strVal val="visible"/>
                                      </p:to>
                                    </p:set>
                                    <p:animEffect transition="in" filter="wipe(up)">
                                      <p:cBhvr>
                                        <p:cTn id="200" dur="500"/>
                                        <p:tgtEl>
                                          <p:spTgt spid="74"/>
                                        </p:tgtEl>
                                      </p:cBhvr>
                                    </p:animEffect>
                                  </p:childTnLst>
                                </p:cTn>
                              </p:par>
                              <p:par>
                                <p:cTn id="201" presetID="22" presetClass="entr" presetSubtype="1" fill="hold" nodeType="withEffect">
                                  <p:stCondLst>
                                    <p:cond delay="0"/>
                                  </p:stCondLst>
                                  <p:childTnLst>
                                    <p:set>
                                      <p:cBhvr>
                                        <p:cTn id="202" dur="1" fill="hold">
                                          <p:stCondLst>
                                            <p:cond delay="0"/>
                                          </p:stCondLst>
                                        </p:cTn>
                                        <p:tgtEl>
                                          <p:spTgt spid="87"/>
                                        </p:tgtEl>
                                        <p:attrNameLst>
                                          <p:attrName>style.visibility</p:attrName>
                                        </p:attrNameLst>
                                      </p:cBhvr>
                                      <p:to>
                                        <p:strVal val="visible"/>
                                      </p:to>
                                    </p:set>
                                    <p:animEffect transition="in" filter="wipe(up)">
                                      <p:cBhvr>
                                        <p:cTn id="203" dur="500"/>
                                        <p:tgtEl>
                                          <p:spTgt spid="87"/>
                                        </p:tgtEl>
                                      </p:cBhvr>
                                    </p:animEffect>
                                  </p:childTnLst>
                                </p:cTn>
                              </p:par>
                              <p:par>
                                <p:cTn id="204" presetID="22" presetClass="entr" presetSubtype="1" fill="hold" nodeType="withEffect">
                                  <p:stCondLst>
                                    <p:cond delay="0"/>
                                  </p:stCondLst>
                                  <p:childTnLst>
                                    <p:set>
                                      <p:cBhvr>
                                        <p:cTn id="205" dur="1" fill="hold">
                                          <p:stCondLst>
                                            <p:cond delay="0"/>
                                          </p:stCondLst>
                                        </p:cTn>
                                        <p:tgtEl>
                                          <p:spTgt spid="96"/>
                                        </p:tgtEl>
                                        <p:attrNameLst>
                                          <p:attrName>style.visibility</p:attrName>
                                        </p:attrNameLst>
                                      </p:cBhvr>
                                      <p:to>
                                        <p:strVal val="visible"/>
                                      </p:to>
                                    </p:set>
                                    <p:animEffect transition="in" filter="wipe(up)">
                                      <p:cBhvr>
                                        <p:cTn id="206" dur="500"/>
                                        <p:tgtEl>
                                          <p:spTgt spid="96"/>
                                        </p:tgtEl>
                                      </p:cBhvr>
                                    </p:animEffect>
                                  </p:childTnLst>
                                </p:cTn>
                              </p:par>
                            </p:childTnLst>
                          </p:cTn>
                        </p:par>
                        <p:par>
                          <p:cTn id="207" fill="hold">
                            <p:stCondLst>
                              <p:cond delay="5500"/>
                            </p:stCondLst>
                            <p:childTnLst>
                              <p:par>
                                <p:cTn id="208" presetID="0" presetClass="path" presetSubtype="0" accel="50000" decel="50000" fill="hold" nodeType="afterEffect">
                                  <p:stCondLst>
                                    <p:cond delay="0"/>
                                  </p:stCondLst>
                                  <p:childTnLst>
                                    <p:animMotion origin="layout" path="M -0.00834 0.11386 L -0.00834 0.19162 " pathEditMode="relative" rAng="0" ptsTypes="AA">
                                      <p:cBhvr>
                                        <p:cTn id="209" dur="500" fill="hold"/>
                                        <p:tgtEl>
                                          <p:spTgt spid="6"/>
                                        </p:tgtEl>
                                        <p:attrNameLst>
                                          <p:attrName>ppt_x</p:attrName>
                                          <p:attrName>ppt_y</p:attrName>
                                        </p:attrNameLst>
                                      </p:cBhvr>
                                      <p:rCtr x="0" y="39"/>
                                    </p:animMotion>
                                  </p:childTnLst>
                                </p:cTn>
                              </p:par>
                              <p:par>
                                <p:cTn id="210" presetID="0" presetClass="path" presetSubtype="0" accel="50000" decel="50000" fill="hold" nodeType="withEffect">
                                  <p:stCondLst>
                                    <p:cond delay="0"/>
                                  </p:stCondLst>
                                  <p:childTnLst>
                                    <p:animMotion origin="layout" path="M -0.03334 0.11386 L -0.00834 0.14719 " pathEditMode="relative" rAng="0" ptsTypes="AA">
                                      <p:cBhvr>
                                        <p:cTn id="211" dur="500" fill="hold"/>
                                        <p:tgtEl>
                                          <p:spTgt spid="52"/>
                                        </p:tgtEl>
                                        <p:attrNameLst>
                                          <p:attrName>ppt_x</p:attrName>
                                          <p:attrName>ppt_y</p:attrName>
                                        </p:attrNameLst>
                                      </p:cBhvr>
                                      <p:rCtr x="13" y="17"/>
                                    </p:animMotion>
                                  </p:childTnLst>
                                </p:cTn>
                              </p:par>
                              <p:par>
                                <p:cTn id="212" presetID="0" presetClass="path" presetSubtype="0" accel="50000" decel="50000" fill="hold" grpId="4" nodeType="withEffect">
                                  <p:stCondLst>
                                    <p:cond delay="0"/>
                                  </p:stCondLst>
                                  <p:childTnLst>
                                    <p:animMotion origin="layout" path="M -0.025 0.03611 L -0.05 0.06943 " pathEditMode="relative" rAng="0" ptsTypes="AA">
                                      <p:cBhvr>
                                        <p:cTn id="213" dur="500" fill="hold"/>
                                        <p:tgtEl>
                                          <p:spTgt spid="53"/>
                                        </p:tgtEl>
                                        <p:attrNameLst>
                                          <p:attrName>ppt_x</p:attrName>
                                          <p:attrName>ppt_y</p:attrName>
                                        </p:attrNameLst>
                                      </p:cBhvr>
                                      <p:rCtr x="-13" y="17"/>
                                    </p:animMotion>
                                  </p:childTnLst>
                                </p:cTn>
                              </p:par>
                              <p:par>
                                <p:cTn id="214" presetID="0" presetClass="path" presetSubtype="0" accel="50000" decel="50000" fill="hold" grpId="4" nodeType="withEffect">
                                  <p:stCondLst>
                                    <p:cond delay="0"/>
                                  </p:stCondLst>
                                  <p:childTnLst>
                                    <p:animMotion origin="layout" path="M 0.00833 0.02499 L 0.025 0.0361 " pathEditMode="relative" rAng="0" ptsTypes="AA">
                                      <p:cBhvr>
                                        <p:cTn id="215" dur="500" fill="hold"/>
                                        <p:tgtEl>
                                          <p:spTgt spid="54"/>
                                        </p:tgtEl>
                                        <p:attrNameLst>
                                          <p:attrName>ppt_x</p:attrName>
                                          <p:attrName>ppt_y</p:attrName>
                                        </p:attrNameLst>
                                      </p:cBhvr>
                                      <p:rCtr x="8" y="6"/>
                                    </p:animMotion>
                                  </p:childTnLst>
                                </p:cTn>
                              </p:par>
                            </p:childTnLst>
                          </p:cTn>
                        </p:par>
                        <p:par>
                          <p:cTn id="216" fill="hold">
                            <p:stCondLst>
                              <p:cond delay="6000"/>
                            </p:stCondLst>
                            <p:childTnLst>
                              <p:par>
                                <p:cTn id="217" presetID="22" presetClass="entr" presetSubtype="1" fill="hold" nodeType="afterEffect">
                                  <p:stCondLst>
                                    <p:cond delay="0"/>
                                  </p:stCondLst>
                                  <p:childTnLst>
                                    <p:set>
                                      <p:cBhvr>
                                        <p:cTn id="218" dur="1" fill="hold">
                                          <p:stCondLst>
                                            <p:cond delay="0"/>
                                          </p:stCondLst>
                                        </p:cTn>
                                        <p:tgtEl>
                                          <p:spTgt spid="40"/>
                                        </p:tgtEl>
                                        <p:attrNameLst>
                                          <p:attrName>style.visibility</p:attrName>
                                        </p:attrNameLst>
                                      </p:cBhvr>
                                      <p:to>
                                        <p:strVal val="visible"/>
                                      </p:to>
                                    </p:set>
                                    <p:animEffect transition="in" filter="wipe(up)">
                                      <p:cBhvr>
                                        <p:cTn id="219" dur="500"/>
                                        <p:tgtEl>
                                          <p:spTgt spid="40"/>
                                        </p:tgtEl>
                                      </p:cBhvr>
                                    </p:animEffect>
                                  </p:childTnLst>
                                </p:cTn>
                              </p:par>
                              <p:par>
                                <p:cTn id="220" presetID="22" presetClass="entr" presetSubtype="1" fill="hold" nodeType="withEffect">
                                  <p:stCondLst>
                                    <p:cond delay="0"/>
                                  </p:stCondLst>
                                  <p:childTnLst>
                                    <p:set>
                                      <p:cBhvr>
                                        <p:cTn id="221" dur="1" fill="hold">
                                          <p:stCondLst>
                                            <p:cond delay="0"/>
                                          </p:stCondLst>
                                        </p:cTn>
                                        <p:tgtEl>
                                          <p:spTgt spid="78"/>
                                        </p:tgtEl>
                                        <p:attrNameLst>
                                          <p:attrName>style.visibility</p:attrName>
                                        </p:attrNameLst>
                                      </p:cBhvr>
                                      <p:to>
                                        <p:strVal val="visible"/>
                                      </p:to>
                                    </p:set>
                                    <p:animEffect transition="in" filter="wipe(up)">
                                      <p:cBhvr>
                                        <p:cTn id="222" dur="500"/>
                                        <p:tgtEl>
                                          <p:spTgt spid="78"/>
                                        </p:tgtEl>
                                      </p:cBhvr>
                                    </p:animEffect>
                                  </p:childTnLst>
                                </p:cTn>
                              </p:par>
                              <p:par>
                                <p:cTn id="223" presetID="22" presetClass="entr" presetSubtype="1" fill="hold" nodeType="withEffect">
                                  <p:stCondLst>
                                    <p:cond delay="0"/>
                                  </p:stCondLst>
                                  <p:childTnLst>
                                    <p:set>
                                      <p:cBhvr>
                                        <p:cTn id="224" dur="1" fill="hold">
                                          <p:stCondLst>
                                            <p:cond delay="0"/>
                                          </p:stCondLst>
                                        </p:cTn>
                                        <p:tgtEl>
                                          <p:spTgt spid="89"/>
                                        </p:tgtEl>
                                        <p:attrNameLst>
                                          <p:attrName>style.visibility</p:attrName>
                                        </p:attrNameLst>
                                      </p:cBhvr>
                                      <p:to>
                                        <p:strVal val="visible"/>
                                      </p:to>
                                    </p:set>
                                    <p:animEffect transition="in" filter="wipe(up)">
                                      <p:cBhvr>
                                        <p:cTn id="225" dur="500"/>
                                        <p:tgtEl>
                                          <p:spTgt spid="89"/>
                                        </p:tgtEl>
                                      </p:cBhvr>
                                    </p:animEffect>
                                  </p:childTnLst>
                                </p:cTn>
                              </p:par>
                              <p:par>
                                <p:cTn id="226" presetID="22" presetClass="entr" presetSubtype="1" fill="hold" nodeType="withEffect">
                                  <p:stCondLst>
                                    <p:cond delay="0"/>
                                  </p:stCondLst>
                                  <p:childTnLst>
                                    <p:set>
                                      <p:cBhvr>
                                        <p:cTn id="227" dur="1" fill="hold">
                                          <p:stCondLst>
                                            <p:cond delay="0"/>
                                          </p:stCondLst>
                                        </p:cTn>
                                        <p:tgtEl>
                                          <p:spTgt spid="98"/>
                                        </p:tgtEl>
                                        <p:attrNameLst>
                                          <p:attrName>style.visibility</p:attrName>
                                        </p:attrNameLst>
                                      </p:cBhvr>
                                      <p:to>
                                        <p:strVal val="visible"/>
                                      </p:to>
                                    </p:set>
                                    <p:animEffect transition="in" filter="wipe(up)">
                                      <p:cBhvr>
                                        <p:cTn id="228" dur="500"/>
                                        <p:tgtEl>
                                          <p:spTgt spid="98"/>
                                        </p:tgtEl>
                                      </p:cBhvr>
                                    </p:animEffect>
                                  </p:childTnLst>
                                </p:cTn>
                              </p:par>
                            </p:childTnLst>
                          </p:cTn>
                        </p:par>
                        <p:par>
                          <p:cTn id="229" fill="hold">
                            <p:stCondLst>
                              <p:cond delay="6500"/>
                            </p:stCondLst>
                            <p:childTnLst>
                              <p:par>
                                <p:cTn id="230" presetID="0" presetClass="path" presetSubtype="0" accel="50000" decel="50000" fill="hold" grpId="5" nodeType="afterEffect">
                                  <p:stCondLst>
                                    <p:cond delay="0"/>
                                  </p:stCondLst>
                                  <p:childTnLst>
                                    <p:animMotion origin="layout" path="M -0.00834 0.19162 L 3.33333E-6 0.26938 " pathEditMode="relative" rAng="0" ptsTypes="AA">
                                      <p:cBhvr>
                                        <p:cTn id="231" dur="500" fill="hold"/>
                                        <p:tgtEl>
                                          <p:spTgt spid="6"/>
                                        </p:tgtEl>
                                        <p:attrNameLst>
                                          <p:attrName>ppt_x</p:attrName>
                                          <p:attrName>ppt_y</p:attrName>
                                        </p:attrNameLst>
                                      </p:cBhvr>
                                      <p:rCtr x="4" y="39"/>
                                    </p:animMotion>
                                  </p:childTnLst>
                                </p:cTn>
                              </p:par>
                              <p:par>
                                <p:cTn id="232" presetID="0" presetClass="path" presetSubtype="0" accel="50000" decel="50000" fill="hold" grpId="5" nodeType="withEffect">
                                  <p:stCondLst>
                                    <p:cond delay="0"/>
                                  </p:stCondLst>
                                  <p:childTnLst>
                                    <p:animMotion origin="layout" path="M -0.00834 0.14719 L -0.03334 0.20273 " pathEditMode="relative" rAng="0" ptsTypes="AA">
                                      <p:cBhvr>
                                        <p:cTn id="233" dur="500" fill="hold"/>
                                        <p:tgtEl>
                                          <p:spTgt spid="52"/>
                                        </p:tgtEl>
                                        <p:attrNameLst>
                                          <p:attrName>ppt_x</p:attrName>
                                          <p:attrName>ppt_y</p:attrName>
                                        </p:attrNameLst>
                                      </p:cBhvr>
                                      <p:rCtr x="-13" y="28"/>
                                    </p:animMotion>
                                  </p:childTnLst>
                                </p:cTn>
                              </p:par>
                              <p:par>
                                <p:cTn id="234" presetID="0" presetClass="path" presetSubtype="0" accel="50000" decel="50000" fill="hold" grpId="5" nodeType="withEffect">
                                  <p:stCondLst>
                                    <p:cond delay="0"/>
                                  </p:stCondLst>
                                  <p:childTnLst>
                                    <p:animMotion origin="layout" path="M -0.05 0.06943 L -0.05 0.04722 " pathEditMode="relative" rAng="0" ptsTypes="AA">
                                      <p:cBhvr>
                                        <p:cTn id="235" dur="500" fill="hold"/>
                                        <p:tgtEl>
                                          <p:spTgt spid="53"/>
                                        </p:tgtEl>
                                        <p:attrNameLst>
                                          <p:attrName>ppt_x</p:attrName>
                                          <p:attrName>ppt_y</p:attrName>
                                        </p:attrNameLst>
                                      </p:cBhvr>
                                      <p:rCtr x="0" y="-11"/>
                                    </p:animMotion>
                                  </p:childTnLst>
                                </p:cTn>
                              </p:par>
                              <p:par>
                                <p:cTn id="236" presetID="0" presetClass="path" presetSubtype="0" accel="50000" decel="50000" fill="hold" grpId="5" nodeType="withEffect">
                                  <p:stCondLst>
                                    <p:cond delay="0"/>
                                  </p:stCondLst>
                                  <p:childTnLst>
                                    <p:animMotion origin="layout" path="M 0.025 0.0361 L 0.03333 0.08054 " pathEditMode="relative" rAng="0" ptsTypes="AA">
                                      <p:cBhvr>
                                        <p:cTn id="237" dur="500" fill="hold"/>
                                        <p:tgtEl>
                                          <p:spTgt spid="54"/>
                                        </p:tgtEl>
                                        <p:attrNameLst>
                                          <p:attrName>ppt_x</p:attrName>
                                          <p:attrName>ppt_y</p:attrName>
                                        </p:attrNameLst>
                                      </p:cBhvr>
                                      <p:rCtr x="4" y="22"/>
                                    </p:animMotion>
                                  </p:childTnLst>
                                </p:cTn>
                              </p:par>
                            </p:childTnLst>
                          </p:cTn>
                        </p:par>
                      </p:childTnLst>
                    </p:cTn>
                  </p:par>
                  <p:par>
                    <p:cTn id="238" fill="hold">
                      <p:stCondLst>
                        <p:cond delay="indefinite"/>
                      </p:stCondLst>
                      <p:childTnLst>
                        <p:par>
                          <p:cTn id="239" fill="hold">
                            <p:stCondLst>
                              <p:cond delay="0"/>
                            </p:stCondLst>
                            <p:childTnLst>
                              <p:par>
                                <p:cTn id="240" presetID="22" presetClass="entr" presetSubtype="4" fill="hold" nodeType="clickEffect">
                                  <p:stCondLst>
                                    <p:cond delay="0"/>
                                  </p:stCondLst>
                                  <p:childTnLst>
                                    <p:set>
                                      <p:cBhvr>
                                        <p:cTn id="241" dur="1" fill="hold">
                                          <p:stCondLst>
                                            <p:cond delay="0"/>
                                          </p:stCondLst>
                                        </p:cTn>
                                        <p:tgtEl>
                                          <p:spTgt spid="3">
                                            <p:txEl>
                                              <p:pRg st="9" end="9"/>
                                            </p:txEl>
                                          </p:spTgt>
                                        </p:tgtEl>
                                        <p:attrNameLst>
                                          <p:attrName>style.visibility</p:attrName>
                                        </p:attrNameLst>
                                      </p:cBhvr>
                                      <p:to>
                                        <p:strVal val="visible"/>
                                      </p:to>
                                    </p:set>
                                    <p:animEffect transition="in" filter="wipe(down)">
                                      <p:cBhvr>
                                        <p:cTn id="242" dur="500"/>
                                        <p:tgtEl>
                                          <p:spTgt spid="3">
                                            <p:txEl>
                                              <p:pRg st="9" end="9"/>
                                            </p:txEl>
                                          </p:spTgt>
                                        </p:tgtEl>
                                      </p:cBhvr>
                                    </p:animEffect>
                                  </p:childTnLst>
                                </p:cTn>
                              </p:par>
                              <p:par>
                                <p:cTn id="243" presetID="22" presetClass="entr" presetSubtype="8" fill="hold" nodeType="withEffect">
                                  <p:stCondLst>
                                    <p:cond delay="0"/>
                                  </p:stCondLst>
                                  <p:childTnLst>
                                    <p:set>
                                      <p:cBhvr>
                                        <p:cTn id="244" dur="1" fill="hold">
                                          <p:stCondLst>
                                            <p:cond delay="0"/>
                                          </p:stCondLst>
                                        </p:cTn>
                                        <p:tgtEl>
                                          <p:spTgt spid="118"/>
                                        </p:tgtEl>
                                        <p:attrNameLst>
                                          <p:attrName>style.visibility</p:attrName>
                                        </p:attrNameLst>
                                      </p:cBhvr>
                                      <p:to>
                                        <p:strVal val="visible"/>
                                      </p:to>
                                    </p:set>
                                    <p:animEffect transition="in" filter="wipe(left)">
                                      <p:cBhvr>
                                        <p:cTn id="245"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P spid="6" grpId="2" animBg="1"/>
      <p:bldP spid="6" grpId="5" animBg="1"/>
      <p:bldP spid="52" grpId="2" animBg="1"/>
      <p:bldP spid="52" grpId="5" animBg="1"/>
      <p:bldP spid="53" grpId="1" animBg="1"/>
      <p:bldP spid="53" grpId="3" animBg="1"/>
      <p:bldP spid="53" grpId="4" animBg="1"/>
      <p:bldP spid="53" grpId="5" animBg="1"/>
      <p:bldP spid="54" grpId="1" animBg="1"/>
      <p:bldP spid="54" grpId="2" animBg="1"/>
      <p:bldP spid="54" grpId="3" animBg="1"/>
      <p:bldP spid="54" grpId="4" animBg="1"/>
      <p:bldP spid="54" grpId="5"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Aggregate Model</a:t>
            </a:r>
            <a:br>
              <a:rPr lang="en-US" dirty="0" smtClean="0"/>
            </a:br>
            <a:r>
              <a:rPr lang="en-US" dirty="0" smtClean="0"/>
              <a:t>Method Comparison</a:t>
            </a:r>
            <a:endParaRPr lang="en-US" dirty="0"/>
          </a:p>
        </p:txBody>
      </p:sp>
      <p:sp>
        <p:nvSpPr>
          <p:cNvPr id="3" name="Content Placeholder 2"/>
          <p:cNvSpPr>
            <a:spLocks noGrp="1"/>
          </p:cNvSpPr>
          <p:nvPr>
            <p:ph idx="1"/>
          </p:nvPr>
        </p:nvSpPr>
        <p:spPr/>
        <p:txBody>
          <a:bodyPr>
            <a:normAutofit/>
          </a:bodyPr>
          <a:lstStyle/>
          <a:p>
            <a:pPr lvl="1">
              <a:buNone/>
            </a:pPr>
            <a:endParaRPr lang="en-US" dirty="0" smtClean="0"/>
          </a:p>
          <a:p>
            <a:endParaRPr lang="en-US" dirty="0" smtClean="0"/>
          </a:p>
          <a:p>
            <a:endParaRPr lang="en-US" dirty="0" smtClean="0"/>
          </a:p>
          <a:p>
            <a:endParaRPr lang="en-US" dirty="0"/>
          </a:p>
        </p:txBody>
      </p:sp>
      <p:graphicFrame>
        <p:nvGraphicFramePr>
          <p:cNvPr id="4" name="Table 3"/>
          <p:cNvGraphicFramePr>
            <a:graphicFrameLocks noGrp="1"/>
          </p:cNvGraphicFramePr>
          <p:nvPr/>
        </p:nvGraphicFramePr>
        <p:xfrm>
          <a:off x="304800" y="1600200"/>
          <a:ext cx="8610600" cy="3733801"/>
        </p:xfrm>
        <a:graphic>
          <a:graphicData uri="http://schemas.openxmlformats.org/drawingml/2006/table">
            <a:tbl>
              <a:tblPr firstRow="1" bandRow="1">
                <a:tableStyleId>{5C22544A-7EE6-4342-B048-85BDC9FD1C3A}</a:tableStyleId>
              </a:tblPr>
              <a:tblGrid>
                <a:gridCol w="2870200"/>
                <a:gridCol w="2870200"/>
                <a:gridCol w="2870200"/>
              </a:tblGrid>
              <a:tr h="406211">
                <a:tc>
                  <a:txBody>
                    <a:bodyPr/>
                    <a:lstStyle/>
                    <a:p>
                      <a:r>
                        <a:rPr lang="en-US" dirty="0" smtClean="0"/>
                        <a:t>Method</a:t>
                      </a:r>
                      <a:endParaRPr lang="en-US" dirty="0"/>
                    </a:p>
                  </a:txBody>
                  <a:tcPr/>
                </a:tc>
                <a:tc>
                  <a:txBody>
                    <a:bodyPr/>
                    <a:lstStyle/>
                    <a:p>
                      <a:r>
                        <a:rPr lang="en-US" dirty="0" smtClean="0"/>
                        <a:t>Gradient Descent</a:t>
                      </a:r>
                      <a:endParaRPr lang="en-US" dirty="0"/>
                    </a:p>
                  </a:txBody>
                  <a:tcPr/>
                </a:tc>
                <a:tc>
                  <a:txBody>
                    <a:bodyPr/>
                    <a:lstStyle/>
                    <a:p>
                      <a:r>
                        <a:rPr lang="en-US" dirty="0" smtClean="0"/>
                        <a:t>Evolutionary</a:t>
                      </a:r>
                      <a:r>
                        <a:rPr lang="en-US" baseline="0" dirty="0" smtClean="0"/>
                        <a:t> Computation</a:t>
                      </a:r>
                      <a:endParaRPr lang="en-US" dirty="0"/>
                    </a:p>
                  </a:txBody>
                  <a:tcPr/>
                </a:tc>
              </a:tr>
              <a:tr h="406211">
                <a:tc>
                  <a:txBody>
                    <a:bodyPr/>
                    <a:lstStyle/>
                    <a:p>
                      <a:r>
                        <a:rPr lang="en-US" dirty="0" smtClean="0"/>
                        <a:t>Speed</a:t>
                      </a:r>
                      <a:endParaRPr lang="en-US" dirty="0"/>
                    </a:p>
                  </a:txBody>
                  <a:tcPr/>
                </a:tc>
                <a:tc>
                  <a:txBody>
                    <a:bodyPr/>
                    <a:lstStyle/>
                    <a:p>
                      <a:r>
                        <a:rPr lang="en-US" dirty="0" smtClean="0"/>
                        <a:t>Normal</a:t>
                      </a:r>
                      <a:endParaRPr lang="en-US" dirty="0"/>
                    </a:p>
                  </a:txBody>
                  <a:tcPr/>
                </a:tc>
                <a:tc>
                  <a:txBody>
                    <a:bodyPr/>
                    <a:lstStyle/>
                    <a:p>
                      <a:r>
                        <a:rPr lang="en-US" dirty="0" smtClean="0"/>
                        <a:t>Slow – yet parallelizable</a:t>
                      </a:r>
                      <a:endParaRPr lang="en-US" dirty="0"/>
                    </a:p>
                  </a:txBody>
                  <a:tcPr/>
                </a:tc>
              </a:tr>
              <a:tr h="406211">
                <a:tc>
                  <a:txBody>
                    <a:bodyPr/>
                    <a:lstStyle/>
                    <a:p>
                      <a:r>
                        <a:rPr lang="en-US" dirty="0" smtClean="0"/>
                        <a:t>Accuracy</a:t>
                      </a:r>
                      <a:endParaRPr lang="en-US" dirty="0"/>
                    </a:p>
                  </a:txBody>
                  <a:tcPr/>
                </a:tc>
                <a:tc>
                  <a:txBody>
                    <a:bodyPr/>
                    <a:lstStyle/>
                    <a:p>
                      <a:r>
                        <a:rPr lang="en-US" dirty="0" smtClean="0"/>
                        <a:t>Controllable</a:t>
                      </a:r>
                      <a:endParaRPr lang="en-US" dirty="0"/>
                    </a:p>
                  </a:txBody>
                  <a:tcPr/>
                </a:tc>
                <a:tc>
                  <a:txBody>
                    <a:bodyPr/>
                    <a:lstStyle/>
                    <a:p>
                      <a:r>
                        <a:rPr lang="en-US" dirty="0" smtClean="0"/>
                        <a:t>Less</a:t>
                      </a:r>
                      <a:r>
                        <a:rPr lang="en-US" baseline="0" dirty="0" smtClean="0"/>
                        <a:t> Accurate</a:t>
                      </a:r>
                      <a:endParaRPr lang="en-US" dirty="0"/>
                    </a:p>
                  </a:txBody>
                  <a:tcPr/>
                </a:tc>
              </a:tr>
              <a:tr h="406211">
                <a:tc>
                  <a:txBody>
                    <a:bodyPr/>
                    <a:lstStyle/>
                    <a:p>
                      <a:r>
                        <a:rPr lang="en-US" dirty="0" smtClean="0"/>
                        <a:t>Convergence</a:t>
                      </a:r>
                      <a:endParaRPr lang="en-US" dirty="0"/>
                    </a:p>
                  </a:txBody>
                  <a:tcPr/>
                </a:tc>
                <a:tc>
                  <a:txBody>
                    <a:bodyPr/>
                    <a:lstStyle/>
                    <a:p>
                      <a:r>
                        <a:rPr lang="en-US" dirty="0" smtClean="0"/>
                        <a:t>Local</a:t>
                      </a:r>
                      <a:endParaRPr lang="en-US" dirty="0"/>
                    </a:p>
                  </a:txBody>
                  <a:tcPr/>
                </a:tc>
                <a:tc>
                  <a:txBody>
                    <a:bodyPr/>
                    <a:lstStyle/>
                    <a:p>
                      <a:r>
                        <a:rPr lang="en-US" dirty="0" smtClean="0"/>
                        <a:t>Global</a:t>
                      </a:r>
                      <a:endParaRPr lang="en-US" dirty="0"/>
                    </a:p>
                  </a:txBody>
                  <a:tcPr/>
                </a:tc>
              </a:tr>
              <a:tr h="701131">
                <a:tc>
                  <a:txBody>
                    <a:bodyPr/>
                    <a:lstStyle/>
                    <a:p>
                      <a:r>
                        <a:rPr lang="en-US" dirty="0" smtClean="0"/>
                        <a:t>Sensitivity</a:t>
                      </a:r>
                      <a:r>
                        <a:rPr lang="en-US" baseline="0" dirty="0" smtClean="0"/>
                        <a:t> to mathematical niceness of fitness function</a:t>
                      </a:r>
                      <a:endParaRPr lang="en-US" dirty="0"/>
                    </a:p>
                  </a:txBody>
                  <a:tcPr/>
                </a:tc>
                <a:tc>
                  <a:txBody>
                    <a:bodyPr/>
                    <a:lstStyle/>
                    <a:p>
                      <a:r>
                        <a:rPr lang="en-US" dirty="0" smtClean="0"/>
                        <a:t>Sensitive</a:t>
                      </a:r>
                      <a:endParaRPr lang="en-US" dirty="0"/>
                    </a:p>
                  </a:txBody>
                  <a:tcPr/>
                </a:tc>
                <a:tc>
                  <a:txBody>
                    <a:bodyPr/>
                    <a:lstStyle/>
                    <a:p>
                      <a:r>
                        <a:rPr lang="en-US" dirty="0" smtClean="0"/>
                        <a:t>Less</a:t>
                      </a:r>
                      <a:endParaRPr lang="en-US" dirty="0"/>
                    </a:p>
                  </a:txBody>
                  <a:tcPr/>
                </a:tc>
              </a:tr>
              <a:tr h="406211">
                <a:tc>
                  <a:txBody>
                    <a:bodyPr/>
                    <a:lstStyle/>
                    <a:p>
                      <a:r>
                        <a:rPr lang="en-US" dirty="0" smtClean="0"/>
                        <a:t>Sensitivity to Noise</a:t>
                      </a:r>
                      <a:endParaRPr lang="en-US" dirty="0"/>
                    </a:p>
                  </a:txBody>
                  <a:tcPr/>
                </a:tc>
                <a:tc>
                  <a:txBody>
                    <a:bodyPr/>
                    <a:lstStyle/>
                    <a:p>
                      <a:r>
                        <a:rPr lang="en-US" dirty="0" smtClean="0"/>
                        <a:t>More</a:t>
                      </a:r>
                      <a:endParaRPr lang="en-US" dirty="0"/>
                    </a:p>
                  </a:txBody>
                  <a:tcPr/>
                </a:tc>
                <a:tc>
                  <a:txBody>
                    <a:bodyPr/>
                    <a:lstStyle/>
                    <a:p>
                      <a:r>
                        <a:rPr lang="en-US" dirty="0" smtClean="0"/>
                        <a:t>Less</a:t>
                      </a:r>
                      <a:endParaRPr lang="en-US" dirty="0"/>
                    </a:p>
                  </a:txBody>
                  <a:tcPr/>
                </a:tc>
              </a:tr>
              <a:tr h="1001615">
                <a:tc>
                  <a:txBody>
                    <a:bodyPr/>
                    <a:lstStyle/>
                    <a:p>
                      <a:r>
                        <a:rPr lang="en-US" dirty="0" smtClean="0"/>
                        <a:t>Extendibility</a:t>
                      </a:r>
                      <a:endParaRPr lang="en-US" dirty="0"/>
                    </a:p>
                  </a:txBody>
                  <a:tcPr/>
                </a:tc>
                <a:tc>
                  <a:txBody>
                    <a:bodyPr/>
                    <a:lstStyle/>
                    <a:p>
                      <a:r>
                        <a:rPr lang="en-US" dirty="0" smtClean="0"/>
                        <a:t>Linear methods increasing accuracy</a:t>
                      </a:r>
                      <a:endParaRPr lang="en-US" dirty="0"/>
                    </a:p>
                  </a:txBody>
                  <a:tcPr/>
                </a:tc>
                <a:tc>
                  <a:txBody>
                    <a:bodyPr/>
                    <a:lstStyle/>
                    <a:p>
                      <a:r>
                        <a:rPr lang="en-US" dirty="0" smtClean="0"/>
                        <a:t>Non linear transformations when</a:t>
                      </a:r>
                      <a:r>
                        <a:rPr lang="en-US" baseline="0" dirty="0" smtClean="0"/>
                        <a:t> combining models</a:t>
                      </a:r>
                      <a:endParaRPr lang="en-US" dirty="0" smtClean="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a:t>
            </a:r>
            <a:br>
              <a:rPr lang="en-US" dirty="0" smtClean="0"/>
            </a:br>
            <a:r>
              <a:rPr lang="en-US" dirty="0" smtClean="0"/>
              <a:t>Results using Gradient Descent </a:t>
            </a:r>
            <a:endParaRPr lang="en-US" dirty="0"/>
          </a:p>
        </p:txBody>
      </p:sp>
      <p:sp>
        <p:nvSpPr>
          <p:cNvPr id="3" name="Content Placeholder 2"/>
          <p:cNvSpPr>
            <a:spLocks noGrp="1"/>
          </p:cNvSpPr>
          <p:nvPr>
            <p:ph idx="1"/>
          </p:nvPr>
        </p:nvSpPr>
        <p:spPr/>
        <p:txBody>
          <a:bodyPr>
            <a:normAutofit/>
          </a:bodyPr>
          <a:lstStyle/>
          <a:p>
            <a:pPr lvl="1">
              <a:buNone/>
            </a:pPr>
            <a:endParaRPr lang="en-US" dirty="0" smtClean="0"/>
          </a:p>
          <a:p>
            <a:endParaRPr lang="en-US" dirty="0" smtClean="0"/>
          </a:p>
          <a:p>
            <a:endParaRPr lang="en-US" dirty="0" smtClean="0"/>
          </a:p>
          <a:p>
            <a:endParaRPr lang="en-US" dirty="0"/>
          </a:p>
        </p:txBody>
      </p:sp>
      <p:graphicFrame>
        <p:nvGraphicFramePr>
          <p:cNvPr id="5" name="Chart 4"/>
          <p:cNvGraphicFramePr/>
          <p:nvPr/>
        </p:nvGraphicFramePr>
        <p:xfrm>
          <a:off x="685800" y="1676400"/>
          <a:ext cx="7772400"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a:t>
            </a:r>
            <a:br>
              <a:rPr lang="en-US" dirty="0" smtClean="0"/>
            </a:br>
            <a:r>
              <a:rPr lang="en-US" dirty="0" smtClean="0"/>
              <a:t>Results using Gradient Descent </a:t>
            </a:r>
            <a:endParaRPr lang="en-US" dirty="0"/>
          </a:p>
        </p:txBody>
      </p:sp>
      <p:sp>
        <p:nvSpPr>
          <p:cNvPr id="3" name="Content Placeholder 2"/>
          <p:cNvSpPr>
            <a:spLocks noGrp="1"/>
          </p:cNvSpPr>
          <p:nvPr>
            <p:ph idx="1"/>
          </p:nvPr>
        </p:nvSpPr>
        <p:spPr/>
        <p:txBody>
          <a:bodyPr>
            <a:normAutofit/>
          </a:bodyPr>
          <a:lstStyle/>
          <a:p>
            <a:pPr lvl="1">
              <a:buNone/>
            </a:pPr>
            <a:endParaRPr lang="en-US" dirty="0" smtClean="0"/>
          </a:p>
          <a:p>
            <a:endParaRPr lang="en-US" dirty="0" smtClean="0"/>
          </a:p>
          <a:p>
            <a:endParaRPr lang="en-US" dirty="0" smtClean="0"/>
          </a:p>
          <a:p>
            <a:endParaRPr lang="en-US" dirty="0"/>
          </a:p>
        </p:txBody>
      </p:sp>
      <p:graphicFrame>
        <p:nvGraphicFramePr>
          <p:cNvPr id="6" name="Chart 5"/>
          <p:cNvGraphicFramePr/>
          <p:nvPr/>
        </p:nvGraphicFramePr>
        <p:xfrm>
          <a:off x="685799" y="1679712"/>
          <a:ext cx="7848601" cy="449248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is an Assumption Engine</a:t>
            </a:r>
          </a:p>
          <a:p>
            <a:pPr lvl="1"/>
            <a:r>
              <a:rPr lang="en-US" dirty="0" smtClean="0"/>
              <a:t>Uses computational building blocks</a:t>
            </a:r>
          </a:p>
          <a:p>
            <a:pPr lvl="1"/>
            <a:r>
              <a:rPr lang="en-US" dirty="0" smtClean="0"/>
              <a:t>Combines and Competes </a:t>
            </a:r>
          </a:p>
          <a:p>
            <a:pPr lvl="1"/>
            <a:r>
              <a:rPr lang="en-US" dirty="0" smtClean="0"/>
              <a:t>Finds fitness that depends on:</a:t>
            </a:r>
          </a:p>
          <a:p>
            <a:pPr marL="1371600" lvl="2" indent="-514350">
              <a:buFont typeface="+mj-lt"/>
              <a:buAutoNum type="arabicPeriod"/>
            </a:pPr>
            <a:r>
              <a:rPr lang="en-US" dirty="0" smtClean="0"/>
              <a:t>Model assumptions = computational building blocks</a:t>
            </a:r>
          </a:p>
          <a:p>
            <a:pPr marL="1371600" lvl="2" indent="-514350">
              <a:buFont typeface="+mj-lt"/>
              <a:buAutoNum type="arabicPeriod"/>
            </a:pPr>
            <a:r>
              <a:rPr lang="en-US" dirty="0" smtClean="0"/>
              <a:t>Data available = population data</a:t>
            </a:r>
          </a:p>
          <a:p>
            <a:pPr marL="1371600" lvl="2" indent="-514350">
              <a:buFont typeface="+mj-lt"/>
              <a:buAutoNum type="arabicPeriod"/>
            </a:pPr>
            <a:r>
              <a:rPr lang="en-US" dirty="0" smtClean="0"/>
              <a:t>Query/Question asked</a:t>
            </a:r>
          </a:p>
          <a:p>
            <a:pPr marL="1371600" lvl="2" indent="-514350">
              <a:buFont typeface="+mj-lt"/>
              <a:buAutoNum type="arabicPeriod"/>
            </a:pPr>
            <a:endParaRPr lang="en-US" dirty="0" smtClean="0"/>
          </a:p>
          <a:p>
            <a:r>
              <a:rPr lang="en-US" dirty="0" smtClean="0"/>
              <a:t>Better future assumption engines will reduce modeling process to </a:t>
            </a:r>
            <a:r>
              <a:rPr lang="en-US" dirty="0" smtClean="0"/>
              <a:t>a </a:t>
            </a:r>
            <a:r>
              <a:rPr lang="en-US" dirty="0" smtClean="0"/>
              <a:t>tradeoff: </a:t>
            </a:r>
          </a:p>
          <a:p>
            <a:pPr lvl="1"/>
            <a:endParaRPr lang="en-US" dirty="0" smtClean="0"/>
          </a:p>
          <a:p>
            <a:pPr lvl="1">
              <a:buNone/>
            </a:pPr>
            <a:r>
              <a:rPr lang="en-US" dirty="0" smtClean="0"/>
              <a:t> </a:t>
            </a:r>
            <a:endParaRPr lang="en-US" dirty="0" smtClean="0"/>
          </a:p>
          <a:p>
            <a:pPr>
              <a:buNone/>
            </a:pPr>
            <a:endParaRPr lang="en-US" dirty="0" smtClean="0"/>
          </a:p>
        </p:txBody>
      </p:sp>
      <p:sp>
        <p:nvSpPr>
          <p:cNvPr id="5" name="Rectangle 4"/>
          <p:cNvSpPr/>
          <p:nvPr/>
        </p:nvSpPr>
        <p:spPr>
          <a:xfrm>
            <a:off x="6096000" y="5181600"/>
            <a:ext cx="1981200"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Amount of</a:t>
            </a:r>
          </a:p>
          <a:p>
            <a:pPr algn="ctr"/>
            <a:r>
              <a:rPr lang="en-US" b="1" dirty="0" smtClean="0"/>
              <a:t>Computing Power</a:t>
            </a:r>
            <a:endParaRPr lang="en-US" b="1" dirty="0"/>
          </a:p>
        </p:txBody>
      </p:sp>
      <p:sp>
        <p:nvSpPr>
          <p:cNvPr id="6" name="Rectangle 5"/>
          <p:cNvSpPr/>
          <p:nvPr/>
        </p:nvSpPr>
        <p:spPr>
          <a:xfrm>
            <a:off x="1676400" y="5181600"/>
            <a:ext cx="2057400"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Amount </a:t>
            </a:r>
            <a:r>
              <a:rPr lang="en-US" b="1" dirty="0" smtClean="0"/>
              <a:t>of </a:t>
            </a:r>
            <a:r>
              <a:rPr lang="en-US" b="1" dirty="0" smtClean="0"/>
              <a:t>Data/Assumptions </a:t>
            </a:r>
            <a:endParaRPr lang="en-US" b="1" dirty="0"/>
          </a:p>
        </p:txBody>
      </p:sp>
      <p:sp>
        <p:nvSpPr>
          <p:cNvPr id="8" name="Rectangle 7"/>
          <p:cNvSpPr/>
          <p:nvPr/>
        </p:nvSpPr>
        <p:spPr>
          <a:xfrm>
            <a:off x="3810000" y="6019800"/>
            <a:ext cx="22098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Model Fidelity</a:t>
            </a:r>
            <a:endParaRPr lang="en-US" b="1" dirty="0"/>
          </a:p>
        </p:txBody>
      </p:sp>
      <p:sp>
        <p:nvSpPr>
          <p:cNvPr id="9" name="Left-Right-Up Arrow 8"/>
          <p:cNvSpPr/>
          <p:nvPr/>
        </p:nvSpPr>
        <p:spPr>
          <a:xfrm rot="10800000">
            <a:off x="4038601" y="5181600"/>
            <a:ext cx="1676400" cy="838200"/>
          </a:xfrm>
          <a:prstGeom prst="leftRightUpArrow">
            <a:avLst>
              <a:gd name="adj1" fmla="val 25000"/>
              <a:gd name="adj2" fmla="val 25000"/>
              <a:gd name="adj3" fmla="val 23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3" nodeType="clickEffect">
                                  <p:stCondLst>
                                    <p:cond delay="0"/>
                                  </p:stCondLst>
                                  <p:childTnLst>
                                    <p:animScale>
                                      <p:cBhvr>
                                        <p:cTn id="6" dur="2000" fill="hold"/>
                                        <p:tgtEl>
                                          <p:spTgt spid="5"/>
                                        </p:tgtEl>
                                      </p:cBhvr>
                                      <p:by x="80000" y="80000"/>
                                    </p:animScale>
                                  </p:childTnLst>
                                </p:cTn>
                              </p:par>
                              <p:par>
                                <p:cTn id="7" presetID="6" presetClass="emph" presetSubtype="0" fill="hold" grpId="3" nodeType="withEffect">
                                  <p:stCondLst>
                                    <p:cond delay="0"/>
                                  </p:stCondLst>
                                  <p:childTnLst>
                                    <p:animScale>
                                      <p:cBhvr>
                                        <p:cTn id="8" dur="2000" fill="hold"/>
                                        <p:tgtEl>
                                          <p:spTgt spid="6"/>
                                        </p:tgtEl>
                                      </p:cBhvr>
                                      <p:by x="80000" y="80000"/>
                                    </p:animScale>
                                  </p:childTnLst>
                                </p:cTn>
                              </p:par>
                              <p:par>
                                <p:cTn id="9" presetID="6" presetClass="emph" presetSubtype="0" fill="hold" grpId="1" nodeType="withEffect">
                                  <p:stCondLst>
                                    <p:cond delay="0"/>
                                  </p:stCondLst>
                                  <p:childTnLst>
                                    <p:animScale>
                                      <p:cBhvr>
                                        <p:cTn id="10" dur="2000" fill="hold"/>
                                        <p:tgtEl>
                                          <p:spTgt spid="8"/>
                                        </p:tgtEl>
                                      </p:cBhvr>
                                      <p:by x="80000" y="8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grpId="0" nodeType="clickEffect">
                                  <p:stCondLst>
                                    <p:cond delay="0"/>
                                  </p:stCondLst>
                                  <p:childTnLst>
                                    <p:animScale>
                                      <p:cBhvr>
                                        <p:cTn id="14" dur="2000" fill="hold"/>
                                        <p:tgtEl>
                                          <p:spTgt spid="5"/>
                                        </p:tgtEl>
                                      </p:cBhvr>
                                      <p:by x="120000" y="120000"/>
                                    </p:animScale>
                                  </p:childTnLst>
                                </p:cTn>
                              </p:par>
                              <p:par>
                                <p:cTn id="15" presetID="6" presetClass="emph" presetSubtype="0" fill="hold" grpId="0" nodeType="withEffect">
                                  <p:stCondLst>
                                    <p:cond delay="0"/>
                                  </p:stCondLst>
                                  <p:childTnLst>
                                    <p:animScale>
                                      <p:cBhvr>
                                        <p:cTn id="16" dur="2000" fill="hold"/>
                                        <p:tgtEl>
                                          <p:spTgt spid="8"/>
                                        </p:tgtEl>
                                      </p:cBhvr>
                                      <p:by x="120000" y="120000"/>
                                    </p:animScale>
                                  </p:childTnLst>
                                </p:cTn>
                              </p:par>
                              <p:par>
                                <p:cTn id="17" presetID="6" presetClass="emph" presetSubtype="0" fill="hold" grpId="0" nodeType="withEffect">
                                  <p:stCondLst>
                                    <p:cond delay="0"/>
                                  </p:stCondLst>
                                  <p:childTnLst>
                                    <p:animScale>
                                      <p:cBhvr>
                                        <p:cTn id="18" dur="2000" fill="hold"/>
                                        <p:tgtEl>
                                          <p:spTgt spid="6"/>
                                        </p:tgtEl>
                                      </p:cBhvr>
                                      <p:by x="120000" y="120000"/>
                                    </p:animScale>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1" nodeType="clickEffect">
                                  <p:stCondLst>
                                    <p:cond delay="0"/>
                                  </p:stCondLst>
                                  <p:childTnLst>
                                    <p:animScale>
                                      <p:cBhvr>
                                        <p:cTn id="22" dur="2000" fill="hold"/>
                                        <p:tgtEl>
                                          <p:spTgt spid="5"/>
                                        </p:tgtEl>
                                      </p:cBhvr>
                                      <p:by x="140000" y="140000"/>
                                    </p:animScale>
                                  </p:childTnLst>
                                </p:cTn>
                              </p:par>
                              <p:par>
                                <p:cTn id="23" presetID="6" presetClass="emph" presetSubtype="0" fill="hold" grpId="1" nodeType="withEffect">
                                  <p:stCondLst>
                                    <p:cond delay="0"/>
                                  </p:stCondLst>
                                  <p:childTnLst>
                                    <p:animScale>
                                      <p:cBhvr>
                                        <p:cTn id="24" dur="2000" fill="hold"/>
                                        <p:tgtEl>
                                          <p:spTgt spid="6"/>
                                        </p:tgtEl>
                                      </p:cBhvr>
                                      <p:by x="80000" y="80000"/>
                                    </p:animScale>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grpId="2" nodeType="clickEffect">
                                  <p:stCondLst>
                                    <p:cond delay="0"/>
                                  </p:stCondLst>
                                  <p:childTnLst>
                                    <p:animScale>
                                      <p:cBhvr>
                                        <p:cTn id="28" dur="2000" fill="hold"/>
                                        <p:tgtEl>
                                          <p:spTgt spid="5"/>
                                        </p:tgtEl>
                                      </p:cBhvr>
                                      <p:by x="80000" y="80000"/>
                                    </p:animScale>
                                  </p:childTnLst>
                                </p:cTn>
                              </p:par>
                              <p:par>
                                <p:cTn id="29" presetID="6" presetClass="emph" presetSubtype="0" fill="hold" grpId="2" nodeType="withEffect">
                                  <p:stCondLst>
                                    <p:cond delay="0"/>
                                  </p:stCondLst>
                                  <p:childTnLst>
                                    <p:animScale>
                                      <p:cBhvr>
                                        <p:cTn id="30" dur="2000" fill="hold"/>
                                        <p:tgtEl>
                                          <p:spTgt spid="6"/>
                                        </p:tgtEl>
                                      </p:cBhvr>
                                      <p:by x="140000" y="14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6" grpId="0" animBg="1"/>
      <p:bldP spid="6" grpId="1" animBg="1"/>
      <p:bldP spid="6" grpId="2" animBg="1"/>
      <p:bldP spid="6" grpId="3" animBg="1"/>
      <p:bldP spid="8" grpId="0" animBg="1"/>
      <p:bldP spid="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Deanna J.M. </a:t>
            </a:r>
            <a:r>
              <a:rPr lang="en-US" b="1" dirty="0" err="1" smtClean="0"/>
              <a:t>Isaman</a:t>
            </a:r>
            <a:r>
              <a:rPr lang="en-US" b="1" dirty="0" smtClean="0"/>
              <a:t> </a:t>
            </a:r>
            <a:r>
              <a:rPr lang="en-US" dirty="0" smtClean="0"/>
              <a:t>- who is the spirit behind the great ideas. She taught me my first steps in disease modeling</a:t>
            </a:r>
          </a:p>
          <a:p>
            <a:endParaRPr lang="en-US" b="1" dirty="0" smtClean="0"/>
          </a:p>
          <a:p>
            <a:r>
              <a:rPr lang="en-US" b="1" dirty="0" smtClean="0"/>
              <a:t>Morton Brown</a:t>
            </a:r>
            <a:r>
              <a:rPr lang="en-US" dirty="0" smtClean="0"/>
              <a:t> &amp; </a:t>
            </a:r>
            <a:r>
              <a:rPr lang="en-US" b="1" dirty="0" smtClean="0"/>
              <a:t>William H. Herman </a:t>
            </a:r>
            <a:r>
              <a:rPr lang="en-US" dirty="0" smtClean="0"/>
              <a:t>– for  guidance, critical feedback, and growth environment</a:t>
            </a:r>
          </a:p>
          <a:p>
            <a:endParaRPr lang="en-US" dirty="0" smtClean="0"/>
          </a:p>
          <a:p>
            <a:r>
              <a:rPr lang="en-US" b="1" dirty="0" smtClean="0"/>
              <a:t>Continuum Analytics </a:t>
            </a:r>
            <a:r>
              <a:rPr lang="en-US" dirty="0" smtClean="0"/>
              <a:t>and specifically:</a:t>
            </a:r>
          </a:p>
          <a:p>
            <a:pPr lvl="1"/>
            <a:r>
              <a:rPr lang="en-US" b="1" dirty="0" smtClean="0"/>
              <a:t>Benjamin </a:t>
            </a:r>
            <a:r>
              <a:rPr lang="en-US" b="1" dirty="0" err="1" smtClean="0"/>
              <a:t>Zeitler</a:t>
            </a:r>
            <a:r>
              <a:rPr lang="en-US" b="1" dirty="0" smtClean="0"/>
              <a:t> </a:t>
            </a:r>
            <a:r>
              <a:rPr lang="en-US" dirty="0" smtClean="0"/>
              <a:t>for creating the cloud AMI</a:t>
            </a:r>
          </a:p>
          <a:p>
            <a:pPr lvl="1"/>
            <a:r>
              <a:rPr lang="en-US" b="1" dirty="0" err="1" smtClean="0"/>
              <a:t>Ilan</a:t>
            </a:r>
            <a:r>
              <a:rPr lang="en-US" b="1" dirty="0" smtClean="0"/>
              <a:t> Schnell </a:t>
            </a:r>
            <a:r>
              <a:rPr lang="en-US" dirty="0" smtClean="0"/>
              <a:t>for his work on Anaconda.</a:t>
            </a:r>
          </a:p>
          <a:p>
            <a:endParaRPr lang="en-US" dirty="0" smtClean="0"/>
          </a:p>
          <a:p>
            <a:r>
              <a:rPr lang="en-US" dirty="0" smtClean="0"/>
              <a:t>All those who developed free software used and supported it: including Python, Anaconda, </a:t>
            </a:r>
            <a:r>
              <a:rPr lang="en-US" dirty="0" err="1" smtClean="0"/>
              <a:t>Spyder</a:t>
            </a:r>
            <a:r>
              <a:rPr lang="en-US" dirty="0" smtClean="0"/>
              <a:t>, </a:t>
            </a:r>
            <a:r>
              <a:rPr lang="en-US" dirty="0" err="1" smtClean="0"/>
              <a:t>numpy</a:t>
            </a:r>
            <a:r>
              <a:rPr lang="en-US" dirty="0" smtClean="0"/>
              <a:t>, </a:t>
            </a:r>
            <a:r>
              <a:rPr lang="en-US" dirty="0" err="1" smtClean="0"/>
              <a:t>SciPy</a:t>
            </a:r>
            <a:r>
              <a:rPr lang="en-US" dirty="0" smtClean="0"/>
              <a:t>, nose, </a:t>
            </a:r>
            <a:r>
              <a:rPr lang="en-US" dirty="0" err="1" smtClean="0"/>
              <a:t>winpdb</a:t>
            </a:r>
            <a:r>
              <a:rPr lang="en-US" dirty="0" smtClean="0"/>
              <a:t>, Star Cluster, </a:t>
            </a:r>
            <a:r>
              <a:rPr lang="en-US" dirty="0" err="1" smtClean="0"/>
              <a:t>Ubuntu</a:t>
            </a:r>
            <a:r>
              <a:rPr lang="en-US" dirty="0" smtClean="0"/>
              <a:t>, Sun Grid Engine</a:t>
            </a:r>
          </a:p>
          <a:p>
            <a:endParaRPr lang="en-US" dirty="0" smtClean="0"/>
          </a:p>
          <a:p>
            <a:r>
              <a:rPr lang="en-US" dirty="0" smtClean="0"/>
              <a:t>The legacy IEST modeling  framework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MIST is based on IEST.</a:t>
            </a:r>
          </a:p>
          <a:p>
            <a:endParaRPr lang="en-US" b="1" dirty="0" smtClean="0"/>
          </a:p>
          <a:p>
            <a:r>
              <a:rPr lang="en-US" b="1" dirty="0" smtClean="0"/>
              <a:t>The Reference Model and MIST were developed independently without financial support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ctr">
              <a:buNone/>
            </a:pPr>
            <a:r>
              <a:rPr lang="en-US" b="1" dirty="0" smtClean="0"/>
              <a:t>Jacob </a:t>
            </a:r>
            <a:r>
              <a:rPr lang="en-US" b="1" dirty="0" err="1" smtClean="0"/>
              <a:t>Barhak</a:t>
            </a:r>
            <a:endParaRPr lang="en-US" b="1" dirty="0" smtClean="0"/>
          </a:p>
          <a:p>
            <a:pPr>
              <a:buNone/>
            </a:pPr>
            <a:endParaRPr lang="en-US" b="1" dirty="0" smtClean="0"/>
          </a:p>
        </p:txBody>
      </p:sp>
      <p:pic>
        <p:nvPicPr>
          <p:cNvPr id="10" name="Picture 2" descr="C:\Users\Work\Desktop\JacobBarhak_QR_Code.png"/>
          <p:cNvPicPr>
            <a:picLocks noChangeAspect="1" noChangeArrowheads="1"/>
          </p:cNvPicPr>
          <p:nvPr/>
        </p:nvPicPr>
        <p:blipFill>
          <a:blip r:embed="rId2" cstate="print"/>
          <a:srcRect/>
          <a:stretch>
            <a:fillRect/>
          </a:stretch>
        </p:blipFill>
        <p:spPr bwMode="auto">
          <a:xfrm>
            <a:off x="2362200" y="2210562"/>
            <a:ext cx="4361688" cy="4361688"/>
          </a:xfrm>
          <a:prstGeom prst="rect">
            <a:avLst/>
          </a:prstGeom>
          <a:noFill/>
        </p:spPr>
      </p:pic>
      <p:sp>
        <p:nvSpPr>
          <p:cNvPr id="8" name="TextBox 7"/>
          <p:cNvSpPr txBox="1"/>
          <p:nvPr/>
        </p:nvSpPr>
        <p:spPr>
          <a:xfrm>
            <a:off x="2532888" y="2057400"/>
            <a:ext cx="4191000" cy="369332"/>
          </a:xfrm>
          <a:prstGeom prst="rect">
            <a:avLst/>
          </a:prstGeom>
          <a:noFill/>
        </p:spPr>
        <p:txBody>
          <a:bodyPr wrap="square" rtlCol="0">
            <a:spAutoFit/>
          </a:bodyPr>
          <a:lstStyle/>
          <a:p>
            <a:pPr marL="0" lvl="1"/>
            <a:r>
              <a:rPr lang="en-US" dirty="0" smtClean="0">
                <a:solidFill>
                  <a:srgbClr val="7030A0"/>
                </a:solidFill>
                <a:hlinkClick r:id="rId3"/>
              </a:rPr>
              <a:t>http://sites.google.com/site/jacobbarhak/</a:t>
            </a:r>
            <a:r>
              <a:rPr lang="en-US" dirty="0" smtClean="0">
                <a:solidFill>
                  <a:srgbClr val="7030A0"/>
                </a:solidFill>
              </a:rPr>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Background: </a:t>
            </a:r>
            <a:br>
              <a:rPr lang="en-US" dirty="0" smtClean="0"/>
            </a:br>
            <a:r>
              <a:rPr lang="en-US" dirty="0" smtClean="0"/>
              <a:t>Model Competition and Combination</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smtClean="0"/>
              <a:t>Model Competitions – What model is best?</a:t>
            </a:r>
          </a:p>
          <a:p>
            <a:pPr lvl="1"/>
            <a:r>
              <a:rPr lang="en-US" dirty="0" smtClean="0"/>
              <a:t>Selfish Gene  by Richard Dawkins – best behavior – game theory</a:t>
            </a:r>
          </a:p>
          <a:p>
            <a:pPr lvl="1"/>
            <a:r>
              <a:rPr lang="en-US" dirty="0" smtClean="0"/>
              <a:t>Mount Hood diabetes challenge – best diabetes model</a:t>
            </a:r>
          </a:p>
          <a:p>
            <a:pPr lvl="1"/>
            <a:r>
              <a:rPr lang="en-US" dirty="0" smtClean="0"/>
              <a:t>Heritage Health Prize – best  model for hospital admission</a:t>
            </a:r>
          </a:p>
          <a:p>
            <a:pPr lvl="1"/>
            <a:r>
              <a:rPr lang="en-US" dirty="0" smtClean="0"/>
              <a:t>Netflix Challenge – best movie prediction</a:t>
            </a:r>
          </a:p>
          <a:p>
            <a:endParaRPr lang="en-US" dirty="0" smtClean="0"/>
          </a:p>
          <a:p>
            <a:r>
              <a:rPr lang="en-US" dirty="0" smtClean="0"/>
              <a:t>Ensemble Models are used in:</a:t>
            </a:r>
          </a:p>
          <a:p>
            <a:pPr lvl="1"/>
            <a:r>
              <a:rPr lang="en-US" dirty="0" smtClean="0"/>
              <a:t>Weather forecast</a:t>
            </a:r>
          </a:p>
          <a:p>
            <a:pPr lvl="1"/>
            <a:r>
              <a:rPr lang="en-US" dirty="0" smtClean="0"/>
              <a:t>Machine learning</a:t>
            </a:r>
          </a:p>
          <a:p>
            <a:pPr lvl="1">
              <a:buNone/>
            </a:pPr>
            <a:endParaRPr lang="en-US" dirty="0" smtClean="0"/>
          </a:p>
          <a:p>
            <a:pPr>
              <a:buNone/>
            </a:pPr>
            <a:r>
              <a:rPr lang="en-US" dirty="0" smtClean="0"/>
              <a:t> </a:t>
            </a:r>
          </a:p>
          <a:p>
            <a:pPr lvl="2"/>
            <a:endParaRPr lang="en-US" dirty="0" smtClean="0"/>
          </a:p>
          <a:p>
            <a:pPr lvl="1"/>
            <a:endParaRPr lang="en-US" dirty="0" smtClean="0"/>
          </a:p>
        </p:txBody>
      </p:sp>
      <p:sp>
        <p:nvSpPr>
          <p:cNvPr id="4" name="Oval Callout 3"/>
          <p:cNvSpPr/>
          <p:nvPr/>
        </p:nvSpPr>
        <p:spPr>
          <a:xfrm>
            <a:off x="5867400" y="3810000"/>
            <a:ext cx="2590800" cy="609600"/>
          </a:xfrm>
          <a:prstGeom prst="wedgeEllipseCallout">
            <a:avLst>
              <a:gd name="adj1" fmla="val -40924"/>
              <a:gd name="adj2" fmla="val -11886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Allowed team combinations</a:t>
            </a:r>
          </a:p>
        </p:txBody>
      </p:sp>
      <p:sp>
        <p:nvSpPr>
          <p:cNvPr id="6" name="Curved Up Arrow 5"/>
          <p:cNvSpPr/>
          <p:nvPr/>
        </p:nvSpPr>
        <p:spPr>
          <a:xfrm rot="1056447" flipH="1">
            <a:off x="4103286" y="4804433"/>
            <a:ext cx="2158608" cy="762000"/>
          </a:xfrm>
          <a:prstGeom prst="curvedUpArrow">
            <a:avLst>
              <a:gd name="adj1" fmla="val 25000"/>
              <a:gd name="adj2" fmla="val 50000"/>
              <a:gd name="adj3" fmla="val 5208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5" name="Oval Callout 4"/>
          <p:cNvSpPr/>
          <p:nvPr/>
        </p:nvSpPr>
        <p:spPr>
          <a:xfrm>
            <a:off x="6096000" y="4876800"/>
            <a:ext cx="2590800" cy="609600"/>
          </a:xfrm>
          <a:prstGeom prst="wedgeEllipseCallout">
            <a:avLst>
              <a:gd name="adj1" fmla="val -11405"/>
              <a:gd name="adj2" fmla="val -121591"/>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Infers model combination</a:t>
            </a:r>
          </a:p>
        </p:txBody>
      </p:sp>
      <p:sp>
        <p:nvSpPr>
          <p:cNvPr id="9" name="Explosion 2 8"/>
          <p:cNvSpPr/>
          <p:nvPr/>
        </p:nvSpPr>
        <p:spPr>
          <a:xfrm>
            <a:off x="304800" y="5257800"/>
            <a:ext cx="4419600" cy="1295400"/>
          </a:xfrm>
          <a:prstGeom prst="irregularSeal2">
            <a:avLst/>
          </a:prstGeom>
          <a:gradFill>
            <a:gsLst>
              <a:gs pos="0">
                <a:srgbClr val="FFC000"/>
              </a:gs>
              <a:gs pos="35000">
                <a:srgbClr val="FFFF99"/>
              </a:gs>
              <a:gs pos="100000">
                <a:srgbClr val="F8696B"/>
              </a:gs>
            </a:gsLst>
          </a:gradFill>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sz="2000" b="1" dirty="0" smtClean="0"/>
              <a:t>Not yet used in Disease modeling</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wipe(up)">
                                      <p:cBhvr>
                                        <p:cTn id="20" dur="500"/>
                                        <p:tgtEl>
                                          <p:spTgt spid="3">
                                            <p:txEl>
                                              <p:pRg st="7" end="7"/>
                                            </p:txEl>
                                          </p:spTgt>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wipe(up)">
                                      <p:cBhvr>
                                        <p:cTn id="24" dur="500"/>
                                        <p:tgtEl>
                                          <p:spTgt spid="3">
                                            <p:txEl>
                                              <p:pRg st="8" end="8"/>
                                            </p:txEl>
                                          </p:spTgt>
                                        </p:tgtEl>
                                      </p:cBhvr>
                                    </p:animEffect>
                                  </p:childTnLst>
                                </p:cTn>
                              </p:par>
                            </p:childTnLst>
                          </p:cTn>
                        </p:par>
                        <p:par>
                          <p:cTn id="25" fill="hold">
                            <p:stCondLst>
                              <p:cond delay="1500"/>
                            </p:stCondLst>
                            <p:childTnLst>
                              <p:par>
                                <p:cTn id="26" presetID="22" presetClass="entr" presetSubtype="1" fill="hold" nodeType="after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wipe(up)">
                                      <p:cBhvr>
                                        <p:cTn id="28" dur="500"/>
                                        <p:tgtEl>
                                          <p:spTgt spid="3">
                                            <p:txEl>
                                              <p:pRg st="9" end="9"/>
                                            </p:txEl>
                                          </p:spTgt>
                                        </p:tgtEl>
                                      </p:cBhvr>
                                    </p:animEffect>
                                  </p:childTnLst>
                                </p:cTn>
                              </p:par>
                            </p:childTnLst>
                          </p:cTn>
                        </p:par>
                        <p:par>
                          <p:cTn id="29" fill="hold">
                            <p:stCondLst>
                              <p:cond delay="2000"/>
                            </p:stCondLst>
                            <p:childTnLst>
                              <p:par>
                                <p:cTn id="30" presetID="22" presetClass="entr" presetSubtype="1" fill="hold" nodeType="after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wipe(up)">
                                      <p:cBhvr>
                                        <p:cTn id="32" dur="5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1000" fill="hold"/>
                                        <p:tgtEl>
                                          <p:spTgt spid="9"/>
                                        </p:tgtEl>
                                        <p:attrNameLst>
                                          <p:attrName>ppt_w</p:attrName>
                                        </p:attrNameLst>
                                      </p:cBhvr>
                                      <p:tavLst>
                                        <p:tav tm="0">
                                          <p:val>
                                            <p:fltVal val="0"/>
                                          </p:val>
                                        </p:tav>
                                        <p:tav tm="100000">
                                          <p:val>
                                            <p:strVal val="#ppt_w"/>
                                          </p:val>
                                        </p:tav>
                                      </p:tavLst>
                                    </p:anim>
                                    <p:anim calcmode="lin" valueType="num">
                                      <p:cBhvr>
                                        <p:cTn id="38" dur="1000" fill="hold"/>
                                        <p:tgtEl>
                                          <p:spTgt spid="9"/>
                                        </p:tgtEl>
                                        <p:attrNameLst>
                                          <p:attrName>ppt_h</p:attrName>
                                        </p:attrNameLst>
                                      </p:cBhvr>
                                      <p:tavLst>
                                        <p:tav tm="0">
                                          <p:val>
                                            <p:fltVal val="0"/>
                                          </p:val>
                                        </p:tav>
                                        <p:tav tm="100000">
                                          <p:val>
                                            <p:strVal val="#ppt_h"/>
                                          </p:val>
                                        </p:tav>
                                      </p:tavLst>
                                    </p:anim>
                                    <p:anim calcmode="lin" valueType="num">
                                      <p:cBhvr>
                                        <p:cTn id="39"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r>
              <a:rPr lang="en-US" dirty="0" smtClean="0"/>
              <a:t>The Reference Model expansion</a:t>
            </a:r>
          </a:p>
          <a:p>
            <a:pPr lvl="1"/>
            <a:r>
              <a:rPr lang="en-US" dirty="0" smtClean="0"/>
              <a:t>The computational wall was broken</a:t>
            </a:r>
          </a:p>
          <a:p>
            <a:pPr lvl="1"/>
            <a:r>
              <a:rPr lang="en-US" dirty="0" smtClean="0"/>
              <a:t>New equations can be added</a:t>
            </a:r>
          </a:p>
          <a:p>
            <a:pPr lvl="1"/>
            <a:r>
              <a:rPr lang="en-US" dirty="0" smtClean="0"/>
              <a:t>Further </a:t>
            </a:r>
            <a:r>
              <a:rPr lang="en-US" smtClean="0"/>
              <a:t>sensitivity analysis</a:t>
            </a:r>
            <a:endParaRPr lang="en-US" dirty="0" smtClean="0"/>
          </a:p>
          <a:p>
            <a:endParaRPr lang="en-US" dirty="0" smtClean="0"/>
          </a:p>
          <a:p>
            <a:endParaRPr lang="en-US" dirty="0" smtClean="0"/>
          </a:p>
          <a:p>
            <a:pPr lvl="1">
              <a:buNone/>
            </a:pPr>
            <a:endParaRPr lang="en-US" dirty="0" smtClean="0"/>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Simple Case Sensitivity Analysis</a:t>
            </a:r>
            <a:endParaRPr lang="en-US" dirty="0"/>
          </a:p>
        </p:txBody>
      </p:sp>
      <p:sp>
        <p:nvSpPr>
          <p:cNvPr id="3" name="Content Placeholder 2"/>
          <p:cNvSpPr>
            <a:spLocks noGrp="1"/>
          </p:cNvSpPr>
          <p:nvPr>
            <p:ph idx="1"/>
          </p:nvPr>
        </p:nvSpPr>
        <p:spPr/>
        <p:txBody>
          <a:bodyPr>
            <a:normAutofit fontScale="70000" lnSpcReduction="2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Code available on </a:t>
            </a:r>
            <a:r>
              <a:rPr lang="en-US" dirty="0" err="1" smtClean="0"/>
              <a:t>GitHub</a:t>
            </a:r>
            <a:r>
              <a:rPr lang="en-US" dirty="0" smtClean="0"/>
              <a:t>: </a:t>
            </a:r>
          </a:p>
          <a:p>
            <a:pPr>
              <a:buNone/>
            </a:pPr>
            <a:r>
              <a:rPr lang="en-US" dirty="0" smtClean="0">
                <a:hlinkClick r:id="rId2"/>
              </a:rPr>
              <a:t>https://github.com/Jacob-Barhak/ModelCombiner</a:t>
            </a:r>
            <a:r>
              <a:rPr lang="en-US" dirty="0" smtClean="0"/>
              <a:t>  </a:t>
            </a:r>
            <a:endParaRPr lang="en-US" dirty="0"/>
          </a:p>
        </p:txBody>
      </p:sp>
      <p:pic>
        <p:nvPicPr>
          <p:cNvPr id="6" name="Picture 5" descr="C:\Users\Work\Desktop\ModSimCodeDrafts\Regression.png"/>
          <p:cNvPicPr>
            <a:picLocks noChangeAspect="1"/>
          </p:cNvPicPr>
          <p:nvPr/>
        </p:nvPicPr>
        <p:blipFill>
          <a:blip r:embed="rId3" cstate="print"/>
          <a:srcRect/>
          <a:stretch>
            <a:fillRect/>
          </a:stretch>
        </p:blipFill>
        <p:spPr bwMode="auto">
          <a:xfrm>
            <a:off x="2514600" y="1752600"/>
            <a:ext cx="4389129" cy="329184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Aggregate Case Sensitivity Analysis</a:t>
            </a:r>
            <a:endParaRPr lang="en-US" dirty="0"/>
          </a:p>
        </p:txBody>
      </p:sp>
      <p:sp>
        <p:nvSpPr>
          <p:cNvPr id="3" name="Content Placeholder 2"/>
          <p:cNvSpPr>
            <a:spLocks noGrp="1"/>
          </p:cNvSpPr>
          <p:nvPr>
            <p:ph idx="1"/>
          </p:nvPr>
        </p:nvSpPr>
        <p:spPr/>
        <p:txBody>
          <a:bodyPr/>
          <a:lstStyle/>
          <a:p>
            <a:endParaRPr lang="en-US"/>
          </a:p>
        </p:txBody>
      </p:sp>
      <p:pic>
        <p:nvPicPr>
          <p:cNvPr id="4" name="Picture 3" descr="C:\Users\Work\Desktop\ModSimCodeDrafts\GradientDescent.png"/>
          <p:cNvPicPr>
            <a:picLocks noChangeAspect="1"/>
          </p:cNvPicPr>
          <p:nvPr/>
        </p:nvPicPr>
        <p:blipFill>
          <a:blip r:embed="rId2" cstate="print"/>
          <a:srcRect/>
          <a:stretch>
            <a:fillRect/>
          </a:stretch>
        </p:blipFill>
        <p:spPr bwMode="auto">
          <a:xfrm>
            <a:off x="228600" y="2042165"/>
            <a:ext cx="4389129" cy="3291847"/>
          </a:xfrm>
          <a:prstGeom prst="rect">
            <a:avLst/>
          </a:prstGeom>
          <a:noFill/>
          <a:ln w="9525">
            <a:noFill/>
            <a:miter lim="800000"/>
            <a:headEnd/>
            <a:tailEnd/>
          </a:ln>
        </p:spPr>
      </p:pic>
      <p:pic>
        <p:nvPicPr>
          <p:cNvPr id="5" name="Picture 4" descr="C:\Users\Work\Desktop\ModSimCodeDrafts\EvolutionaryComputation.png"/>
          <p:cNvPicPr>
            <a:picLocks noChangeAspect="1"/>
          </p:cNvPicPr>
          <p:nvPr/>
        </p:nvPicPr>
        <p:blipFill>
          <a:blip r:embed="rId3" cstate="print"/>
          <a:srcRect/>
          <a:stretch>
            <a:fillRect/>
          </a:stretch>
        </p:blipFill>
        <p:spPr bwMode="auto">
          <a:xfrm>
            <a:off x="4602471" y="2042165"/>
            <a:ext cx="4389129" cy="329184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Towards Big Data</a:t>
            </a:r>
            <a:endParaRPr lang="en-US" dirty="0"/>
          </a:p>
        </p:txBody>
      </p:sp>
      <p:sp>
        <p:nvSpPr>
          <p:cNvPr id="6" name="Content Placeholder 5"/>
          <p:cNvSpPr>
            <a:spLocks noGrp="1"/>
          </p:cNvSpPr>
          <p:nvPr>
            <p:ph idx="1"/>
          </p:nvPr>
        </p:nvSpPr>
        <p:spPr/>
        <p:txBody>
          <a:bodyPr>
            <a:normAutofit fontScale="77500" lnSpcReduction="20000"/>
          </a:bodyPr>
          <a:lstStyle/>
          <a:p>
            <a:r>
              <a:rPr lang="en-US" dirty="0" smtClean="0"/>
              <a:t>MIST Supports:</a:t>
            </a:r>
          </a:p>
          <a:p>
            <a:pPr lvl="1"/>
            <a:r>
              <a:rPr lang="en-US" dirty="0" smtClean="0"/>
              <a:t>Local Cluster</a:t>
            </a:r>
          </a:p>
          <a:p>
            <a:pPr lvl="2"/>
            <a:r>
              <a:rPr lang="en-US" dirty="0" smtClean="0"/>
              <a:t>SGE</a:t>
            </a:r>
          </a:p>
          <a:p>
            <a:pPr lvl="2"/>
            <a:r>
              <a:rPr lang="en-US" dirty="0" smtClean="0"/>
              <a:t>Possibly low cost</a:t>
            </a:r>
          </a:p>
          <a:p>
            <a:pPr lvl="2"/>
            <a:r>
              <a:rPr lang="en-US" dirty="0" smtClean="0"/>
              <a:t>Requires expertise</a:t>
            </a:r>
          </a:p>
          <a:p>
            <a:pPr lvl="1"/>
            <a:endParaRPr lang="en-US" dirty="0" smtClean="0"/>
          </a:p>
          <a:p>
            <a:pPr lvl="1"/>
            <a:endParaRPr lang="en-US" dirty="0" smtClean="0"/>
          </a:p>
          <a:p>
            <a:pPr lvl="1"/>
            <a:endParaRPr lang="en-US" dirty="0" smtClean="0"/>
          </a:p>
          <a:p>
            <a:pPr lvl="1"/>
            <a:r>
              <a:rPr lang="en-US" dirty="0" smtClean="0"/>
              <a:t>MIST Runs Over the Cloud!</a:t>
            </a:r>
          </a:p>
          <a:p>
            <a:pPr lvl="2"/>
            <a:r>
              <a:rPr lang="en-US" dirty="0" err="1" smtClean="0"/>
              <a:t>StarCluster</a:t>
            </a:r>
            <a:endParaRPr lang="en-US" dirty="0" smtClean="0"/>
          </a:p>
          <a:p>
            <a:pPr lvl="2"/>
            <a:r>
              <a:rPr lang="en-US" dirty="0" smtClean="0"/>
              <a:t>Amazon EC2 – Elastic Compute Cloud</a:t>
            </a:r>
          </a:p>
          <a:p>
            <a:pPr lvl="2"/>
            <a:r>
              <a:rPr lang="en-US" dirty="0" smtClean="0"/>
              <a:t>Anaconda AMI - Amazon Machine Image</a:t>
            </a:r>
          </a:p>
          <a:p>
            <a:pPr lvl="2"/>
            <a:endParaRPr lang="en-US" dirty="0" smtClean="0"/>
          </a:p>
          <a:p>
            <a:pPr lvl="2">
              <a:buNone/>
            </a:pPr>
            <a:r>
              <a:rPr lang="en-US" dirty="0" smtClean="0"/>
              <a:t> </a:t>
            </a:r>
          </a:p>
          <a:p>
            <a:pPr lvl="2">
              <a:buNone/>
            </a:pPr>
            <a:endParaRPr lang="en-US" dirty="0"/>
          </a:p>
        </p:txBody>
      </p:sp>
      <p:pic>
        <p:nvPicPr>
          <p:cNvPr id="3" name="Picture 2" descr="C:\Users\Work\Desktop\20150216_010424.jpg"/>
          <p:cNvPicPr>
            <a:picLocks noChangeAspect="1" noChangeArrowheads="1"/>
          </p:cNvPicPr>
          <p:nvPr/>
        </p:nvPicPr>
        <p:blipFill>
          <a:blip r:embed="rId2" cstate="print"/>
          <a:srcRect/>
          <a:stretch>
            <a:fillRect/>
          </a:stretch>
        </p:blipFill>
        <p:spPr bwMode="auto">
          <a:xfrm>
            <a:off x="4343400" y="1447800"/>
            <a:ext cx="4572000" cy="2571750"/>
          </a:xfrm>
          <a:prstGeom prst="rect">
            <a:avLst/>
          </a:prstGeom>
          <a:noFill/>
        </p:spPr>
      </p:pic>
      <p:sp>
        <p:nvSpPr>
          <p:cNvPr id="5" name="Cloud Callout 4"/>
          <p:cNvSpPr/>
          <p:nvPr/>
        </p:nvSpPr>
        <p:spPr>
          <a:xfrm>
            <a:off x="533400" y="5486400"/>
            <a:ext cx="3200400" cy="457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7" name="Cloud Callout 6"/>
          <p:cNvSpPr/>
          <p:nvPr/>
        </p:nvSpPr>
        <p:spPr>
          <a:xfrm>
            <a:off x="914400" y="58674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Cloud Callout 7"/>
          <p:cNvSpPr/>
          <p:nvPr/>
        </p:nvSpPr>
        <p:spPr>
          <a:xfrm>
            <a:off x="2895600" y="58674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a:t>
            </a:r>
            <a:endParaRPr lang="en-US" dirty="0" smtClean="0">
              <a:solidFill>
                <a:schemeClr val="tx1"/>
              </a:solidFill>
            </a:endParaRPr>
          </a:p>
        </p:txBody>
      </p:sp>
      <p:sp>
        <p:nvSpPr>
          <p:cNvPr id="9" name="Cloud Callout 8"/>
          <p:cNvSpPr/>
          <p:nvPr/>
        </p:nvSpPr>
        <p:spPr>
          <a:xfrm>
            <a:off x="5181600" y="5867400"/>
            <a:ext cx="3200400" cy="838200"/>
          </a:xfrm>
          <a:prstGeom prst="cloudCallout">
            <a:avLst>
              <a:gd name="adj1" fmla="val 47295"/>
              <a:gd name="adj2" fmla="val -791"/>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73 0.00116 C -0.00035 -0.0037 0.00104 -0.00833 0.00226 -0.00833 C 0.0033 -0.00833 0.00365 -0.00069 0.00504 0.00162 C 0.00643 0.0037 0.0099 0.00625 0.01059 0.00509 C 0.01129 0.00394 0.01077 -0.00532 0.00903 -0.00509 C 0.00747 -0.00486 0.00295 0.00625 0.00035 0.00718 C -0.00208 0.0081 -0.00607 0.00093 -0.00607 -0.00046 C -0.00607 -0.00162 -0.00173 -0.00069 -1.94444E-6 -3.7037E-7 " pathEditMode="relative" rAng="0" ptsTypes="aaaaaaaA">
                                      <p:cBhvr>
                                        <p:cTn id="6" dur="5000" fill="hold"/>
                                        <p:tgtEl>
                                          <p:spTgt spid="7"/>
                                        </p:tgtEl>
                                        <p:attrNameLst>
                                          <p:attrName>ppt_x</p:attrName>
                                          <p:attrName>ppt_y</p:attrName>
                                        </p:attrNameLst>
                                      </p:cBhvr>
                                      <p:rCtr x="4" y="-1"/>
                                    </p:animMotion>
                                  </p:childTnLst>
                                </p:cTn>
                              </p:par>
                              <p:par>
                                <p:cTn id="7" presetID="0" presetClass="path" presetSubtype="0" accel="50000" decel="50000" fill="hold" grpId="0" nodeType="withEffect">
                                  <p:stCondLst>
                                    <p:cond delay="0"/>
                                  </p:stCondLst>
                                  <p:childTnLst>
                                    <p:animMotion origin="layout" path="M -0.00486 0.00903 C 0.00538 0.0051 0.0158 0.00139 0.01788 0.00232 C 0.02014 0.00325 0.01024 0.01575 0.00799 0.01575 C 0.00573 0.01575 0.00538 0.00162 0.00399 0.00232 C 0.00261 0.00301 -0.00278 0.02084 -0.00104 0.02014 C 0.00087 0.01945 0.0125 -0.00277 0.01493 -0.00208 C 0.01736 -0.00138 0.01632 0.02431 0.01389 0.02454 C 0.01146 0.025 0.0033 0.00278 -1.11111E-6 -4.44444E-6 " pathEditMode="relative" rAng="0" ptsTypes="aaaaaaaA">
                                      <p:cBhvr>
                                        <p:cTn id="8" dur="5000" fill="hold"/>
                                        <p:tgtEl>
                                          <p:spTgt spid="8"/>
                                        </p:tgtEl>
                                        <p:attrNameLst>
                                          <p:attrName>ppt_x</p:attrName>
                                          <p:attrName>ppt_y</p:attrName>
                                        </p:attrNameLst>
                                      </p:cBhvr>
                                      <p:rCtr x="13" y="2"/>
                                    </p:animMotion>
                                  </p:childTnLst>
                                </p:cTn>
                              </p:par>
                              <p:par>
                                <p:cTn id="9" presetID="0" presetClass="path" presetSubtype="0" accel="50000" decel="50000" fill="hold" grpId="0" nodeType="withEffect">
                                  <p:stCondLst>
                                    <p:cond delay="0"/>
                                  </p:stCondLst>
                                  <p:childTnLst>
                                    <p:animMotion origin="layout" path="M 1.11022E-16 2.22222E-6 L 0.01111 -0.00209 L 0.01111 0.01666 L 0.00764 -0.00209 L 1.11022E-16 0.01458 L 0.0066 0.01041 L 0.01667 0.00208 L 1.11022E-16 2.22222E-6 Z " pathEditMode="relative" rAng="0" ptsTypes="AAAAAAAA">
                                      <p:cBhvr>
                                        <p:cTn id="10" dur="5000" fill="hold"/>
                                        <p:tgtEl>
                                          <p:spTgt spid="9"/>
                                        </p:tgtEl>
                                        <p:attrNameLst>
                                          <p:attrName>ppt_x</p:attrName>
                                          <p:attrName>ppt_y</p:attrName>
                                        </p:attrNameLst>
                                      </p:cBhvr>
                                      <p:rCtr x="8" y="7"/>
                                    </p:animMotion>
                                  </p:childTnLst>
                                </p:cTn>
                              </p:par>
                              <p:par>
                                <p:cTn id="11" presetID="0" presetClass="path" presetSubtype="0" accel="50000" decel="50000" fill="hold" grpId="0" nodeType="withEffect">
                                  <p:stCondLst>
                                    <p:cond delay="0"/>
                                  </p:stCondLst>
                                  <p:childTnLst>
                                    <p:animMotion origin="layout" path="M 3.33333E-6 -0.00138 C 0.01458 0.0007 0.02934 0.00278 0.05173 0.00417 C 0.07413 0.00579 0.10868 0.00764 0.13385 0.00764 C 0.15902 0.00741 0.1717 0.00463 0.20347 0.00301 C 0.23524 0.00139 0.28333 -0.00277 0.325 -0.00254 C 0.36666 -0.00208 0.41041 0.00487 0.45347 0.00533 C 0.49652 0.00579 0.55104 -4.44444E-6 0.58385 0.00093 C 0.61666 0.00186 0.63906 0.00996 0.65 0.01112 " pathEditMode="relative" rAng="0" ptsTypes="aaaaaaaA">
                                      <p:cBhvr>
                                        <p:cTn id="12" dur="3000" fill="hold"/>
                                        <p:tgtEl>
                                          <p:spTgt spid="5"/>
                                        </p:tgtEl>
                                        <p:attrNameLst>
                                          <p:attrName>ppt_x</p:attrName>
                                          <p:attrName>ppt_y</p:attrName>
                                        </p:attrNameLst>
                                      </p:cBhvr>
                                      <p:rCtr x="325"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Technological Improvement </a:t>
            </a:r>
            <a:br>
              <a:rPr lang="en-US" dirty="0" smtClean="0"/>
            </a:br>
            <a:r>
              <a:rPr lang="en-US" dirty="0" smtClean="0"/>
              <a:t> Time Line</a:t>
            </a:r>
            <a:endParaRPr lang="en-US" dirty="0"/>
          </a:p>
        </p:txBody>
      </p:sp>
      <p:sp>
        <p:nvSpPr>
          <p:cNvPr id="6" name="Content Placeholder 5"/>
          <p:cNvSpPr>
            <a:spLocks noGrp="1"/>
          </p:cNvSpPr>
          <p:nvPr>
            <p:ph idx="1"/>
          </p:nvPr>
        </p:nvSpPr>
        <p:spPr/>
        <p:txBody>
          <a:bodyPr>
            <a:normAutofit fontScale="77500" lnSpcReduction="20000"/>
          </a:bodyPr>
          <a:lstStyle/>
          <a:p>
            <a:pPr lvl="2"/>
            <a:endParaRPr lang="en-US" dirty="0" smtClean="0"/>
          </a:p>
          <a:p>
            <a:r>
              <a:rPr lang="en-US" dirty="0" smtClean="0"/>
              <a:t>2012: Start</a:t>
            </a:r>
          </a:p>
          <a:p>
            <a:endParaRPr lang="en-US" dirty="0" smtClean="0"/>
          </a:p>
          <a:p>
            <a:r>
              <a:rPr lang="en-US" dirty="0" smtClean="0"/>
              <a:t>2013: High Performance Computing and Cloud Computing</a:t>
            </a:r>
          </a:p>
          <a:p>
            <a:endParaRPr lang="en-US" dirty="0" smtClean="0"/>
          </a:p>
          <a:p>
            <a:r>
              <a:rPr lang="en-US" dirty="0" smtClean="0"/>
              <a:t>2014: Evolutionary Computation for Population Generation</a:t>
            </a:r>
          </a:p>
          <a:p>
            <a:endParaRPr lang="en-US" dirty="0" smtClean="0"/>
          </a:p>
          <a:p>
            <a:r>
              <a:rPr lang="en-US" dirty="0" smtClean="0"/>
              <a:t>2015: Object Oriented Population Generation</a:t>
            </a:r>
          </a:p>
          <a:p>
            <a:pPr lvl="1"/>
            <a:endParaRPr lang="en-US" dirty="0" smtClean="0"/>
          </a:p>
          <a:p>
            <a:pPr lvl="1">
              <a:buNone/>
            </a:pPr>
            <a:r>
              <a:rPr lang="en-US" dirty="0" smtClean="0"/>
              <a:t> </a:t>
            </a:r>
          </a:p>
          <a:p>
            <a:pPr lvl="2">
              <a:buNone/>
            </a:pP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nvPr>
        </p:nvGraphicFramePr>
        <p:xfrm>
          <a:off x="457234" y="1600211"/>
          <a:ext cx="8437946" cy="4525940"/>
        </p:xfrm>
        <a:graphic>
          <a:graphicData uri="http://schemas.openxmlformats.org/drawingml/2006/table">
            <a:tbl>
              <a:tblPr/>
              <a:tblGrid>
                <a:gridCol w="1003894"/>
                <a:gridCol w="116473"/>
                <a:gridCol w="116473"/>
                <a:gridCol w="9625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tblGrid>
              <a:tr h="49195">
                <a:tc>
                  <a:txBody>
                    <a:bodyPr/>
                    <a:lstStyle/>
                    <a:p>
                      <a:pPr algn="l" fontAlgn="b"/>
                      <a:r>
                        <a:rPr lang="en-US" sz="300" b="0" i="0" u="none" strike="noStrike" dirty="0">
                          <a:solidFill>
                            <a:srgbClr val="000000"/>
                          </a:solidFill>
                          <a:latin typeface="Calibri"/>
                        </a:rPr>
                        <a:t>A1c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BMI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dirty="0">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BP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dirty="0">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Lipid change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Smoke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MI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Stroke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CHD Death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Stroke Death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Treatment Improvement Correction</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1" i="0" u="none" strike="noStrike">
                          <a:solidFill>
                            <a:srgbClr val="000000"/>
                          </a:solidFill>
                          <a:latin typeface="Calibri"/>
                        </a:rPr>
                        <a:t>FITNESS: LOW SCORE = GOOD FITNESS</a:t>
                      </a: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0" i="0" u="none" strike="noStrike">
                          <a:solidFill>
                            <a:srgbClr val="000000"/>
                          </a:solidFill>
                          <a:latin typeface="Calibri"/>
                        </a:rPr>
                        <a:t>UKPDS33 Conventional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27.0</a:t>
                      </a:r>
                    </a:p>
                  </a:txBody>
                  <a:tcPr marL="1295" marR="1295" marT="129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31.7</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33.1</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31.2</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43.0</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36.3</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35.8</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33.4</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29.4</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36.9</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46.2</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35.9</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38.1</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34.6</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35.8</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27.8</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33.7</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30.4</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34.4</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29.8</a:t>
                      </a:r>
                    </a:p>
                  </a:txBody>
                  <a:tcPr marL="1295" marR="1295" marT="129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24.7</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25.0</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33.0</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33.1</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40.4</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24.7</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39.9</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40.3</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30.4</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33.7</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36.0</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35.0</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40.2</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41.1</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35.8</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38.4</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29.3</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33.2</a:t>
                      </a:r>
                    </a:p>
                  </a:txBody>
                  <a:tcPr marL="1295" marR="1295" marT="129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31.0</a:t>
                      </a:r>
                    </a:p>
                  </a:txBody>
                  <a:tcPr marL="1295" marR="1295" marT="1295" marB="0" anchor="b">
                    <a:lnL>
                      <a:noFill/>
                    </a:lnL>
                    <a:lnR>
                      <a:noFill/>
                    </a:lnR>
                    <a:lnT>
                      <a:noFill/>
                    </a:lnT>
                    <a:lnB>
                      <a:noFill/>
                    </a:lnB>
                    <a:solidFill>
                      <a:srgbClr val="FFEB84"/>
                    </a:solidFill>
                  </a:tcPr>
                </a:tc>
              </a:tr>
              <a:tr h="49195">
                <a:tc>
                  <a:txBody>
                    <a:bodyPr/>
                    <a:lstStyle/>
                    <a:p>
                      <a:pPr algn="l" fontAlgn="b"/>
                      <a:r>
                        <a:rPr lang="en-US" sz="300" b="0" i="0" u="none" strike="noStrike">
                          <a:solidFill>
                            <a:srgbClr val="000000"/>
                          </a:solidFill>
                          <a:latin typeface="Calibri"/>
                        </a:rPr>
                        <a:t>UKPDS33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21.4</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30.1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26.5</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37.0</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31.9</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35.2</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35.6</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38.2</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34.0</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40.8</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32.5</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43.3</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29.6</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42.4</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41.4</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25.6</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43.7</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30.6</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41.4</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22.8</a:t>
                      </a:r>
                    </a:p>
                  </a:txBody>
                  <a:tcPr marL="1295" marR="1295" marT="129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28.6</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34.6</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33.7</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31.6</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32.6</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32.0</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38.3</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33.2</a:t>
                      </a:r>
                    </a:p>
                  </a:txBody>
                  <a:tcPr marL="1295" marR="1295" marT="129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34.0</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39.4</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32.9</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47.1</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45.0</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42.9</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27.4</a:t>
                      </a:r>
                    </a:p>
                  </a:txBody>
                  <a:tcPr marL="1295" marR="1295" marT="129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44.1</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31.2</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43.7</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27.5</a:t>
                      </a:r>
                    </a:p>
                  </a:txBody>
                  <a:tcPr marL="1295" marR="1295" marT="1295" marB="0" anchor="b">
                    <a:lnL>
                      <a:noFill/>
                    </a:lnL>
                    <a:lnR>
                      <a:noFill/>
                    </a:lnR>
                    <a:lnT>
                      <a:noFill/>
                    </a:lnT>
                    <a:lnB>
                      <a:noFill/>
                    </a:lnB>
                    <a:solidFill>
                      <a:srgbClr val="ECE582"/>
                    </a:solidFill>
                  </a:tcPr>
                </a:tc>
              </a:tr>
              <a:tr h="49195">
                <a:tc>
                  <a:txBody>
                    <a:bodyPr/>
                    <a:lstStyle/>
                    <a:p>
                      <a:pPr algn="l" fontAlgn="b"/>
                      <a:r>
                        <a:rPr lang="en-US" sz="300" b="0" i="0" u="none" strike="noStrike">
                          <a:solidFill>
                            <a:srgbClr val="000000"/>
                          </a:solidFill>
                          <a:latin typeface="Calibri"/>
                        </a:rPr>
                        <a:t>UKPDS33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26.3</a:t>
                      </a:r>
                    </a:p>
                  </a:txBody>
                  <a:tcPr marL="1295" marR="1295" marT="129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39.4</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37.3</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33.8</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31.5</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37.1</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32.0</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42.4</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33.6</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45.9</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43.8</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42.6</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41.7</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23.7</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28.1</a:t>
                      </a:r>
                    </a:p>
                  </a:txBody>
                  <a:tcPr marL="1295" marR="1295" marT="129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29.6</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27.6</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35.6</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30.0</a:t>
                      </a:r>
                    </a:p>
                  </a:txBody>
                  <a:tcPr marL="1295" marR="1295" marT="129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33.8</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36.3</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37.4</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37.5</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34.1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33.9</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36.4</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41.0</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42.6</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23.3</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40.5</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28.3</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27.4</a:t>
                      </a:r>
                    </a:p>
                  </a:txBody>
                  <a:tcPr marL="1295" marR="1295" marT="1295" marB="0" anchor="b">
                    <a:lnL>
                      <a:noFill/>
                    </a:lnL>
                    <a:lnR>
                      <a:noFill/>
                    </a:lnR>
                    <a:lnT>
                      <a:noFill/>
                    </a:lnT>
                    <a:lnB>
                      <a:noFill/>
                    </a:lnB>
                    <a:solidFill>
                      <a:srgbClr val="EBE582"/>
                    </a:solidFill>
                  </a:tcPr>
                </a:tc>
              </a:tr>
              <a:tr h="49195">
                <a:tc>
                  <a:txBody>
                    <a:bodyPr/>
                    <a:lstStyle/>
                    <a:p>
                      <a:pPr algn="l" fontAlgn="b"/>
                      <a:r>
                        <a:rPr lang="en-US" sz="300" b="0" i="0" u="none" strike="noStrike">
                          <a:solidFill>
                            <a:srgbClr val="000000"/>
                          </a:solidFill>
                          <a:latin typeface="Calibri"/>
                        </a:rPr>
                        <a:t>ASPEN All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14.3</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10.6</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15.9</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13.5</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17.8</a:t>
                      </a:r>
                    </a:p>
                  </a:txBody>
                  <a:tcPr marL="1295" marR="1295" marT="1295"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22.1</a:t>
                      </a:r>
                    </a:p>
                  </a:txBody>
                  <a:tcPr marL="1295" marR="1295" marT="129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12.5</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23.5</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12.6</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10.9</a:t>
                      </a:r>
                    </a:p>
                  </a:txBody>
                  <a:tcPr marL="1295" marR="1295" marT="129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12.1</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12.5</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22.9</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13.5</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15.5</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12.3</a:t>
                      </a:r>
                    </a:p>
                  </a:txBody>
                  <a:tcPr marL="1295" marR="1295" marT="129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9.3</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9.9</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21.1</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21.1</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16.7</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11.4</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12.3</a:t>
                      </a:r>
                    </a:p>
                  </a:txBody>
                  <a:tcPr marL="1295" marR="1295" marT="129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23.4</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24.0</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13.9</a:t>
                      </a:r>
                    </a:p>
                  </a:txBody>
                  <a:tcPr marL="1295" marR="1295" marT="1295" marB="0" anchor="b">
                    <a:lnL>
                      <a:noFill/>
                    </a:lnL>
                    <a:lnR>
                      <a:noFill/>
                    </a:lnR>
                    <a:lnT>
                      <a:noFill/>
                    </a:lnT>
                    <a:lnB>
                      <a:noFill/>
                    </a:lnB>
                    <a:solidFill>
                      <a:srgbClr val="96CC7D"/>
                    </a:solidFill>
                  </a:tcPr>
                </a:tc>
              </a:tr>
              <a:tr h="49195">
                <a:tc>
                  <a:txBody>
                    <a:bodyPr/>
                    <a:lstStyle/>
                    <a:p>
                      <a:pPr algn="l" fontAlgn="b"/>
                      <a:r>
                        <a:rPr lang="en-US" sz="300" b="0" i="0" u="none" strike="noStrike">
                          <a:solidFill>
                            <a:srgbClr val="000000"/>
                          </a:solidFill>
                          <a:latin typeface="Calibri"/>
                        </a:rPr>
                        <a:t>ASPEN All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18.5</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17.6</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11.3</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8.0</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28.4</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22.6</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28.5</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30.0</a:t>
                      </a:r>
                    </a:p>
                  </a:txBody>
                  <a:tcPr marL="1295" marR="1295" marT="129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26.0</a:t>
                      </a:r>
                    </a:p>
                  </a:txBody>
                  <a:tcPr marL="1295" marR="1295" marT="129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15.4</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25.2</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13.9</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28.2</a:t>
                      </a:r>
                    </a:p>
                  </a:txBody>
                  <a:tcPr marL="1295" marR="1295" marT="129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28.9</a:t>
                      </a:r>
                    </a:p>
                  </a:txBody>
                  <a:tcPr marL="1295" marR="1295" marT="129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12.1</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15.0</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10.6</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11.3</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9.1</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8.7</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17.8</a:t>
                      </a:r>
                    </a:p>
                  </a:txBody>
                  <a:tcPr marL="1295" marR="1295" marT="129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26.9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24.9</a:t>
                      </a:r>
                    </a:p>
                  </a:txBody>
                  <a:tcPr marL="1295" marR="1295" marT="1295" marB="0" anchor="b">
                    <a:lnL>
                      <a:noFill/>
                    </a:lnL>
                    <a:lnR>
                      <a:noFill/>
                    </a:lnR>
                    <a:lnT>
                      <a:noFill/>
                    </a:lnT>
                    <a:lnB>
                      <a:noFill/>
                    </a:lnB>
                    <a:solidFill>
                      <a:srgbClr val="DCE081"/>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14.9</a:t>
                      </a:r>
                    </a:p>
                  </a:txBody>
                  <a:tcPr marL="1295" marR="1295" marT="129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15.6</a:t>
                      </a:r>
                    </a:p>
                  </a:txBody>
                  <a:tcPr marL="1295" marR="1295" marT="129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17.0</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16.5</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18.4</a:t>
                      </a:r>
                    </a:p>
                  </a:txBody>
                  <a:tcPr marL="1295" marR="1295" marT="129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AC97D"/>
                    </a:solidFill>
                  </a:tcPr>
                </a:tc>
              </a:tr>
              <a:tr h="49195">
                <a:tc>
                  <a:txBody>
                    <a:bodyPr/>
                    <a:lstStyle/>
                    <a:p>
                      <a:pPr algn="l" fontAlgn="b"/>
                      <a:r>
                        <a:rPr lang="en-US" sz="300" b="0" i="0" u="none" strike="noStrike">
                          <a:solidFill>
                            <a:srgbClr val="000000"/>
                          </a:solidFill>
                          <a:latin typeface="Calibri"/>
                        </a:rPr>
                        <a:t>ASPEN Primary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23.3</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9.5</a:t>
                      </a:r>
                    </a:p>
                  </a:txBody>
                  <a:tcPr marL="1295" marR="1295" marT="1295" marB="0" anchor="b">
                    <a:lnL>
                      <a:noFill/>
                    </a:lnL>
                    <a:lnR>
                      <a:noFill/>
                    </a:lnR>
                    <a:lnT>
                      <a:noFill/>
                    </a:lnT>
                    <a:lnB>
                      <a:noFill/>
                    </a:lnB>
                    <a:solidFill>
                      <a:srgbClr val="7BC47C"/>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11.1</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19.7</a:t>
                      </a:r>
                    </a:p>
                  </a:txBody>
                  <a:tcPr marL="1295" marR="1295" marT="129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31.5</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25.4</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31.3</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27.8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15.5</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14.3</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22.6</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33.3</a:t>
                      </a:r>
                    </a:p>
                  </a:txBody>
                  <a:tcPr marL="1295" marR="1295" marT="129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31.3</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9.3</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23.4</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8.7</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9.1</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23.4</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30.1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30.5</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23.5</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26.5</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16.1</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15.0</a:t>
                      </a:r>
                    </a:p>
                  </a:txBody>
                  <a:tcPr marL="1295" marR="1295" marT="1295" marB="0" anchor="b">
                    <a:lnL>
                      <a:noFill/>
                    </a:lnL>
                    <a:lnR>
                      <a:noFill/>
                    </a:lnR>
                    <a:lnT>
                      <a:noFill/>
                    </a:lnT>
                    <a:lnB>
                      <a:noFill/>
                    </a:lnB>
                    <a:solidFill>
                      <a:srgbClr val="9DCF7E"/>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29.4</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8.8</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7.9</a:t>
                      </a:r>
                    </a:p>
                  </a:txBody>
                  <a:tcPr marL="1295" marR="1295" marT="1295" marB="0" anchor="b">
                    <a:lnL>
                      <a:noFill/>
                    </a:lnL>
                    <a:lnR>
                      <a:noFill/>
                    </a:lnR>
                    <a:lnT>
                      <a:noFill/>
                    </a:lnT>
                    <a:lnB>
                      <a:noFill/>
                    </a:lnB>
                    <a:solidFill>
                      <a:srgbClr val="71C27B"/>
                    </a:solidFill>
                  </a:tcPr>
                </a:tc>
              </a:tr>
              <a:tr h="49195">
                <a:tc>
                  <a:txBody>
                    <a:bodyPr/>
                    <a:lstStyle/>
                    <a:p>
                      <a:pPr algn="l" fontAlgn="b"/>
                      <a:r>
                        <a:rPr lang="en-US" sz="300" b="0" i="0" u="none" strike="noStrike">
                          <a:solidFill>
                            <a:srgbClr val="000000"/>
                          </a:solidFill>
                          <a:latin typeface="Calibri"/>
                        </a:rPr>
                        <a:t>ASPEN Primary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11.4</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22.9</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25.0</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32.1</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31.2</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31.6</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17.2</a:t>
                      </a:r>
                    </a:p>
                  </a:txBody>
                  <a:tcPr marL="1295" marR="1295" marT="129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25.2</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15.6</a:t>
                      </a:r>
                    </a:p>
                  </a:txBody>
                  <a:tcPr marL="1295" marR="1295" marT="129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17.4</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26.2</a:t>
                      </a:r>
                    </a:p>
                  </a:txBody>
                  <a:tcPr marL="1295" marR="1295" marT="129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16.5</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34.7</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31.4</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10.5</a:t>
                      </a:r>
                    </a:p>
                  </a:txBody>
                  <a:tcPr marL="1295" marR="1295" marT="129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10.0</a:t>
                      </a:r>
                    </a:p>
                  </a:txBody>
                  <a:tcPr marL="1295" marR="1295" marT="1295" marB="0" anchor="b">
                    <a:lnL>
                      <a:noFill/>
                    </a:lnL>
                    <a:lnR>
                      <a:noFill/>
                    </a:lnR>
                    <a:lnT>
                      <a:noFill/>
                    </a:lnT>
                    <a:lnB>
                      <a:noFill/>
                    </a:lnB>
                    <a:solidFill>
                      <a:srgbClr val="7EC67C"/>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10.4</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17.0</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11.3</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10.7</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16.5</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12.0</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24.9</a:t>
                      </a:r>
                    </a:p>
                  </a:txBody>
                  <a:tcPr marL="1295" marR="1295" marT="1295" marB="0" anchor="b">
                    <a:lnL>
                      <a:noFill/>
                    </a:lnL>
                    <a:lnR>
                      <a:noFill/>
                    </a:lnR>
                    <a:lnT>
                      <a:noFill/>
                    </a:lnT>
                    <a:lnB>
                      <a:noFill/>
                    </a:lnB>
                    <a:solidFill>
                      <a:srgbClr val="DCE081"/>
                    </a:solidFill>
                  </a:tcPr>
                </a:tc>
                <a:tc>
                  <a:txBody>
                    <a:bodyPr/>
                    <a:lstStyle/>
                    <a:p>
                      <a:pPr algn="r" fontAlgn="b"/>
                      <a:r>
                        <a:rPr lang="en-US" sz="300" b="0" i="0" u="none" strike="noStrike">
                          <a:solidFill>
                            <a:srgbClr val="000000"/>
                          </a:solidFill>
                          <a:latin typeface="Calibri"/>
                        </a:rPr>
                        <a:t>21.4</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26.8</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24.0</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28.6</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15.6</a:t>
                      </a:r>
                    </a:p>
                  </a:txBody>
                  <a:tcPr marL="1295" marR="1295" marT="129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15.9</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23.5</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24.4</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25.4</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8.7</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8.5</a:t>
                      </a:r>
                    </a:p>
                  </a:txBody>
                  <a:tcPr marL="1295" marR="1295" marT="1295" marB="0" anchor="b">
                    <a:lnL>
                      <a:noFill/>
                    </a:lnL>
                    <a:lnR>
                      <a:noFill/>
                    </a:lnR>
                    <a:lnT>
                      <a:noFill/>
                    </a:lnT>
                    <a:lnB>
                      <a:noFill/>
                    </a:lnB>
                    <a:solidFill>
                      <a:srgbClr val="75C37C"/>
                    </a:solidFill>
                  </a:tcPr>
                </a:tc>
              </a:tr>
              <a:tr h="49195">
                <a:tc>
                  <a:txBody>
                    <a:bodyPr/>
                    <a:lstStyle/>
                    <a:p>
                      <a:pPr algn="l" fontAlgn="b"/>
                      <a:r>
                        <a:rPr lang="en-US" sz="300" b="0" i="0" u="none" strike="noStrike">
                          <a:solidFill>
                            <a:srgbClr val="000000"/>
                          </a:solidFill>
                          <a:latin typeface="Calibri"/>
                        </a:rPr>
                        <a:t>ASPEN Secondary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40.4</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37.3</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66BF7B"/>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17.7</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18.4</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15.4</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24.4</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19.4</a:t>
                      </a:r>
                    </a:p>
                  </a:txBody>
                  <a:tcPr marL="1295" marR="1295" marT="129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50.7</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48.1</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37.9</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21.1</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36.3</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38.7</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24.8</a:t>
                      </a:r>
                    </a:p>
                  </a:txBody>
                  <a:tcPr marL="1295" marR="1295" marT="129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7.9</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19.2</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18.3</a:t>
                      </a:r>
                    </a:p>
                  </a:txBody>
                  <a:tcPr marL="1295" marR="1295" marT="129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11.5</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14.9</a:t>
                      </a:r>
                    </a:p>
                  </a:txBody>
                  <a:tcPr marL="1295" marR="1295" marT="129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25.8</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18.3</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14.9</a:t>
                      </a:r>
                    </a:p>
                  </a:txBody>
                  <a:tcPr marL="1295" marR="1295" marT="129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49.7</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48.1</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18.0</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47.4</a:t>
                      </a:r>
                    </a:p>
                  </a:txBody>
                  <a:tcPr marL="1295" marR="1295" marT="1295" marB="0" anchor="b">
                    <a:lnL>
                      <a:noFill/>
                    </a:lnL>
                    <a:lnR>
                      <a:noFill/>
                    </a:lnR>
                    <a:lnT>
                      <a:noFill/>
                    </a:lnT>
                    <a:lnB>
                      <a:noFill/>
                    </a:lnB>
                    <a:solidFill>
                      <a:srgbClr val="FECC7E"/>
                    </a:solidFill>
                  </a:tcPr>
                </a:tc>
              </a:tr>
              <a:tr h="49195">
                <a:tc>
                  <a:txBody>
                    <a:bodyPr/>
                    <a:lstStyle/>
                    <a:p>
                      <a:pPr algn="l" fontAlgn="b"/>
                      <a:r>
                        <a:rPr lang="en-US" sz="300" b="0" i="0" u="none" strike="noStrike">
                          <a:solidFill>
                            <a:srgbClr val="000000"/>
                          </a:solidFill>
                          <a:latin typeface="Calibri"/>
                        </a:rPr>
                        <a:t>ASPEN Secondary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18.8</a:t>
                      </a:r>
                    </a:p>
                  </a:txBody>
                  <a:tcPr marL="1295" marR="1295" marT="129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12.2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20.7</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14.8</a:t>
                      </a:r>
                    </a:p>
                  </a:txBody>
                  <a:tcPr marL="1295" marR="1295" marT="129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18.5</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20.7</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15.3</a:t>
                      </a:r>
                    </a:p>
                  </a:txBody>
                  <a:tcPr marL="1295" marR="1295" marT="129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27.5</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13.2</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25.9</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42.7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26.2</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26.4</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33.1</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26.0</a:t>
                      </a:r>
                    </a:p>
                  </a:txBody>
                  <a:tcPr marL="1295" marR="1295" marT="129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12.0</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24.7</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12.5</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28.3</a:t>
                      </a:r>
                    </a:p>
                  </a:txBody>
                  <a:tcPr marL="1295" marR="1295" marT="1295" marB="0" anchor="b">
                    <a:lnL>
                      <a:noFill/>
                    </a:lnL>
                    <a:lnR>
                      <a:noFill/>
                    </a:lnR>
                    <a:lnT>
                      <a:noFill/>
                    </a:lnT>
                    <a:lnB>
                      <a:noFill/>
                    </a:lnB>
                    <a:solidFill>
                      <a:srgbClr val="F1E683"/>
                    </a:solidFill>
                  </a:tcPr>
                </a:tc>
                <a:tc>
                  <a:txBody>
                    <a:bodyPr/>
                    <a:lstStyle/>
                    <a:p>
                      <a:pPr algn="r" fontAlgn="b"/>
                      <a:r>
                        <a:rPr lang="en-US" sz="300" b="0" i="0" u="none" strike="noStrike">
                          <a:solidFill>
                            <a:srgbClr val="000000"/>
                          </a:solidFill>
                          <a:latin typeface="Calibri"/>
                        </a:rPr>
                        <a:t>14.2</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25.9</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13.0</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7.3</a:t>
                      </a:r>
                    </a:p>
                  </a:txBody>
                  <a:tcPr marL="1295" marR="1295" marT="1295" marB="0" anchor="b">
                    <a:lnL>
                      <a:noFill/>
                    </a:lnL>
                    <a:lnR>
                      <a:noFill/>
                    </a:lnR>
                    <a:lnT>
                      <a:noFill/>
                    </a:lnT>
                    <a:lnB>
                      <a:noFill/>
                    </a:lnB>
                    <a:solidFill>
                      <a:srgbClr val="6DC17B"/>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11.2</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11.7</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30.5</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31.8</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37.0</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11.7</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65BE7B"/>
                    </a:solidFill>
                  </a:tcPr>
                </a:tc>
                <a:tc>
                  <a:txBody>
                    <a:bodyPr/>
                    <a:lstStyle/>
                    <a:p>
                      <a:pPr algn="r" fontAlgn="b"/>
                      <a:r>
                        <a:rPr lang="en-US" sz="300" b="0" i="0" u="none" strike="noStrike">
                          <a:solidFill>
                            <a:srgbClr val="000000"/>
                          </a:solidFill>
                          <a:latin typeface="Calibri"/>
                        </a:rPr>
                        <a:t>29.3</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9.2</a:t>
                      </a:r>
                    </a:p>
                  </a:txBody>
                  <a:tcPr marL="1295" marR="1295" marT="1295"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32.9</a:t>
                      </a:r>
                    </a:p>
                  </a:txBody>
                  <a:tcPr marL="1295" marR="1295" marT="1295" marB="0" anchor="b">
                    <a:lnL>
                      <a:noFill/>
                    </a:lnL>
                    <a:lnR>
                      <a:noFill/>
                    </a:lnR>
                    <a:lnT>
                      <a:noFill/>
                    </a:lnT>
                    <a:lnB>
                      <a:noFill/>
                    </a:lnB>
                    <a:solidFill>
                      <a:srgbClr val="FFE784"/>
                    </a:solidFill>
                  </a:tcPr>
                </a:tc>
              </a:tr>
              <a:tr h="49195">
                <a:tc>
                  <a:txBody>
                    <a:bodyPr/>
                    <a:lstStyle/>
                    <a:p>
                      <a:pPr algn="l" fontAlgn="b"/>
                      <a:r>
                        <a:rPr lang="en-US" sz="300" b="0" i="0" u="none" strike="noStrike">
                          <a:solidFill>
                            <a:srgbClr val="000000"/>
                          </a:solidFill>
                          <a:latin typeface="Calibri"/>
                        </a:rPr>
                        <a:t>ASPEN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8.3</a:t>
                      </a:r>
                    </a:p>
                  </a:txBody>
                  <a:tcPr marL="1295" marR="1295" marT="1295" marB="0" anchor="b">
                    <a:lnL>
                      <a:noFill/>
                    </a:lnL>
                    <a:lnR>
                      <a:noFill/>
                    </a:lnR>
                    <a:lnT>
                      <a:noFill/>
                    </a:lnT>
                    <a:lnB>
                      <a:noFill/>
                    </a:lnB>
                    <a:solidFill>
                      <a:srgbClr val="74C27B"/>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7.9</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8.2</a:t>
                      </a:r>
                    </a:p>
                  </a:txBody>
                  <a:tcPr marL="1295" marR="1295" marT="129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20.1</a:t>
                      </a:r>
                    </a:p>
                  </a:txBody>
                  <a:tcPr marL="1295" marR="1295" marT="129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8.0</a:t>
                      </a:r>
                    </a:p>
                  </a:txBody>
                  <a:tcPr marL="1295" marR="1295" marT="129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17.4</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18.9</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14.8</a:t>
                      </a:r>
                    </a:p>
                  </a:txBody>
                  <a:tcPr marL="1295" marR="1295" marT="129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18.8</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16.3</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19.7</a:t>
                      </a:r>
                    </a:p>
                  </a:txBody>
                  <a:tcPr marL="1295" marR="1295" marT="129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15.3</a:t>
                      </a:r>
                    </a:p>
                  </a:txBody>
                  <a:tcPr marL="1295" marR="1295" marT="129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8.2</a:t>
                      </a:r>
                    </a:p>
                  </a:txBody>
                  <a:tcPr marL="1295" marR="1295" marT="1295" marB="0" anchor="b">
                    <a:lnL>
                      <a:noFill/>
                    </a:lnL>
                    <a:lnR>
                      <a:noFill/>
                    </a:lnR>
                    <a:lnT>
                      <a:noFill/>
                    </a:lnT>
                    <a:lnB>
                      <a:noFill/>
                    </a:lnB>
                    <a:solidFill>
                      <a:srgbClr val="73C27B"/>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10.4</a:t>
                      </a:r>
                    </a:p>
                  </a:txBody>
                  <a:tcPr marL="1295" marR="1295" marT="129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9.3</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12.4</a:t>
                      </a:r>
                    </a:p>
                  </a:txBody>
                  <a:tcPr marL="1295" marR="1295" marT="129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11.0</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19.8</a:t>
                      </a:r>
                    </a:p>
                  </a:txBody>
                  <a:tcPr marL="1295" marR="1295" marT="129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8.9</a:t>
                      </a:r>
                    </a:p>
                  </a:txBody>
                  <a:tcPr marL="1295" marR="1295" marT="1295" marB="0" anchor="b">
                    <a:lnL>
                      <a:noFill/>
                    </a:lnL>
                    <a:lnR>
                      <a:noFill/>
                    </a:lnR>
                    <a:lnT>
                      <a:noFill/>
                    </a:lnT>
                    <a:lnB>
                      <a:noFill/>
                    </a:lnB>
                    <a:solidFill>
                      <a:srgbClr val="77C37C"/>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7.2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8.0</a:t>
                      </a:r>
                    </a:p>
                  </a:txBody>
                  <a:tcPr marL="1295" marR="1295" marT="129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EC67C"/>
                    </a:solidFill>
                  </a:tcPr>
                </a:tc>
                <a:tc>
                  <a:txBody>
                    <a:bodyPr/>
                    <a:lstStyle/>
                    <a:p>
                      <a:pPr algn="r" fontAlgn="b"/>
                      <a:r>
                        <a:rPr lang="en-US" sz="300" b="0" i="0" u="none" strike="noStrike">
                          <a:solidFill>
                            <a:srgbClr val="000000"/>
                          </a:solidFill>
                          <a:latin typeface="Calibri"/>
                        </a:rPr>
                        <a:t>16.3</a:t>
                      </a:r>
                    </a:p>
                  </a:txBody>
                  <a:tcPr marL="1295" marR="1295" marT="129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16.7</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14.2</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r>
              <a:tr h="49195">
                <a:tc>
                  <a:txBody>
                    <a:bodyPr/>
                    <a:lstStyle/>
                    <a:p>
                      <a:pPr algn="l" fontAlgn="b"/>
                      <a:r>
                        <a:rPr lang="en-US" sz="300" b="0" i="0" u="none" strike="noStrike">
                          <a:solidFill>
                            <a:srgbClr val="000000"/>
                          </a:solidFill>
                          <a:latin typeface="Calibri"/>
                        </a:rPr>
                        <a:t>ADVANCE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67.3</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9.9</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10.4</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60.1</a:t>
                      </a:r>
                    </a:p>
                  </a:txBody>
                  <a:tcPr marL="1295" marR="1295" marT="129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62.7</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36.6</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27.5</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22.8</a:t>
                      </a:r>
                    </a:p>
                  </a:txBody>
                  <a:tcPr marL="1295" marR="1295" marT="129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31.0</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32.9</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25.0</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54.1</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39.4</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50.1</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65.4</a:t>
                      </a:r>
                    </a:p>
                  </a:txBody>
                  <a:tcPr marL="1295" marR="1295" marT="129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12.9</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60.5</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67.6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12.3</a:t>
                      </a:r>
                    </a:p>
                  </a:txBody>
                  <a:tcPr marL="1295" marR="1295" marT="129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60.2</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11.0</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45.9</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10.6</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7.2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9.1</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44.0</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9.6</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27.7</a:t>
                      </a:r>
                    </a:p>
                  </a:txBody>
                  <a:tcPr marL="1295" marR="1295" marT="129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19.6</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26.9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23.7</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29.6</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45.2</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34.7</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33.6</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40.9</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40.5</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41.6</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50.7</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19.9</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40.7</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15.5</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50.2</a:t>
                      </a:r>
                    </a:p>
                  </a:txBody>
                  <a:tcPr marL="1295" marR="1295" marT="129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14.4</a:t>
                      </a:r>
                    </a:p>
                  </a:txBody>
                  <a:tcPr marL="1295" marR="1295" marT="129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r>
              <a:tr h="49195">
                <a:tc>
                  <a:txBody>
                    <a:bodyPr/>
                    <a:lstStyle/>
                    <a:p>
                      <a:pPr algn="l" fontAlgn="b"/>
                      <a:r>
                        <a:rPr lang="en-US" sz="300" b="0" i="0" u="none" strike="noStrike">
                          <a:solidFill>
                            <a:srgbClr val="000000"/>
                          </a:solidFill>
                          <a:latin typeface="Calibri"/>
                        </a:rPr>
                        <a:t>ADVANCE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67.3</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12.1</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59.3</a:t>
                      </a:r>
                    </a:p>
                  </a:txBody>
                  <a:tcPr marL="1295" marR="1295" marT="129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62.7</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14.8</a:t>
                      </a:r>
                    </a:p>
                  </a:txBody>
                  <a:tcPr marL="1295" marR="1295" marT="129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60.3</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42.7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36.4</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28.9</a:t>
                      </a:r>
                    </a:p>
                  </a:txBody>
                  <a:tcPr marL="1295" marR="1295" marT="129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59.1</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51.3</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48.9</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53.4</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53.5</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56.2</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50.8</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73.2</a:t>
                      </a:r>
                    </a:p>
                  </a:txBody>
                  <a:tcPr marL="1295" marR="1295" marT="1295" marB="0" anchor="b">
                    <a:lnL>
                      <a:noFill/>
                    </a:lnL>
                    <a:lnR>
                      <a:noFill/>
                    </a:lnR>
                    <a:lnT>
                      <a:noFill/>
                    </a:lnT>
                    <a:lnB>
                      <a:noFill/>
                    </a:lnB>
                    <a:solidFill>
                      <a:srgbClr val="FB9C75"/>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63.5</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8.5</a:t>
                      </a:r>
                    </a:p>
                  </a:txBody>
                  <a:tcPr marL="1295" marR="1295" marT="1295" marB="0" anchor="b">
                    <a:lnL>
                      <a:noFill/>
                    </a:lnL>
                    <a:lnR>
                      <a:noFill/>
                    </a:lnR>
                    <a:lnT>
                      <a:noFill/>
                    </a:lnT>
                    <a:lnB>
                      <a:noFill/>
                    </a:lnB>
                    <a:solidFill>
                      <a:srgbClr val="75C37C"/>
                    </a:solidFill>
                  </a:tcPr>
                </a:tc>
                <a:tc>
                  <a:txBody>
                    <a:bodyPr/>
                    <a:lstStyle/>
                    <a:p>
                      <a:pPr algn="r" fontAlgn="b"/>
                      <a:r>
                        <a:rPr lang="en-US" sz="300" b="0" i="0" u="none" strike="noStrike">
                          <a:solidFill>
                            <a:srgbClr val="000000"/>
                          </a:solidFill>
                          <a:latin typeface="Calibri"/>
                        </a:rPr>
                        <a:t>67.9</a:t>
                      </a:r>
                    </a:p>
                  </a:txBody>
                  <a:tcPr marL="1295" marR="1295" marT="129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70.2</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40.4</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7.1</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8.4</a:t>
                      </a:r>
                    </a:p>
                  </a:txBody>
                  <a:tcPr marL="1295" marR="1295" marT="1295" marB="0" anchor="b">
                    <a:lnL>
                      <a:noFill/>
                    </a:lnL>
                    <a:lnR>
                      <a:noFill/>
                    </a:lnR>
                    <a:lnT>
                      <a:noFill/>
                    </a:lnT>
                    <a:lnB>
                      <a:noFill/>
                    </a:lnB>
                    <a:solidFill>
                      <a:srgbClr val="74C37C"/>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8.8</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18.8</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24.8</a:t>
                      </a:r>
                    </a:p>
                  </a:txBody>
                  <a:tcPr marL="1295" marR="1295" marT="129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40.2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31.6</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38.7</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36.5</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40.7</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37.2</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52.0</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45.8</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12.6</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11.5</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12.4</a:t>
                      </a:r>
                    </a:p>
                  </a:txBody>
                  <a:tcPr marL="1295" marR="1295" marT="1295" marB="0" anchor="b">
                    <a:lnL>
                      <a:noFill/>
                    </a:lnL>
                    <a:lnR>
                      <a:noFill/>
                    </a:lnR>
                    <a:lnT>
                      <a:noFill/>
                    </a:lnT>
                    <a:lnB>
                      <a:noFill/>
                    </a:lnB>
                    <a:solidFill>
                      <a:srgbClr val="8DCA7D"/>
                    </a:solidFill>
                  </a:tcPr>
                </a:tc>
              </a:tr>
              <a:tr h="49195">
                <a:tc>
                  <a:txBody>
                    <a:bodyPr/>
                    <a:lstStyle/>
                    <a:p>
                      <a:pPr algn="l" fontAlgn="b"/>
                      <a:r>
                        <a:rPr lang="en-US" sz="300" b="0" i="0" u="none" strike="noStrike">
                          <a:solidFill>
                            <a:srgbClr val="000000"/>
                          </a:solidFill>
                          <a:latin typeface="Calibri"/>
                        </a:rPr>
                        <a:t>ADVANCE Asia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66.7</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18.9</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58.4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17.0</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64.5</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12.2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70.9</a:t>
                      </a:r>
                    </a:p>
                  </a:txBody>
                  <a:tcPr marL="1295" marR="1295" marT="129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13.2</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35.2</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26.8</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25.3</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32.6</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19.9</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53.0</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48.3</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43.6</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47.4</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53.1</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67.2</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23.3</a:t>
                      </a:r>
                    </a:p>
                  </a:txBody>
                  <a:tcPr marL="1295" marR="1295" marT="1295" marB="0" anchor="b">
                    <a:lnL>
                      <a:noFill/>
                    </a:lnL>
                    <a:lnR>
                      <a:noFill/>
                    </a:lnR>
                    <a:lnT>
                      <a:noFill/>
                    </a:lnT>
                    <a:lnB>
                      <a:noFill/>
                    </a:lnB>
                    <a:solidFill>
                      <a:srgbClr val="D1DE81"/>
                    </a:solidFill>
                  </a:tcPr>
                </a:tc>
                <a:tc>
                  <a:txBody>
                    <a:bodyPr/>
                    <a:lstStyle/>
                    <a:p>
                      <a:pPr algn="r" fontAlgn="b"/>
                      <a:r>
                        <a:rPr lang="en-US" sz="300" b="0" i="0" u="none" strike="noStrike">
                          <a:solidFill>
                            <a:srgbClr val="000000"/>
                          </a:solidFill>
                          <a:latin typeface="Calibri"/>
                        </a:rPr>
                        <a:t>63.9</a:t>
                      </a:r>
                    </a:p>
                  </a:txBody>
                  <a:tcPr marL="1295" marR="1295" marT="1295" marB="0" anchor="b">
                    <a:lnL>
                      <a:noFill/>
                    </a:lnL>
                    <a:lnR>
                      <a:noFill/>
                    </a:lnR>
                    <a:lnT>
                      <a:noFill/>
                    </a:lnT>
                    <a:lnB>
                      <a:noFill/>
                    </a:lnB>
                    <a:solidFill>
                      <a:srgbClr val="FCAD79"/>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67.1</a:t>
                      </a:r>
                    </a:p>
                  </a:txBody>
                  <a:tcPr marL="1295" marR="1295" marT="1295" marB="0" anchor="b">
                    <a:lnL>
                      <a:noFill/>
                    </a:lnL>
                    <a:lnR>
                      <a:noFill/>
                    </a:lnR>
                    <a:lnT>
                      <a:noFill/>
                    </a:lnT>
                    <a:lnB>
                      <a:noFill/>
                    </a:lnB>
                    <a:solidFill>
                      <a:srgbClr val="FCA877"/>
                    </a:solidFill>
                  </a:tcPr>
                </a:tc>
                <a:tc>
                  <a:txBody>
                    <a:bodyPr/>
                    <a:lstStyle/>
                    <a:p>
                      <a:pPr algn="r" fontAlgn="b"/>
                      <a:r>
                        <a:rPr lang="en-US" sz="300" b="0" i="0" u="none" strike="noStrike">
                          <a:solidFill>
                            <a:srgbClr val="000000"/>
                          </a:solidFill>
                          <a:latin typeface="Calibri"/>
                        </a:rPr>
                        <a:t>12.2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66.7</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11.7</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12.4</a:t>
                      </a:r>
                    </a:p>
                  </a:txBody>
                  <a:tcPr marL="1295" marR="1295" marT="129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11.1</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24.0</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22.2</a:t>
                      </a:r>
                    </a:p>
                  </a:txBody>
                  <a:tcPr marL="1295" marR="1295" marT="129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41.4</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44.5</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41.0</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35.4</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48.5</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25.8</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51.4</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55.2</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14.7</a:t>
                      </a:r>
                    </a:p>
                  </a:txBody>
                  <a:tcPr marL="1295" marR="1295" marT="1295" marB="0" anchor="b">
                    <a:lnL>
                      <a:noFill/>
                    </a:lnL>
                    <a:lnR>
                      <a:noFill/>
                    </a:lnR>
                    <a:lnT>
                      <a:noFill/>
                    </a:lnT>
                    <a:lnB>
                      <a:noFill/>
                    </a:lnB>
                    <a:solidFill>
                      <a:srgbClr val="9CCE7E"/>
                    </a:solidFill>
                  </a:tcPr>
                </a:tc>
              </a:tr>
              <a:tr h="49195">
                <a:tc>
                  <a:txBody>
                    <a:bodyPr/>
                    <a:lstStyle/>
                    <a:p>
                      <a:pPr algn="l" fontAlgn="b"/>
                      <a:r>
                        <a:rPr lang="en-US" sz="300" b="0" i="0" u="none" strike="noStrike">
                          <a:solidFill>
                            <a:srgbClr val="000000"/>
                          </a:solidFill>
                          <a:latin typeface="Calibri"/>
                        </a:rPr>
                        <a:t>ADVANCE Asia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72.6</a:t>
                      </a:r>
                    </a:p>
                  </a:txBody>
                  <a:tcPr marL="1295" marR="1295" marT="129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64.4</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71.2</a:t>
                      </a:r>
                    </a:p>
                  </a:txBody>
                  <a:tcPr marL="1295" marR="1295" marT="129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18.0</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79.4</a:t>
                      </a:r>
                    </a:p>
                  </a:txBody>
                  <a:tcPr marL="1295" marR="1295" marT="1295" marB="0" anchor="b">
                    <a:lnL>
                      <a:noFill/>
                    </a:lnL>
                    <a:lnR>
                      <a:noFill/>
                    </a:lnR>
                    <a:lnT>
                      <a:noFill/>
                    </a:lnT>
                    <a:lnB>
                      <a:noFill/>
                    </a:lnB>
                    <a:solidFill>
                      <a:srgbClr val="FB9173"/>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32.8</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24.5</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37.8</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23.9</a:t>
                      </a:r>
                    </a:p>
                  </a:txBody>
                  <a:tcPr marL="1295" marR="1295" marT="129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37.3</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58.9</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49.5</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53.9</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56.5</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54.1</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57.5</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52.9</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79.7</a:t>
                      </a:r>
                    </a:p>
                  </a:txBody>
                  <a:tcPr marL="1295" marR="1295" marT="1295" marB="0" anchor="b">
                    <a:lnL>
                      <a:noFill/>
                    </a:lnL>
                    <a:lnR>
                      <a:noFill/>
                    </a:lnR>
                    <a:lnT>
                      <a:noFill/>
                    </a:lnT>
                    <a:lnB>
                      <a:noFill/>
                    </a:lnB>
                    <a:solidFill>
                      <a:srgbClr val="FB9073"/>
                    </a:solidFill>
                  </a:tcPr>
                </a:tc>
                <a:tc>
                  <a:txBody>
                    <a:bodyPr/>
                    <a:lstStyle/>
                    <a:p>
                      <a:pPr algn="r" fontAlgn="b"/>
                      <a:r>
                        <a:rPr lang="en-US" sz="300" b="0" i="0" u="none" strike="noStrike">
                          <a:solidFill>
                            <a:srgbClr val="000000"/>
                          </a:solidFill>
                          <a:latin typeface="Calibri"/>
                        </a:rPr>
                        <a:t>16.9</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70.7</a:t>
                      </a:r>
                    </a:p>
                  </a:txBody>
                  <a:tcPr marL="1295" marR="1295" marT="129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14.3</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74.4</a:t>
                      </a:r>
                    </a:p>
                  </a:txBody>
                  <a:tcPr marL="1295" marR="1295" marT="1295" marB="0" anchor="b">
                    <a:lnL>
                      <a:noFill/>
                    </a:lnL>
                    <a:lnR>
                      <a:noFill/>
                    </a:lnR>
                    <a:lnT>
                      <a:noFill/>
                    </a:lnT>
                    <a:lnB>
                      <a:noFill/>
                    </a:lnB>
                    <a:solidFill>
                      <a:srgbClr val="FB9A75"/>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75.2</a:t>
                      </a:r>
                    </a:p>
                  </a:txBody>
                  <a:tcPr marL="1295" marR="1295" marT="1295" marB="0" anchor="b">
                    <a:lnL>
                      <a:noFill/>
                    </a:lnL>
                    <a:lnR>
                      <a:noFill/>
                    </a:lnR>
                    <a:lnT>
                      <a:noFill/>
                    </a:lnT>
                    <a:lnB>
                      <a:noFill/>
                    </a:lnB>
                    <a:solidFill>
                      <a:srgbClr val="FB9975"/>
                    </a:solidFill>
                  </a:tcPr>
                </a:tc>
                <a:tc>
                  <a:txBody>
                    <a:bodyPr/>
                    <a:lstStyle/>
                    <a:p>
                      <a:pPr algn="r" fontAlgn="b"/>
                      <a:r>
                        <a:rPr lang="en-US" sz="300" b="0" i="0" u="none" strike="noStrike">
                          <a:solidFill>
                            <a:srgbClr val="000000"/>
                          </a:solidFill>
                          <a:latin typeface="Calibri"/>
                        </a:rPr>
                        <a:t>7.7</a:t>
                      </a:r>
                    </a:p>
                  </a:txBody>
                  <a:tcPr marL="1295" marR="1295" marT="1295" marB="0" anchor="b">
                    <a:lnL>
                      <a:noFill/>
                    </a:lnL>
                    <a:lnR>
                      <a:noFill/>
                    </a:lnR>
                    <a:lnT>
                      <a:noFill/>
                    </a:lnT>
                    <a:lnB>
                      <a:noFill/>
                    </a:lnB>
                    <a:solidFill>
                      <a:srgbClr val="70C17B"/>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42.6</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15.3</a:t>
                      </a:r>
                    </a:p>
                  </a:txBody>
                  <a:tcPr marL="1295" marR="1295" marT="129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10.7</a:t>
                      </a:r>
                    </a:p>
                  </a:txBody>
                  <a:tcPr marL="1295" marR="1295" marT="129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25.8</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20.4</a:t>
                      </a:r>
                    </a:p>
                  </a:txBody>
                  <a:tcPr marL="1295" marR="1295" marT="129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282"/>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38.5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50.8</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49.4</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19.9</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56.6</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56.6</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r>
              <a:tr h="49195">
                <a:tc>
                  <a:txBody>
                    <a:bodyPr/>
                    <a:lstStyle/>
                    <a:p>
                      <a:pPr algn="l" fontAlgn="b"/>
                      <a:r>
                        <a:rPr lang="en-US" sz="300" b="0" i="0" u="none" strike="noStrike">
                          <a:solidFill>
                            <a:srgbClr val="000000"/>
                          </a:solidFill>
                          <a:latin typeface="Calibri"/>
                        </a:rPr>
                        <a:t>ADVANCE EME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84.8</a:t>
                      </a:r>
                    </a:p>
                  </a:txBody>
                  <a:tcPr marL="1295" marR="1295" marT="1295" marB="0" anchor="b">
                    <a:lnL>
                      <a:noFill/>
                    </a:lnL>
                    <a:lnR>
                      <a:noFill/>
                    </a:lnR>
                    <a:lnT>
                      <a:noFill/>
                    </a:lnT>
                    <a:lnB>
                      <a:noFill/>
                    </a:lnB>
                    <a:solidFill>
                      <a:srgbClr val="FA8771"/>
                    </a:solidFill>
                  </a:tcPr>
                </a:tc>
                <a:tc>
                  <a:txBody>
                    <a:bodyPr/>
                    <a:lstStyle/>
                    <a:p>
                      <a:pPr algn="r" fontAlgn="b"/>
                      <a:r>
                        <a:rPr lang="en-US" sz="300" b="0" i="0" u="none" strike="noStrike">
                          <a:solidFill>
                            <a:srgbClr val="000000"/>
                          </a:solidFill>
                          <a:latin typeface="Calibri"/>
                        </a:rPr>
                        <a:t>14.0</a:t>
                      </a:r>
                    </a:p>
                  </a:txBody>
                  <a:tcPr marL="1295" marR="1295" marT="129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80.4</a:t>
                      </a:r>
                    </a:p>
                  </a:txBody>
                  <a:tcPr marL="1295" marR="1295" marT="1295" marB="0" anchor="b">
                    <a:lnL>
                      <a:noFill/>
                    </a:lnL>
                    <a:lnR>
                      <a:noFill/>
                    </a:lnR>
                    <a:lnT>
                      <a:noFill/>
                    </a:lnT>
                    <a:lnB>
                      <a:noFill/>
                    </a:lnB>
                    <a:solidFill>
                      <a:srgbClr val="FB8F73"/>
                    </a:solidFill>
                  </a:tcPr>
                </a:tc>
                <a:tc>
                  <a:txBody>
                    <a:bodyPr/>
                    <a:lstStyle/>
                    <a:p>
                      <a:pPr algn="r" fontAlgn="b"/>
                      <a:r>
                        <a:rPr lang="en-US" sz="300" b="0" i="0" u="none" strike="noStrike">
                          <a:solidFill>
                            <a:srgbClr val="000000"/>
                          </a:solidFill>
                          <a:latin typeface="Calibri"/>
                        </a:rPr>
                        <a:t>20.4</a:t>
                      </a:r>
                    </a:p>
                  </a:txBody>
                  <a:tcPr marL="1295" marR="1295" marT="129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79.7</a:t>
                      </a:r>
                    </a:p>
                  </a:txBody>
                  <a:tcPr marL="1295" marR="1295" marT="1295" marB="0" anchor="b">
                    <a:lnL>
                      <a:noFill/>
                    </a:lnL>
                    <a:lnR>
                      <a:noFill/>
                    </a:lnR>
                    <a:lnT>
                      <a:noFill/>
                    </a:lnT>
                    <a:lnB>
                      <a:noFill/>
                    </a:lnB>
                    <a:solidFill>
                      <a:srgbClr val="FB9073"/>
                    </a:solidFill>
                  </a:tcPr>
                </a:tc>
                <a:tc>
                  <a:txBody>
                    <a:bodyPr/>
                    <a:lstStyle/>
                    <a:p>
                      <a:pPr algn="r" fontAlgn="b"/>
                      <a:r>
                        <a:rPr lang="en-US" sz="300" b="0" i="0" u="none" strike="noStrike">
                          <a:solidFill>
                            <a:srgbClr val="000000"/>
                          </a:solidFill>
                          <a:latin typeface="Calibri"/>
                        </a:rPr>
                        <a:t>26.4</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81.1</a:t>
                      </a:r>
                    </a:p>
                  </a:txBody>
                  <a:tcPr marL="1295" marR="1295" marT="1295" marB="0" anchor="b">
                    <a:lnL>
                      <a:noFill/>
                    </a:lnL>
                    <a:lnR>
                      <a:noFill/>
                    </a:lnR>
                    <a:lnT>
                      <a:noFill/>
                    </a:lnT>
                    <a:lnB>
                      <a:noFill/>
                    </a:lnB>
                    <a:solidFill>
                      <a:srgbClr val="FA8E72"/>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75.6</a:t>
                      </a:r>
                    </a:p>
                  </a:txBody>
                  <a:tcPr marL="1295" marR="1295" marT="1295" marB="0" anchor="b">
                    <a:lnL>
                      <a:noFill/>
                    </a:lnL>
                    <a:lnR>
                      <a:noFill/>
                    </a:lnR>
                    <a:lnT>
                      <a:noFill/>
                    </a:lnT>
                    <a:lnB>
                      <a:noFill/>
                    </a:lnB>
                    <a:solidFill>
                      <a:srgbClr val="FB9874"/>
                    </a:solidFill>
                  </a:tcPr>
                </a:tc>
                <a:tc>
                  <a:txBody>
                    <a:bodyPr/>
                    <a:lstStyle/>
                    <a:p>
                      <a:pPr algn="r" fontAlgn="b"/>
                      <a:r>
                        <a:rPr lang="en-US" sz="300" b="0" i="0" u="none" strike="noStrike">
                          <a:solidFill>
                            <a:srgbClr val="000000"/>
                          </a:solidFill>
                          <a:latin typeface="Calibri"/>
                        </a:rPr>
                        <a:t>49.2</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67.9</a:t>
                      </a:r>
                    </a:p>
                  </a:txBody>
                  <a:tcPr marL="1295" marR="1295" marT="129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51.7</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65.9</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52.9</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65.1</a:t>
                      </a:r>
                    </a:p>
                  </a:txBody>
                  <a:tcPr marL="1295" marR="1295" marT="129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49.7</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79.4</a:t>
                      </a:r>
                    </a:p>
                  </a:txBody>
                  <a:tcPr marL="1295" marR="1295" marT="1295" marB="0" anchor="b">
                    <a:lnL>
                      <a:noFill/>
                    </a:lnL>
                    <a:lnR>
                      <a:noFill/>
                    </a:lnR>
                    <a:lnT>
                      <a:noFill/>
                    </a:lnT>
                    <a:lnB>
                      <a:noFill/>
                    </a:lnB>
                    <a:solidFill>
                      <a:srgbClr val="FB9173"/>
                    </a:solidFill>
                  </a:tcPr>
                </a:tc>
                <a:tc>
                  <a:txBody>
                    <a:bodyPr/>
                    <a:lstStyle/>
                    <a:p>
                      <a:pPr algn="r" fontAlgn="b"/>
                      <a:r>
                        <a:rPr lang="en-US" sz="300" b="0" i="0" u="none" strike="noStrike">
                          <a:solidFill>
                            <a:srgbClr val="000000"/>
                          </a:solidFill>
                          <a:latin typeface="Calibri"/>
                        </a:rPr>
                        <a:t>55.1</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66.9</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57.7</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70.0</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59.0</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72.4</a:t>
                      </a:r>
                    </a:p>
                  </a:txBody>
                  <a:tcPr marL="1295" marR="1295" marT="129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61.4</a:t>
                      </a:r>
                    </a:p>
                  </a:txBody>
                  <a:tcPr marL="1295" marR="1295" marT="1295"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89.0</a:t>
                      </a:r>
                    </a:p>
                  </a:txBody>
                  <a:tcPr marL="1295" marR="1295" marT="1295" marB="0" anchor="b">
                    <a:lnL>
                      <a:noFill/>
                    </a:lnL>
                    <a:lnR>
                      <a:noFill/>
                    </a:lnR>
                    <a:lnT>
                      <a:noFill/>
                    </a:lnT>
                    <a:lnB>
                      <a:noFill/>
                    </a:lnB>
                    <a:solidFill>
                      <a:srgbClr val="FA7F70"/>
                    </a:solidFill>
                  </a:tcPr>
                </a:tc>
                <a:tc>
                  <a:txBody>
                    <a:bodyPr/>
                    <a:lstStyle/>
                    <a:p>
                      <a:pPr algn="r" fontAlgn="b"/>
                      <a:r>
                        <a:rPr lang="en-US" sz="300" b="0" i="0" u="none" strike="noStrike">
                          <a:solidFill>
                            <a:srgbClr val="000000"/>
                          </a:solidFill>
                          <a:latin typeface="Calibri"/>
                        </a:rPr>
                        <a:t>16.9</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82.2</a:t>
                      </a:r>
                    </a:p>
                  </a:txBody>
                  <a:tcPr marL="1295" marR="1295" marT="1295" marB="0" anchor="b">
                    <a:lnL>
                      <a:noFill/>
                    </a:lnL>
                    <a:lnR>
                      <a:noFill/>
                    </a:lnR>
                    <a:lnT>
                      <a:noFill/>
                    </a:lnT>
                    <a:lnB>
                      <a:noFill/>
                    </a:lnB>
                    <a:solidFill>
                      <a:srgbClr val="FA8C72"/>
                    </a:solidFill>
                  </a:tcPr>
                </a:tc>
                <a:tc>
                  <a:txBody>
                    <a:bodyPr/>
                    <a:lstStyle/>
                    <a:p>
                      <a:pPr algn="r" fontAlgn="b"/>
                      <a:r>
                        <a:rPr lang="en-US" sz="300" b="0" i="0" u="none" strike="noStrike">
                          <a:solidFill>
                            <a:srgbClr val="000000"/>
                          </a:solidFill>
                          <a:latin typeface="Calibri"/>
                        </a:rPr>
                        <a:t>19.8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87.3</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24.5</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81.5</a:t>
                      </a:r>
                    </a:p>
                  </a:txBody>
                  <a:tcPr marL="1295" marR="1295" marT="1295" marB="0" anchor="b">
                    <a:lnL>
                      <a:noFill/>
                    </a:lnL>
                    <a:lnR>
                      <a:noFill/>
                    </a:lnR>
                    <a:lnT>
                      <a:noFill/>
                    </a:lnT>
                    <a:lnB>
                      <a:noFill/>
                    </a:lnB>
                    <a:solidFill>
                      <a:srgbClr val="FA8D72"/>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64.3</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11.1</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58.7</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17.7</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64.6</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62.0</a:t>
                      </a:r>
                    </a:p>
                  </a:txBody>
                  <a:tcPr marL="1295" marR="1295" marT="129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64.2</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60.7</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45.8</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62.4</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50.2</a:t>
                      </a:r>
                    </a:p>
                  </a:txBody>
                  <a:tcPr marL="1295" marR="1295" marT="129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59.7</a:t>
                      </a:r>
                    </a:p>
                  </a:txBody>
                  <a:tcPr marL="1295" marR="1295" marT="129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65.6</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59.1</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49.7</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57.2</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53.7</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61.1</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55.1</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74.1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67.9</a:t>
                      </a:r>
                    </a:p>
                  </a:txBody>
                  <a:tcPr marL="1295" marR="1295" marT="129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70.0</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64.4</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7D67F"/>
                    </a:solidFill>
                  </a:tcPr>
                </a:tc>
              </a:tr>
              <a:tr h="49195">
                <a:tc>
                  <a:txBody>
                    <a:bodyPr/>
                    <a:lstStyle/>
                    <a:p>
                      <a:pPr algn="l" fontAlgn="b"/>
                      <a:r>
                        <a:rPr lang="en-US" sz="300" b="0" i="0" u="none" strike="noStrike">
                          <a:solidFill>
                            <a:srgbClr val="000000"/>
                          </a:solidFill>
                          <a:latin typeface="Calibri"/>
                        </a:rPr>
                        <a:t>ADVANCE EME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91.2</a:t>
                      </a:r>
                    </a:p>
                  </a:txBody>
                  <a:tcPr marL="1295" marR="1295" marT="1295" marB="0" anchor="b">
                    <a:lnL>
                      <a:noFill/>
                    </a:lnL>
                    <a:lnR>
                      <a:noFill/>
                    </a:lnR>
                    <a:lnT>
                      <a:noFill/>
                    </a:lnT>
                    <a:lnB>
                      <a:noFill/>
                    </a:lnB>
                    <a:solidFill>
                      <a:srgbClr val="F97B6F"/>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83.0</a:t>
                      </a:r>
                    </a:p>
                  </a:txBody>
                  <a:tcPr marL="1295" marR="1295" marT="1295" marB="0" anchor="b">
                    <a:lnL>
                      <a:noFill/>
                    </a:lnL>
                    <a:lnR>
                      <a:noFill/>
                    </a:lnR>
                    <a:lnT>
                      <a:noFill/>
                    </a:lnT>
                    <a:lnB>
                      <a:noFill/>
                    </a:lnB>
                    <a:solidFill>
                      <a:srgbClr val="FA8A72"/>
                    </a:solidFill>
                  </a:tcPr>
                </a:tc>
                <a:tc>
                  <a:txBody>
                    <a:bodyPr/>
                    <a:lstStyle/>
                    <a:p>
                      <a:pPr algn="r" fontAlgn="b"/>
                      <a:r>
                        <a:rPr lang="en-US" sz="300" b="0" i="0" u="none" strike="noStrike">
                          <a:solidFill>
                            <a:srgbClr val="000000"/>
                          </a:solidFill>
                          <a:latin typeface="Calibri"/>
                        </a:rPr>
                        <a:t>27.4</a:t>
                      </a:r>
                    </a:p>
                  </a:txBody>
                  <a:tcPr marL="1295" marR="1295" marT="129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82.4</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87.1</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28.3</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82.3</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74.9</a:t>
                      </a:r>
                    </a:p>
                  </a:txBody>
                  <a:tcPr marL="1295" marR="1295" marT="1295" marB="0" anchor="b">
                    <a:lnL>
                      <a:noFill/>
                    </a:lnL>
                    <a:lnR>
                      <a:noFill/>
                    </a:lnR>
                    <a:lnT>
                      <a:noFill/>
                    </a:lnT>
                    <a:lnB>
                      <a:noFill/>
                    </a:lnB>
                    <a:solidFill>
                      <a:srgbClr val="FB9975"/>
                    </a:solidFill>
                  </a:tcPr>
                </a:tc>
                <a:tc>
                  <a:txBody>
                    <a:bodyPr/>
                    <a:lstStyle/>
                    <a:p>
                      <a:pPr algn="r" fontAlgn="b"/>
                      <a:r>
                        <a:rPr lang="en-US" sz="300" b="0" i="0" u="none" strike="noStrike">
                          <a:solidFill>
                            <a:srgbClr val="000000"/>
                          </a:solidFill>
                          <a:latin typeface="Calibri"/>
                        </a:rPr>
                        <a:t>57.0</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70.5</a:t>
                      </a:r>
                    </a:p>
                  </a:txBody>
                  <a:tcPr marL="1295" marR="1295" marT="1295" marB="0" anchor="b">
                    <a:lnL>
                      <a:noFill/>
                    </a:lnL>
                    <a:lnR>
                      <a:noFill/>
                    </a:lnR>
                    <a:lnT>
                      <a:noFill/>
                    </a:lnT>
                    <a:lnB>
                      <a:noFill/>
                    </a:lnB>
                    <a:solidFill>
                      <a:srgbClr val="FCA176"/>
                    </a:solidFill>
                  </a:tcPr>
                </a:tc>
                <a:tc>
                  <a:txBody>
                    <a:bodyPr/>
                    <a:lstStyle/>
                    <a:p>
                      <a:pPr algn="r" fontAlgn="b"/>
                      <a:r>
                        <a:rPr lang="en-US" sz="300" b="0" i="0" u="none" strike="noStrike">
                          <a:solidFill>
                            <a:srgbClr val="000000"/>
                          </a:solidFill>
                          <a:latin typeface="Calibri"/>
                        </a:rPr>
                        <a:t>58.5</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75.3</a:t>
                      </a:r>
                    </a:p>
                  </a:txBody>
                  <a:tcPr marL="1295" marR="1295" marT="1295" marB="0" anchor="b">
                    <a:lnL>
                      <a:noFill/>
                    </a:lnL>
                    <a:lnR>
                      <a:noFill/>
                    </a:lnR>
                    <a:lnT>
                      <a:noFill/>
                    </a:lnT>
                    <a:lnB>
                      <a:noFill/>
                    </a:lnB>
                    <a:solidFill>
                      <a:srgbClr val="FB9875"/>
                    </a:solidFill>
                  </a:tcPr>
                </a:tc>
                <a:tc>
                  <a:txBody>
                    <a:bodyPr/>
                    <a:lstStyle/>
                    <a:p>
                      <a:pPr algn="r" fontAlgn="b"/>
                      <a:r>
                        <a:rPr lang="en-US" sz="300" b="0" i="0" u="none" strike="noStrike">
                          <a:solidFill>
                            <a:srgbClr val="000000"/>
                          </a:solidFill>
                          <a:latin typeface="Calibri"/>
                        </a:rPr>
                        <a:t>56.0</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79.0</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57.2</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76.3</a:t>
                      </a:r>
                    </a:p>
                  </a:txBody>
                  <a:tcPr marL="1295" marR="1295" marT="1295" marB="0" anchor="b">
                    <a:lnL>
                      <a:noFill/>
                    </a:lnL>
                    <a:lnR>
                      <a:noFill/>
                    </a:lnR>
                    <a:lnT>
                      <a:noFill/>
                    </a:lnT>
                    <a:lnB>
                      <a:noFill/>
                    </a:lnB>
                    <a:solidFill>
                      <a:srgbClr val="FB9674"/>
                    </a:solidFill>
                  </a:tcPr>
                </a:tc>
                <a:tc>
                  <a:txBody>
                    <a:bodyPr/>
                    <a:lstStyle/>
                    <a:p>
                      <a:pPr algn="r" fontAlgn="b"/>
                      <a:r>
                        <a:rPr lang="en-US" sz="300" b="0" i="0" u="none" strike="noStrike">
                          <a:solidFill>
                            <a:srgbClr val="000000"/>
                          </a:solidFill>
                          <a:latin typeface="Calibri"/>
                        </a:rPr>
                        <a:t>66.0</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72.9</a:t>
                      </a:r>
                    </a:p>
                  </a:txBody>
                  <a:tcPr marL="1295" marR="1295" marT="129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63.8</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73.9</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65.4</a:t>
                      </a:r>
                    </a:p>
                  </a:txBody>
                  <a:tcPr marL="1295" marR="1295" marT="129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100.6</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86.4</a:t>
                      </a:r>
                    </a:p>
                  </a:txBody>
                  <a:tcPr marL="1295" marR="1295" marT="1295" marB="0" anchor="b">
                    <a:lnL>
                      <a:noFill/>
                    </a:lnL>
                    <a:lnR>
                      <a:noFill/>
                    </a:lnR>
                    <a:lnT>
                      <a:noFill/>
                    </a:lnT>
                    <a:lnB>
                      <a:noFill/>
                    </a:lnB>
                    <a:solidFill>
                      <a:srgbClr val="FA8471"/>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92.6</a:t>
                      </a:r>
                    </a:p>
                  </a:txBody>
                  <a:tcPr marL="1295" marR="1295" marT="1295" marB="0" anchor="b">
                    <a:lnL>
                      <a:noFill/>
                    </a:lnL>
                    <a:lnR>
                      <a:noFill/>
                    </a:lnR>
                    <a:lnT>
                      <a:noFill/>
                    </a:lnT>
                    <a:lnB>
                      <a:noFill/>
                    </a:lnB>
                    <a:solidFill>
                      <a:srgbClr val="F9786E"/>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89.3</a:t>
                      </a:r>
                    </a:p>
                  </a:txBody>
                  <a:tcPr marL="1295" marR="1295" marT="1295" marB="0" anchor="b">
                    <a:lnL>
                      <a:noFill/>
                    </a:lnL>
                    <a:lnR>
                      <a:noFill/>
                    </a:lnR>
                    <a:lnT>
                      <a:noFill/>
                    </a:lnT>
                    <a:lnB>
                      <a:noFill/>
                    </a:lnB>
                    <a:solidFill>
                      <a:srgbClr val="FA7E70"/>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61.4</a:t>
                      </a:r>
                    </a:p>
                  </a:txBody>
                  <a:tcPr marL="1295" marR="1295" marT="1295"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54.7</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57.3</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56.0</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70.2</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66.8</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46.7</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61.0</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47.1</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64.4</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62.3</a:t>
                      </a:r>
                    </a:p>
                  </a:txBody>
                  <a:tcPr marL="1295" marR="1295" marT="129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43.9</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46.0</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56.3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49.1</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58.7</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68.8</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60.4</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63.5</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64.7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B0D47F"/>
                    </a:solidFill>
                  </a:tcPr>
                </a:tc>
              </a:tr>
              <a:tr h="49195">
                <a:tc>
                  <a:txBody>
                    <a:bodyPr/>
                    <a:lstStyle/>
                    <a:p>
                      <a:pPr algn="l" fontAlgn="b"/>
                      <a:r>
                        <a:rPr lang="en-US" sz="300" b="0" i="0" u="none" strike="noStrike">
                          <a:solidFill>
                            <a:srgbClr val="000000"/>
                          </a:solidFill>
                          <a:latin typeface="Calibri"/>
                        </a:rPr>
                        <a:t>ADVANCE Eastern Europe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75.9</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71.0</a:t>
                      </a:r>
                    </a:p>
                  </a:txBody>
                  <a:tcPr marL="1295" marR="1295" marT="129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69.1</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70.8</a:t>
                      </a:r>
                    </a:p>
                  </a:txBody>
                  <a:tcPr marL="1295" marR="1295" marT="129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65.6</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59.7</a:t>
                      </a:r>
                    </a:p>
                  </a:txBody>
                  <a:tcPr marL="1295" marR="1295" marT="129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58.1</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55.9</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42.8</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62.9</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44.9</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57.1</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56.7</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51.4</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51.2</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51.6</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50.0</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81.8</a:t>
                      </a:r>
                    </a:p>
                  </a:txBody>
                  <a:tcPr marL="1295" marR="1295" marT="1295" marB="0" anchor="b">
                    <a:lnL>
                      <a:noFill/>
                    </a:lnL>
                    <a:lnR>
                      <a:noFill/>
                    </a:lnR>
                    <a:lnT>
                      <a:noFill/>
                    </a:lnT>
                    <a:lnB>
                      <a:noFill/>
                    </a:lnB>
                    <a:solidFill>
                      <a:srgbClr val="FA8C72"/>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72.2</a:t>
                      </a:r>
                    </a:p>
                  </a:txBody>
                  <a:tcPr marL="1295" marR="1295" marT="129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22.2</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76.2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70.2</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20.4</a:t>
                      </a:r>
                    </a:p>
                  </a:txBody>
                  <a:tcPr marL="1295" marR="1295" marT="129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47.9</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17.6</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48.5</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56.1</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52.6</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46.0</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43.8</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46.3</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40.5</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36.0</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44.6</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48.9</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42.1</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41.7</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60.6</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29.1</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56.2</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57.1</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26.0</a:t>
                      </a:r>
                    </a:p>
                  </a:txBody>
                  <a:tcPr marL="1295" marR="1295" marT="129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53.9</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26.1</a:t>
                      </a:r>
                    </a:p>
                  </a:txBody>
                  <a:tcPr marL="1295" marR="1295" marT="1295" marB="0" anchor="b">
                    <a:lnL>
                      <a:noFill/>
                    </a:lnL>
                    <a:lnR>
                      <a:noFill/>
                    </a:lnR>
                    <a:lnT>
                      <a:noFill/>
                    </a:lnT>
                    <a:lnB>
                      <a:noFill/>
                    </a:lnB>
                    <a:solidFill>
                      <a:srgbClr val="E3E382"/>
                    </a:solidFill>
                  </a:tcPr>
                </a:tc>
              </a:tr>
              <a:tr h="49195">
                <a:tc>
                  <a:txBody>
                    <a:bodyPr/>
                    <a:lstStyle/>
                    <a:p>
                      <a:pPr algn="l" fontAlgn="b"/>
                      <a:r>
                        <a:rPr lang="en-US" sz="300" b="0" i="0" u="none" strike="noStrike">
                          <a:solidFill>
                            <a:srgbClr val="000000"/>
                          </a:solidFill>
                          <a:latin typeface="Calibri"/>
                        </a:rPr>
                        <a:t>ADVANCE Eastern Europe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78.5</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10.8</a:t>
                      </a:r>
                    </a:p>
                  </a:txBody>
                  <a:tcPr marL="1295" marR="1295" marT="129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69.2</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73.6</a:t>
                      </a:r>
                    </a:p>
                  </a:txBody>
                  <a:tcPr marL="1295" marR="1295" marT="1295" marB="0" anchor="b">
                    <a:lnL>
                      <a:noFill/>
                    </a:lnL>
                    <a:lnR>
                      <a:noFill/>
                    </a:lnR>
                    <a:lnT>
                      <a:noFill/>
                    </a:lnT>
                    <a:lnB>
                      <a:noFill/>
                    </a:lnB>
                    <a:solidFill>
                      <a:srgbClr val="FB9C75"/>
                    </a:solidFill>
                  </a:tcPr>
                </a:tc>
                <a:tc>
                  <a:txBody>
                    <a:bodyPr/>
                    <a:lstStyle/>
                    <a:p>
                      <a:pPr algn="r" fontAlgn="b"/>
                      <a:r>
                        <a:rPr lang="en-US" sz="300" b="0" i="0" u="none" strike="noStrike">
                          <a:solidFill>
                            <a:srgbClr val="000000"/>
                          </a:solidFill>
                          <a:latin typeface="Calibri"/>
                        </a:rPr>
                        <a:t>19.6</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75.8</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66.3</a:t>
                      </a:r>
                    </a:p>
                  </a:txBody>
                  <a:tcPr marL="1295" marR="1295" marT="129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44.2</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61.1</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56.1</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49.2</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59.3</a:t>
                      </a:r>
                    </a:p>
                  </a:txBody>
                  <a:tcPr marL="1295" marR="1295" marT="129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69.5</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51.9</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57.8</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53.2</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55.0</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57.0</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49.3</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79.0</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72.7</a:t>
                      </a:r>
                    </a:p>
                  </a:txBody>
                  <a:tcPr marL="1295" marR="1295" marT="129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78.8</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68.4</a:t>
                      </a:r>
                    </a:p>
                  </a:txBody>
                  <a:tcPr marL="1295" marR="1295" marT="1295" marB="0" anchor="b">
                    <a:lnL>
                      <a:noFill/>
                    </a:lnL>
                    <a:lnR>
                      <a:noFill/>
                    </a:lnR>
                    <a:lnT>
                      <a:noFill/>
                    </a:lnT>
                    <a:lnB>
                      <a:noFill/>
                    </a:lnB>
                    <a:solidFill>
                      <a:srgbClr val="FCA577"/>
                    </a:solidFill>
                  </a:tcPr>
                </a:tc>
                <a:tc>
                  <a:txBody>
                    <a:bodyPr/>
                    <a:lstStyle/>
                    <a:p>
                      <a:pPr algn="r" fontAlgn="b"/>
                      <a:r>
                        <a:rPr lang="en-US" sz="300" b="0" i="0" u="none" strike="noStrike">
                          <a:solidFill>
                            <a:srgbClr val="000000"/>
                          </a:solidFill>
                          <a:latin typeface="Calibri"/>
                        </a:rPr>
                        <a:t>16.7</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39.9</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40.9</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38.0</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14.2</a:t>
                      </a:r>
                    </a:p>
                  </a:txBody>
                  <a:tcPr marL="1295" marR="1295" marT="129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52.9</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51.6</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37.8</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44.5</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43.0</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47.6</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35.2</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44.7</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37.9</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38.8</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43.6</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41.1</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62.4</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25.2</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52.2</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55.8</a:t>
                      </a:r>
                    </a:p>
                  </a:txBody>
                  <a:tcPr marL="1295" marR="1295" marT="1295" marB="0" anchor="b">
                    <a:lnL>
                      <a:noFill/>
                    </a:lnL>
                    <a:lnR>
                      <a:noFill/>
                    </a:lnR>
                    <a:lnT>
                      <a:noFill/>
                    </a:lnT>
                    <a:lnB>
                      <a:noFill/>
                    </a:lnB>
                    <a:solidFill>
                      <a:srgbClr val="FDBD7B"/>
                    </a:solidFill>
                  </a:tcPr>
                </a:tc>
                <a:tc>
                  <a:txBody>
                    <a:bodyPr/>
                    <a:lstStyle/>
                    <a:p>
                      <a:pPr algn="r" fontAlgn="b"/>
                      <a:r>
                        <a:rPr lang="en-US" sz="300" b="0" i="0" u="none" strike="noStrike">
                          <a:solidFill>
                            <a:srgbClr val="000000"/>
                          </a:solidFill>
                          <a:latin typeface="Calibri"/>
                        </a:rPr>
                        <a:t>20.7</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54.5</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7DF81"/>
                    </a:solidFill>
                  </a:tcPr>
                </a:tc>
              </a:tr>
              <a:tr h="49195">
                <a:tc>
                  <a:txBody>
                    <a:bodyPr/>
                    <a:lstStyle/>
                    <a:p>
                      <a:pPr algn="l" fontAlgn="b"/>
                      <a:r>
                        <a:rPr lang="en-US" sz="300" b="0" i="0" u="none" strike="noStrike">
                          <a:solidFill>
                            <a:srgbClr val="000000"/>
                          </a:solidFill>
                          <a:latin typeface="Calibri"/>
                        </a:rPr>
                        <a:t>ADVANCE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57.3</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12.7</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54.9</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55.4</a:t>
                      </a:r>
                    </a:p>
                  </a:txBody>
                  <a:tcPr marL="1295" marR="1295" marT="1295"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18.3</a:t>
                      </a:r>
                    </a:p>
                  </a:txBody>
                  <a:tcPr marL="1295" marR="1295" marT="129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57.0</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12.7</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52.7</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38.8</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44.8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53.9</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48.1</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53.3</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53.1</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50.2</a:t>
                      </a:r>
                    </a:p>
                  </a:txBody>
                  <a:tcPr marL="1295" marR="1295" marT="129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56.4</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51.7</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54.9</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54.3</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55.1</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64.6</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61.4</a:t>
                      </a:r>
                    </a:p>
                  </a:txBody>
                  <a:tcPr marL="1295" marR="1295" marT="1295"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64.5</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66.2</a:t>
                      </a:r>
                    </a:p>
                  </a:txBody>
                  <a:tcPr marL="1295" marR="1295" marT="129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35.5</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38.2</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10.9</a:t>
                      </a:r>
                    </a:p>
                  </a:txBody>
                  <a:tcPr marL="1295" marR="1295" marT="129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7.2</a:t>
                      </a:r>
                    </a:p>
                  </a:txBody>
                  <a:tcPr marL="1295" marR="1295" marT="1295" marB="0" anchor="b">
                    <a:lnL>
                      <a:noFill/>
                    </a:lnL>
                    <a:lnR>
                      <a:noFill/>
                    </a:lnR>
                    <a:lnT>
                      <a:noFill/>
                    </a:lnT>
                    <a:lnB>
                      <a:noFill/>
                    </a:lnB>
                    <a:solidFill>
                      <a:srgbClr val="6DC07B"/>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36.6</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40.6</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45.0</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42.1</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40.2</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44.0</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47.4</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44.7</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46.5</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46.5</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44.8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13.2</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48.3</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51.9</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r>
              <a:tr h="49195">
                <a:tc>
                  <a:txBody>
                    <a:bodyPr/>
                    <a:lstStyle/>
                    <a:p>
                      <a:pPr algn="l" fontAlgn="b"/>
                      <a:r>
                        <a:rPr lang="en-US" sz="300" b="0" i="0" u="none" strike="noStrike">
                          <a:solidFill>
                            <a:srgbClr val="000000"/>
                          </a:solidFill>
                          <a:latin typeface="Calibri"/>
                        </a:rPr>
                        <a:t>ACCORD BP Standard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46.8</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30.4</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54.3</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53.0</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32.0</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41.5</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44.7</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50.6</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34.7</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49.5</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62.6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63.3</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66.3</a:t>
                      </a:r>
                    </a:p>
                  </a:txBody>
                  <a:tcPr marL="1295" marR="1295" marT="129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49.3</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63.5</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42.4</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52.8</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37.0</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49.4</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36.2</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38.3</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36.2</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46.5</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30.0</a:t>
                      </a:r>
                    </a:p>
                  </a:txBody>
                  <a:tcPr marL="1295" marR="1295" marT="129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28.5</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50.9</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31.9</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20.0</a:t>
                      </a:r>
                    </a:p>
                  </a:txBody>
                  <a:tcPr marL="1295" marR="1295" marT="1295" marB="0" anchor="b">
                    <a:lnL>
                      <a:noFill/>
                    </a:lnL>
                    <a:lnR>
                      <a:noFill/>
                    </a:lnR>
                    <a:lnT>
                      <a:noFill/>
                    </a:lnT>
                    <a:lnB>
                      <a:noFill/>
                    </a:lnB>
                    <a:solidFill>
                      <a:srgbClr val="BDD780"/>
                    </a:solidFill>
                  </a:tcPr>
                </a:tc>
                <a:tc>
                  <a:txBody>
                    <a:bodyPr/>
                    <a:lstStyle/>
                    <a:p>
                      <a:pPr algn="r" fontAlgn="b"/>
                      <a:r>
                        <a:rPr lang="en-US" sz="300" b="0" i="0" u="none" strike="noStrike">
                          <a:solidFill>
                            <a:srgbClr val="000000"/>
                          </a:solidFill>
                          <a:latin typeface="Calibri"/>
                        </a:rPr>
                        <a:t>41.7</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49.3</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31.7</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48.3</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58.3</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56.0</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63.1</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60.7</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43.0</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45.9</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38.9</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37.2</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38.1</a:t>
                      </a:r>
                    </a:p>
                  </a:txBody>
                  <a:tcPr marL="1295" marR="1295" marT="1295" marB="0" anchor="b">
                    <a:lnL>
                      <a:noFill/>
                    </a:lnL>
                    <a:lnR>
                      <a:noFill/>
                    </a:lnR>
                    <a:lnT>
                      <a:noFill/>
                    </a:lnT>
                    <a:lnB>
                      <a:noFill/>
                    </a:lnB>
                    <a:solidFill>
                      <a:srgbClr val="FFDD82"/>
                    </a:solidFill>
                  </a:tcPr>
                </a:tc>
              </a:tr>
              <a:tr h="49195">
                <a:tc>
                  <a:txBody>
                    <a:bodyPr/>
                    <a:lstStyle/>
                    <a:p>
                      <a:pPr algn="l" fontAlgn="b"/>
                      <a:r>
                        <a:rPr lang="en-US" sz="300" b="0" i="0" u="none" strike="noStrike">
                          <a:solidFill>
                            <a:srgbClr val="000000"/>
                          </a:solidFill>
                          <a:latin typeface="Calibri"/>
                        </a:rPr>
                        <a:t>ACCORD BP Intensive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46.7</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28.6</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49.8</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48.9</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41.6</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48.4</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31.7</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35.3</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55.9</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36.5</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63.6</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60.3</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39.8</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47.5</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33.8</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44.3</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56.8</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52.0</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36.7</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37.2</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43.6</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31.4</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41.3</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13.9</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36.9</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40.6</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28.4</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44.2</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31.9</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53.3</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35.9</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54.6</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30.7</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38.3</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37.8</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40.8</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39.0</a:t>
                      </a:r>
                    </a:p>
                  </a:txBody>
                  <a:tcPr marL="1295" marR="1295" marT="1295" marB="0" anchor="b">
                    <a:lnL>
                      <a:noFill/>
                    </a:lnL>
                    <a:lnR>
                      <a:noFill/>
                    </a:lnR>
                    <a:lnT>
                      <a:noFill/>
                    </a:lnT>
                    <a:lnB>
                      <a:noFill/>
                    </a:lnB>
                    <a:solidFill>
                      <a:srgbClr val="FFDC81"/>
                    </a:solidFill>
                  </a:tcPr>
                </a:tc>
              </a:tr>
              <a:tr h="49195">
                <a:tc>
                  <a:txBody>
                    <a:bodyPr/>
                    <a:lstStyle/>
                    <a:p>
                      <a:pPr algn="l" fontAlgn="b"/>
                      <a:r>
                        <a:rPr lang="en-US" sz="300" b="0" i="0" u="none" strike="noStrike">
                          <a:solidFill>
                            <a:srgbClr val="000000"/>
                          </a:solidFill>
                          <a:latin typeface="Calibri"/>
                        </a:rPr>
                        <a:t>ACCORD BP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43.9</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45.4</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53.0</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34.0</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51.8</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29.3</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44.3</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17.7</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43.2</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25.3</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49.1</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50.1</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28.2</a:t>
                      </a:r>
                    </a:p>
                  </a:txBody>
                  <a:tcPr marL="1295" marR="1295" marT="129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58.9</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33.6</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60.4</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64.3</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63.3</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41.1</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48.2</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34.4</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51.8</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56.2</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36.0</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28.4</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30.1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46.2</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16.9</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40.6</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46.0</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44.4</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27.1</a:t>
                      </a:r>
                    </a:p>
                  </a:txBody>
                  <a:tcPr marL="1295" marR="1295" marT="129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30.5</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51.7</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57.5</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57.5</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37.4</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40.0</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37.5</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44.2</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40.3</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47.9</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39.3</a:t>
                      </a:r>
                    </a:p>
                  </a:txBody>
                  <a:tcPr marL="1295" marR="1295" marT="1295" marB="0" anchor="b">
                    <a:lnL>
                      <a:noFill/>
                    </a:lnL>
                    <a:lnR>
                      <a:noFill/>
                    </a:lnR>
                    <a:lnT>
                      <a:noFill/>
                    </a:lnT>
                    <a:lnB>
                      <a:noFill/>
                    </a:lnB>
                    <a:solidFill>
                      <a:srgbClr val="FFDB81"/>
                    </a:solidFill>
                  </a:tcPr>
                </a:tc>
              </a:tr>
              <a:tr h="49195">
                <a:tc>
                  <a:txBody>
                    <a:bodyPr/>
                    <a:lstStyle/>
                    <a:p>
                      <a:pPr algn="l" fontAlgn="b"/>
                      <a:r>
                        <a:rPr lang="en-US" sz="300" b="1" i="0" u="none" strike="noStrike">
                          <a:solidFill>
                            <a:srgbClr val="000000"/>
                          </a:solidFill>
                          <a:latin typeface="Calibri"/>
                        </a:rPr>
                        <a:t>RANK POPULATIONS FOR EACH MODEL</a:t>
                      </a: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0" i="0" u="none" strike="noStrike">
                          <a:solidFill>
                            <a:srgbClr val="000000"/>
                          </a:solidFill>
                          <a:latin typeface="Calibri"/>
                        </a:rPr>
                        <a:t>UKPDS33 Conventional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r>
              <a:tr h="49195">
                <a:tc>
                  <a:txBody>
                    <a:bodyPr/>
                    <a:lstStyle/>
                    <a:p>
                      <a:pPr algn="l" fontAlgn="b"/>
                      <a:r>
                        <a:rPr lang="en-US" sz="300" b="0" i="0" u="none" strike="noStrike">
                          <a:solidFill>
                            <a:srgbClr val="000000"/>
                          </a:solidFill>
                          <a:latin typeface="Calibri"/>
                        </a:rPr>
                        <a:t>UKPDS33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r>
              <a:tr h="49195">
                <a:tc>
                  <a:txBody>
                    <a:bodyPr/>
                    <a:lstStyle/>
                    <a:p>
                      <a:pPr algn="l" fontAlgn="b"/>
                      <a:r>
                        <a:rPr lang="en-US" sz="300" b="0" i="0" u="none" strike="noStrike">
                          <a:solidFill>
                            <a:srgbClr val="000000"/>
                          </a:solidFill>
                          <a:latin typeface="Calibri"/>
                        </a:rPr>
                        <a:t>UKPDS33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r>
              <a:tr h="49195">
                <a:tc>
                  <a:txBody>
                    <a:bodyPr/>
                    <a:lstStyle/>
                    <a:p>
                      <a:pPr algn="l" fontAlgn="b"/>
                      <a:r>
                        <a:rPr lang="en-US" sz="300" b="0" i="0" u="none" strike="noStrike">
                          <a:solidFill>
                            <a:srgbClr val="000000"/>
                          </a:solidFill>
                          <a:latin typeface="Calibri"/>
                        </a:rPr>
                        <a:t>ASPEN All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r>
              <a:tr h="49195">
                <a:tc>
                  <a:txBody>
                    <a:bodyPr/>
                    <a:lstStyle/>
                    <a:p>
                      <a:pPr algn="l" fontAlgn="b"/>
                      <a:r>
                        <a:rPr lang="en-US" sz="300" b="0" i="0" u="none" strike="noStrike">
                          <a:solidFill>
                            <a:srgbClr val="000000"/>
                          </a:solidFill>
                          <a:latin typeface="Calibri"/>
                        </a:rPr>
                        <a:t>ASPEN All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r>
              <a:tr h="49195">
                <a:tc>
                  <a:txBody>
                    <a:bodyPr/>
                    <a:lstStyle/>
                    <a:p>
                      <a:pPr algn="l" fontAlgn="b"/>
                      <a:r>
                        <a:rPr lang="en-US" sz="300" b="0" i="0" u="none" strike="noStrike">
                          <a:solidFill>
                            <a:srgbClr val="000000"/>
                          </a:solidFill>
                          <a:latin typeface="Calibri"/>
                        </a:rPr>
                        <a:t>ASPEN Primary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r>
              <a:tr h="49195">
                <a:tc>
                  <a:txBody>
                    <a:bodyPr/>
                    <a:lstStyle/>
                    <a:p>
                      <a:pPr algn="l" fontAlgn="b"/>
                      <a:r>
                        <a:rPr lang="en-US" sz="300" b="0" i="0" u="none" strike="noStrike">
                          <a:solidFill>
                            <a:srgbClr val="000000"/>
                          </a:solidFill>
                          <a:latin typeface="Calibri"/>
                        </a:rPr>
                        <a:t>ASPEN Primary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r>
              <a:tr h="49195">
                <a:tc>
                  <a:txBody>
                    <a:bodyPr/>
                    <a:lstStyle/>
                    <a:p>
                      <a:pPr algn="l" fontAlgn="b"/>
                      <a:r>
                        <a:rPr lang="en-US" sz="300" b="0" i="0" u="none" strike="noStrike">
                          <a:solidFill>
                            <a:srgbClr val="000000"/>
                          </a:solidFill>
                          <a:latin typeface="Calibri"/>
                        </a:rPr>
                        <a:t>ASPEN Secondary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ASPEN Secondary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r>
              <a:tr h="49195">
                <a:tc>
                  <a:txBody>
                    <a:bodyPr/>
                    <a:lstStyle/>
                    <a:p>
                      <a:pPr algn="l" fontAlgn="b"/>
                      <a:r>
                        <a:rPr lang="en-US" sz="300" b="0" i="0" u="none" strike="noStrike">
                          <a:solidFill>
                            <a:srgbClr val="000000"/>
                          </a:solidFill>
                          <a:latin typeface="Calibri"/>
                        </a:rPr>
                        <a:t>ASPEN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r>
              <a:tr h="49195">
                <a:tc>
                  <a:txBody>
                    <a:bodyPr/>
                    <a:lstStyle/>
                    <a:p>
                      <a:pPr algn="l" fontAlgn="b"/>
                      <a:r>
                        <a:rPr lang="en-US" sz="300" b="0" i="0" u="none" strike="noStrike">
                          <a:solidFill>
                            <a:srgbClr val="000000"/>
                          </a:solidFill>
                          <a:latin typeface="Calibri"/>
                        </a:rPr>
                        <a:t>ADVANCE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r>
              <a:tr h="49195">
                <a:tc>
                  <a:txBody>
                    <a:bodyPr/>
                    <a:lstStyle/>
                    <a:p>
                      <a:pPr algn="l" fontAlgn="b"/>
                      <a:r>
                        <a:rPr lang="en-US" sz="300" b="0" i="0" u="none" strike="noStrike">
                          <a:solidFill>
                            <a:srgbClr val="000000"/>
                          </a:solidFill>
                          <a:latin typeface="Calibri"/>
                        </a:rPr>
                        <a:t>ADVANCE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r>
              <a:tr h="49195">
                <a:tc>
                  <a:txBody>
                    <a:bodyPr/>
                    <a:lstStyle/>
                    <a:p>
                      <a:pPr algn="l" fontAlgn="b"/>
                      <a:r>
                        <a:rPr lang="en-US" sz="300" b="0" i="0" u="none" strike="noStrike">
                          <a:solidFill>
                            <a:srgbClr val="000000"/>
                          </a:solidFill>
                          <a:latin typeface="Calibri"/>
                        </a:rPr>
                        <a:t>ADVANCE Asia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r>
              <a:tr h="49195">
                <a:tc>
                  <a:txBody>
                    <a:bodyPr/>
                    <a:lstStyle/>
                    <a:p>
                      <a:pPr algn="l" fontAlgn="b"/>
                      <a:r>
                        <a:rPr lang="en-US" sz="300" b="0" i="0" u="none" strike="noStrike">
                          <a:solidFill>
                            <a:srgbClr val="000000"/>
                          </a:solidFill>
                          <a:latin typeface="Calibri"/>
                        </a:rPr>
                        <a:t>ADVANCE Asia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r>
              <a:tr h="49195">
                <a:tc>
                  <a:txBody>
                    <a:bodyPr/>
                    <a:lstStyle/>
                    <a:p>
                      <a:pPr algn="l" fontAlgn="b"/>
                      <a:r>
                        <a:rPr lang="en-US" sz="300" b="0" i="0" u="none" strike="noStrike">
                          <a:solidFill>
                            <a:srgbClr val="000000"/>
                          </a:solidFill>
                          <a:latin typeface="Calibri"/>
                        </a:rPr>
                        <a:t>ADVANCE EME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r>
              <a:tr h="49195">
                <a:tc>
                  <a:txBody>
                    <a:bodyPr/>
                    <a:lstStyle/>
                    <a:p>
                      <a:pPr algn="l" fontAlgn="b"/>
                      <a:r>
                        <a:rPr lang="en-US" sz="300" b="0" i="0" u="none" strike="noStrike">
                          <a:solidFill>
                            <a:srgbClr val="000000"/>
                          </a:solidFill>
                          <a:latin typeface="Calibri"/>
                        </a:rPr>
                        <a:t>ADVANCE EME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r>
              <a:tr h="49195">
                <a:tc>
                  <a:txBody>
                    <a:bodyPr/>
                    <a:lstStyle/>
                    <a:p>
                      <a:pPr algn="l" fontAlgn="b"/>
                      <a:r>
                        <a:rPr lang="en-US" sz="300" b="0" i="0" u="none" strike="noStrike">
                          <a:solidFill>
                            <a:srgbClr val="000000"/>
                          </a:solidFill>
                          <a:latin typeface="Calibri"/>
                        </a:rPr>
                        <a:t>ADVANCE Eastern Europe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r>
              <a:tr h="49195">
                <a:tc>
                  <a:txBody>
                    <a:bodyPr/>
                    <a:lstStyle/>
                    <a:p>
                      <a:pPr algn="l" fontAlgn="b"/>
                      <a:r>
                        <a:rPr lang="en-US" sz="300" b="0" i="0" u="none" strike="noStrike">
                          <a:solidFill>
                            <a:srgbClr val="000000"/>
                          </a:solidFill>
                          <a:latin typeface="Calibri"/>
                        </a:rPr>
                        <a:t>ADVANCE Eastern Europe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r>
              <a:tr h="49195">
                <a:tc>
                  <a:txBody>
                    <a:bodyPr/>
                    <a:lstStyle/>
                    <a:p>
                      <a:pPr algn="l" fontAlgn="b"/>
                      <a:r>
                        <a:rPr lang="en-US" sz="300" b="0" i="0" u="none" strike="noStrike">
                          <a:solidFill>
                            <a:srgbClr val="000000"/>
                          </a:solidFill>
                          <a:latin typeface="Calibri"/>
                        </a:rPr>
                        <a:t>ADVANCE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r>
              <a:tr h="49195">
                <a:tc>
                  <a:txBody>
                    <a:bodyPr/>
                    <a:lstStyle/>
                    <a:p>
                      <a:pPr algn="l" fontAlgn="b"/>
                      <a:r>
                        <a:rPr lang="en-US" sz="300" b="0" i="0" u="none" strike="noStrike">
                          <a:solidFill>
                            <a:srgbClr val="000000"/>
                          </a:solidFill>
                          <a:latin typeface="Calibri"/>
                        </a:rPr>
                        <a:t>ACCORD BP Standard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r>
              <a:tr h="49195">
                <a:tc>
                  <a:txBody>
                    <a:bodyPr/>
                    <a:lstStyle/>
                    <a:p>
                      <a:pPr algn="l" fontAlgn="b"/>
                      <a:r>
                        <a:rPr lang="en-US" sz="300" b="0" i="0" u="none" strike="noStrike">
                          <a:solidFill>
                            <a:srgbClr val="000000"/>
                          </a:solidFill>
                          <a:latin typeface="Calibri"/>
                        </a:rPr>
                        <a:t>ACCORD BP Intensive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r>
              <a:tr h="49195">
                <a:tc>
                  <a:txBody>
                    <a:bodyPr/>
                    <a:lstStyle/>
                    <a:p>
                      <a:pPr algn="l" fontAlgn="b"/>
                      <a:r>
                        <a:rPr lang="en-US" sz="300" b="0" i="0" u="none" strike="noStrike">
                          <a:solidFill>
                            <a:srgbClr val="000000"/>
                          </a:solidFill>
                          <a:latin typeface="Calibri"/>
                        </a:rPr>
                        <a:t>ACCORD BP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r>
              <a:tr h="49195">
                <a:tc>
                  <a:txBody>
                    <a:bodyPr/>
                    <a:lstStyle/>
                    <a:p>
                      <a:pPr algn="l" fontAlgn="b"/>
                      <a:r>
                        <a:rPr lang="en-US" sz="300" b="1" i="0" u="none" strike="noStrike">
                          <a:solidFill>
                            <a:srgbClr val="000000"/>
                          </a:solidFill>
                          <a:latin typeface="Calibri"/>
                        </a:rPr>
                        <a:t>RANK MODELS FOR EACH POPULATION</a:t>
                      </a: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0" i="0" u="none" strike="noStrike">
                          <a:solidFill>
                            <a:srgbClr val="000000"/>
                          </a:solidFill>
                          <a:latin typeface="Calibri"/>
                        </a:rPr>
                        <a:t>UKPDS33 Conventional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r>
              <a:tr h="49195">
                <a:tc>
                  <a:txBody>
                    <a:bodyPr/>
                    <a:lstStyle/>
                    <a:p>
                      <a:pPr algn="l" fontAlgn="b"/>
                      <a:r>
                        <a:rPr lang="en-US" sz="300" b="0" i="0" u="none" strike="noStrike">
                          <a:solidFill>
                            <a:srgbClr val="000000"/>
                          </a:solidFill>
                          <a:latin typeface="Calibri"/>
                        </a:rPr>
                        <a:t>UKPDS33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r>
              <a:tr h="49195">
                <a:tc>
                  <a:txBody>
                    <a:bodyPr/>
                    <a:lstStyle/>
                    <a:p>
                      <a:pPr algn="l" fontAlgn="b"/>
                      <a:r>
                        <a:rPr lang="en-US" sz="300" b="0" i="0" u="none" strike="noStrike">
                          <a:solidFill>
                            <a:srgbClr val="000000"/>
                          </a:solidFill>
                          <a:latin typeface="Calibri"/>
                        </a:rPr>
                        <a:t>UKPDS33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r>
              <a:tr h="49195">
                <a:tc>
                  <a:txBody>
                    <a:bodyPr/>
                    <a:lstStyle/>
                    <a:p>
                      <a:pPr algn="l" fontAlgn="b"/>
                      <a:r>
                        <a:rPr lang="en-US" sz="300" b="0" i="0" u="none" strike="noStrike">
                          <a:solidFill>
                            <a:srgbClr val="000000"/>
                          </a:solidFill>
                          <a:latin typeface="Calibri"/>
                        </a:rPr>
                        <a:t>ASPEN All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r>
              <a:tr h="49195">
                <a:tc>
                  <a:txBody>
                    <a:bodyPr/>
                    <a:lstStyle/>
                    <a:p>
                      <a:pPr algn="l" fontAlgn="b"/>
                      <a:r>
                        <a:rPr lang="en-US" sz="300" b="0" i="0" u="none" strike="noStrike">
                          <a:solidFill>
                            <a:srgbClr val="000000"/>
                          </a:solidFill>
                          <a:latin typeface="Calibri"/>
                        </a:rPr>
                        <a:t>ASPEN All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r>
              <a:tr h="49195">
                <a:tc>
                  <a:txBody>
                    <a:bodyPr/>
                    <a:lstStyle/>
                    <a:p>
                      <a:pPr algn="l" fontAlgn="b"/>
                      <a:r>
                        <a:rPr lang="en-US" sz="300" b="0" i="0" u="none" strike="noStrike">
                          <a:solidFill>
                            <a:srgbClr val="000000"/>
                          </a:solidFill>
                          <a:latin typeface="Calibri"/>
                        </a:rPr>
                        <a:t>ASPEN Primary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r>
              <a:tr h="49195">
                <a:tc>
                  <a:txBody>
                    <a:bodyPr/>
                    <a:lstStyle/>
                    <a:p>
                      <a:pPr algn="l" fontAlgn="b"/>
                      <a:r>
                        <a:rPr lang="en-US" sz="300" b="0" i="0" u="none" strike="noStrike">
                          <a:solidFill>
                            <a:srgbClr val="000000"/>
                          </a:solidFill>
                          <a:latin typeface="Calibri"/>
                        </a:rPr>
                        <a:t>ASPEN Primary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r>
              <a:tr h="49195">
                <a:tc>
                  <a:txBody>
                    <a:bodyPr/>
                    <a:lstStyle/>
                    <a:p>
                      <a:pPr algn="l" fontAlgn="b"/>
                      <a:r>
                        <a:rPr lang="en-US" sz="300" b="0" i="0" u="none" strike="noStrike">
                          <a:solidFill>
                            <a:srgbClr val="000000"/>
                          </a:solidFill>
                          <a:latin typeface="Calibri"/>
                        </a:rPr>
                        <a:t>ASPEN Secondary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r>
              <a:tr h="49195">
                <a:tc>
                  <a:txBody>
                    <a:bodyPr/>
                    <a:lstStyle/>
                    <a:p>
                      <a:pPr algn="l" fontAlgn="b"/>
                      <a:r>
                        <a:rPr lang="en-US" sz="300" b="0" i="0" u="none" strike="noStrike">
                          <a:solidFill>
                            <a:srgbClr val="000000"/>
                          </a:solidFill>
                          <a:latin typeface="Calibri"/>
                        </a:rPr>
                        <a:t>ASPEN Secondary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r>
              <a:tr h="49195">
                <a:tc>
                  <a:txBody>
                    <a:bodyPr/>
                    <a:lstStyle/>
                    <a:p>
                      <a:pPr algn="l" fontAlgn="b"/>
                      <a:r>
                        <a:rPr lang="en-US" sz="300" b="0" i="0" u="none" strike="noStrike">
                          <a:solidFill>
                            <a:srgbClr val="000000"/>
                          </a:solidFill>
                          <a:latin typeface="Calibri"/>
                        </a:rPr>
                        <a:t>ASPEN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r>
              <a:tr h="49195">
                <a:tc>
                  <a:txBody>
                    <a:bodyPr/>
                    <a:lstStyle/>
                    <a:p>
                      <a:pPr algn="l" fontAlgn="b"/>
                      <a:r>
                        <a:rPr lang="en-US" sz="300" b="0" i="0" u="none" strike="noStrike">
                          <a:solidFill>
                            <a:srgbClr val="000000"/>
                          </a:solidFill>
                          <a:latin typeface="Calibri"/>
                        </a:rPr>
                        <a:t>ADVANCE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r>
              <a:tr h="49195">
                <a:tc>
                  <a:txBody>
                    <a:bodyPr/>
                    <a:lstStyle/>
                    <a:p>
                      <a:pPr algn="l" fontAlgn="b"/>
                      <a:r>
                        <a:rPr lang="en-US" sz="300" b="0" i="0" u="none" strike="noStrike">
                          <a:solidFill>
                            <a:srgbClr val="000000"/>
                          </a:solidFill>
                          <a:latin typeface="Calibri"/>
                        </a:rPr>
                        <a:t>ADVANCE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r>
              <a:tr h="49195">
                <a:tc>
                  <a:txBody>
                    <a:bodyPr/>
                    <a:lstStyle/>
                    <a:p>
                      <a:pPr algn="l" fontAlgn="b"/>
                      <a:r>
                        <a:rPr lang="en-US" sz="300" b="0" i="0" u="none" strike="noStrike">
                          <a:solidFill>
                            <a:srgbClr val="000000"/>
                          </a:solidFill>
                          <a:latin typeface="Calibri"/>
                        </a:rPr>
                        <a:t>ADVANCE Asia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r>
              <a:tr h="49195">
                <a:tc>
                  <a:txBody>
                    <a:bodyPr/>
                    <a:lstStyle/>
                    <a:p>
                      <a:pPr algn="l" fontAlgn="b"/>
                      <a:r>
                        <a:rPr lang="en-US" sz="300" b="0" i="0" u="none" strike="noStrike">
                          <a:solidFill>
                            <a:srgbClr val="000000"/>
                          </a:solidFill>
                          <a:latin typeface="Calibri"/>
                        </a:rPr>
                        <a:t>ADVANCE Asia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r>
              <a:tr h="49195">
                <a:tc>
                  <a:txBody>
                    <a:bodyPr/>
                    <a:lstStyle/>
                    <a:p>
                      <a:pPr algn="l" fontAlgn="b"/>
                      <a:r>
                        <a:rPr lang="en-US" sz="300" b="0" i="0" u="none" strike="noStrike">
                          <a:solidFill>
                            <a:srgbClr val="000000"/>
                          </a:solidFill>
                          <a:latin typeface="Calibri"/>
                        </a:rPr>
                        <a:t>ADVANCE EME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r>
              <a:tr h="49195">
                <a:tc>
                  <a:txBody>
                    <a:bodyPr/>
                    <a:lstStyle/>
                    <a:p>
                      <a:pPr algn="l" fontAlgn="b"/>
                      <a:r>
                        <a:rPr lang="en-US" sz="300" b="0" i="0" u="none" strike="noStrike">
                          <a:solidFill>
                            <a:srgbClr val="000000"/>
                          </a:solidFill>
                          <a:latin typeface="Calibri"/>
                        </a:rPr>
                        <a:t>ADVANCE EME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r>
              <a:tr h="49195">
                <a:tc>
                  <a:txBody>
                    <a:bodyPr/>
                    <a:lstStyle/>
                    <a:p>
                      <a:pPr algn="l" fontAlgn="b"/>
                      <a:r>
                        <a:rPr lang="en-US" sz="300" b="0" i="0" u="none" strike="noStrike">
                          <a:solidFill>
                            <a:srgbClr val="000000"/>
                          </a:solidFill>
                          <a:latin typeface="Calibri"/>
                        </a:rPr>
                        <a:t>ADVANCE Eastern Europe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r>
              <a:tr h="49195">
                <a:tc>
                  <a:txBody>
                    <a:bodyPr/>
                    <a:lstStyle/>
                    <a:p>
                      <a:pPr algn="l" fontAlgn="b"/>
                      <a:r>
                        <a:rPr lang="en-US" sz="300" b="0" i="0" u="none" strike="noStrike">
                          <a:solidFill>
                            <a:srgbClr val="000000"/>
                          </a:solidFill>
                          <a:latin typeface="Calibri"/>
                        </a:rPr>
                        <a:t>ADVANCE Eastern Europe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r>
              <a:tr h="49195">
                <a:tc>
                  <a:txBody>
                    <a:bodyPr/>
                    <a:lstStyle/>
                    <a:p>
                      <a:pPr algn="l" fontAlgn="b"/>
                      <a:r>
                        <a:rPr lang="en-US" sz="300" b="0" i="0" u="none" strike="noStrike">
                          <a:solidFill>
                            <a:srgbClr val="000000"/>
                          </a:solidFill>
                          <a:latin typeface="Calibri"/>
                        </a:rPr>
                        <a:t>ADVANCE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r>
              <a:tr h="49195">
                <a:tc>
                  <a:txBody>
                    <a:bodyPr/>
                    <a:lstStyle/>
                    <a:p>
                      <a:pPr algn="l" fontAlgn="b"/>
                      <a:r>
                        <a:rPr lang="en-US" sz="300" b="0" i="0" u="none" strike="noStrike">
                          <a:solidFill>
                            <a:srgbClr val="000000"/>
                          </a:solidFill>
                          <a:latin typeface="Calibri"/>
                        </a:rPr>
                        <a:t>ACCORD BP Standard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r>
              <a:tr h="49195">
                <a:tc>
                  <a:txBody>
                    <a:bodyPr/>
                    <a:lstStyle/>
                    <a:p>
                      <a:pPr algn="l" fontAlgn="b"/>
                      <a:r>
                        <a:rPr lang="en-US" sz="300" b="0" i="0" u="none" strike="noStrike">
                          <a:solidFill>
                            <a:srgbClr val="000000"/>
                          </a:solidFill>
                          <a:latin typeface="Calibri"/>
                        </a:rPr>
                        <a:t>ACCORD BP Intensive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r>
              <a:tr h="49195">
                <a:tc>
                  <a:txBody>
                    <a:bodyPr/>
                    <a:lstStyle/>
                    <a:p>
                      <a:pPr algn="l" fontAlgn="b"/>
                      <a:r>
                        <a:rPr lang="en-US" sz="300" b="0" i="0" u="none" strike="noStrike">
                          <a:solidFill>
                            <a:srgbClr val="000000"/>
                          </a:solidFill>
                          <a:latin typeface="Calibri"/>
                        </a:rPr>
                        <a:t>ACCORD BP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r>
              <a:tr h="49195">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1" i="0" u="none" strike="noStrike">
                          <a:solidFill>
                            <a:srgbClr val="000000"/>
                          </a:solidFill>
                          <a:latin typeface="Calibri"/>
                        </a:rPr>
                        <a:t>OVERALL MODEL RANKING RESULTS</a:t>
                      </a: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0" i="0" u="none" strike="noStrike">
                          <a:solidFill>
                            <a:srgbClr val="000000"/>
                          </a:solidFill>
                          <a:latin typeface="Calibri"/>
                        </a:rPr>
                        <a:t>Method_A1c</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Method_BMI</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Method_BP</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Method_Lipids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Method_Smoke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Method_MI</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Method_Stroke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Method_DeathCHD</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Method_DeathStroke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Method_TimeImprove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dirty="0">
                          <a:solidFill>
                            <a:srgbClr val="000000"/>
                          </a:solidFill>
                          <a:latin typeface="Calibri"/>
                        </a:rPr>
                        <a:t>Weighted Mean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18.51</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18.92</a:t>
                      </a:r>
                    </a:p>
                  </a:txBody>
                  <a:tcPr marL="1295" marR="1295" marT="1295" marB="0" anchor="b">
                    <a:lnL>
                      <a:noFill/>
                    </a:lnL>
                    <a:lnR>
                      <a:noFill/>
                    </a:lnR>
                    <a:lnT>
                      <a:noFill/>
                    </a:lnT>
                    <a:lnB>
                      <a:noFill/>
                    </a:lnB>
                    <a:solidFill>
                      <a:srgbClr val="66BF7B"/>
                    </a:solidFill>
                  </a:tcPr>
                </a:tc>
                <a:tc>
                  <a:txBody>
                    <a:bodyPr/>
                    <a:lstStyle/>
                    <a:p>
                      <a:pPr algn="r" fontAlgn="b"/>
                      <a:r>
                        <a:rPr lang="en-US" sz="300" b="0" i="0" u="none" strike="noStrike">
                          <a:solidFill>
                            <a:srgbClr val="000000"/>
                          </a:solidFill>
                          <a:latin typeface="Calibri"/>
                        </a:rPr>
                        <a:t>19.78</a:t>
                      </a:r>
                    </a:p>
                  </a:txBody>
                  <a:tcPr marL="1295" marR="1295" marT="1295" marB="0" anchor="b">
                    <a:lnL>
                      <a:noFill/>
                    </a:lnL>
                    <a:lnR>
                      <a:noFill/>
                    </a:lnR>
                    <a:lnT>
                      <a:noFill/>
                    </a:lnT>
                    <a:lnB>
                      <a:noFill/>
                    </a:lnB>
                    <a:solidFill>
                      <a:srgbClr val="6EC17B"/>
                    </a:solidFill>
                  </a:tcPr>
                </a:tc>
                <a:tc>
                  <a:txBody>
                    <a:bodyPr/>
                    <a:lstStyle/>
                    <a:p>
                      <a:pPr algn="r" fontAlgn="b"/>
                      <a:r>
                        <a:rPr lang="en-US" sz="300" b="0" i="0" u="none" strike="noStrike">
                          <a:solidFill>
                            <a:srgbClr val="000000"/>
                          </a:solidFill>
                          <a:latin typeface="Calibri"/>
                        </a:rPr>
                        <a:t>20.04</a:t>
                      </a:r>
                    </a:p>
                  </a:txBody>
                  <a:tcPr marL="1295" marR="1295" marT="1295" marB="0" anchor="b">
                    <a:lnL>
                      <a:noFill/>
                    </a:lnL>
                    <a:lnR>
                      <a:noFill/>
                    </a:lnR>
                    <a:lnT>
                      <a:noFill/>
                    </a:lnT>
                    <a:lnB>
                      <a:noFill/>
                    </a:lnB>
                    <a:solidFill>
                      <a:srgbClr val="70C17B"/>
                    </a:solidFill>
                  </a:tcPr>
                </a:tc>
                <a:tc>
                  <a:txBody>
                    <a:bodyPr/>
                    <a:lstStyle/>
                    <a:p>
                      <a:pPr algn="r" fontAlgn="b"/>
                      <a:r>
                        <a:rPr lang="en-US" sz="300" b="0" i="0" u="none" strike="noStrike">
                          <a:solidFill>
                            <a:srgbClr val="000000"/>
                          </a:solidFill>
                          <a:latin typeface="Calibri"/>
                        </a:rPr>
                        <a:t>20.51</a:t>
                      </a:r>
                    </a:p>
                  </a:txBody>
                  <a:tcPr marL="1295" marR="1295" marT="1295" marB="0" anchor="b">
                    <a:lnL>
                      <a:noFill/>
                    </a:lnL>
                    <a:lnR>
                      <a:noFill/>
                    </a:lnR>
                    <a:lnT>
                      <a:noFill/>
                    </a:lnT>
                    <a:lnB>
                      <a:noFill/>
                    </a:lnB>
                    <a:solidFill>
                      <a:srgbClr val="74C37C"/>
                    </a:solidFill>
                  </a:tcPr>
                </a:tc>
                <a:tc>
                  <a:txBody>
                    <a:bodyPr/>
                    <a:lstStyle/>
                    <a:p>
                      <a:pPr algn="r" fontAlgn="b"/>
                      <a:r>
                        <a:rPr lang="en-US" sz="300" b="0" i="0" u="none" strike="noStrike">
                          <a:solidFill>
                            <a:srgbClr val="000000"/>
                          </a:solidFill>
                          <a:latin typeface="Calibri"/>
                        </a:rPr>
                        <a:t>20.72</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20.73</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20.92</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21.48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21.66</a:t>
                      </a:r>
                    </a:p>
                  </a:txBody>
                  <a:tcPr marL="1295" marR="1295" marT="1295" marB="0" anchor="b">
                    <a:lnL>
                      <a:noFill/>
                    </a:lnL>
                    <a:lnR>
                      <a:noFill/>
                    </a:lnR>
                    <a:lnT>
                      <a:noFill/>
                    </a:lnT>
                    <a:lnB>
                      <a:noFill/>
                    </a:lnB>
                    <a:solidFill>
                      <a:srgbClr val="7EC57C"/>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22.63</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22.88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23.57</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23.77</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25.67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27.65</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27.91</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30.56</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31.15</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31.41</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32.09</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33.88</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33.89</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34.14</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34.43</a:t>
                      </a:r>
                    </a:p>
                  </a:txBody>
                  <a:tcPr marL="1295" marR="1295" marT="129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35.32</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35.69</a:t>
                      </a:r>
                    </a:p>
                  </a:txBody>
                  <a:tcPr marL="1295" marR="1295" marT="129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36.12</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36.34</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37.9</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38.1</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38.96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39.15</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39.45</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39.65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39.92</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40.18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40.52</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40.76</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41.61</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42.15</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42.85</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43.02</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43.71</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44.55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44.57</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44.99</a:t>
                      </a:r>
                    </a:p>
                  </a:txBody>
                  <a:tcPr marL="1295" marR="1295" marT="129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45.38</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45.46</a:t>
                      </a:r>
                    </a:p>
                  </a:txBody>
                  <a:tcPr marL="1295" marR="1295" marT="1295" marB="0" anchor="b">
                    <a:lnL>
                      <a:noFill/>
                    </a:lnL>
                    <a:lnR>
                      <a:noFill/>
                    </a:lnR>
                    <a:lnT>
                      <a:noFill/>
                    </a:lnT>
                    <a:lnB>
                      <a:noFill/>
                    </a:lnB>
                    <a:solidFill>
                      <a:srgbClr val="FCAD79"/>
                    </a:solidFill>
                  </a:tcPr>
                </a:tc>
                <a:tc>
                  <a:txBody>
                    <a:bodyPr/>
                    <a:lstStyle/>
                    <a:p>
                      <a:pPr algn="r" fontAlgn="b"/>
                      <a:r>
                        <a:rPr lang="en-US" sz="300" b="0" i="0" u="none" strike="noStrike">
                          <a:solidFill>
                            <a:srgbClr val="000000"/>
                          </a:solidFill>
                          <a:latin typeface="Calibri"/>
                        </a:rPr>
                        <a:t>46.3</a:t>
                      </a:r>
                    </a:p>
                  </a:txBody>
                  <a:tcPr marL="1295" marR="1295" marT="1295" marB="0" anchor="b">
                    <a:lnL>
                      <a:noFill/>
                    </a:lnL>
                    <a:lnR>
                      <a:noFill/>
                    </a:lnR>
                    <a:lnT>
                      <a:noFill/>
                    </a:lnT>
                    <a:lnB>
                      <a:noFill/>
                    </a:lnB>
                    <a:solidFill>
                      <a:srgbClr val="FCA877"/>
                    </a:solidFill>
                  </a:tcPr>
                </a:tc>
                <a:tc>
                  <a:txBody>
                    <a:bodyPr/>
                    <a:lstStyle/>
                    <a:p>
                      <a:pPr algn="r" fontAlgn="b"/>
                      <a:r>
                        <a:rPr lang="en-US" sz="300" b="0" i="0" u="none" strike="noStrike">
                          <a:solidFill>
                            <a:srgbClr val="000000"/>
                          </a:solidFill>
                          <a:latin typeface="Calibri"/>
                        </a:rPr>
                        <a:t>46.87</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47.07</a:t>
                      </a:r>
                    </a:p>
                  </a:txBody>
                  <a:tcPr marL="1295" marR="1295" marT="1295" marB="0" anchor="b">
                    <a:lnL>
                      <a:noFill/>
                    </a:lnL>
                    <a:lnR>
                      <a:noFill/>
                    </a:lnR>
                    <a:lnT>
                      <a:noFill/>
                    </a:lnT>
                    <a:lnB>
                      <a:noFill/>
                    </a:lnB>
                    <a:solidFill>
                      <a:srgbClr val="FCA376"/>
                    </a:solidFill>
                  </a:tcPr>
                </a:tc>
                <a:tc>
                  <a:txBody>
                    <a:bodyPr/>
                    <a:lstStyle/>
                    <a:p>
                      <a:pPr algn="r" fontAlgn="b"/>
                      <a:r>
                        <a:rPr lang="en-US" sz="300" b="0" i="0" u="none" strike="noStrike">
                          <a:solidFill>
                            <a:srgbClr val="000000"/>
                          </a:solidFill>
                          <a:latin typeface="Calibri"/>
                        </a:rPr>
                        <a:t>47.24</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47.62</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51.37</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53.41</a:t>
                      </a:r>
                    </a:p>
                  </a:txBody>
                  <a:tcPr marL="1295" marR="1295" marT="1295" marB="0" anchor="b">
                    <a:lnL>
                      <a:noFill/>
                    </a:lnL>
                    <a:lnR>
                      <a:noFill/>
                    </a:lnR>
                    <a:lnT>
                      <a:noFill/>
                    </a:lnT>
                    <a:lnB>
                      <a:noFill/>
                    </a:lnB>
                    <a:solidFill>
                      <a:srgbClr val="F9786E"/>
                    </a:solidFill>
                  </a:tcPr>
                </a:tc>
                <a:tc>
                  <a:txBody>
                    <a:bodyPr/>
                    <a:lstStyle/>
                    <a:p>
                      <a:pPr algn="r" fontAlgn="b"/>
                      <a:r>
                        <a:rPr lang="en-US" sz="300" b="0" i="0" u="none" strike="noStrike">
                          <a:solidFill>
                            <a:srgbClr val="000000"/>
                          </a:solidFill>
                          <a:latin typeface="Calibri"/>
                        </a:rPr>
                        <a:t>55.47</a:t>
                      </a:r>
                    </a:p>
                  </a:txBody>
                  <a:tcPr marL="1295" marR="1295" marT="1295" marB="0" anchor="b">
                    <a:lnL>
                      <a:noFill/>
                    </a:lnL>
                    <a:lnR>
                      <a:noFill/>
                    </a:lnR>
                    <a:lnT>
                      <a:noFill/>
                    </a:lnT>
                    <a:lnB>
                      <a:noFill/>
                    </a:lnB>
                    <a:solidFill>
                      <a:srgbClr val="F96A6C"/>
                    </a:solidFill>
                  </a:tcPr>
                </a:tc>
                <a:tc>
                  <a:txBody>
                    <a:bodyPr/>
                    <a:lstStyle/>
                    <a:p>
                      <a:pPr algn="r" fontAlgn="b"/>
                      <a:r>
                        <a:rPr lang="en-US" sz="300" b="0" i="0" u="none" strike="noStrike" dirty="0">
                          <a:solidFill>
                            <a:srgbClr val="000000"/>
                          </a:solidFill>
                          <a:latin typeface="Calibri"/>
                        </a:rPr>
                        <a:t>55.58</a:t>
                      </a:r>
                    </a:p>
                  </a:txBody>
                  <a:tcPr marL="1295" marR="1295" marT="1295" marB="0" anchor="b">
                    <a:lnL>
                      <a:noFill/>
                    </a:lnL>
                    <a:lnR>
                      <a:noFill/>
                    </a:lnR>
                    <a:lnT>
                      <a:noFill/>
                    </a:lnT>
                    <a:lnB>
                      <a:noFill/>
                    </a:lnB>
                    <a:solidFill>
                      <a:srgbClr val="F8696B"/>
                    </a:solidFill>
                  </a:tcPr>
                </a:tc>
              </a:tr>
            </a:tbl>
          </a:graphicData>
        </a:graphic>
      </p:graphicFrame>
      <p:sp>
        <p:nvSpPr>
          <p:cNvPr id="2" name="Title 1"/>
          <p:cNvSpPr>
            <a:spLocks noGrp="1"/>
          </p:cNvSpPr>
          <p:nvPr>
            <p:ph type="title"/>
          </p:nvPr>
        </p:nvSpPr>
        <p:spPr/>
        <p:txBody>
          <a:bodyPr/>
          <a:lstStyle/>
          <a:p>
            <a:r>
              <a:rPr lang="en-US" dirty="0" smtClean="0"/>
              <a:t>Results 2012</a:t>
            </a:r>
            <a:endParaRPr lang="en-US" dirty="0"/>
          </a:p>
        </p:txBody>
      </p:sp>
      <p:sp>
        <p:nvSpPr>
          <p:cNvPr id="7" name="TextBox 6"/>
          <p:cNvSpPr txBox="1"/>
          <p:nvPr/>
        </p:nvSpPr>
        <p:spPr>
          <a:xfrm>
            <a:off x="914407" y="1524000"/>
            <a:ext cx="1371600" cy="369332"/>
          </a:xfrm>
          <a:prstGeom prst="rect">
            <a:avLst/>
          </a:prstGeom>
          <a:noFill/>
        </p:spPr>
        <p:txBody>
          <a:bodyPr wrap="square" rtlCol="0">
            <a:spAutoFit/>
          </a:bodyPr>
          <a:lstStyle/>
          <a:p>
            <a:endParaRPr lang="en-US" dirty="0"/>
          </a:p>
        </p:txBody>
      </p:sp>
      <p:sp>
        <p:nvSpPr>
          <p:cNvPr id="8" name="Rectangle 7"/>
          <p:cNvSpPr/>
          <p:nvPr/>
        </p:nvSpPr>
        <p:spPr>
          <a:xfrm>
            <a:off x="228600" y="1524000"/>
            <a:ext cx="12192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Models</a:t>
            </a:r>
            <a:endParaRPr lang="en-US" sz="1400" dirty="0"/>
          </a:p>
        </p:txBody>
      </p:sp>
      <p:sp>
        <p:nvSpPr>
          <p:cNvPr id="9" name="Rectangle 8"/>
          <p:cNvSpPr/>
          <p:nvPr/>
        </p:nvSpPr>
        <p:spPr>
          <a:xfrm>
            <a:off x="228600" y="2133600"/>
            <a:ext cx="1219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FITNESS SCORE</a:t>
            </a:r>
            <a:endParaRPr lang="en-US" sz="1400" dirty="0"/>
          </a:p>
        </p:txBody>
      </p:sp>
      <p:sp>
        <p:nvSpPr>
          <p:cNvPr id="10" name="Rectangle 9"/>
          <p:cNvSpPr/>
          <p:nvPr/>
        </p:nvSpPr>
        <p:spPr>
          <a:xfrm>
            <a:off x="228600" y="3276600"/>
            <a:ext cx="1219200" cy="106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POPULATIONS FOR EACH MODEL</a:t>
            </a:r>
            <a:endParaRPr lang="en-US" sz="1400" dirty="0"/>
          </a:p>
        </p:txBody>
      </p:sp>
      <p:sp>
        <p:nvSpPr>
          <p:cNvPr id="11" name="Rectangle 10"/>
          <p:cNvSpPr/>
          <p:nvPr/>
        </p:nvSpPr>
        <p:spPr>
          <a:xfrm>
            <a:off x="228600" y="4343400"/>
            <a:ext cx="1219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MODELS FOR EACH POPULATION</a:t>
            </a:r>
            <a:endParaRPr lang="en-US" sz="1400" dirty="0"/>
          </a:p>
        </p:txBody>
      </p:sp>
      <p:sp>
        <p:nvSpPr>
          <p:cNvPr id="12" name="Rectangle 11"/>
          <p:cNvSpPr/>
          <p:nvPr/>
        </p:nvSpPr>
        <p:spPr>
          <a:xfrm>
            <a:off x="228600" y="5486400"/>
            <a:ext cx="1219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MODELS</a:t>
            </a:r>
            <a:endParaRPr lang="en-US" sz="1400" dirty="0"/>
          </a:p>
        </p:txBody>
      </p:sp>
      <p:sp>
        <p:nvSpPr>
          <p:cNvPr id="16" name="TextBox 15"/>
          <p:cNvSpPr txBox="1"/>
          <p:nvPr/>
        </p:nvSpPr>
        <p:spPr>
          <a:xfrm>
            <a:off x="1447800" y="1307068"/>
            <a:ext cx="3733800" cy="369332"/>
          </a:xfrm>
          <a:prstGeom prst="rect">
            <a:avLst/>
          </a:prstGeom>
          <a:noFill/>
        </p:spPr>
        <p:txBody>
          <a:bodyPr wrap="square" rtlCol="0">
            <a:spAutoFit/>
          </a:bodyPr>
          <a:lstStyle/>
          <a:p>
            <a:pPr algn="ctr"/>
            <a:r>
              <a:rPr lang="en-US" dirty="0" smtClean="0">
                <a:solidFill>
                  <a:srgbClr val="5A8AC6"/>
                </a:solidFill>
              </a:rPr>
              <a:t>Without Biomarker Hypothesis</a:t>
            </a:r>
            <a:endParaRPr lang="en-US" dirty="0">
              <a:solidFill>
                <a:srgbClr val="5A8AC6"/>
              </a:solidFill>
            </a:endParaRPr>
          </a:p>
        </p:txBody>
      </p:sp>
      <p:sp>
        <p:nvSpPr>
          <p:cNvPr id="17" name="TextBox 16"/>
          <p:cNvSpPr txBox="1"/>
          <p:nvPr/>
        </p:nvSpPr>
        <p:spPr>
          <a:xfrm>
            <a:off x="5181600" y="1307068"/>
            <a:ext cx="3733800" cy="369332"/>
          </a:xfrm>
          <a:prstGeom prst="rect">
            <a:avLst/>
          </a:prstGeom>
          <a:noFill/>
        </p:spPr>
        <p:txBody>
          <a:bodyPr wrap="square" rtlCol="0">
            <a:spAutoFit/>
          </a:bodyPr>
          <a:lstStyle/>
          <a:p>
            <a:pPr algn="ctr"/>
            <a:r>
              <a:rPr lang="en-US" dirty="0" smtClean="0">
                <a:solidFill>
                  <a:srgbClr val="F8696B"/>
                </a:solidFill>
              </a:rPr>
              <a:t>With Biomarker Hypothesis</a:t>
            </a:r>
            <a:endParaRPr lang="en-US" dirty="0">
              <a:solidFill>
                <a:srgbClr val="F8696B"/>
              </a:solidFill>
            </a:endParaRPr>
          </a:p>
        </p:txBody>
      </p:sp>
      <p:cxnSp>
        <p:nvCxnSpPr>
          <p:cNvPr id="23" name="Elbow Connector 22"/>
          <p:cNvCxnSpPr/>
          <p:nvPr/>
        </p:nvCxnSpPr>
        <p:spPr>
          <a:xfrm rot="5400000">
            <a:off x="1257300" y="1562100"/>
            <a:ext cx="838200" cy="152400"/>
          </a:xfrm>
          <a:prstGeom prst="bentConnector3">
            <a:avLst>
              <a:gd name="adj1" fmla="val 29545"/>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6200000" flipH="1">
            <a:off x="1028700" y="1562100"/>
            <a:ext cx="838200" cy="152400"/>
          </a:xfrm>
          <a:prstGeom prst="bentConnector3">
            <a:avLst>
              <a:gd name="adj1" fmla="val 29545"/>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4800" y="304800"/>
            <a:ext cx="1295400" cy="923330"/>
          </a:xfrm>
          <a:prstGeom prst="rect">
            <a:avLst/>
          </a:prstGeom>
          <a:noFill/>
        </p:spPr>
        <p:txBody>
          <a:bodyPr wrap="square" rtlCol="0">
            <a:spAutoFit/>
          </a:bodyPr>
          <a:lstStyle/>
          <a:p>
            <a:pPr algn="ctr"/>
            <a:r>
              <a:rPr lang="en-US" dirty="0" smtClean="0">
                <a:solidFill>
                  <a:srgbClr val="5A8AC6"/>
                </a:solidFill>
              </a:rPr>
              <a:t>Without Treatment Hypothesis</a:t>
            </a:r>
            <a:endParaRPr lang="en-US" dirty="0">
              <a:solidFill>
                <a:srgbClr val="5A8AC6"/>
              </a:solidFill>
            </a:endParaRPr>
          </a:p>
        </p:txBody>
      </p:sp>
      <p:sp>
        <p:nvSpPr>
          <p:cNvPr id="32" name="TextBox 31"/>
          <p:cNvSpPr txBox="1"/>
          <p:nvPr/>
        </p:nvSpPr>
        <p:spPr>
          <a:xfrm>
            <a:off x="1524000" y="304800"/>
            <a:ext cx="1295400" cy="923330"/>
          </a:xfrm>
          <a:prstGeom prst="rect">
            <a:avLst/>
          </a:prstGeom>
          <a:noFill/>
        </p:spPr>
        <p:txBody>
          <a:bodyPr wrap="square" rtlCol="0">
            <a:spAutoFit/>
          </a:bodyPr>
          <a:lstStyle/>
          <a:p>
            <a:pPr algn="ctr"/>
            <a:r>
              <a:rPr lang="en-US" dirty="0" smtClean="0">
                <a:solidFill>
                  <a:srgbClr val="F8696B"/>
                </a:solidFill>
              </a:rPr>
              <a:t>With Treatment Hypothesis</a:t>
            </a:r>
            <a:endParaRPr lang="en-US" dirty="0">
              <a:solidFill>
                <a:srgbClr val="F8696B"/>
              </a:solidFill>
            </a:endParaRPr>
          </a:p>
        </p:txBody>
      </p:sp>
      <p:cxnSp>
        <p:nvCxnSpPr>
          <p:cNvPr id="49" name="Straight Arrow Connector 48"/>
          <p:cNvCxnSpPr/>
          <p:nvPr/>
        </p:nvCxnSpPr>
        <p:spPr>
          <a:xfrm flipV="1">
            <a:off x="1524000" y="6096000"/>
            <a:ext cx="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57200" y="6248400"/>
            <a:ext cx="2133600" cy="369332"/>
          </a:xfrm>
          <a:prstGeom prst="rect">
            <a:avLst/>
          </a:prstGeom>
          <a:noFill/>
        </p:spPr>
        <p:txBody>
          <a:bodyPr wrap="square" rtlCol="0">
            <a:spAutoFit/>
          </a:bodyPr>
          <a:lstStyle/>
          <a:p>
            <a:pPr algn="ctr"/>
            <a:r>
              <a:rPr lang="en-US" dirty="0" smtClean="0"/>
              <a:t>Best Model Overall</a:t>
            </a:r>
            <a:endParaRPr lang="en-US" dirty="0"/>
          </a:p>
        </p:txBody>
      </p:sp>
      <p:cxnSp>
        <p:nvCxnSpPr>
          <p:cNvPr id="57" name="Straight Arrow Connector 56"/>
          <p:cNvCxnSpPr/>
          <p:nvPr/>
        </p:nvCxnSpPr>
        <p:spPr>
          <a:xfrm>
            <a:off x="5334000" y="1371600"/>
            <a:ext cx="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191000" y="1066800"/>
            <a:ext cx="2133600" cy="369332"/>
          </a:xfrm>
          <a:prstGeom prst="rect">
            <a:avLst/>
          </a:prstGeom>
          <a:noFill/>
        </p:spPr>
        <p:txBody>
          <a:bodyPr wrap="square" rtlCol="0">
            <a:spAutoFit/>
          </a:bodyPr>
          <a:lstStyle/>
          <a:p>
            <a:pPr algn="ctr"/>
            <a:r>
              <a:rPr lang="en-US" dirty="0" smtClean="0"/>
              <a:t>Best Model Overall</a:t>
            </a:r>
            <a:endParaRPr lang="en-US" dirty="0"/>
          </a:p>
        </p:txBody>
      </p:sp>
      <p:sp>
        <p:nvSpPr>
          <p:cNvPr id="21" name="Rectangle 20"/>
          <p:cNvSpPr/>
          <p:nvPr/>
        </p:nvSpPr>
        <p:spPr>
          <a:xfrm>
            <a:off x="0" y="3200400"/>
            <a:ext cx="9144000"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819400" y="3962400"/>
            <a:ext cx="3429000" cy="646331"/>
          </a:xfrm>
          <a:prstGeom prst="rect">
            <a:avLst/>
          </a:prstGeom>
          <a:noFill/>
        </p:spPr>
        <p:txBody>
          <a:bodyPr wrap="square" rtlCol="0">
            <a:spAutoFit/>
          </a:bodyPr>
          <a:lstStyle/>
          <a:p>
            <a:r>
              <a:rPr lang="en-US" dirty="0" smtClean="0"/>
              <a:t>22 Cohorts from 4 populations</a:t>
            </a:r>
          </a:p>
          <a:p>
            <a:r>
              <a:rPr lang="en-US" dirty="0" smtClean="0"/>
              <a:t>64 models variations/assumptions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up)">
                                      <p:cBhvr>
                                        <p:cTn id="16" dur="500"/>
                                        <p:tgtEl>
                                          <p:spTgt spid="3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up)">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wipe(down)">
                                      <p:cBhvr>
                                        <p:cTn id="25" dur="500"/>
                                        <p:tgtEl>
                                          <p:spTgt spid="56"/>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down)">
                                      <p:cBhvr>
                                        <p:cTn id="29" dur="50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up)">
                                      <p:cBhvr>
                                        <p:cTn id="34" dur="500"/>
                                        <p:tgtEl>
                                          <p:spTgt spid="58"/>
                                        </p:tgtEl>
                                      </p:cBhvr>
                                    </p:animEffect>
                                  </p:childTnLst>
                                </p:cTn>
                              </p:par>
                              <p:par>
                                <p:cTn id="35" presetID="22" presetClass="entr" presetSubtype="1"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up)">
                                      <p:cBhvr>
                                        <p:cTn id="3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56" grpId="0"/>
      <p:bldP spid="58"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2013</a:t>
            </a:r>
            <a:endParaRPr lang="en-US" dirty="0"/>
          </a:p>
        </p:txBody>
      </p:sp>
      <p:sp>
        <p:nvSpPr>
          <p:cNvPr id="26" name="TextBox 25"/>
          <p:cNvSpPr txBox="1"/>
          <p:nvPr/>
        </p:nvSpPr>
        <p:spPr>
          <a:xfrm>
            <a:off x="4038600" y="5247382"/>
            <a:ext cx="5029200" cy="1077218"/>
          </a:xfrm>
          <a:prstGeom prst="rect">
            <a:avLst/>
          </a:prstGeom>
          <a:noFill/>
        </p:spPr>
        <p:txBody>
          <a:bodyPr wrap="square" rtlCol="0">
            <a:spAutoFit/>
          </a:bodyPr>
          <a:lstStyle/>
          <a:p>
            <a:pPr algn="ctr"/>
            <a:r>
              <a:rPr lang="en-US" sz="1600" dirty="0" smtClean="0"/>
              <a:t>Each matrix entry represents:</a:t>
            </a:r>
          </a:p>
          <a:p>
            <a:pPr algn="ctr"/>
            <a:r>
              <a:rPr lang="en-US" sz="1600" dirty="0" smtClean="0"/>
              <a:t>1000 individuals X  10 repetitions (X 10 time steps)</a:t>
            </a:r>
          </a:p>
          <a:p>
            <a:pPr algn="ctr"/>
            <a:r>
              <a:rPr lang="en-US" sz="1600" dirty="0" smtClean="0"/>
              <a:t>In this run 34 populations x 64 models </a:t>
            </a:r>
          </a:p>
          <a:p>
            <a:pPr algn="ctr"/>
            <a:r>
              <a:rPr lang="en-US" sz="1600" dirty="0" smtClean="0"/>
              <a:t>~ 20M parallel computations  ~ 2 weeks on 8 core machine</a:t>
            </a:r>
          </a:p>
        </p:txBody>
      </p:sp>
      <p:sp>
        <p:nvSpPr>
          <p:cNvPr id="35" name="TextBox 34"/>
          <p:cNvSpPr txBox="1"/>
          <p:nvPr/>
        </p:nvSpPr>
        <p:spPr>
          <a:xfrm>
            <a:off x="76200" y="5247382"/>
            <a:ext cx="3657600" cy="1077218"/>
          </a:xfrm>
          <a:prstGeom prst="rect">
            <a:avLst/>
          </a:prstGeom>
          <a:noFill/>
        </p:spPr>
        <p:txBody>
          <a:bodyPr wrap="square" rtlCol="0">
            <a:spAutoFit/>
          </a:bodyPr>
          <a:lstStyle/>
          <a:p>
            <a:pPr algn="ctr"/>
            <a:r>
              <a:rPr lang="en-US" sz="1600" dirty="0" smtClean="0"/>
              <a:t>Fitness score matrix compares </a:t>
            </a:r>
          </a:p>
          <a:p>
            <a:pPr algn="ctr"/>
            <a:r>
              <a:rPr lang="en-US" sz="1600" dirty="0" smtClean="0"/>
              <a:t>simulation result to reported trial results:</a:t>
            </a:r>
          </a:p>
          <a:p>
            <a:pPr algn="ctr"/>
            <a:r>
              <a:rPr lang="en-US" sz="1600" dirty="0" smtClean="0">
                <a:solidFill>
                  <a:srgbClr val="00B050"/>
                </a:solidFill>
              </a:rPr>
              <a:t>Green = good fit</a:t>
            </a:r>
            <a:r>
              <a:rPr lang="en-US" sz="1600" dirty="0" smtClean="0"/>
              <a:t>, </a:t>
            </a:r>
            <a:r>
              <a:rPr lang="en-US" sz="1600" dirty="0" smtClean="0">
                <a:solidFill>
                  <a:srgbClr val="FF0000"/>
                </a:solidFill>
              </a:rPr>
              <a:t>Red = bad fit</a:t>
            </a:r>
          </a:p>
          <a:p>
            <a:pPr algn="ctr"/>
            <a:r>
              <a:rPr lang="en-US" sz="1600" dirty="0" smtClean="0"/>
              <a:t>Rows = populations , Columns = models</a:t>
            </a:r>
          </a:p>
        </p:txBody>
      </p:sp>
      <p:graphicFrame>
        <p:nvGraphicFramePr>
          <p:cNvPr id="17" name="Table 16"/>
          <p:cNvGraphicFramePr>
            <a:graphicFrameLocks noGrp="1"/>
          </p:cNvGraphicFramePr>
          <p:nvPr/>
        </p:nvGraphicFramePr>
        <p:xfrm>
          <a:off x="228600" y="1524000"/>
          <a:ext cx="8660152" cy="3516767"/>
        </p:xfrm>
        <a:graphic>
          <a:graphicData uri="http://schemas.openxmlformats.org/drawingml/2006/table">
            <a:tbl>
              <a:tblPr/>
              <a:tblGrid>
                <a:gridCol w="456506"/>
                <a:gridCol w="719614"/>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tblGrid>
              <a:tr h="141686">
                <a:tc>
                  <a:txBody>
                    <a:bodyPr/>
                    <a:lstStyle/>
                    <a:p>
                      <a:pPr algn="l" fontAlgn="b"/>
                      <a:endParaRPr lang="en-US" sz="300" b="0" i="0" u="none" strike="noStrike" dirty="0">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latin typeface="Calibri"/>
                        </a:rPr>
                        <a:t>MODELS</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r>
              <a:tr h="44980">
                <a:tc rowSpan="10">
                  <a:txBody>
                    <a:bodyPr/>
                    <a:lstStyle/>
                    <a:p>
                      <a:pPr algn="ctr" fontAlgn="ctr"/>
                      <a:r>
                        <a:rPr lang="en-US" sz="500" b="1" i="0" u="none" strike="noStrike" dirty="0">
                          <a:solidFill>
                            <a:srgbClr val="000000"/>
                          </a:solidFill>
                          <a:latin typeface="Calibri"/>
                        </a:rPr>
                        <a:t>Model Characteristics</a:t>
                      </a:r>
                    </a:p>
                  </a:txBody>
                  <a:tcPr marL="2249" marR="2249" marT="22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latin typeface="Calibri"/>
                        </a:rPr>
                        <a:t>A1c changes</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BMI changes</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BP changes</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Lipid change</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Smoke changes</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MI Equation #</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Stroke Equation #</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CHD Death Equation #</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Stroke Death Equation #</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7229">
                <a:tc vMerge="1">
                  <a:txBody>
                    <a:bodyPr/>
                    <a:lstStyle/>
                    <a:p>
                      <a:endParaRPr lang="en-US"/>
                    </a:p>
                  </a:txBody>
                  <a:tcPr/>
                </a:tc>
                <a:tc>
                  <a:txBody>
                    <a:bodyPr/>
                    <a:lstStyle/>
                    <a:p>
                      <a:pPr algn="l" fontAlgn="b"/>
                      <a:r>
                        <a:rPr lang="en-US" sz="300" b="0" i="0" u="none" strike="noStrike">
                          <a:solidFill>
                            <a:srgbClr val="000000"/>
                          </a:solidFill>
                          <a:latin typeface="Calibri"/>
                        </a:rPr>
                        <a:t>Treatment Improvement Correction</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8696B"/>
                    </a:solidFill>
                  </a:tcPr>
                </a:tc>
              </a:tr>
              <a:tr h="270780">
                <a:tc>
                  <a:txBody>
                    <a:bodyPr/>
                    <a:lstStyle/>
                    <a:p>
                      <a:pPr algn="l" fontAlgn="b"/>
                      <a:endParaRPr lang="en-US" sz="300" b="1"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0">
                  <a:txBody>
                    <a:bodyPr/>
                    <a:lstStyle/>
                    <a:p>
                      <a:pPr algn="l" fontAlgn="b"/>
                      <a:r>
                        <a:rPr lang="en-US" sz="900" b="1" i="0" u="none" strike="noStrike">
                          <a:solidFill>
                            <a:srgbClr val="000000"/>
                          </a:solidFill>
                          <a:latin typeface="Calibri"/>
                        </a:rPr>
                        <a:t>FITNESS: LOW SCORE = GOOD FITNESS</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980">
                <a:tc rowSpan="3">
                  <a:txBody>
                    <a:bodyPr/>
                    <a:lstStyle/>
                    <a:p>
                      <a:pPr algn="ctr" fontAlgn="ctr"/>
                      <a:r>
                        <a:rPr lang="en-US" sz="500" b="1" i="0" u="none" strike="noStrike">
                          <a:solidFill>
                            <a:srgbClr val="000000"/>
                          </a:solidFill>
                          <a:latin typeface="Calibri"/>
                        </a:rPr>
                        <a:t>UKPDS</a:t>
                      </a:r>
                    </a:p>
                  </a:txBody>
                  <a:tcPr marL="2249" marR="2249" marT="22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latin typeface="Calibri"/>
                        </a:rPr>
                        <a:t>UKPDS33 Conventional</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300" b="0" i="0" u="none" strike="noStrike">
                          <a:solidFill>
                            <a:srgbClr val="000000"/>
                          </a:solidFill>
                          <a:latin typeface="Calibri"/>
                        </a:rPr>
                        <a:t>28.4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CE582"/>
                    </a:solidFill>
                  </a:tcPr>
                </a:tc>
                <a:tc>
                  <a:txBody>
                    <a:bodyPr/>
                    <a:lstStyle/>
                    <a:p>
                      <a:pPr algn="r" fontAlgn="b"/>
                      <a:r>
                        <a:rPr lang="en-US" sz="300" b="0" i="0" u="none" strike="noStrike">
                          <a:solidFill>
                            <a:srgbClr val="000000"/>
                          </a:solidFill>
                          <a:latin typeface="Calibri"/>
                        </a:rPr>
                        <a:t>23.7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4DE81"/>
                    </a:solidFill>
                  </a:tcPr>
                </a:tc>
                <a:tc>
                  <a:txBody>
                    <a:bodyPr/>
                    <a:lstStyle/>
                    <a:p>
                      <a:pPr algn="r" fontAlgn="b"/>
                      <a:r>
                        <a:rPr lang="en-US" sz="300" b="0" i="0" u="none" strike="noStrike">
                          <a:solidFill>
                            <a:srgbClr val="000000"/>
                          </a:solidFill>
                          <a:latin typeface="Calibri"/>
                        </a:rPr>
                        <a:t>25.2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CE081"/>
                    </a:solidFill>
                  </a:tcPr>
                </a:tc>
                <a:tc>
                  <a:txBody>
                    <a:bodyPr/>
                    <a:lstStyle/>
                    <a:p>
                      <a:pPr algn="r" fontAlgn="b"/>
                      <a:r>
                        <a:rPr lang="en-US" sz="300" b="0" i="0" u="none" strike="noStrike">
                          <a:solidFill>
                            <a:srgbClr val="000000"/>
                          </a:solidFill>
                          <a:latin typeface="Calibri"/>
                        </a:rPr>
                        <a:t>28.8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EE683"/>
                    </a:solidFill>
                  </a:tcPr>
                </a:tc>
                <a:tc>
                  <a:txBody>
                    <a:bodyPr/>
                    <a:lstStyle/>
                    <a:p>
                      <a:pPr algn="r" fontAlgn="b"/>
                      <a:r>
                        <a:rPr lang="en-US" sz="300" b="0" i="0" u="none" strike="noStrike">
                          <a:solidFill>
                            <a:srgbClr val="000000"/>
                          </a:solidFill>
                          <a:latin typeface="Calibri"/>
                        </a:rPr>
                        <a:t>27.0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5E382"/>
                    </a:solidFill>
                  </a:tcPr>
                </a:tc>
                <a:tc>
                  <a:txBody>
                    <a:bodyPr/>
                    <a:lstStyle/>
                    <a:p>
                      <a:pPr algn="r" fontAlgn="b"/>
                      <a:r>
                        <a:rPr lang="en-US" sz="300" b="0" i="0" u="none" strike="noStrike">
                          <a:solidFill>
                            <a:srgbClr val="000000"/>
                          </a:solidFill>
                          <a:latin typeface="Calibri"/>
                        </a:rPr>
                        <a:t>34.9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300" b="0" i="0" u="none" strike="noStrike">
                          <a:solidFill>
                            <a:srgbClr val="000000"/>
                          </a:solidFill>
                          <a:latin typeface="Calibri"/>
                        </a:rPr>
                        <a:t>25.3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CE182"/>
                    </a:solidFill>
                  </a:tcPr>
                </a:tc>
                <a:tc>
                  <a:txBody>
                    <a:bodyPr/>
                    <a:lstStyle/>
                    <a:p>
                      <a:pPr algn="r" fontAlgn="b"/>
                      <a:r>
                        <a:rPr lang="en-US" sz="300" b="0" i="0" u="none" strike="noStrike">
                          <a:solidFill>
                            <a:srgbClr val="000000"/>
                          </a:solidFill>
                          <a:latin typeface="Calibri"/>
                        </a:rPr>
                        <a:t>31.2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AE983"/>
                    </a:solidFill>
                  </a:tcPr>
                </a:tc>
                <a:tc>
                  <a:txBody>
                    <a:bodyPr/>
                    <a:lstStyle/>
                    <a:p>
                      <a:pPr algn="r" fontAlgn="b"/>
                      <a:r>
                        <a:rPr lang="en-US" sz="300" b="0" i="0" u="none" strike="noStrike">
                          <a:solidFill>
                            <a:srgbClr val="000000"/>
                          </a:solidFill>
                          <a:latin typeface="Calibri"/>
                        </a:rPr>
                        <a:t>40.0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300" b="0" i="0" u="none" strike="noStrike">
                          <a:solidFill>
                            <a:srgbClr val="000000"/>
                          </a:solidFill>
                          <a:latin typeface="Calibri"/>
                        </a:rPr>
                        <a:t>27.6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8E482"/>
                    </a:solidFill>
                  </a:tcPr>
                </a:tc>
                <a:tc>
                  <a:txBody>
                    <a:bodyPr/>
                    <a:lstStyle/>
                    <a:p>
                      <a:pPr algn="r" fontAlgn="b"/>
                      <a:r>
                        <a:rPr lang="en-US" sz="300" b="0" i="0" u="none" strike="noStrike">
                          <a:solidFill>
                            <a:srgbClr val="000000"/>
                          </a:solidFill>
                          <a:latin typeface="Calibri"/>
                        </a:rPr>
                        <a:t>37.8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300" b="0" i="0" u="none" strike="noStrike">
                          <a:solidFill>
                            <a:srgbClr val="000000"/>
                          </a:solidFill>
                          <a:latin typeface="Calibri"/>
                        </a:rPr>
                        <a:t>32.2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EA83"/>
                    </a:solidFill>
                  </a:tcPr>
                </a:tc>
                <a:tc>
                  <a:txBody>
                    <a:bodyPr/>
                    <a:lstStyle/>
                    <a:p>
                      <a:pPr algn="r" fontAlgn="b"/>
                      <a:r>
                        <a:rPr lang="en-US" sz="300" b="0" i="0" u="none" strike="noStrike">
                          <a:solidFill>
                            <a:srgbClr val="000000"/>
                          </a:solidFill>
                          <a:latin typeface="Calibri"/>
                        </a:rPr>
                        <a:t>39.2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300" b="0" i="0" u="none" strike="noStrike">
                          <a:solidFill>
                            <a:srgbClr val="000000"/>
                          </a:solidFill>
                          <a:latin typeface="Calibri"/>
                        </a:rPr>
                        <a:t>35.4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300" b="0" i="0" u="none" strike="noStrike">
                          <a:solidFill>
                            <a:srgbClr val="000000"/>
                          </a:solidFill>
                          <a:latin typeface="Calibri"/>
                        </a:rPr>
                        <a:t>40.4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483"/>
                    </a:solidFill>
                  </a:tcPr>
                </a:tc>
                <a:tc>
                  <a:txBody>
                    <a:bodyPr/>
                    <a:lstStyle/>
                    <a:p>
                      <a:pPr algn="r" fontAlgn="b"/>
                      <a:r>
                        <a:rPr lang="en-US" sz="300" b="0" i="0" u="none" strike="noStrike">
                          <a:solidFill>
                            <a:srgbClr val="000000"/>
                          </a:solidFill>
                          <a:latin typeface="Calibri"/>
                        </a:rPr>
                        <a:t>32.6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300" b="0" i="0" u="none" strike="noStrike">
                          <a:solidFill>
                            <a:srgbClr val="000000"/>
                          </a:solidFill>
                          <a:latin typeface="Calibri"/>
                        </a:rPr>
                        <a:t>38.2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683"/>
                    </a:solidFill>
                  </a:tcPr>
                </a:tc>
                <a:tc>
                  <a:txBody>
                    <a:bodyPr/>
                    <a:lstStyle/>
                    <a:p>
                      <a:pPr algn="r" fontAlgn="b"/>
                      <a:r>
                        <a:rPr lang="en-US" sz="300" b="0" i="0" u="none" strike="noStrike">
                          <a:solidFill>
                            <a:srgbClr val="000000"/>
                          </a:solidFill>
                          <a:latin typeface="Calibri"/>
                        </a:rPr>
                        <a:t>33.9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A84"/>
                    </a:solidFill>
                  </a:tcPr>
                </a:tc>
                <a:tc>
                  <a:txBody>
                    <a:bodyPr/>
                    <a:lstStyle/>
                    <a:p>
                      <a:pPr algn="r" fontAlgn="b"/>
                      <a:r>
                        <a:rPr lang="en-US" sz="300" b="0" i="0" u="none" strike="noStrike">
                          <a:solidFill>
                            <a:srgbClr val="000000"/>
                          </a:solidFill>
                          <a:latin typeface="Calibri"/>
                        </a:rPr>
                        <a:t>41.1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483"/>
                    </a:solidFill>
                  </a:tcPr>
                </a:tc>
                <a:tc>
                  <a:txBody>
                    <a:bodyPr/>
                    <a:lstStyle/>
                    <a:p>
                      <a:pPr algn="r" fontAlgn="b"/>
                      <a:r>
                        <a:rPr lang="en-US" sz="300" b="0" i="0" u="none" strike="noStrike">
                          <a:solidFill>
                            <a:srgbClr val="000000"/>
                          </a:solidFill>
                          <a:latin typeface="Calibri"/>
                        </a:rPr>
                        <a:t>39.0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683"/>
                    </a:solidFill>
                  </a:tcPr>
                </a:tc>
                <a:tc>
                  <a:txBody>
                    <a:bodyPr/>
                    <a:lstStyle/>
                    <a:p>
                      <a:pPr algn="r" fontAlgn="b"/>
                      <a:r>
                        <a:rPr lang="en-US" sz="300" b="0" i="0" u="none" strike="noStrike">
                          <a:solidFill>
                            <a:srgbClr val="000000"/>
                          </a:solidFill>
                          <a:latin typeface="Calibri"/>
                        </a:rPr>
                        <a:t>38.5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683"/>
                    </a:solidFill>
                  </a:tcPr>
                </a:tc>
                <a:tc>
                  <a:txBody>
                    <a:bodyPr/>
                    <a:lstStyle/>
                    <a:p>
                      <a:pPr algn="r" fontAlgn="b"/>
                      <a:r>
                        <a:rPr lang="en-US" sz="300" b="0" i="0" u="none" strike="noStrike">
                          <a:solidFill>
                            <a:srgbClr val="000000"/>
                          </a:solidFill>
                          <a:latin typeface="Calibri"/>
                        </a:rPr>
                        <a:t>39.0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683"/>
                    </a:solidFill>
                  </a:tcPr>
                </a:tc>
                <a:tc>
                  <a:txBody>
                    <a:bodyPr/>
                    <a:lstStyle/>
                    <a:p>
                      <a:pPr algn="r" fontAlgn="b"/>
                      <a:r>
                        <a:rPr lang="en-US" sz="300" b="0" i="0" u="none" strike="noStrike">
                          <a:solidFill>
                            <a:srgbClr val="000000"/>
                          </a:solidFill>
                          <a:latin typeface="Calibri"/>
                        </a:rPr>
                        <a:t>40.7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483"/>
                    </a:solidFill>
                  </a:tcPr>
                </a:tc>
                <a:tc>
                  <a:txBody>
                    <a:bodyPr/>
                    <a:lstStyle/>
                    <a:p>
                      <a:pPr algn="r" fontAlgn="b"/>
                      <a:r>
                        <a:rPr lang="en-US" sz="300" b="0" i="0" u="none" strike="noStrike">
                          <a:solidFill>
                            <a:srgbClr val="000000"/>
                          </a:solidFill>
                          <a:latin typeface="Calibri"/>
                        </a:rPr>
                        <a:t>33.1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300" b="0" i="0" u="none" strike="noStrike">
                          <a:solidFill>
                            <a:srgbClr val="000000"/>
                          </a:solidFill>
                          <a:latin typeface="Calibri"/>
                        </a:rPr>
                        <a:t>37.9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300" b="0" i="0" u="none" strike="noStrike">
                          <a:solidFill>
                            <a:srgbClr val="000000"/>
                          </a:solidFill>
                          <a:latin typeface="Calibri"/>
                        </a:rPr>
                        <a:t>21.6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ADB80"/>
                    </a:solidFill>
                  </a:tcPr>
                </a:tc>
                <a:tc>
                  <a:txBody>
                    <a:bodyPr/>
                    <a:lstStyle/>
                    <a:p>
                      <a:pPr algn="r" fontAlgn="b"/>
                      <a:r>
                        <a:rPr lang="en-US" sz="300" b="0" i="0" u="none" strike="noStrike">
                          <a:solidFill>
                            <a:srgbClr val="000000"/>
                          </a:solidFill>
                          <a:latin typeface="Calibri"/>
                        </a:rPr>
                        <a:t>33.4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A84"/>
                    </a:solidFill>
                  </a:tcPr>
                </a:tc>
                <a:tc>
                  <a:txBody>
                    <a:bodyPr/>
                    <a:lstStyle/>
                    <a:p>
                      <a:pPr algn="r" fontAlgn="b"/>
                      <a:r>
                        <a:rPr lang="en-US" sz="300" b="0" i="0" u="none" strike="noStrike">
                          <a:solidFill>
                            <a:srgbClr val="000000"/>
                          </a:solidFill>
                          <a:latin typeface="Calibri"/>
                        </a:rPr>
                        <a:t>30.0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3E783"/>
                    </a:solidFill>
                  </a:tcPr>
                </a:tc>
                <a:tc>
                  <a:txBody>
                    <a:bodyPr/>
                    <a:lstStyle/>
                    <a:p>
                      <a:pPr algn="r" fontAlgn="b"/>
                      <a:r>
                        <a:rPr lang="en-US" sz="300" b="0" i="0" u="none" strike="noStrike">
                          <a:solidFill>
                            <a:srgbClr val="000000"/>
                          </a:solidFill>
                          <a:latin typeface="Calibri"/>
                        </a:rPr>
                        <a:t>34.3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A84"/>
                    </a:solidFill>
                  </a:tcPr>
                </a:tc>
                <a:tc>
                  <a:txBody>
                    <a:bodyPr/>
                    <a:lstStyle/>
                    <a:p>
                      <a:pPr algn="r" fontAlgn="b"/>
                      <a:r>
                        <a:rPr lang="en-US" sz="300" b="0" i="0" u="none" strike="noStrike">
                          <a:solidFill>
                            <a:srgbClr val="000000"/>
                          </a:solidFill>
                          <a:latin typeface="Calibri"/>
                        </a:rPr>
                        <a:t>35.3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300" b="0" i="0" u="none" strike="noStrike">
                          <a:solidFill>
                            <a:srgbClr val="000000"/>
                          </a:solidFill>
                          <a:latin typeface="Calibri"/>
                        </a:rPr>
                        <a:t>32.7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300" b="0" i="0" u="none" strike="noStrike">
                          <a:solidFill>
                            <a:srgbClr val="000000"/>
                          </a:solidFill>
                          <a:latin typeface="Calibri"/>
                        </a:rPr>
                        <a:t>30.5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6E883"/>
                    </a:solidFill>
                  </a:tcPr>
                </a:tc>
                <a:tc>
                  <a:txBody>
                    <a:bodyPr/>
                    <a:lstStyle/>
                    <a:p>
                      <a:pPr algn="r" fontAlgn="b"/>
                      <a:r>
                        <a:rPr lang="en-US" sz="300" b="0" i="0" u="none" strike="noStrike">
                          <a:solidFill>
                            <a:srgbClr val="000000"/>
                          </a:solidFill>
                          <a:latin typeface="Calibri"/>
                        </a:rPr>
                        <a:t>26.7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3E382"/>
                    </a:solidFill>
                  </a:tcPr>
                </a:tc>
                <a:tc>
                  <a:txBody>
                    <a:bodyPr/>
                    <a:lstStyle/>
                    <a:p>
                      <a:pPr algn="r" fontAlgn="b"/>
                      <a:r>
                        <a:rPr lang="en-US" sz="300" b="0" i="0" u="none" strike="noStrike">
                          <a:solidFill>
                            <a:srgbClr val="000000"/>
                          </a:solidFill>
                          <a:latin typeface="Calibri"/>
                        </a:rPr>
                        <a:t>24.0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6DF81"/>
                    </a:solidFill>
                  </a:tcPr>
                </a:tc>
                <a:tc>
                  <a:txBody>
                    <a:bodyPr/>
                    <a:lstStyle/>
                    <a:p>
                      <a:pPr algn="r" fontAlgn="b"/>
                      <a:r>
                        <a:rPr lang="en-US" sz="300" b="0" i="0" u="none" strike="noStrike">
                          <a:solidFill>
                            <a:srgbClr val="000000"/>
                          </a:solidFill>
                          <a:latin typeface="Calibri"/>
                        </a:rPr>
                        <a:t>25.6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DE182"/>
                    </a:solidFill>
                  </a:tcPr>
                </a:tc>
                <a:tc>
                  <a:txBody>
                    <a:bodyPr/>
                    <a:lstStyle/>
                    <a:p>
                      <a:pPr algn="r" fontAlgn="b"/>
                      <a:r>
                        <a:rPr lang="en-US" sz="300" b="0" i="0" u="none" strike="noStrike">
                          <a:solidFill>
                            <a:srgbClr val="000000"/>
                          </a:solidFill>
                          <a:latin typeface="Calibri"/>
                        </a:rPr>
                        <a:t>31.0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9E983"/>
                    </a:solidFill>
                  </a:tcPr>
                </a:tc>
                <a:tc>
                  <a:txBody>
                    <a:bodyPr/>
                    <a:lstStyle/>
                    <a:p>
                      <a:pPr algn="r" fontAlgn="b"/>
                      <a:r>
                        <a:rPr lang="en-US" sz="300" b="0" i="0" u="none" strike="noStrike">
                          <a:solidFill>
                            <a:srgbClr val="000000"/>
                          </a:solidFill>
                          <a:latin typeface="Calibri"/>
                        </a:rPr>
                        <a:t>23.3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2DE81"/>
                    </a:solidFill>
                  </a:tcPr>
                </a:tc>
                <a:tc>
                  <a:txBody>
                    <a:bodyPr/>
                    <a:lstStyle/>
                    <a:p>
                      <a:pPr algn="r" fontAlgn="b"/>
                      <a:r>
                        <a:rPr lang="en-US" sz="300" b="0" i="0" u="none" strike="noStrike">
                          <a:solidFill>
                            <a:srgbClr val="000000"/>
                          </a:solidFill>
                          <a:latin typeface="Calibri"/>
                        </a:rPr>
                        <a:t>34.1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A84"/>
                    </a:solidFill>
                  </a:tcPr>
                </a:tc>
                <a:tc>
                  <a:txBody>
                    <a:bodyPr/>
                    <a:lstStyle/>
                    <a:p>
                      <a:pPr algn="r" fontAlgn="b"/>
                      <a:r>
                        <a:rPr lang="en-US" sz="300" b="0" i="0" u="none" strike="noStrike">
                          <a:solidFill>
                            <a:srgbClr val="000000"/>
                          </a:solidFill>
                          <a:latin typeface="Calibri"/>
                        </a:rPr>
                        <a:t>27.5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7E482"/>
                    </a:solidFill>
                  </a:tcPr>
                </a:tc>
                <a:tc>
                  <a:txBody>
                    <a:bodyPr/>
                    <a:lstStyle/>
                    <a:p>
                      <a:pPr algn="r" fontAlgn="b"/>
                      <a:r>
                        <a:rPr lang="en-US" sz="300" b="0" i="0" u="none" strike="noStrike">
                          <a:solidFill>
                            <a:srgbClr val="000000"/>
                          </a:solidFill>
                          <a:latin typeface="Calibri"/>
                        </a:rPr>
                        <a:t>32.6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300" b="0" i="0" u="none" strike="noStrike">
                          <a:solidFill>
                            <a:srgbClr val="000000"/>
                          </a:solidFill>
                          <a:latin typeface="Calibri"/>
                        </a:rPr>
                        <a:t>39.8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300" b="0" i="0" u="none" strike="noStrike">
                          <a:solidFill>
                            <a:srgbClr val="000000"/>
                          </a:solidFill>
                          <a:latin typeface="Calibri"/>
                        </a:rPr>
                        <a:t>26.2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1E282"/>
                    </a:solidFill>
                  </a:tcPr>
                </a:tc>
                <a:tc>
                  <a:txBody>
                    <a:bodyPr/>
                    <a:lstStyle/>
                    <a:p>
                      <a:pPr algn="r" fontAlgn="b"/>
                      <a:r>
                        <a:rPr lang="en-US" sz="300" b="0" i="0" u="none" strike="noStrike">
                          <a:solidFill>
                            <a:srgbClr val="000000"/>
                          </a:solidFill>
                          <a:latin typeface="Calibri"/>
                        </a:rPr>
                        <a:t>43.2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283"/>
                    </a:solidFill>
                  </a:tcPr>
                </a:tc>
                <a:tc>
                  <a:txBody>
                    <a:bodyPr/>
                    <a:lstStyle/>
                    <a:p>
                      <a:pPr algn="r" fontAlgn="b"/>
                      <a:r>
                        <a:rPr lang="en-US" sz="300" b="0" i="0" u="none" strike="noStrike">
                          <a:solidFill>
                            <a:srgbClr val="000000"/>
                          </a:solidFill>
                          <a:latin typeface="Calibri"/>
                        </a:rPr>
                        <a:t>31.8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CEA83"/>
                    </a:solidFill>
                  </a:tcPr>
                </a:tc>
                <a:tc>
                  <a:txBody>
                    <a:bodyPr/>
                    <a:lstStyle/>
                    <a:p>
                      <a:pPr algn="r" fontAlgn="b"/>
                      <a:r>
                        <a:rPr lang="en-US" sz="300" b="0" i="0" u="none" strike="noStrike">
                          <a:solidFill>
                            <a:srgbClr val="000000"/>
                          </a:solidFill>
                          <a:latin typeface="Calibri"/>
                        </a:rPr>
                        <a:t>40.6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483"/>
                    </a:solidFill>
                  </a:tcPr>
                </a:tc>
                <a:tc>
                  <a:txBody>
                    <a:bodyPr/>
                    <a:lstStyle/>
                    <a:p>
                      <a:pPr algn="r" fontAlgn="b"/>
                      <a:r>
                        <a:rPr lang="en-US" sz="300" b="0" i="0" u="none" strike="noStrike">
                          <a:solidFill>
                            <a:srgbClr val="000000"/>
                          </a:solidFill>
                          <a:latin typeface="Calibri"/>
                        </a:rPr>
                        <a:t>33.5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A84"/>
                    </a:solidFill>
                  </a:tcPr>
                </a:tc>
                <a:tc>
                  <a:txBody>
                    <a:bodyPr/>
                    <a:lstStyle/>
                    <a:p>
                      <a:pPr algn="r" fontAlgn="b"/>
                      <a:r>
                        <a:rPr lang="en-US" sz="300" b="0" i="0" u="none" strike="noStrike">
                          <a:solidFill>
                            <a:srgbClr val="000000"/>
                          </a:solidFill>
                          <a:latin typeface="Calibri"/>
                        </a:rPr>
                        <a:t>41.4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483"/>
                    </a:solidFill>
                  </a:tcPr>
                </a:tc>
                <a:tc>
                  <a:txBody>
                    <a:bodyPr/>
                    <a:lstStyle/>
                    <a:p>
                      <a:pPr algn="r" fontAlgn="b"/>
                      <a:r>
                        <a:rPr lang="en-US" sz="300" b="0" i="0" u="none" strike="noStrike">
                          <a:solidFill>
                            <a:srgbClr val="000000"/>
                          </a:solidFill>
                          <a:latin typeface="Calibri"/>
                        </a:rPr>
                        <a:t>30.7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7E883"/>
                    </a:solidFill>
                  </a:tcPr>
                </a:tc>
                <a:tc>
                  <a:txBody>
                    <a:bodyPr/>
                    <a:lstStyle/>
                    <a:p>
                      <a:pPr algn="r" fontAlgn="b"/>
                      <a:r>
                        <a:rPr lang="en-US" sz="300" b="0" i="0" u="none" strike="noStrike">
                          <a:solidFill>
                            <a:srgbClr val="000000"/>
                          </a:solidFill>
                          <a:latin typeface="Calibri"/>
                        </a:rPr>
                        <a:t>39.4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300" b="0" i="0" u="none" strike="noStrike">
                          <a:solidFill>
                            <a:srgbClr val="000000"/>
                          </a:solidFill>
                          <a:latin typeface="Calibri"/>
                        </a:rPr>
                        <a:t>32.5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300" b="0" i="0" u="none" strike="noStrike">
                          <a:solidFill>
                            <a:srgbClr val="000000"/>
                          </a:solidFill>
                          <a:latin typeface="Calibri"/>
                        </a:rPr>
                        <a:t>36.6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884"/>
                    </a:solidFill>
                  </a:tcPr>
                </a:tc>
                <a:tc>
                  <a:txBody>
                    <a:bodyPr/>
                    <a:lstStyle/>
                    <a:p>
                      <a:pPr algn="r" fontAlgn="b"/>
                      <a:r>
                        <a:rPr lang="en-US" sz="300" b="0" i="0" u="none" strike="noStrike">
                          <a:solidFill>
                            <a:srgbClr val="000000"/>
                          </a:solidFill>
                          <a:latin typeface="Calibri"/>
                        </a:rPr>
                        <a:t>35.9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884"/>
                    </a:solidFill>
                  </a:tcPr>
                </a:tc>
                <a:tc>
                  <a:txBody>
                    <a:bodyPr/>
                    <a:lstStyle/>
                    <a:p>
                      <a:pPr algn="r" fontAlgn="b"/>
                      <a:r>
                        <a:rPr lang="en-US" sz="300" b="0" i="0" u="none" strike="noStrike">
                          <a:solidFill>
                            <a:srgbClr val="000000"/>
                          </a:solidFill>
                          <a:latin typeface="Calibri"/>
                        </a:rPr>
                        <a:t>37.8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300" b="0" i="0" u="none" strike="noStrike">
                          <a:solidFill>
                            <a:srgbClr val="000000"/>
                          </a:solidFill>
                          <a:latin typeface="Calibri"/>
                        </a:rPr>
                        <a:t>41.8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383"/>
                    </a:solidFill>
                  </a:tcPr>
                </a:tc>
                <a:tc>
                  <a:txBody>
                    <a:bodyPr/>
                    <a:lstStyle/>
                    <a:p>
                      <a:pPr algn="r" fontAlgn="b"/>
                      <a:r>
                        <a:rPr lang="en-US" sz="300" b="0" i="0" u="none" strike="noStrike">
                          <a:solidFill>
                            <a:srgbClr val="000000"/>
                          </a:solidFill>
                          <a:latin typeface="Calibri"/>
                        </a:rPr>
                        <a:t>40.4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483"/>
                    </a:solidFill>
                  </a:tcPr>
                </a:tc>
                <a:tc>
                  <a:txBody>
                    <a:bodyPr/>
                    <a:lstStyle/>
                    <a:p>
                      <a:pPr algn="r" fontAlgn="b"/>
                      <a:r>
                        <a:rPr lang="en-US" sz="300" b="0" i="0" u="none" strike="noStrike">
                          <a:solidFill>
                            <a:srgbClr val="000000"/>
                          </a:solidFill>
                          <a:latin typeface="Calibri"/>
                        </a:rPr>
                        <a:t>38.3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683"/>
                    </a:solidFill>
                  </a:tcPr>
                </a:tc>
                <a:tc>
                  <a:txBody>
                    <a:bodyPr/>
                    <a:lstStyle/>
                    <a:p>
                      <a:pPr algn="r" fontAlgn="b"/>
                      <a:r>
                        <a:rPr lang="en-US" sz="300" b="0" i="0" u="none" strike="noStrike">
                          <a:solidFill>
                            <a:srgbClr val="000000"/>
                          </a:solidFill>
                          <a:latin typeface="Calibri"/>
                        </a:rPr>
                        <a:t>36.0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884"/>
                    </a:solidFill>
                  </a:tcPr>
                </a:tc>
                <a:tc>
                  <a:txBody>
                    <a:bodyPr/>
                    <a:lstStyle/>
                    <a:p>
                      <a:pPr algn="r" fontAlgn="b"/>
                      <a:r>
                        <a:rPr lang="en-US" sz="300" b="0" i="0" u="none" strike="noStrike">
                          <a:solidFill>
                            <a:srgbClr val="000000"/>
                          </a:solidFill>
                          <a:latin typeface="Calibri"/>
                        </a:rPr>
                        <a:t>21.5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9DB80"/>
                    </a:solidFill>
                  </a:tcPr>
                </a:tc>
                <a:tc>
                  <a:txBody>
                    <a:bodyPr/>
                    <a:lstStyle/>
                    <a:p>
                      <a:pPr algn="r" fontAlgn="b"/>
                      <a:r>
                        <a:rPr lang="en-US" sz="300" b="0" i="0" u="none" strike="noStrike">
                          <a:solidFill>
                            <a:srgbClr val="000000"/>
                          </a:solidFill>
                          <a:latin typeface="Calibri"/>
                        </a:rPr>
                        <a:t>35.5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300" b="0" i="0" u="none" strike="noStrike">
                          <a:solidFill>
                            <a:srgbClr val="000000"/>
                          </a:solidFill>
                          <a:latin typeface="Calibri"/>
                        </a:rPr>
                        <a:t>30.4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5E883"/>
                    </a:solidFill>
                  </a:tcPr>
                </a:tc>
                <a:tc>
                  <a:txBody>
                    <a:bodyPr/>
                    <a:lstStyle/>
                    <a:p>
                      <a:pPr algn="r" fontAlgn="b"/>
                      <a:r>
                        <a:rPr lang="en-US" sz="300" b="0" i="0" u="none" strike="noStrike">
                          <a:solidFill>
                            <a:srgbClr val="000000"/>
                          </a:solidFill>
                          <a:latin typeface="Calibri"/>
                        </a:rPr>
                        <a:t>35.0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300" b="0" i="0" u="none" strike="noStrike">
                          <a:solidFill>
                            <a:srgbClr val="000000"/>
                          </a:solidFill>
                          <a:latin typeface="Calibri"/>
                        </a:rPr>
                        <a:t>34.1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A84"/>
                    </a:solidFill>
                  </a:tcPr>
                </a:tc>
                <a:tc>
                  <a:txBody>
                    <a:bodyPr/>
                    <a:lstStyle/>
                    <a:p>
                      <a:pPr algn="r" fontAlgn="b"/>
                      <a:r>
                        <a:rPr lang="en-US" sz="300" b="0" i="0" u="none" strike="noStrike">
                          <a:solidFill>
                            <a:srgbClr val="000000"/>
                          </a:solidFill>
                          <a:latin typeface="Calibri"/>
                        </a:rPr>
                        <a:t>36.0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884"/>
                    </a:solidFill>
                  </a:tcPr>
                </a:tc>
                <a:tc>
                  <a:txBody>
                    <a:bodyPr/>
                    <a:lstStyle/>
                    <a:p>
                      <a:pPr algn="r" fontAlgn="b"/>
                      <a:r>
                        <a:rPr lang="en-US" sz="300" b="0" i="0" u="none" strike="noStrike">
                          <a:solidFill>
                            <a:srgbClr val="000000"/>
                          </a:solidFill>
                          <a:latin typeface="Calibri"/>
                        </a:rPr>
                        <a:t>29.3</a:t>
                      </a:r>
                    </a:p>
                  </a:txBody>
                  <a:tcPr marL="2249" marR="2249" marT="224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0E683"/>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UKPDS33 Intensive</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21.6</a:t>
                      </a:r>
                    </a:p>
                  </a:txBody>
                  <a:tcPr marL="2249" marR="2249" marT="2249"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23.2</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26.8</a:t>
                      </a:r>
                    </a:p>
                  </a:txBody>
                  <a:tcPr marL="2249" marR="2249" marT="2249"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22.6</a:t>
                      </a:r>
                    </a:p>
                  </a:txBody>
                  <a:tcPr marL="2249" marR="2249" marT="2249"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29.0</a:t>
                      </a:r>
                    </a:p>
                  </a:txBody>
                  <a:tcPr marL="2249" marR="2249" marT="2249"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21.5</a:t>
                      </a:r>
                    </a:p>
                  </a:txBody>
                  <a:tcPr marL="2249" marR="2249" marT="2249"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29.1</a:t>
                      </a:r>
                    </a:p>
                  </a:txBody>
                  <a:tcPr marL="2249" marR="2249" marT="2249"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36.7</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33.1</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33.1</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36.0</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33.3</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36.3</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35.4</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34.7</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34.3</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42.7</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33.8</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45.8</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31.8</a:t>
                      </a:r>
                    </a:p>
                  </a:txBody>
                  <a:tcPr marL="2249" marR="2249" marT="2249"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46.2</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30.6</a:t>
                      </a:r>
                    </a:p>
                  </a:txBody>
                  <a:tcPr marL="2249" marR="2249" marT="2249"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43.2</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43.8</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21.8</a:t>
                      </a:r>
                    </a:p>
                  </a:txBody>
                  <a:tcPr marL="2249" marR="2249" marT="2249"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43.1</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27.9</a:t>
                      </a:r>
                    </a:p>
                  </a:txBody>
                  <a:tcPr marL="2249" marR="2249" marT="2249"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47.7</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28.5</a:t>
                      </a:r>
                    </a:p>
                  </a:txBody>
                  <a:tcPr marL="2249" marR="2249" marT="2249"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41.3</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28.9</a:t>
                      </a:r>
                    </a:p>
                  </a:txBody>
                  <a:tcPr marL="2249" marR="2249" marT="2249"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23.2</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22.5</a:t>
                      </a:r>
                    </a:p>
                  </a:txBody>
                  <a:tcPr marL="2249" marR="2249" marT="2249"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25.8</a:t>
                      </a:r>
                    </a:p>
                  </a:txBody>
                  <a:tcPr marL="2249" marR="2249" marT="2249"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23.8</a:t>
                      </a:r>
                    </a:p>
                  </a:txBody>
                  <a:tcPr marL="2249" marR="2249" marT="2249"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29.8</a:t>
                      </a:r>
                    </a:p>
                  </a:txBody>
                  <a:tcPr marL="2249" marR="2249" marT="2249"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22.4</a:t>
                      </a:r>
                    </a:p>
                  </a:txBody>
                  <a:tcPr marL="2249" marR="2249" marT="2249"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27.9</a:t>
                      </a:r>
                    </a:p>
                  </a:txBody>
                  <a:tcPr marL="2249" marR="2249" marT="2249"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34.7</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32.6</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33.4</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35.4</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33.9</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41.1</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36.2</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34.6</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31.2</a:t>
                      </a:r>
                    </a:p>
                  </a:txBody>
                  <a:tcPr marL="2249" marR="2249" marT="2249"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40.1</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34.1</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44.1</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32.1</a:t>
                      </a:r>
                    </a:p>
                  </a:txBody>
                  <a:tcPr marL="2249" marR="2249" marT="2249"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43.8</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30.8</a:t>
                      </a:r>
                    </a:p>
                  </a:txBody>
                  <a:tcPr marL="2249" marR="2249" marT="2249" marB="0" anchor="b">
                    <a:lnL>
                      <a:noFill/>
                    </a:lnL>
                    <a:lnR>
                      <a:noFill/>
                    </a:lnR>
                    <a:lnT>
                      <a:noFill/>
                    </a:lnT>
                    <a:lnB>
                      <a:noFill/>
                    </a:lnB>
                    <a:solidFill>
                      <a:srgbClr val="F8E883"/>
                    </a:solidFill>
                  </a:tcPr>
                </a:tc>
                <a:tc>
                  <a:txBody>
                    <a:bodyPr/>
                    <a:lstStyle/>
                    <a:p>
                      <a:pPr algn="r" fontAlgn="b"/>
                      <a:r>
                        <a:rPr lang="en-US" sz="300" b="0" i="0" u="none" strike="noStrike">
                          <a:solidFill>
                            <a:srgbClr val="000000"/>
                          </a:solidFill>
                          <a:latin typeface="Calibri"/>
                        </a:rPr>
                        <a:t>43.4</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46.4</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23.0</a:t>
                      </a:r>
                    </a:p>
                  </a:txBody>
                  <a:tcPr marL="2249" marR="2249" marT="2249"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43.3</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28.1</a:t>
                      </a:r>
                    </a:p>
                  </a:txBody>
                  <a:tcPr marL="2249" marR="2249" marT="2249"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44.3</a:t>
                      </a:r>
                    </a:p>
                  </a:txBody>
                  <a:tcPr marL="2249" marR="2249" marT="2249"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29.8</a:t>
                      </a:r>
                    </a:p>
                  </a:txBody>
                  <a:tcPr marL="2249" marR="2249" marT="2249"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43.2</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28.2</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EAE582"/>
                    </a:solidFill>
                  </a:tcPr>
                </a:tc>
              </a:tr>
              <a:tr h="47229">
                <a:tc vMerge="1">
                  <a:txBody>
                    <a:bodyPr/>
                    <a:lstStyle/>
                    <a:p>
                      <a:endParaRPr lang="en-US"/>
                    </a:p>
                  </a:txBody>
                  <a:tcPr/>
                </a:tc>
                <a:tc>
                  <a:txBody>
                    <a:bodyPr/>
                    <a:lstStyle/>
                    <a:p>
                      <a:pPr algn="l" fontAlgn="b"/>
                      <a:r>
                        <a:rPr lang="en-US" sz="300" b="0" i="0" u="none" strike="noStrike">
                          <a:solidFill>
                            <a:srgbClr val="000000"/>
                          </a:solidFill>
                          <a:latin typeface="Calibri"/>
                        </a:rPr>
                        <a:t>UKPDS33 Full</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300" b="0" i="0" u="none" strike="noStrike">
                          <a:solidFill>
                            <a:srgbClr val="000000"/>
                          </a:solidFill>
                          <a:latin typeface="Calibri"/>
                        </a:rPr>
                        <a:t>24.1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6DF81"/>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CDDC81"/>
                    </a:solidFill>
                  </a:tcPr>
                </a:tc>
                <a:tc>
                  <a:txBody>
                    <a:bodyPr/>
                    <a:lstStyle/>
                    <a:p>
                      <a:pPr algn="r" fontAlgn="b"/>
                      <a:r>
                        <a:rPr lang="en-US" sz="300" b="0" i="0" u="none" strike="noStrike">
                          <a:solidFill>
                            <a:srgbClr val="000000"/>
                          </a:solidFill>
                          <a:latin typeface="Calibri"/>
                        </a:rPr>
                        <a:t>23.7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4DE81"/>
                    </a:solidFill>
                  </a:tcPr>
                </a:tc>
                <a:tc>
                  <a:txBody>
                    <a:bodyPr/>
                    <a:lstStyle/>
                    <a:p>
                      <a:pPr algn="r" fontAlgn="b"/>
                      <a:r>
                        <a:rPr lang="en-US" sz="300" b="0" i="0" u="none" strike="noStrike">
                          <a:solidFill>
                            <a:srgbClr val="000000"/>
                          </a:solidFill>
                          <a:latin typeface="Calibri"/>
                        </a:rPr>
                        <a:t>24.5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8DF81"/>
                    </a:solidFill>
                  </a:tcPr>
                </a:tc>
                <a:tc>
                  <a:txBody>
                    <a:bodyPr/>
                    <a:lstStyle/>
                    <a:p>
                      <a:pPr algn="r" fontAlgn="b"/>
                      <a:r>
                        <a:rPr lang="en-US" sz="300" b="0" i="0" u="none" strike="noStrike">
                          <a:solidFill>
                            <a:srgbClr val="000000"/>
                          </a:solidFill>
                          <a:latin typeface="Calibri"/>
                        </a:rPr>
                        <a:t>22.9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0DD81"/>
                    </a:solidFill>
                  </a:tcPr>
                </a:tc>
                <a:tc>
                  <a:txBody>
                    <a:bodyPr/>
                    <a:lstStyle/>
                    <a:p>
                      <a:pPr algn="r" fontAlgn="b"/>
                      <a:r>
                        <a:rPr lang="en-US" sz="300" b="0" i="0" u="none" strike="noStrike">
                          <a:solidFill>
                            <a:srgbClr val="000000"/>
                          </a:solidFill>
                          <a:latin typeface="Calibri"/>
                        </a:rPr>
                        <a:t>31.6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CEA83"/>
                    </a:solidFill>
                  </a:tcPr>
                </a:tc>
                <a:tc>
                  <a:txBody>
                    <a:bodyPr/>
                    <a:lstStyle/>
                    <a:p>
                      <a:pPr algn="r" fontAlgn="b"/>
                      <a:r>
                        <a:rPr lang="en-US" sz="300" b="0" i="0" u="none" strike="noStrike">
                          <a:solidFill>
                            <a:srgbClr val="000000"/>
                          </a:solidFill>
                          <a:latin typeface="Calibri"/>
                        </a:rPr>
                        <a:t>23.1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1DD81"/>
                    </a:solidFill>
                  </a:tcPr>
                </a:tc>
                <a:tc>
                  <a:txBody>
                    <a:bodyPr/>
                    <a:lstStyle/>
                    <a:p>
                      <a:pPr algn="r" fontAlgn="b"/>
                      <a:r>
                        <a:rPr lang="en-US" sz="300" b="0" i="0" u="none" strike="noStrike">
                          <a:solidFill>
                            <a:srgbClr val="000000"/>
                          </a:solidFill>
                          <a:latin typeface="Calibri"/>
                        </a:rPr>
                        <a:t>26.7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3E382"/>
                    </a:solidFill>
                  </a:tcPr>
                </a:tc>
                <a:tc>
                  <a:txBody>
                    <a:bodyPr/>
                    <a:lstStyle/>
                    <a:p>
                      <a:pPr algn="r" fontAlgn="b"/>
                      <a:r>
                        <a:rPr lang="en-US" sz="300" b="0" i="0" u="none" strike="noStrike">
                          <a:solidFill>
                            <a:srgbClr val="000000"/>
                          </a:solidFill>
                          <a:latin typeface="Calibri"/>
                        </a:rPr>
                        <a:t>36.2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31.2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9E983"/>
                    </a:solidFill>
                  </a:tcPr>
                </a:tc>
                <a:tc>
                  <a:txBody>
                    <a:bodyPr/>
                    <a:lstStyle/>
                    <a:p>
                      <a:pPr algn="r" fontAlgn="b"/>
                      <a:r>
                        <a:rPr lang="en-US" sz="300" b="0" i="0" u="none" strike="noStrike">
                          <a:solidFill>
                            <a:srgbClr val="000000"/>
                          </a:solidFill>
                          <a:latin typeface="Calibri"/>
                        </a:rPr>
                        <a:t>31.4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AE983"/>
                    </a:solidFill>
                  </a:tcPr>
                </a:tc>
                <a:tc>
                  <a:txBody>
                    <a:bodyPr/>
                    <a:lstStyle/>
                    <a:p>
                      <a:pPr algn="r" fontAlgn="b"/>
                      <a:r>
                        <a:rPr lang="en-US" sz="300" b="0" i="0" u="none" strike="noStrike">
                          <a:solidFill>
                            <a:srgbClr val="000000"/>
                          </a:solidFill>
                          <a:latin typeface="Calibri"/>
                        </a:rPr>
                        <a:t>33.8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34.9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38.6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300" b="0" i="0" u="none" strike="noStrike">
                          <a:solidFill>
                            <a:srgbClr val="000000"/>
                          </a:solidFill>
                          <a:latin typeface="Calibri"/>
                        </a:rPr>
                        <a:t>33.9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37.1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34.6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40.5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300" b="0" i="0" u="none" strike="noStrike">
                          <a:solidFill>
                            <a:srgbClr val="000000"/>
                          </a:solidFill>
                          <a:latin typeface="Calibri"/>
                        </a:rPr>
                        <a:t>35.4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43.3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33.4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44.9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31.9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DEA83"/>
                    </a:solidFill>
                  </a:tcPr>
                </a:tc>
                <a:tc>
                  <a:txBody>
                    <a:bodyPr/>
                    <a:lstStyle/>
                    <a:p>
                      <a:pPr algn="r" fontAlgn="b"/>
                      <a:r>
                        <a:rPr lang="en-US" sz="300" b="0" i="0" u="none" strike="noStrike">
                          <a:solidFill>
                            <a:srgbClr val="000000"/>
                          </a:solidFill>
                          <a:latin typeface="Calibri"/>
                        </a:rPr>
                        <a:t>44.0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300" b="0" i="0" u="none" strike="noStrike">
                          <a:solidFill>
                            <a:srgbClr val="000000"/>
                          </a:solidFill>
                          <a:latin typeface="Calibri"/>
                        </a:rPr>
                        <a:t>43.1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22.9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0DD81"/>
                    </a:solidFill>
                  </a:tcPr>
                </a:tc>
                <a:tc>
                  <a:txBody>
                    <a:bodyPr/>
                    <a:lstStyle/>
                    <a:p>
                      <a:pPr algn="r" fontAlgn="b"/>
                      <a:r>
                        <a:rPr lang="en-US" sz="300" b="0" i="0" u="none" strike="noStrike">
                          <a:solidFill>
                            <a:srgbClr val="000000"/>
                          </a:solidFill>
                          <a:latin typeface="Calibri"/>
                        </a:rPr>
                        <a:t>40.3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300" b="0" i="0" u="none" strike="noStrike">
                          <a:solidFill>
                            <a:srgbClr val="000000"/>
                          </a:solidFill>
                          <a:latin typeface="Calibri"/>
                        </a:rPr>
                        <a:t>28.4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CE582"/>
                    </a:solidFill>
                  </a:tcPr>
                </a:tc>
                <a:tc>
                  <a:txBody>
                    <a:bodyPr/>
                    <a:lstStyle/>
                    <a:p>
                      <a:pPr algn="r" fontAlgn="b"/>
                      <a:r>
                        <a:rPr lang="en-US" sz="300" b="0" i="0" u="none" strike="noStrike">
                          <a:solidFill>
                            <a:srgbClr val="000000"/>
                          </a:solidFill>
                          <a:latin typeface="Calibri"/>
                        </a:rPr>
                        <a:t>39.0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300" b="0" i="0" u="none" strike="noStrike">
                          <a:solidFill>
                            <a:srgbClr val="000000"/>
                          </a:solidFill>
                          <a:latin typeface="Calibri"/>
                        </a:rPr>
                        <a:t>30.0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3E783"/>
                    </a:solidFill>
                  </a:tcPr>
                </a:tc>
                <a:tc>
                  <a:txBody>
                    <a:bodyPr/>
                    <a:lstStyle/>
                    <a:p>
                      <a:pPr algn="r" fontAlgn="b"/>
                      <a:r>
                        <a:rPr lang="en-US" sz="300" b="0" i="0" u="none" strike="noStrike">
                          <a:solidFill>
                            <a:srgbClr val="000000"/>
                          </a:solidFill>
                          <a:latin typeface="Calibri"/>
                        </a:rPr>
                        <a:t>43.4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28.8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DE683"/>
                    </a:solidFill>
                  </a:tcPr>
                </a:tc>
                <a:tc>
                  <a:txBody>
                    <a:bodyPr/>
                    <a:lstStyle/>
                    <a:p>
                      <a:pPr algn="r" fontAlgn="b"/>
                      <a:r>
                        <a:rPr lang="en-US" sz="300" b="0" i="0" u="none" strike="noStrike">
                          <a:solidFill>
                            <a:srgbClr val="000000"/>
                          </a:solidFill>
                          <a:latin typeface="Calibri"/>
                        </a:rPr>
                        <a:t>24.1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6DF81"/>
                    </a:solidFill>
                  </a:tcPr>
                </a:tc>
                <a:tc>
                  <a:txBody>
                    <a:bodyPr/>
                    <a:lstStyle/>
                    <a:p>
                      <a:pPr algn="r" fontAlgn="b"/>
                      <a:r>
                        <a:rPr lang="en-US" sz="300" b="0" i="0" u="none" strike="noStrike">
                          <a:solidFill>
                            <a:srgbClr val="000000"/>
                          </a:solidFill>
                          <a:latin typeface="Calibri"/>
                        </a:rPr>
                        <a:t>21.1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C7DB80"/>
                    </a:solidFill>
                  </a:tcPr>
                </a:tc>
                <a:tc>
                  <a:txBody>
                    <a:bodyPr/>
                    <a:lstStyle/>
                    <a:p>
                      <a:pPr algn="r" fontAlgn="b"/>
                      <a:r>
                        <a:rPr lang="en-US" sz="300" b="0" i="0" u="none" strike="noStrike">
                          <a:solidFill>
                            <a:srgbClr val="000000"/>
                          </a:solidFill>
                          <a:latin typeface="Calibri"/>
                        </a:rPr>
                        <a:t>20.9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C6DA80"/>
                    </a:solidFill>
                  </a:tcPr>
                </a:tc>
                <a:tc>
                  <a:txBody>
                    <a:bodyPr/>
                    <a:lstStyle/>
                    <a:p>
                      <a:pPr algn="r" fontAlgn="b"/>
                      <a:r>
                        <a:rPr lang="en-US" sz="300" b="0" i="0" u="none" strike="noStrike">
                          <a:solidFill>
                            <a:srgbClr val="000000"/>
                          </a:solidFill>
                          <a:latin typeface="Calibri"/>
                        </a:rPr>
                        <a:t>26.7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3E382"/>
                    </a:solidFill>
                  </a:tcPr>
                </a:tc>
                <a:tc>
                  <a:txBody>
                    <a:bodyPr/>
                    <a:lstStyle/>
                    <a:p>
                      <a:pPr algn="r" fontAlgn="b"/>
                      <a:r>
                        <a:rPr lang="en-US" sz="300" b="0" i="0" u="none" strike="noStrike">
                          <a:solidFill>
                            <a:srgbClr val="000000"/>
                          </a:solidFill>
                          <a:latin typeface="Calibri"/>
                        </a:rPr>
                        <a:t>22.5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CEDD81"/>
                    </a:solidFill>
                  </a:tcPr>
                </a:tc>
                <a:tc>
                  <a:txBody>
                    <a:bodyPr/>
                    <a:lstStyle/>
                    <a:p>
                      <a:pPr algn="r" fontAlgn="b"/>
                      <a:r>
                        <a:rPr lang="en-US" sz="300" b="0" i="0" u="none" strike="noStrike">
                          <a:solidFill>
                            <a:srgbClr val="000000"/>
                          </a:solidFill>
                          <a:latin typeface="Calibri"/>
                        </a:rPr>
                        <a:t>31.4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BE983"/>
                    </a:solidFill>
                  </a:tcPr>
                </a:tc>
                <a:tc>
                  <a:txBody>
                    <a:bodyPr/>
                    <a:lstStyle/>
                    <a:p>
                      <a:pPr algn="r" fontAlgn="b"/>
                      <a:r>
                        <a:rPr lang="en-US" sz="300" b="0" i="0" u="none" strike="noStrike">
                          <a:solidFill>
                            <a:srgbClr val="000000"/>
                          </a:solidFill>
                          <a:latin typeface="Calibri"/>
                        </a:rPr>
                        <a:t>23.5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3DE81"/>
                    </a:solidFill>
                  </a:tcPr>
                </a:tc>
                <a:tc>
                  <a:txBody>
                    <a:bodyPr/>
                    <a:lstStyle/>
                    <a:p>
                      <a:pPr algn="r" fontAlgn="b"/>
                      <a:r>
                        <a:rPr lang="en-US" sz="300" b="0" i="0" u="none" strike="noStrike">
                          <a:solidFill>
                            <a:srgbClr val="000000"/>
                          </a:solidFill>
                          <a:latin typeface="Calibri"/>
                        </a:rPr>
                        <a:t>26.5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2E282"/>
                    </a:solidFill>
                  </a:tcPr>
                </a:tc>
                <a:tc>
                  <a:txBody>
                    <a:bodyPr/>
                    <a:lstStyle/>
                    <a:p>
                      <a:pPr algn="r" fontAlgn="b"/>
                      <a:r>
                        <a:rPr lang="en-US" sz="300" b="0" i="0" u="none" strike="noStrike">
                          <a:solidFill>
                            <a:srgbClr val="000000"/>
                          </a:solidFill>
                          <a:latin typeface="Calibri"/>
                        </a:rPr>
                        <a:t>37.0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31.9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DEA83"/>
                    </a:solidFill>
                  </a:tcPr>
                </a:tc>
                <a:tc>
                  <a:txBody>
                    <a:bodyPr/>
                    <a:lstStyle/>
                    <a:p>
                      <a:pPr algn="r" fontAlgn="b"/>
                      <a:r>
                        <a:rPr lang="en-US" sz="300" b="0" i="0" u="none" strike="noStrike">
                          <a:solidFill>
                            <a:srgbClr val="000000"/>
                          </a:solidFill>
                          <a:latin typeface="Calibri"/>
                        </a:rPr>
                        <a:t>32.1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300" b="0" i="0" u="none" strike="noStrike">
                          <a:solidFill>
                            <a:srgbClr val="000000"/>
                          </a:solidFill>
                          <a:latin typeface="Calibri"/>
                        </a:rPr>
                        <a:t>33.5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36.3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37.2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37.4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34.5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35.6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36.9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33.2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300" b="0" i="0" u="none" strike="noStrike">
                          <a:solidFill>
                            <a:srgbClr val="000000"/>
                          </a:solidFill>
                          <a:latin typeface="Calibri"/>
                        </a:rPr>
                        <a:t>42.7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31.6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BEA83"/>
                    </a:solidFill>
                  </a:tcPr>
                </a:tc>
                <a:tc>
                  <a:txBody>
                    <a:bodyPr/>
                    <a:lstStyle/>
                    <a:p>
                      <a:pPr algn="r" fontAlgn="b"/>
                      <a:r>
                        <a:rPr lang="en-US" sz="300" b="0" i="0" u="none" strike="noStrike">
                          <a:solidFill>
                            <a:srgbClr val="000000"/>
                          </a:solidFill>
                          <a:latin typeface="Calibri"/>
                        </a:rPr>
                        <a:t>43.3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33.6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46.0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43.6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22.4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CEDC81"/>
                    </a:solidFill>
                  </a:tcPr>
                </a:tc>
                <a:tc>
                  <a:txBody>
                    <a:bodyPr/>
                    <a:lstStyle/>
                    <a:p>
                      <a:pPr algn="r" fontAlgn="b"/>
                      <a:r>
                        <a:rPr lang="en-US" sz="300" b="0" i="0" u="none" strike="noStrike">
                          <a:solidFill>
                            <a:srgbClr val="000000"/>
                          </a:solidFill>
                          <a:latin typeface="Calibri"/>
                        </a:rPr>
                        <a:t>41.6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300" b="0" i="0" u="none" strike="noStrike">
                          <a:solidFill>
                            <a:srgbClr val="000000"/>
                          </a:solidFill>
                          <a:latin typeface="Calibri"/>
                        </a:rPr>
                        <a:t>29.2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FE683"/>
                    </a:solidFill>
                  </a:tcPr>
                </a:tc>
                <a:tc>
                  <a:txBody>
                    <a:bodyPr/>
                    <a:lstStyle/>
                    <a:p>
                      <a:pPr algn="r" fontAlgn="b"/>
                      <a:r>
                        <a:rPr lang="en-US" sz="300" b="0" i="0" u="none" strike="noStrike">
                          <a:solidFill>
                            <a:srgbClr val="000000"/>
                          </a:solidFill>
                          <a:latin typeface="Calibri"/>
                        </a:rPr>
                        <a:t>43.5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29.7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2E783"/>
                    </a:solidFill>
                  </a:tcPr>
                </a:tc>
                <a:tc>
                  <a:txBody>
                    <a:bodyPr/>
                    <a:lstStyle/>
                    <a:p>
                      <a:pPr algn="r" fontAlgn="b"/>
                      <a:r>
                        <a:rPr lang="en-US" sz="300" b="0" i="0" u="none" strike="noStrike">
                          <a:solidFill>
                            <a:srgbClr val="000000"/>
                          </a:solidFill>
                          <a:latin typeface="Calibri"/>
                        </a:rPr>
                        <a:t>44.2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300" b="0" i="0" u="none" strike="noStrike" dirty="0">
                          <a:solidFill>
                            <a:srgbClr val="000000"/>
                          </a:solidFill>
                          <a:latin typeface="Calibri"/>
                        </a:rPr>
                        <a:t>27.4</a:t>
                      </a:r>
                    </a:p>
                  </a:txBody>
                  <a:tcPr marL="2249" marR="2249" marT="2249"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482"/>
                    </a:solidFill>
                  </a:tcPr>
                </a:tc>
              </a:tr>
              <a:tr h="44980">
                <a:tc rowSpan="7">
                  <a:txBody>
                    <a:bodyPr/>
                    <a:lstStyle/>
                    <a:p>
                      <a:pPr algn="ctr" fontAlgn="ctr"/>
                      <a:r>
                        <a:rPr lang="en-US" sz="500" b="1" i="0" u="none" strike="noStrike">
                          <a:solidFill>
                            <a:srgbClr val="000000"/>
                          </a:solidFill>
                          <a:latin typeface="Calibri"/>
                        </a:rPr>
                        <a:t>ASPEN</a:t>
                      </a:r>
                    </a:p>
                  </a:txBody>
                  <a:tcPr marL="2249" marR="2249" marT="22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latin typeface="Calibri"/>
                        </a:rPr>
                        <a:t>ASPEN All Placebo</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300" b="0" i="0" u="none" strike="noStrike">
                          <a:solidFill>
                            <a:srgbClr val="000000"/>
                          </a:solidFill>
                          <a:latin typeface="Calibri"/>
                        </a:rPr>
                        <a:t>14.0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4D07E"/>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300" b="0" i="0" u="none" strike="noStrike">
                          <a:solidFill>
                            <a:srgbClr val="000000"/>
                          </a:solidFill>
                          <a:latin typeface="Calibri"/>
                        </a:rPr>
                        <a:t>12.8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300" b="0" i="0" u="none" strike="noStrike">
                          <a:solidFill>
                            <a:srgbClr val="000000"/>
                          </a:solidFill>
                          <a:latin typeface="Calibri"/>
                        </a:rPr>
                        <a:t>10.2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2CB7D"/>
                    </a:solidFill>
                  </a:tcPr>
                </a:tc>
                <a:tc>
                  <a:txBody>
                    <a:bodyPr/>
                    <a:lstStyle/>
                    <a:p>
                      <a:pPr algn="r" fontAlgn="b"/>
                      <a:r>
                        <a:rPr lang="en-US" sz="300" b="0" i="0" u="none" strike="noStrike">
                          <a:solidFill>
                            <a:srgbClr val="000000"/>
                          </a:solidFill>
                          <a:latin typeface="Calibri"/>
                        </a:rPr>
                        <a:t>11.9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ACD7E"/>
                    </a:solidFill>
                  </a:tcPr>
                </a:tc>
                <a:tc>
                  <a:txBody>
                    <a:bodyPr/>
                    <a:lstStyle/>
                    <a:p>
                      <a:pPr algn="r" fontAlgn="b"/>
                      <a:r>
                        <a:rPr lang="en-US" sz="300" b="0" i="0" u="none" strike="noStrike">
                          <a:solidFill>
                            <a:srgbClr val="000000"/>
                          </a:solidFill>
                          <a:latin typeface="Calibri"/>
                        </a:rPr>
                        <a:t>9.1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CC97D"/>
                    </a:solidFill>
                  </a:tcPr>
                </a:tc>
                <a:tc>
                  <a:txBody>
                    <a:bodyPr/>
                    <a:lstStyle/>
                    <a:p>
                      <a:pPr algn="r" fontAlgn="b"/>
                      <a:r>
                        <a:rPr lang="en-US" sz="300" b="0" i="0" u="none" strike="noStrike">
                          <a:solidFill>
                            <a:srgbClr val="000000"/>
                          </a:solidFill>
                          <a:latin typeface="Calibri"/>
                        </a:rPr>
                        <a:t>14.6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7D17E"/>
                    </a:solidFill>
                  </a:tcPr>
                </a:tc>
                <a:tc>
                  <a:txBody>
                    <a:bodyPr/>
                    <a:lstStyle/>
                    <a:p>
                      <a:pPr algn="r" fontAlgn="b"/>
                      <a:r>
                        <a:rPr lang="en-US" sz="300" b="0" i="0" u="none" strike="noStrike">
                          <a:solidFill>
                            <a:srgbClr val="000000"/>
                          </a:solidFill>
                          <a:latin typeface="Calibri"/>
                        </a:rPr>
                        <a:t>22.9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0DD81"/>
                    </a:solidFill>
                  </a:tcPr>
                </a:tc>
                <a:tc>
                  <a:txBody>
                    <a:bodyPr/>
                    <a:lstStyle/>
                    <a:p>
                      <a:pPr algn="r" fontAlgn="b"/>
                      <a:r>
                        <a:rPr lang="en-US" sz="300" b="0" i="0" u="none" strike="noStrike">
                          <a:solidFill>
                            <a:srgbClr val="000000"/>
                          </a:solidFill>
                          <a:latin typeface="Calibri"/>
                        </a:rPr>
                        <a:t>15.3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AD27F"/>
                    </a:solidFill>
                  </a:tcPr>
                </a:tc>
                <a:tc>
                  <a:txBody>
                    <a:bodyPr/>
                    <a:lstStyle/>
                    <a:p>
                      <a:pPr algn="r" fontAlgn="b"/>
                      <a:r>
                        <a:rPr lang="en-US" sz="300" b="0" i="0" u="none" strike="noStrike">
                          <a:solidFill>
                            <a:srgbClr val="000000"/>
                          </a:solidFill>
                          <a:latin typeface="Calibri"/>
                        </a:rPr>
                        <a:t>22.6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FDD81"/>
                    </a:solidFill>
                  </a:tcPr>
                </a:tc>
                <a:tc>
                  <a:txBody>
                    <a:bodyPr/>
                    <a:lstStyle/>
                    <a:p>
                      <a:pPr algn="r" fontAlgn="b"/>
                      <a:r>
                        <a:rPr lang="en-US" sz="300" b="0" i="0" u="none" strike="noStrike">
                          <a:solidFill>
                            <a:srgbClr val="000000"/>
                          </a:solidFill>
                          <a:latin typeface="Calibri"/>
                        </a:rPr>
                        <a:t>16.7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B2D47F"/>
                    </a:solidFill>
                  </a:tcPr>
                </a:tc>
                <a:tc>
                  <a:txBody>
                    <a:bodyPr/>
                    <a:lstStyle/>
                    <a:p>
                      <a:pPr algn="r" fontAlgn="b"/>
                      <a:r>
                        <a:rPr lang="en-US" sz="300" b="0" i="0" u="none" strike="noStrike">
                          <a:solidFill>
                            <a:srgbClr val="000000"/>
                          </a:solidFill>
                          <a:latin typeface="Calibri"/>
                        </a:rPr>
                        <a:t>24.9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AE081"/>
                    </a:solidFill>
                  </a:tcPr>
                </a:tc>
                <a:tc>
                  <a:txBody>
                    <a:bodyPr/>
                    <a:lstStyle/>
                    <a:p>
                      <a:pPr algn="r" fontAlgn="b"/>
                      <a:r>
                        <a:rPr lang="en-US" sz="300" b="0" i="0" u="none" strike="noStrike">
                          <a:solidFill>
                            <a:srgbClr val="000000"/>
                          </a:solidFill>
                          <a:latin typeface="Calibri"/>
                        </a:rPr>
                        <a:t>16.5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B1D47F"/>
                    </a:solidFill>
                  </a:tcPr>
                </a:tc>
                <a:tc>
                  <a:txBody>
                    <a:bodyPr/>
                    <a:lstStyle/>
                    <a:p>
                      <a:pPr algn="r" fontAlgn="b"/>
                      <a:r>
                        <a:rPr lang="en-US" sz="300" b="0" i="0" u="none" strike="noStrike">
                          <a:solidFill>
                            <a:srgbClr val="000000"/>
                          </a:solidFill>
                          <a:latin typeface="Calibri"/>
                        </a:rPr>
                        <a:t>23.5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3DE81"/>
                    </a:solidFill>
                  </a:tcPr>
                </a:tc>
                <a:tc>
                  <a:txBody>
                    <a:bodyPr/>
                    <a:lstStyle/>
                    <a:p>
                      <a:pPr algn="r" fontAlgn="b"/>
                      <a:r>
                        <a:rPr lang="en-US" sz="300" b="0" i="0" u="none" strike="noStrike">
                          <a:solidFill>
                            <a:srgbClr val="000000"/>
                          </a:solidFill>
                          <a:latin typeface="Calibri"/>
                        </a:rPr>
                        <a:t>11.5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300" b="0" i="0" u="none" strike="noStrike">
                          <a:solidFill>
                            <a:srgbClr val="000000"/>
                          </a:solidFill>
                          <a:latin typeface="Calibri"/>
                        </a:rPr>
                        <a:t>17.9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B7D67F"/>
                    </a:solidFill>
                  </a:tcPr>
                </a:tc>
                <a:tc>
                  <a:txBody>
                    <a:bodyPr/>
                    <a:lstStyle/>
                    <a:p>
                      <a:pPr algn="r" fontAlgn="b"/>
                      <a:r>
                        <a:rPr lang="en-US" sz="300" b="0" i="0" u="none" strike="noStrike">
                          <a:solidFill>
                            <a:srgbClr val="000000"/>
                          </a:solidFill>
                          <a:latin typeface="Calibri"/>
                        </a:rPr>
                        <a:t>12.0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ACE7E"/>
                    </a:solidFill>
                  </a:tcPr>
                </a:tc>
                <a:tc>
                  <a:txBody>
                    <a:bodyPr/>
                    <a:lstStyle/>
                    <a:p>
                      <a:pPr algn="r" fontAlgn="b"/>
                      <a:r>
                        <a:rPr lang="en-US" sz="300" b="0" i="0" u="none" strike="noStrike">
                          <a:solidFill>
                            <a:srgbClr val="000000"/>
                          </a:solidFill>
                          <a:latin typeface="Calibri"/>
                        </a:rPr>
                        <a:t>20.0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2D980"/>
                    </a:solidFill>
                  </a:tcPr>
                </a:tc>
                <a:tc>
                  <a:txBody>
                    <a:bodyPr/>
                    <a:lstStyle/>
                    <a:p>
                      <a:pPr algn="r" fontAlgn="b"/>
                      <a:r>
                        <a:rPr lang="en-US" sz="300" b="0" i="0" u="none" strike="noStrike">
                          <a:solidFill>
                            <a:srgbClr val="000000"/>
                          </a:solidFill>
                          <a:latin typeface="Calibri"/>
                        </a:rPr>
                        <a:t>12.9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FCF7E"/>
                    </a:solidFill>
                  </a:tcPr>
                </a:tc>
                <a:tc>
                  <a:txBody>
                    <a:bodyPr/>
                    <a:lstStyle/>
                    <a:p>
                      <a:pPr algn="r" fontAlgn="b"/>
                      <a:r>
                        <a:rPr lang="en-US" sz="300" b="0" i="0" u="none" strike="noStrike">
                          <a:solidFill>
                            <a:srgbClr val="000000"/>
                          </a:solidFill>
                          <a:latin typeface="Calibri"/>
                        </a:rPr>
                        <a:t>21.2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8DB80"/>
                    </a:solidFill>
                  </a:tcPr>
                </a:tc>
                <a:tc>
                  <a:txBody>
                    <a:bodyPr/>
                    <a:lstStyle/>
                    <a:p>
                      <a:pPr algn="r" fontAlgn="b"/>
                      <a:r>
                        <a:rPr lang="en-US" sz="300" b="0" i="0" u="none" strike="noStrike">
                          <a:solidFill>
                            <a:srgbClr val="000000"/>
                          </a:solidFill>
                          <a:latin typeface="Calibri"/>
                        </a:rPr>
                        <a:t>11.0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300" b="0" i="0" u="none" strike="noStrike">
                          <a:solidFill>
                            <a:srgbClr val="000000"/>
                          </a:solidFill>
                          <a:latin typeface="Calibri"/>
                        </a:rPr>
                        <a:t>19.9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2D980"/>
                    </a:solidFill>
                  </a:tcPr>
                </a:tc>
                <a:tc>
                  <a:txBody>
                    <a:bodyPr/>
                    <a:lstStyle/>
                    <a:p>
                      <a:pPr algn="r" fontAlgn="b"/>
                      <a:r>
                        <a:rPr lang="en-US" sz="300" b="0" i="0" u="none" strike="noStrike">
                          <a:solidFill>
                            <a:srgbClr val="000000"/>
                          </a:solidFill>
                          <a:latin typeface="Calibri"/>
                        </a:rPr>
                        <a:t>23.4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3DE81"/>
                    </a:solidFill>
                  </a:tcPr>
                </a:tc>
                <a:tc>
                  <a:txBody>
                    <a:bodyPr/>
                    <a:lstStyle/>
                    <a:p>
                      <a:pPr algn="r" fontAlgn="b"/>
                      <a:r>
                        <a:rPr lang="en-US" sz="300" b="0" i="0" u="none" strike="noStrike">
                          <a:solidFill>
                            <a:srgbClr val="000000"/>
                          </a:solidFill>
                          <a:latin typeface="Calibri"/>
                        </a:rPr>
                        <a:t>10.7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4CC7D"/>
                    </a:solidFill>
                  </a:tcPr>
                </a:tc>
                <a:tc>
                  <a:txBody>
                    <a:bodyPr/>
                    <a:lstStyle/>
                    <a:p>
                      <a:pPr algn="r" fontAlgn="b"/>
                      <a:r>
                        <a:rPr lang="en-US" sz="300" b="0" i="0" u="none" strike="noStrike">
                          <a:solidFill>
                            <a:srgbClr val="000000"/>
                          </a:solidFill>
                          <a:latin typeface="Calibri"/>
                        </a:rPr>
                        <a:t>25.2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CE081"/>
                    </a:solidFill>
                  </a:tcPr>
                </a:tc>
                <a:tc>
                  <a:txBody>
                    <a:bodyPr/>
                    <a:lstStyle/>
                    <a:p>
                      <a:pPr algn="r" fontAlgn="b"/>
                      <a:r>
                        <a:rPr lang="en-US" sz="300" b="0" i="0" u="none" strike="noStrike">
                          <a:solidFill>
                            <a:srgbClr val="000000"/>
                          </a:solidFill>
                          <a:latin typeface="Calibri"/>
                        </a:rPr>
                        <a:t>11.0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6CC7D"/>
                    </a:solidFill>
                  </a:tcPr>
                </a:tc>
                <a:tc>
                  <a:txBody>
                    <a:bodyPr/>
                    <a:lstStyle/>
                    <a:p>
                      <a:pPr algn="r" fontAlgn="b"/>
                      <a:r>
                        <a:rPr lang="en-US" sz="300" b="0" i="0" u="none" strike="noStrike">
                          <a:solidFill>
                            <a:srgbClr val="000000"/>
                          </a:solidFill>
                          <a:latin typeface="Calibri"/>
                        </a:rPr>
                        <a:t>23.0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1DD81"/>
                    </a:solidFill>
                  </a:tcPr>
                </a:tc>
                <a:tc>
                  <a:txBody>
                    <a:bodyPr/>
                    <a:lstStyle/>
                    <a:p>
                      <a:pPr algn="r" fontAlgn="b"/>
                      <a:r>
                        <a:rPr lang="en-US" sz="300" b="0" i="0" u="none" strike="noStrike">
                          <a:solidFill>
                            <a:srgbClr val="000000"/>
                          </a:solidFill>
                          <a:latin typeface="Calibri"/>
                        </a:rPr>
                        <a:t>12.7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300" b="0" i="0" u="none" strike="noStrike">
                          <a:solidFill>
                            <a:srgbClr val="000000"/>
                          </a:solidFill>
                          <a:latin typeface="Calibri"/>
                        </a:rPr>
                        <a:t>22.4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EDC81"/>
                    </a:solidFill>
                  </a:tcPr>
                </a:tc>
                <a:tc>
                  <a:txBody>
                    <a:bodyPr/>
                    <a:lstStyle/>
                    <a:p>
                      <a:pPr algn="r" fontAlgn="b"/>
                      <a:r>
                        <a:rPr lang="en-US" sz="300" b="0" i="0" u="none" strike="noStrike">
                          <a:solidFill>
                            <a:srgbClr val="000000"/>
                          </a:solidFill>
                          <a:latin typeface="Calibri"/>
                        </a:rPr>
                        <a:t>12.2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12.4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300" b="0" i="0" u="none" strike="noStrike">
                          <a:solidFill>
                            <a:srgbClr val="000000"/>
                          </a:solidFill>
                          <a:latin typeface="Calibri"/>
                        </a:rPr>
                        <a:t>10.4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3CB7D"/>
                    </a:solidFill>
                  </a:tcPr>
                </a:tc>
                <a:tc>
                  <a:txBody>
                    <a:bodyPr/>
                    <a:lstStyle/>
                    <a:p>
                      <a:pPr algn="r" fontAlgn="b"/>
                      <a:r>
                        <a:rPr lang="en-US" sz="300" b="0" i="0" u="none" strike="noStrike">
                          <a:solidFill>
                            <a:srgbClr val="000000"/>
                          </a:solidFill>
                          <a:latin typeface="Calibri"/>
                        </a:rPr>
                        <a:t>13.5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2D07E"/>
                    </a:solidFill>
                  </a:tcPr>
                </a:tc>
                <a:tc>
                  <a:txBody>
                    <a:bodyPr/>
                    <a:lstStyle/>
                    <a:p>
                      <a:pPr algn="r" fontAlgn="b"/>
                      <a:r>
                        <a:rPr lang="en-US" sz="300" b="0" i="0" u="none" strike="noStrike">
                          <a:solidFill>
                            <a:srgbClr val="000000"/>
                          </a:solidFill>
                          <a:latin typeface="Calibri"/>
                        </a:rPr>
                        <a:t>9.8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FCA7D"/>
                    </a:solidFill>
                  </a:tcPr>
                </a:tc>
                <a:tc>
                  <a:txBody>
                    <a:bodyPr/>
                    <a:lstStyle/>
                    <a:p>
                      <a:pPr algn="r" fontAlgn="b"/>
                      <a:r>
                        <a:rPr lang="en-US" sz="300" b="0" i="0" u="none" strike="noStrike">
                          <a:solidFill>
                            <a:srgbClr val="000000"/>
                          </a:solidFill>
                          <a:latin typeface="Calibri"/>
                        </a:rPr>
                        <a:t>12.2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300" b="0" i="0" u="none" strike="noStrike">
                          <a:solidFill>
                            <a:srgbClr val="000000"/>
                          </a:solidFill>
                          <a:latin typeface="Calibri"/>
                        </a:rPr>
                        <a:t>10.2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1CB7D"/>
                    </a:solidFill>
                  </a:tcPr>
                </a:tc>
                <a:tc>
                  <a:txBody>
                    <a:bodyPr/>
                    <a:lstStyle/>
                    <a:p>
                      <a:pPr algn="r" fontAlgn="b"/>
                      <a:r>
                        <a:rPr lang="en-US" sz="300" b="0" i="0" u="none" strike="noStrike">
                          <a:solidFill>
                            <a:srgbClr val="000000"/>
                          </a:solidFill>
                          <a:latin typeface="Calibri"/>
                        </a:rPr>
                        <a:t>10.9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300" b="0" i="0" u="none" strike="noStrike">
                          <a:solidFill>
                            <a:srgbClr val="000000"/>
                          </a:solidFill>
                          <a:latin typeface="Calibri"/>
                        </a:rPr>
                        <a:t>8.6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9C97D"/>
                    </a:solidFill>
                  </a:tcPr>
                </a:tc>
                <a:tc>
                  <a:txBody>
                    <a:bodyPr/>
                    <a:lstStyle/>
                    <a:p>
                      <a:pPr algn="r" fontAlgn="b"/>
                      <a:r>
                        <a:rPr lang="en-US" sz="300" b="0" i="0" u="none" strike="noStrike">
                          <a:solidFill>
                            <a:srgbClr val="000000"/>
                          </a:solidFill>
                          <a:latin typeface="Calibri"/>
                        </a:rPr>
                        <a:t>16.2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FD47F"/>
                    </a:solidFill>
                  </a:tcPr>
                </a:tc>
                <a:tc>
                  <a:txBody>
                    <a:bodyPr/>
                    <a:lstStyle/>
                    <a:p>
                      <a:pPr algn="r" fontAlgn="b"/>
                      <a:r>
                        <a:rPr lang="en-US" sz="300" b="0" i="0" u="none" strike="noStrike">
                          <a:solidFill>
                            <a:srgbClr val="000000"/>
                          </a:solidFill>
                          <a:latin typeface="Calibri"/>
                        </a:rPr>
                        <a:t>22.7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FDD81"/>
                    </a:solidFill>
                  </a:tcPr>
                </a:tc>
                <a:tc>
                  <a:txBody>
                    <a:bodyPr/>
                    <a:lstStyle/>
                    <a:p>
                      <a:pPr algn="r" fontAlgn="b"/>
                      <a:r>
                        <a:rPr lang="en-US" sz="300" b="0" i="0" u="none" strike="noStrike">
                          <a:solidFill>
                            <a:srgbClr val="000000"/>
                          </a:solidFill>
                          <a:latin typeface="Calibri"/>
                        </a:rPr>
                        <a:t>15.1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9D27F"/>
                    </a:solidFill>
                  </a:tcPr>
                </a:tc>
                <a:tc>
                  <a:txBody>
                    <a:bodyPr/>
                    <a:lstStyle/>
                    <a:p>
                      <a:pPr algn="r" fontAlgn="b"/>
                      <a:r>
                        <a:rPr lang="en-US" sz="300" b="0" i="0" u="none" strike="noStrike">
                          <a:solidFill>
                            <a:srgbClr val="000000"/>
                          </a:solidFill>
                          <a:latin typeface="Calibri"/>
                        </a:rPr>
                        <a:t>21.7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ADB80"/>
                    </a:solidFill>
                  </a:tcPr>
                </a:tc>
                <a:tc>
                  <a:txBody>
                    <a:bodyPr/>
                    <a:lstStyle/>
                    <a:p>
                      <a:pPr algn="r" fontAlgn="b"/>
                      <a:r>
                        <a:rPr lang="en-US" sz="300" b="0" i="0" u="none" strike="noStrike">
                          <a:solidFill>
                            <a:srgbClr val="000000"/>
                          </a:solidFill>
                          <a:latin typeface="Calibri"/>
                        </a:rPr>
                        <a:t>17.5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B5D57F"/>
                    </a:solidFill>
                  </a:tcPr>
                </a:tc>
                <a:tc>
                  <a:txBody>
                    <a:bodyPr/>
                    <a:lstStyle/>
                    <a:p>
                      <a:pPr algn="r" fontAlgn="b"/>
                      <a:r>
                        <a:rPr lang="en-US" sz="300" b="0" i="0" u="none" strike="noStrike">
                          <a:solidFill>
                            <a:srgbClr val="000000"/>
                          </a:solidFill>
                          <a:latin typeface="Calibri"/>
                        </a:rPr>
                        <a:t>21.1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8DB80"/>
                    </a:solidFill>
                  </a:tcPr>
                </a:tc>
                <a:tc>
                  <a:txBody>
                    <a:bodyPr/>
                    <a:lstStyle/>
                    <a:p>
                      <a:pPr algn="r" fontAlgn="b"/>
                      <a:r>
                        <a:rPr lang="en-US" sz="300" b="0" i="0" u="none" strike="noStrike">
                          <a:solidFill>
                            <a:srgbClr val="000000"/>
                          </a:solidFill>
                          <a:latin typeface="Calibri"/>
                        </a:rPr>
                        <a:t>14.5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7D17E"/>
                    </a:solidFill>
                  </a:tcPr>
                </a:tc>
                <a:tc>
                  <a:txBody>
                    <a:bodyPr/>
                    <a:lstStyle/>
                    <a:p>
                      <a:pPr algn="r" fontAlgn="b"/>
                      <a:r>
                        <a:rPr lang="en-US" sz="300" b="0" i="0" u="none" strike="noStrike">
                          <a:solidFill>
                            <a:srgbClr val="000000"/>
                          </a:solidFill>
                          <a:latin typeface="Calibri"/>
                        </a:rPr>
                        <a:t>22.7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FDD81"/>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9CD7E"/>
                    </a:solidFill>
                  </a:tcPr>
                </a:tc>
                <a:tc>
                  <a:txBody>
                    <a:bodyPr/>
                    <a:lstStyle/>
                    <a:p>
                      <a:pPr algn="r" fontAlgn="b"/>
                      <a:r>
                        <a:rPr lang="en-US" sz="300" b="0" i="0" u="none" strike="noStrike">
                          <a:solidFill>
                            <a:srgbClr val="000000"/>
                          </a:solidFill>
                          <a:latin typeface="Calibri"/>
                        </a:rPr>
                        <a:t>21.3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9DB80"/>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300" b="0" i="0" u="none" strike="noStrike">
                          <a:solidFill>
                            <a:srgbClr val="000000"/>
                          </a:solidFill>
                          <a:latin typeface="Calibri"/>
                        </a:rPr>
                        <a:t>22.1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CDC81"/>
                    </a:solidFill>
                  </a:tcPr>
                </a:tc>
                <a:tc>
                  <a:txBody>
                    <a:bodyPr/>
                    <a:lstStyle/>
                    <a:p>
                      <a:pPr algn="r" fontAlgn="b"/>
                      <a:r>
                        <a:rPr lang="en-US" sz="300" b="0" i="0" u="none" strike="noStrike">
                          <a:solidFill>
                            <a:srgbClr val="000000"/>
                          </a:solidFill>
                          <a:latin typeface="Calibri"/>
                        </a:rPr>
                        <a:t>15.5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CD37F"/>
                    </a:solidFill>
                  </a:tcPr>
                </a:tc>
                <a:tc>
                  <a:txBody>
                    <a:bodyPr/>
                    <a:lstStyle/>
                    <a:p>
                      <a:pPr algn="r" fontAlgn="b"/>
                      <a:r>
                        <a:rPr lang="en-US" sz="300" b="0" i="0" u="none" strike="noStrike">
                          <a:solidFill>
                            <a:srgbClr val="000000"/>
                          </a:solidFill>
                          <a:latin typeface="Calibri"/>
                        </a:rPr>
                        <a:t>20.7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5DA80"/>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21.3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8DB80"/>
                    </a:solidFill>
                  </a:tcPr>
                </a:tc>
                <a:tc>
                  <a:txBody>
                    <a:bodyPr/>
                    <a:lstStyle/>
                    <a:p>
                      <a:pPr algn="r" fontAlgn="b"/>
                      <a:r>
                        <a:rPr lang="en-US" sz="300" b="0" i="0" u="none" strike="noStrike">
                          <a:solidFill>
                            <a:srgbClr val="000000"/>
                          </a:solidFill>
                          <a:latin typeface="Calibri"/>
                        </a:rPr>
                        <a:t>22.7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FDD81"/>
                    </a:solidFill>
                  </a:tcPr>
                </a:tc>
                <a:tc>
                  <a:txBody>
                    <a:bodyPr/>
                    <a:lstStyle/>
                    <a:p>
                      <a:pPr algn="r" fontAlgn="b"/>
                      <a:r>
                        <a:rPr lang="en-US" sz="300" b="0" i="0" u="none" strike="noStrike">
                          <a:solidFill>
                            <a:srgbClr val="000000"/>
                          </a:solidFill>
                          <a:latin typeface="Calibri"/>
                        </a:rPr>
                        <a:t>12.2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20.9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6DA80"/>
                    </a:solidFill>
                  </a:tcPr>
                </a:tc>
                <a:tc>
                  <a:txBody>
                    <a:bodyPr/>
                    <a:lstStyle/>
                    <a:p>
                      <a:pPr algn="r" fontAlgn="b"/>
                      <a:r>
                        <a:rPr lang="en-US" sz="300" b="0" i="0" u="none" strike="noStrike">
                          <a:solidFill>
                            <a:srgbClr val="000000"/>
                          </a:solidFill>
                          <a:latin typeface="Calibri"/>
                        </a:rPr>
                        <a:t>15.8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DD37F"/>
                    </a:solidFill>
                  </a:tcPr>
                </a:tc>
                <a:tc>
                  <a:txBody>
                    <a:bodyPr/>
                    <a:lstStyle/>
                    <a:p>
                      <a:pPr algn="r" fontAlgn="b"/>
                      <a:r>
                        <a:rPr lang="en-US" sz="300" b="0" i="0" u="none" strike="noStrike">
                          <a:solidFill>
                            <a:srgbClr val="000000"/>
                          </a:solidFill>
                          <a:latin typeface="Calibri"/>
                        </a:rPr>
                        <a:t>21.3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9DB80"/>
                    </a:solidFill>
                  </a:tcPr>
                </a:tc>
                <a:tc>
                  <a:txBody>
                    <a:bodyPr/>
                    <a:lstStyle/>
                    <a:p>
                      <a:pPr algn="r" fontAlgn="b"/>
                      <a:r>
                        <a:rPr lang="en-US" sz="300" b="0" i="0" u="none" strike="noStrike">
                          <a:solidFill>
                            <a:srgbClr val="000000"/>
                          </a:solidFill>
                          <a:latin typeface="Calibri"/>
                        </a:rPr>
                        <a:t>15.5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CD37F"/>
                    </a:solidFill>
                  </a:tcPr>
                </a:tc>
                <a:tc>
                  <a:txBody>
                    <a:bodyPr/>
                    <a:lstStyle/>
                    <a:p>
                      <a:pPr algn="r" fontAlgn="b"/>
                      <a:r>
                        <a:rPr lang="en-US" sz="300" b="0" i="0" u="none" strike="noStrike">
                          <a:solidFill>
                            <a:srgbClr val="000000"/>
                          </a:solidFill>
                          <a:latin typeface="Calibri"/>
                        </a:rPr>
                        <a:t>23.0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1DD81"/>
                    </a:solidFill>
                  </a:tcPr>
                </a:tc>
                <a:tc>
                  <a:txBody>
                    <a:bodyPr/>
                    <a:lstStyle/>
                    <a:p>
                      <a:pPr algn="r" fontAlgn="b"/>
                      <a:r>
                        <a:rPr lang="en-US" sz="300" b="0" i="0" u="none" strike="noStrike">
                          <a:solidFill>
                            <a:srgbClr val="000000"/>
                          </a:solidFill>
                          <a:latin typeface="Calibri"/>
                        </a:rPr>
                        <a:t>12.0</a:t>
                      </a:r>
                    </a:p>
                  </a:txBody>
                  <a:tcPr marL="2249" marR="2249" marT="224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ACE7E"/>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ASPEN All Atorvastatin</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19.5</a:t>
                      </a:r>
                    </a:p>
                  </a:txBody>
                  <a:tcPr marL="2249" marR="2249" marT="2249"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7.6</a:t>
                      </a:r>
                    </a:p>
                  </a:txBody>
                  <a:tcPr marL="2249" marR="2249" marT="2249"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21.7</a:t>
                      </a:r>
                    </a:p>
                  </a:txBody>
                  <a:tcPr marL="2249" marR="2249" marT="2249"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10.7</a:t>
                      </a:r>
                    </a:p>
                  </a:txBody>
                  <a:tcPr marL="2249" marR="2249" marT="2249"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17.3</a:t>
                      </a:r>
                    </a:p>
                  </a:txBody>
                  <a:tcPr marL="2249" marR="2249" marT="2249"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9.0</a:t>
                      </a:r>
                    </a:p>
                  </a:txBody>
                  <a:tcPr marL="2249" marR="2249" marT="2249"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17.0</a:t>
                      </a:r>
                    </a:p>
                  </a:txBody>
                  <a:tcPr marL="2249" marR="2249" marT="2249"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9.9</a:t>
                      </a:r>
                    </a:p>
                  </a:txBody>
                  <a:tcPr marL="2249" marR="2249" marT="2249"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18.4</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28.2</a:t>
                      </a:r>
                    </a:p>
                  </a:txBody>
                  <a:tcPr marL="2249" marR="2249" marT="2249"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20.8</a:t>
                      </a:r>
                    </a:p>
                  </a:txBody>
                  <a:tcPr marL="2249" marR="2249" marT="2249"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26.5</a:t>
                      </a:r>
                    </a:p>
                  </a:txBody>
                  <a:tcPr marL="2249" marR="2249" marT="2249"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20.1</a:t>
                      </a:r>
                    </a:p>
                  </a:txBody>
                  <a:tcPr marL="2249" marR="2249" marT="2249"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31.8</a:t>
                      </a:r>
                    </a:p>
                  </a:txBody>
                  <a:tcPr marL="2249" marR="2249" marT="2249"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20.2</a:t>
                      </a:r>
                    </a:p>
                  </a:txBody>
                  <a:tcPr marL="2249" marR="2249" marT="2249"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28.1</a:t>
                      </a:r>
                    </a:p>
                  </a:txBody>
                  <a:tcPr marL="2249" marR="2249" marT="2249"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18.4</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28.3</a:t>
                      </a:r>
                    </a:p>
                  </a:txBody>
                  <a:tcPr marL="2249" marR="2249" marT="2249"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16.9</a:t>
                      </a:r>
                    </a:p>
                  </a:txBody>
                  <a:tcPr marL="2249" marR="2249" marT="2249"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29.5</a:t>
                      </a:r>
                    </a:p>
                  </a:txBody>
                  <a:tcPr marL="2249" marR="2249" marT="2249"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14.6</a:t>
                      </a:r>
                    </a:p>
                  </a:txBody>
                  <a:tcPr marL="2249" marR="2249" marT="2249"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29.0</a:t>
                      </a:r>
                    </a:p>
                  </a:txBody>
                  <a:tcPr marL="2249" marR="2249" marT="2249"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17.3</a:t>
                      </a:r>
                    </a:p>
                  </a:txBody>
                  <a:tcPr marL="2249" marR="2249" marT="2249"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27.8</a:t>
                      </a:r>
                    </a:p>
                  </a:txBody>
                  <a:tcPr marL="2249" marR="2249" marT="2249"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27.0</a:t>
                      </a:r>
                    </a:p>
                  </a:txBody>
                  <a:tcPr marL="2249" marR="2249" marT="2249"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9.6</a:t>
                      </a:r>
                    </a:p>
                  </a:txBody>
                  <a:tcPr marL="2249" marR="2249" marT="2249"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29.6</a:t>
                      </a:r>
                    </a:p>
                  </a:txBody>
                  <a:tcPr marL="2249" marR="2249" marT="2249"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29.1</a:t>
                      </a:r>
                    </a:p>
                  </a:txBody>
                  <a:tcPr marL="2249" marR="2249" marT="2249"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11.4</a:t>
                      </a:r>
                    </a:p>
                  </a:txBody>
                  <a:tcPr marL="2249" marR="2249" marT="2249"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30.2</a:t>
                      </a:r>
                    </a:p>
                  </a:txBody>
                  <a:tcPr marL="2249" marR="2249" marT="2249"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11.5</a:t>
                      </a:r>
                    </a:p>
                  </a:txBody>
                  <a:tcPr marL="2249" marR="2249" marT="2249"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14.6</a:t>
                      </a:r>
                    </a:p>
                  </a:txBody>
                  <a:tcPr marL="2249" marR="2249" marT="2249"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10.2</a:t>
                      </a:r>
                    </a:p>
                  </a:txBody>
                  <a:tcPr marL="2249" marR="2249" marT="2249"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9.0</a:t>
                      </a:r>
                    </a:p>
                  </a:txBody>
                  <a:tcPr marL="2249" marR="2249" marT="2249"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11.1</a:t>
                      </a:r>
                    </a:p>
                  </a:txBody>
                  <a:tcPr marL="2249" marR="2249" marT="2249"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13.6</a:t>
                      </a:r>
                    </a:p>
                  </a:txBody>
                  <a:tcPr marL="2249" marR="2249" marT="2249"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9.8</a:t>
                      </a:r>
                    </a:p>
                  </a:txBody>
                  <a:tcPr marL="2249" marR="2249" marT="2249"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10.3</a:t>
                      </a:r>
                    </a:p>
                  </a:txBody>
                  <a:tcPr marL="2249" marR="2249" marT="2249"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11.4</a:t>
                      </a:r>
                    </a:p>
                  </a:txBody>
                  <a:tcPr marL="2249" marR="2249" marT="2249"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18.0</a:t>
                      </a:r>
                    </a:p>
                  </a:txBody>
                  <a:tcPr marL="2249" marR="2249" marT="2249"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22.0</a:t>
                      </a:r>
                    </a:p>
                  </a:txBody>
                  <a:tcPr marL="2249" marR="2249" marT="2249"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17.0</a:t>
                      </a:r>
                    </a:p>
                  </a:txBody>
                  <a:tcPr marL="2249" marR="2249" marT="2249"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23.3</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16.2</a:t>
                      </a:r>
                    </a:p>
                  </a:txBody>
                  <a:tcPr marL="2249" marR="2249" marT="2249"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25.7</a:t>
                      </a:r>
                    </a:p>
                  </a:txBody>
                  <a:tcPr marL="2249" marR="2249" marT="2249"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17.8</a:t>
                      </a:r>
                    </a:p>
                  </a:txBody>
                  <a:tcPr marL="2249" marR="2249" marT="2249"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24.4</a:t>
                      </a:r>
                    </a:p>
                  </a:txBody>
                  <a:tcPr marL="2249" marR="2249" marT="2249"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14.7</a:t>
                      </a:r>
                    </a:p>
                  </a:txBody>
                  <a:tcPr marL="2249" marR="2249" marT="2249"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25.3</a:t>
                      </a:r>
                    </a:p>
                  </a:txBody>
                  <a:tcPr marL="2249" marR="2249" marT="2249"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12.4</a:t>
                      </a:r>
                    </a:p>
                  </a:txBody>
                  <a:tcPr marL="2249" marR="2249" marT="2249"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23.2</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14.5</a:t>
                      </a:r>
                    </a:p>
                  </a:txBody>
                  <a:tcPr marL="2249" marR="2249" marT="2249"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23.9</a:t>
                      </a:r>
                    </a:p>
                  </a:txBody>
                  <a:tcPr marL="2249" marR="2249" marT="2249"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14.0</a:t>
                      </a:r>
                    </a:p>
                  </a:txBody>
                  <a:tcPr marL="2249" marR="2249" marT="2249" marB="0" anchor="b">
                    <a:lnL>
                      <a:noFill/>
                    </a:lnL>
                    <a:lnR>
                      <a:noFill/>
                    </a:lnR>
                    <a:lnT>
                      <a:noFill/>
                    </a:lnT>
                    <a:lnB>
                      <a:noFill/>
                    </a:lnB>
                    <a:solidFill>
                      <a:srgbClr val="A4D17E"/>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19.5</a:t>
                      </a:r>
                    </a:p>
                  </a:txBody>
                  <a:tcPr marL="2249" marR="2249" marT="2249"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20.1</a:t>
                      </a:r>
                    </a:p>
                  </a:txBody>
                  <a:tcPr marL="2249" marR="2249" marT="2249"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13.7</a:t>
                      </a:r>
                    </a:p>
                  </a:txBody>
                  <a:tcPr marL="2249" marR="2249" marT="2249"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19.5</a:t>
                      </a:r>
                    </a:p>
                  </a:txBody>
                  <a:tcPr marL="2249" marR="2249" marT="2249"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12.4</a:t>
                      </a:r>
                    </a:p>
                  </a:txBody>
                  <a:tcPr marL="2249" marR="2249" marT="2249"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18.3</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13.4</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A1D07E"/>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ASPEN Primary Placebo</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19.9</a:t>
                      </a:r>
                    </a:p>
                  </a:txBody>
                  <a:tcPr marL="2249" marR="2249" marT="2249"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10.6</a:t>
                      </a:r>
                    </a:p>
                  </a:txBody>
                  <a:tcPr marL="2249" marR="2249" marT="2249"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20.7</a:t>
                      </a:r>
                    </a:p>
                  </a:txBody>
                  <a:tcPr marL="2249" marR="2249" marT="2249"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12.5</a:t>
                      </a:r>
                    </a:p>
                  </a:txBody>
                  <a:tcPr marL="2249" marR="2249" marT="2249"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21.9</a:t>
                      </a:r>
                    </a:p>
                  </a:txBody>
                  <a:tcPr marL="2249" marR="2249" marT="2249"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7.4</a:t>
                      </a:r>
                    </a:p>
                  </a:txBody>
                  <a:tcPr marL="2249" marR="2249" marT="2249"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23.6</a:t>
                      </a:r>
                    </a:p>
                  </a:txBody>
                  <a:tcPr marL="2249" marR="2249" marT="2249"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7.2</a:t>
                      </a:r>
                    </a:p>
                  </a:txBody>
                  <a:tcPr marL="2249" marR="2249" marT="2249"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24.8</a:t>
                      </a:r>
                    </a:p>
                  </a:txBody>
                  <a:tcPr marL="2249" marR="2249" marT="2249"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28.8</a:t>
                      </a:r>
                    </a:p>
                  </a:txBody>
                  <a:tcPr marL="2249" marR="2249" marT="2249"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23.7</a:t>
                      </a:r>
                    </a:p>
                  </a:txBody>
                  <a:tcPr marL="2249" marR="2249" marT="2249"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30.6</a:t>
                      </a:r>
                    </a:p>
                  </a:txBody>
                  <a:tcPr marL="2249" marR="2249" marT="2249"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24.3</a:t>
                      </a:r>
                    </a:p>
                  </a:txBody>
                  <a:tcPr marL="2249" marR="2249" marT="2249"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32.4</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25.8</a:t>
                      </a:r>
                    </a:p>
                  </a:txBody>
                  <a:tcPr marL="2249" marR="2249" marT="2249"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28.4</a:t>
                      </a:r>
                    </a:p>
                  </a:txBody>
                  <a:tcPr marL="2249" marR="2249" marT="2249"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17.6</a:t>
                      </a:r>
                    </a:p>
                  </a:txBody>
                  <a:tcPr marL="2249" marR="2249" marT="2249"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22.3</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14.6</a:t>
                      </a:r>
                    </a:p>
                  </a:txBody>
                  <a:tcPr marL="2249" marR="2249" marT="2249"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23.6</a:t>
                      </a:r>
                    </a:p>
                  </a:txBody>
                  <a:tcPr marL="2249" marR="2249" marT="2249"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17.7</a:t>
                      </a:r>
                    </a:p>
                  </a:txBody>
                  <a:tcPr marL="2249" marR="2249" marT="2249"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21.7</a:t>
                      </a:r>
                    </a:p>
                  </a:txBody>
                  <a:tcPr marL="2249" marR="2249" marT="2249"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14.7</a:t>
                      </a:r>
                    </a:p>
                  </a:txBody>
                  <a:tcPr marL="2249" marR="2249" marT="2249"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23.3</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34.0</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8.2</a:t>
                      </a:r>
                    </a:p>
                  </a:txBody>
                  <a:tcPr marL="2249" marR="2249" marT="2249"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31.4</a:t>
                      </a:r>
                    </a:p>
                  </a:txBody>
                  <a:tcPr marL="2249" marR="2249" marT="2249"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11.5</a:t>
                      </a:r>
                    </a:p>
                  </a:txBody>
                  <a:tcPr marL="2249" marR="2249" marT="2249"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32.6</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7.3</a:t>
                      </a:r>
                    </a:p>
                  </a:txBody>
                  <a:tcPr marL="2249" marR="2249" marT="2249"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31.6</a:t>
                      </a:r>
                    </a:p>
                  </a:txBody>
                  <a:tcPr marL="2249" marR="2249" marT="2249"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7.6</a:t>
                      </a:r>
                    </a:p>
                  </a:txBody>
                  <a:tcPr marL="2249" marR="2249" marT="2249"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21.8</a:t>
                      </a:r>
                    </a:p>
                  </a:txBody>
                  <a:tcPr marL="2249" marR="2249" marT="2249"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9.8</a:t>
                      </a:r>
                    </a:p>
                  </a:txBody>
                  <a:tcPr marL="2249" marR="2249" marT="2249"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21.9</a:t>
                      </a:r>
                    </a:p>
                  </a:txBody>
                  <a:tcPr marL="2249" marR="2249" marT="2249"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8.3</a:t>
                      </a:r>
                    </a:p>
                  </a:txBody>
                  <a:tcPr marL="2249" marR="2249" marT="2249"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23.5</a:t>
                      </a:r>
                    </a:p>
                  </a:txBody>
                  <a:tcPr marL="2249" marR="2249" marT="2249"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8.7</a:t>
                      </a:r>
                    </a:p>
                  </a:txBody>
                  <a:tcPr marL="2249" marR="2249" marT="2249"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21.6</a:t>
                      </a:r>
                    </a:p>
                  </a:txBody>
                  <a:tcPr marL="2249" marR="2249" marT="2249"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9.0</a:t>
                      </a:r>
                    </a:p>
                  </a:txBody>
                  <a:tcPr marL="2249" marR="2249" marT="2249"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22.9</a:t>
                      </a:r>
                    </a:p>
                  </a:txBody>
                  <a:tcPr marL="2249" marR="2249" marT="2249"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29.5</a:t>
                      </a:r>
                    </a:p>
                  </a:txBody>
                  <a:tcPr marL="2249" marR="2249" marT="2249"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24.9</a:t>
                      </a:r>
                    </a:p>
                  </a:txBody>
                  <a:tcPr marL="2249" marR="2249" marT="2249"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27.3</a:t>
                      </a:r>
                    </a:p>
                  </a:txBody>
                  <a:tcPr marL="2249" marR="2249" marT="2249"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24.0</a:t>
                      </a:r>
                    </a:p>
                  </a:txBody>
                  <a:tcPr marL="2249" marR="2249" marT="2249"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29.7</a:t>
                      </a:r>
                    </a:p>
                  </a:txBody>
                  <a:tcPr marL="2249" marR="2249" marT="2249"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24.4</a:t>
                      </a:r>
                    </a:p>
                  </a:txBody>
                  <a:tcPr marL="2249" marR="2249" marT="2249"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31.8</a:t>
                      </a:r>
                    </a:p>
                  </a:txBody>
                  <a:tcPr marL="2249" marR="2249" marT="2249"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18.4</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25.3</a:t>
                      </a:r>
                    </a:p>
                  </a:txBody>
                  <a:tcPr marL="2249" marR="2249" marT="2249"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14.1</a:t>
                      </a:r>
                    </a:p>
                  </a:txBody>
                  <a:tcPr marL="2249" marR="2249" marT="2249"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28.0</a:t>
                      </a:r>
                    </a:p>
                  </a:txBody>
                  <a:tcPr marL="2249" marR="2249" marT="2249"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16.9</a:t>
                      </a:r>
                    </a:p>
                  </a:txBody>
                  <a:tcPr marL="2249" marR="2249" marT="2249"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23.7</a:t>
                      </a:r>
                    </a:p>
                  </a:txBody>
                  <a:tcPr marL="2249" marR="2249" marT="2249"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14.7</a:t>
                      </a:r>
                    </a:p>
                  </a:txBody>
                  <a:tcPr marL="2249" marR="2249" marT="2249"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22.5</a:t>
                      </a:r>
                    </a:p>
                  </a:txBody>
                  <a:tcPr marL="2249" marR="2249" marT="2249"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33.1</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9.1</a:t>
                      </a:r>
                    </a:p>
                  </a:txBody>
                  <a:tcPr marL="2249" marR="2249" marT="2249"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31.5</a:t>
                      </a:r>
                    </a:p>
                  </a:txBody>
                  <a:tcPr marL="2249" marR="2249" marT="2249"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8.6</a:t>
                      </a:r>
                    </a:p>
                  </a:txBody>
                  <a:tcPr marL="2249" marR="2249" marT="2249"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35.7</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9.5</a:t>
                      </a:r>
                    </a:p>
                  </a:txBody>
                  <a:tcPr marL="2249" marR="2249" marT="2249"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32.1</a:t>
                      </a:r>
                    </a:p>
                  </a:txBody>
                  <a:tcPr marL="2249" marR="2249" marT="2249"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7.5</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84C77C"/>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ASPEN Primary Atorvastatin</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23.7</a:t>
                      </a:r>
                    </a:p>
                  </a:txBody>
                  <a:tcPr marL="2249" marR="2249" marT="2249"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11.9</a:t>
                      </a:r>
                    </a:p>
                  </a:txBody>
                  <a:tcPr marL="2249" marR="2249" marT="2249"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22.7</a:t>
                      </a:r>
                    </a:p>
                  </a:txBody>
                  <a:tcPr marL="2249" marR="2249" marT="2249"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14.0</a:t>
                      </a:r>
                    </a:p>
                  </a:txBody>
                  <a:tcPr marL="2249" marR="2249" marT="2249"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20.8</a:t>
                      </a:r>
                    </a:p>
                  </a:txBody>
                  <a:tcPr marL="2249" marR="2249" marT="2249"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9.9</a:t>
                      </a:r>
                    </a:p>
                  </a:txBody>
                  <a:tcPr marL="2249" marR="2249" marT="2249"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25.4</a:t>
                      </a:r>
                    </a:p>
                  </a:txBody>
                  <a:tcPr marL="2249" marR="2249" marT="2249"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29.4</a:t>
                      </a:r>
                    </a:p>
                  </a:txBody>
                  <a:tcPr marL="2249" marR="2249" marT="2249"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23.3</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32.9</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24.6</a:t>
                      </a:r>
                    </a:p>
                  </a:txBody>
                  <a:tcPr marL="2249" marR="2249" marT="2249"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30.4</a:t>
                      </a:r>
                    </a:p>
                  </a:txBody>
                  <a:tcPr marL="2249" marR="2249" marT="2249"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24.7</a:t>
                      </a:r>
                    </a:p>
                  </a:txBody>
                  <a:tcPr marL="2249" marR="2249" marT="2249"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33.0</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17.3</a:t>
                      </a:r>
                    </a:p>
                  </a:txBody>
                  <a:tcPr marL="2249" marR="2249" marT="2249"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27.6</a:t>
                      </a:r>
                    </a:p>
                  </a:txBody>
                  <a:tcPr marL="2249" marR="2249" marT="2249"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19.0</a:t>
                      </a:r>
                    </a:p>
                  </a:txBody>
                  <a:tcPr marL="2249" marR="2249" marT="2249"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26.2</a:t>
                      </a:r>
                    </a:p>
                  </a:txBody>
                  <a:tcPr marL="2249" marR="2249" marT="2249"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15.6</a:t>
                      </a:r>
                    </a:p>
                  </a:txBody>
                  <a:tcPr marL="2249" marR="2249" marT="2249"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25.6</a:t>
                      </a:r>
                    </a:p>
                  </a:txBody>
                  <a:tcPr marL="2249" marR="2249" marT="2249"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16.0</a:t>
                      </a:r>
                    </a:p>
                  </a:txBody>
                  <a:tcPr marL="2249" marR="2249" marT="2249"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24.2</a:t>
                      </a:r>
                    </a:p>
                  </a:txBody>
                  <a:tcPr marL="2249" marR="2249" marT="2249"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32.5</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10.0</a:t>
                      </a:r>
                    </a:p>
                  </a:txBody>
                  <a:tcPr marL="2249" marR="2249" marT="2249"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30.4</a:t>
                      </a:r>
                    </a:p>
                  </a:txBody>
                  <a:tcPr marL="2249" marR="2249" marT="2249"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12.2</a:t>
                      </a:r>
                    </a:p>
                  </a:txBody>
                  <a:tcPr marL="2249" marR="2249" marT="2249"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29.8</a:t>
                      </a:r>
                    </a:p>
                  </a:txBody>
                  <a:tcPr marL="2249" marR="2249" marT="2249"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9.3</a:t>
                      </a:r>
                    </a:p>
                  </a:txBody>
                  <a:tcPr marL="2249" marR="2249" marT="2249"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34.8</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9.3</a:t>
                      </a:r>
                    </a:p>
                  </a:txBody>
                  <a:tcPr marL="2249" marR="2249" marT="2249"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17.1</a:t>
                      </a:r>
                    </a:p>
                  </a:txBody>
                  <a:tcPr marL="2249" marR="2249" marT="2249"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11.2</a:t>
                      </a:r>
                    </a:p>
                  </a:txBody>
                  <a:tcPr marL="2249" marR="2249" marT="2249"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17.8</a:t>
                      </a:r>
                    </a:p>
                  </a:txBody>
                  <a:tcPr marL="2249" marR="2249" marT="2249"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11.1</a:t>
                      </a:r>
                    </a:p>
                  </a:txBody>
                  <a:tcPr marL="2249" marR="2249" marT="2249"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16.7</a:t>
                      </a:r>
                    </a:p>
                  </a:txBody>
                  <a:tcPr marL="2249" marR="2249" marT="2249"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8.8</a:t>
                      </a:r>
                    </a:p>
                  </a:txBody>
                  <a:tcPr marL="2249" marR="2249" marT="2249"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17.9</a:t>
                      </a:r>
                    </a:p>
                  </a:txBody>
                  <a:tcPr marL="2249" marR="2249" marT="2249"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9.9</a:t>
                      </a:r>
                    </a:p>
                  </a:txBody>
                  <a:tcPr marL="2249" marR="2249" marT="2249"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19.8</a:t>
                      </a:r>
                    </a:p>
                  </a:txBody>
                  <a:tcPr marL="2249" marR="2249" marT="2249"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25.5</a:t>
                      </a:r>
                    </a:p>
                  </a:txBody>
                  <a:tcPr marL="2249" marR="2249" marT="2249"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21.4</a:t>
                      </a:r>
                    </a:p>
                  </a:txBody>
                  <a:tcPr marL="2249" marR="2249" marT="2249"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25.9</a:t>
                      </a:r>
                    </a:p>
                  </a:txBody>
                  <a:tcPr marL="2249" marR="2249" marT="2249"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22.0</a:t>
                      </a:r>
                    </a:p>
                  </a:txBody>
                  <a:tcPr marL="2249" marR="2249" marT="2249"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27.5</a:t>
                      </a:r>
                    </a:p>
                  </a:txBody>
                  <a:tcPr marL="2249" marR="2249" marT="2249"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21.3</a:t>
                      </a:r>
                    </a:p>
                  </a:txBody>
                  <a:tcPr marL="2249" marR="2249" marT="2249"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30.8</a:t>
                      </a:r>
                    </a:p>
                  </a:txBody>
                  <a:tcPr marL="2249" marR="2249" marT="2249"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15.5</a:t>
                      </a:r>
                    </a:p>
                  </a:txBody>
                  <a:tcPr marL="2249" marR="2249" marT="2249"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23.9</a:t>
                      </a:r>
                    </a:p>
                  </a:txBody>
                  <a:tcPr marL="2249" marR="2249" marT="2249"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13.9</a:t>
                      </a:r>
                    </a:p>
                  </a:txBody>
                  <a:tcPr marL="2249" marR="2249" marT="2249"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22.5</a:t>
                      </a:r>
                    </a:p>
                  </a:txBody>
                  <a:tcPr marL="2249" marR="2249" marT="2249"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15.0</a:t>
                      </a:r>
                    </a:p>
                  </a:txBody>
                  <a:tcPr marL="2249" marR="2249" marT="2249"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21.1</a:t>
                      </a:r>
                    </a:p>
                  </a:txBody>
                  <a:tcPr marL="2249" marR="2249" marT="2249"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16.3</a:t>
                      </a:r>
                    </a:p>
                  </a:txBody>
                  <a:tcPr marL="2249" marR="2249" marT="2249"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22.9</a:t>
                      </a:r>
                    </a:p>
                  </a:txBody>
                  <a:tcPr marL="2249" marR="2249" marT="2249"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11.5</a:t>
                      </a:r>
                    </a:p>
                  </a:txBody>
                  <a:tcPr marL="2249" marR="2249" marT="2249"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22.1</a:t>
                      </a:r>
                    </a:p>
                  </a:txBody>
                  <a:tcPr marL="2249" marR="2249" marT="2249"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11.3</a:t>
                      </a:r>
                    </a:p>
                  </a:txBody>
                  <a:tcPr marL="2249" marR="2249" marT="2249"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23.0</a:t>
                      </a:r>
                    </a:p>
                  </a:txBody>
                  <a:tcPr marL="2249" marR="2249" marT="2249"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10.3</a:t>
                      </a:r>
                    </a:p>
                  </a:txBody>
                  <a:tcPr marL="2249" marR="2249" marT="2249"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23.3</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10.5</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93CB7D"/>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ASPEN Secondary Placebo</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22.3</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38.2</a:t>
                      </a:r>
                    </a:p>
                  </a:txBody>
                  <a:tcPr marL="2249" marR="2249" marT="2249"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20.3</a:t>
                      </a:r>
                    </a:p>
                  </a:txBody>
                  <a:tcPr marL="2249" marR="2249" marT="2249" marB="0" anchor="b">
                    <a:lnL>
                      <a:noFill/>
                    </a:lnL>
                    <a:lnR>
                      <a:noFill/>
                    </a:lnR>
                    <a:lnT>
                      <a:noFill/>
                    </a:lnT>
                    <a:lnB>
                      <a:noFill/>
                    </a:lnB>
                    <a:solidFill>
                      <a:srgbClr val="C4D980"/>
                    </a:solidFill>
                  </a:tcPr>
                </a:tc>
                <a:tc>
                  <a:txBody>
                    <a:bodyPr/>
                    <a:lstStyle/>
                    <a:p>
                      <a:pPr algn="r" fontAlgn="b"/>
                      <a:r>
                        <a:rPr lang="en-US" sz="300" b="0" i="0" u="none" strike="noStrike">
                          <a:solidFill>
                            <a:srgbClr val="000000"/>
                          </a:solidFill>
                          <a:latin typeface="Calibri"/>
                        </a:rPr>
                        <a:t>39.9</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21.9</a:t>
                      </a:r>
                    </a:p>
                  </a:txBody>
                  <a:tcPr marL="2249" marR="2249" marT="2249"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39.4</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23.5</a:t>
                      </a:r>
                    </a:p>
                  </a:txBody>
                  <a:tcPr marL="2249" marR="2249" marT="2249"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40.3</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20.5</a:t>
                      </a:r>
                    </a:p>
                  </a:txBody>
                  <a:tcPr marL="2249" marR="2249" marT="2249"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6.8</a:t>
                      </a:r>
                    </a:p>
                  </a:txBody>
                  <a:tcPr marL="2249" marR="2249" marT="2249"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18.2</a:t>
                      </a:r>
                    </a:p>
                  </a:txBody>
                  <a:tcPr marL="2249" marR="2249" marT="2249"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20.8</a:t>
                      </a:r>
                    </a:p>
                  </a:txBody>
                  <a:tcPr marL="2249" marR="2249" marT="2249"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15.8</a:t>
                      </a:r>
                    </a:p>
                  </a:txBody>
                  <a:tcPr marL="2249" marR="2249" marT="2249"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20.6</a:t>
                      </a:r>
                    </a:p>
                  </a:txBody>
                  <a:tcPr marL="2249" marR="2249" marT="2249"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12.7</a:t>
                      </a:r>
                    </a:p>
                  </a:txBody>
                  <a:tcPr marL="2249" marR="2249" marT="2249"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18.7</a:t>
                      </a:r>
                    </a:p>
                  </a:txBody>
                  <a:tcPr marL="2249" marR="2249" marT="2249"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16.9</a:t>
                      </a:r>
                    </a:p>
                  </a:txBody>
                  <a:tcPr marL="2249" marR="2249" marT="2249"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13.2</a:t>
                      </a:r>
                    </a:p>
                  </a:txBody>
                  <a:tcPr marL="2249" marR="2249" marT="2249"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17.0</a:t>
                      </a:r>
                    </a:p>
                  </a:txBody>
                  <a:tcPr marL="2249" marR="2249" marT="2249"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15.6</a:t>
                      </a:r>
                    </a:p>
                  </a:txBody>
                  <a:tcPr marL="2249" marR="2249" marT="2249"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27.4</a:t>
                      </a:r>
                    </a:p>
                  </a:txBody>
                  <a:tcPr marL="2249" marR="2249" marT="2249"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14.1</a:t>
                      </a:r>
                    </a:p>
                  </a:txBody>
                  <a:tcPr marL="2249" marR="2249" marT="2249"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19.4</a:t>
                      </a:r>
                    </a:p>
                  </a:txBody>
                  <a:tcPr marL="2249" marR="2249" marT="2249"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20.2</a:t>
                      </a:r>
                    </a:p>
                  </a:txBody>
                  <a:tcPr marL="2249" marR="2249" marT="2249"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45.3</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14.8</a:t>
                      </a:r>
                    </a:p>
                  </a:txBody>
                  <a:tcPr marL="2249" marR="2249" marT="2249"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47.2</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16.1</a:t>
                      </a:r>
                    </a:p>
                  </a:txBody>
                  <a:tcPr marL="2249" marR="2249" marT="2249"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51.1</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16.7</a:t>
                      </a:r>
                    </a:p>
                  </a:txBody>
                  <a:tcPr marL="2249" marR="2249" marT="2249"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48.0</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22.7</a:t>
                      </a:r>
                    </a:p>
                  </a:txBody>
                  <a:tcPr marL="2249" marR="2249" marT="2249"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37.1</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18.2</a:t>
                      </a:r>
                    </a:p>
                  </a:txBody>
                  <a:tcPr marL="2249" marR="2249" marT="2249"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37.1</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18.8</a:t>
                      </a:r>
                    </a:p>
                  </a:txBody>
                  <a:tcPr marL="2249" marR="2249" marT="2249"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40.8</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22.9</a:t>
                      </a:r>
                    </a:p>
                  </a:txBody>
                  <a:tcPr marL="2249" marR="2249" marT="2249"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39.0</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22.0</a:t>
                      </a:r>
                    </a:p>
                  </a:txBody>
                  <a:tcPr marL="2249" marR="2249" marT="2249"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9.8</a:t>
                      </a:r>
                    </a:p>
                  </a:txBody>
                  <a:tcPr marL="2249" marR="2249" marT="2249"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19.7</a:t>
                      </a:r>
                    </a:p>
                  </a:txBody>
                  <a:tcPr marL="2249" marR="2249" marT="2249"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9.9</a:t>
                      </a:r>
                    </a:p>
                  </a:txBody>
                  <a:tcPr marL="2249" marR="2249" marT="2249"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18.0</a:t>
                      </a:r>
                    </a:p>
                  </a:txBody>
                  <a:tcPr marL="2249" marR="2249" marT="2249"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20.0</a:t>
                      </a:r>
                    </a:p>
                  </a:txBody>
                  <a:tcPr marL="2249" marR="2249" marT="2249"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20.2</a:t>
                      </a:r>
                    </a:p>
                  </a:txBody>
                  <a:tcPr marL="2249" marR="2249" marT="2249"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18.1</a:t>
                      </a:r>
                    </a:p>
                  </a:txBody>
                  <a:tcPr marL="2249" marR="2249" marT="2249"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17.5</a:t>
                      </a:r>
                    </a:p>
                  </a:txBody>
                  <a:tcPr marL="2249" marR="2249" marT="2249"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12.8</a:t>
                      </a:r>
                    </a:p>
                  </a:txBody>
                  <a:tcPr marL="2249" marR="2249" marT="2249"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18.9</a:t>
                      </a:r>
                    </a:p>
                  </a:txBody>
                  <a:tcPr marL="2249" marR="2249" marT="2249" marB="0" anchor="b">
                    <a:lnL>
                      <a:noFill/>
                    </a:lnL>
                    <a:lnR>
                      <a:noFill/>
                    </a:lnR>
                    <a:lnT>
                      <a:noFill/>
                    </a:lnT>
                    <a:lnB>
                      <a:noFill/>
                    </a:lnB>
                    <a:solidFill>
                      <a:srgbClr val="BDD780"/>
                    </a:solidFill>
                  </a:tcPr>
                </a:tc>
                <a:tc>
                  <a:txBody>
                    <a:bodyPr/>
                    <a:lstStyle/>
                    <a:p>
                      <a:pPr algn="r" fontAlgn="b"/>
                      <a:r>
                        <a:rPr lang="en-US" sz="300" b="0" i="0" u="none" strike="noStrike">
                          <a:solidFill>
                            <a:srgbClr val="000000"/>
                          </a:solidFill>
                          <a:latin typeface="Calibri"/>
                        </a:rPr>
                        <a:t>16.1</a:t>
                      </a:r>
                    </a:p>
                  </a:txBody>
                  <a:tcPr marL="2249" marR="2249" marT="2249"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25.8</a:t>
                      </a:r>
                    </a:p>
                  </a:txBody>
                  <a:tcPr marL="2249" marR="2249" marT="2249"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14.3</a:t>
                      </a:r>
                    </a:p>
                  </a:txBody>
                  <a:tcPr marL="2249" marR="2249" marT="2249"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19.0</a:t>
                      </a:r>
                    </a:p>
                  </a:txBody>
                  <a:tcPr marL="2249" marR="2249" marT="2249"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18.9</a:t>
                      </a:r>
                    </a:p>
                  </a:txBody>
                  <a:tcPr marL="2249" marR="2249" marT="2249" marB="0" anchor="b">
                    <a:lnL>
                      <a:noFill/>
                    </a:lnL>
                    <a:lnR>
                      <a:noFill/>
                    </a:lnR>
                    <a:lnT>
                      <a:noFill/>
                    </a:lnT>
                    <a:lnB>
                      <a:noFill/>
                    </a:lnB>
                    <a:solidFill>
                      <a:srgbClr val="BDD780"/>
                    </a:solidFill>
                  </a:tcPr>
                </a:tc>
                <a:tc>
                  <a:txBody>
                    <a:bodyPr/>
                    <a:lstStyle/>
                    <a:p>
                      <a:pPr algn="r" fontAlgn="b"/>
                      <a:r>
                        <a:rPr lang="en-US" sz="300" b="0" i="0" u="none" strike="noStrike">
                          <a:solidFill>
                            <a:srgbClr val="000000"/>
                          </a:solidFill>
                          <a:latin typeface="Calibri"/>
                        </a:rPr>
                        <a:t>49.9</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16.1</a:t>
                      </a:r>
                    </a:p>
                  </a:txBody>
                  <a:tcPr marL="2249" marR="2249" marT="2249"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47.4</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17.1</a:t>
                      </a:r>
                    </a:p>
                  </a:txBody>
                  <a:tcPr marL="2249" marR="2249" marT="2249"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51.4</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16.9</a:t>
                      </a:r>
                    </a:p>
                  </a:txBody>
                  <a:tcPr marL="2249" marR="2249" marT="2249"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49.5</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FDD82"/>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ASPEN Secondary Atorvastatin</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17.4</a:t>
                      </a:r>
                    </a:p>
                  </a:txBody>
                  <a:tcPr marL="2249" marR="2249" marT="2249"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18.0</a:t>
                      </a:r>
                    </a:p>
                  </a:txBody>
                  <a:tcPr marL="2249" marR="2249" marT="2249"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9.8</a:t>
                      </a:r>
                    </a:p>
                  </a:txBody>
                  <a:tcPr marL="2249" marR="2249" marT="2249"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20.5</a:t>
                      </a:r>
                    </a:p>
                  </a:txBody>
                  <a:tcPr marL="2249" marR="2249" marT="2249"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16.2</a:t>
                      </a:r>
                    </a:p>
                  </a:txBody>
                  <a:tcPr marL="2249" marR="2249" marT="2249"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25.3</a:t>
                      </a:r>
                    </a:p>
                  </a:txBody>
                  <a:tcPr marL="2249" marR="2249" marT="2249"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10.8</a:t>
                      </a:r>
                    </a:p>
                  </a:txBody>
                  <a:tcPr marL="2249" marR="2249" marT="2249"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19.1</a:t>
                      </a:r>
                    </a:p>
                  </a:txBody>
                  <a:tcPr marL="2249" marR="2249" marT="2249"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15.9</a:t>
                      </a:r>
                    </a:p>
                  </a:txBody>
                  <a:tcPr marL="2249" marR="2249" marT="2249"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16.0</a:t>
                      </a:r>
                    </a:p>
                  </a:txBody>
                  <a:tcPr marL="2249" marR="2249" marT="2249"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12.4</a:t>
                      </a:r>
                    </a:p>
                  </a:txBody>
                  <a:tcPr marL="2249" marR="2249" marT="2249"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20.4</a:t>
                      </a:r>
                    </a:p>
                  </a:txBody>
                  <a:tcPr marL="2249" marR="2249" marT="2249"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13.6</a:t>
                      </a:r>
                    </a:p>
                  </a:txBody>
                  <a:tcPr marL="2249" marR="2249" marT="2249"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29.1</a:t>
                      </a:r>
                    </a:p>
                  </a:txBody>
                  <a:tcPr marL="2249" marR="2249" marT="2249"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12.7</a:t>
                      </a:r>
                    </a:p>
                  </a:txBody>
                  <a:tcPr marL="2249" marR="2249" marT="2249"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20.9</a:t>
                      </a:r>
                    </a:p>
                  </a:txBody>
                  <a:tcPr marL="2249" marR="2249" marT="2249"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25.7</a:t>
                      </a:r>
                    </a:p>
                  </a:txBody>
                  <a:tcPr marL="2249" marR="2249" marT="2249"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41.5</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22.8</a:t>
                      </a:r>
                    </a:p>
                  </a:txBody>
                  <a:tcPr marL="2249" marR="2249" marT="2249"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43.0</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28.3</a:t>
                      </a:r>
                    </a:p>
                  </a:txBody>
                  <a:tcPr marL="2249" marR="2249" marT="2249"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49.1</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22.6</a:t>
                      </a:r>
                    </a:p>
                  </a:txBody>
                  <a:tcPr marL="2249" marR="2249" marT="2249"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42.9</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18.7</a:t>
                      </a:r>
                    </a:p>
                  </a:txBody>
                  <a:tcPr marL="2249" marR="2249" marT="2249"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25.6</a:t>
                      </a:r>
                    </a:p>
                  </a:txBody>
                  <a:tcPr marL="2249" marR="2249" marT="2249"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16.0</a:t>
                      </a:r>
                    </a:p>
                  </a:txBody>
                  <a:tcPr marL="2249" marR="2249" marT="2249"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28.8</a:t>
                      </a:r>
                    </a:p>
                  </a:txBody>
                  <a:tcPr marL="2249" marR="2249" marT="2249"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18.6</a:t>
                      </a:r>
                    </a:p>
                  </a:txBody>
                  <a:tcPr marL="2249" marR="2249" marT="2249"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32.3</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19.0</a:t>
                      </a:r>
                    </a:p>
                  </a:txBody>
                  <a:tcPr marL="2249" marR="2249" marT="2249"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28.6</a:t>
                      </a:r>
                    </a:p>
                  </a:txBody>
                  <a:tcPr marL="2249" marR="2249" marT="2249"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12.2</a:t>
                      </a:r>
                    </a:p>
                  </a:txBody>
                  <a:tcPr marL="2249" marR="2249" marT="2249"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23.8</a:t>
                      </a:r>
                    </a:p>
                  </a:txBody>
                  <a:tcPr marL="2249" marR="2249" marT="2249"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7.3</a:t>
                      </a:r>
                    </a:p>
                  </a:txBody>
                  <a:tcPr marL="2249" marR="2249" marT="2249"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25.4</a:t>
                      </a:r>
                    </a:p>
                  </a:txBody>
                  <a:tcPr marL="2249" marR="2249" marT="2249"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10.4</a:t>
                      </a:r>
                    </a:p>
                  </a:txBody>
                  <a:tcPr marL="2249" marR="2249" marT="2249"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28.3</a:t>
                      </a:r>
                    </a:p>
                  </a:txBody>
                  <a:tcPr marL="2249" marR="2249" marT="2249"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10.8</a:t>
                      </a:r>
                    </a:p>
                  </a:txBody>
                  <a:tcPr marL="2249" marR="2249" marT="2249"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25.8</a:t>
                      </a:r>
                    </a:p>
                  </a:txBody>
                  <a:tcPr marL="2249" marR="2249" marT="2249"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11.2</a:t>
                      </a:r>
                    </a:p>
                  </a:txBody>
                  <a:tcPr marL="2249" marR="2249" marT="2249"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6.9</a:t>
                      </a:r>
                    </a:p>
                  </a:txBody>
                  <a:tcPr marL="2249" marR="2249" marT="2249"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14.1</a:t>
                      </a:r>
                    </a:p>
                  </a:txBody>
                  <a:tcPr marL="2249" marR="2249" marT="2249"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13.5</a:t>
                      </a:r>
                    </a:p>
                  </a:txBody>
                  <a:tcPr marL="2249" marR="2249" marT="2249"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21.6</a:t>
                      </a:r>
                    </a:p>
                  </a:txBody>
                  <a:tcPr marL="2249" marR="2249" marT="2249"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16.2</a:t>
                      </a:r>
                    </a:p>
                  </a:txBody>
                  <a:tcPr marL="2249" marR="2249" marT="2249"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21.4</a:t>
                      </a:r>
                    </a:p>
                  </a:txBody>
                  <a:tcPr marL="2249" marR="2249" marT="2249"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31.2</a:t>
                      </a:r>
                    </a:p>
                  </a:txBody>
                  <a:tcPr marL="2249" marR="2249" marT="2249"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18.3</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36.2</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21.9</a:t>
                      </a:r>
                    </a:p>
                  </a:txBody>
                  <a:tcPr marL="2249" marR="2249" marT="2249"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39.6</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18.9</a:t>
                      </a:r>
                    </a:p>
                  </a:txBody>
                  <a:tcPr marL="2249" marR="2249" marT="2249"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37.7</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11.0</a:t>
                      </a:r>
                    </a:p>
                  </a:txBody>
                  <a:tcPr marL="2249" marR="2249" marT="2249"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32.0</a:t>
                      </a:r>
                    </a:p>
                  </a:txBody>
                  <a:tcPr marL="2249" marR="2249" marT="2249"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5.9</a:t>
                      </a:r>
                    </a:p>
                  </a:txBody>
                  <a:tcPr marL="2249" marR="2249" marT="2249"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31.4</a:t>
                      </a:r>
                    </a:p>
                  </a:txBody>
                  <a:tcPr marL="2249" marR="2249" marT="2249"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10.7</a:t>
                      </a:r>
                    </a:p>
                  </a:txBody>
                  <a:tcPr marL="2249" marR="2249" marT="2249"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35.2</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10.1</a:t>
                      </a:r>
                    </a:p>
                  </a:txBody>
                  <a:tcPr marL="2249" marR="2249" marT="2249"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32.3</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FEB84"/>
                    </a:solidFill>
                  </a:tcPr>
                </a:tc>
              </a:tr>
              <a:tr h="47229">
                <a:tc vMerge="1">
                  <a:txBody>
                    <a:bodyPr/>
                    <a:lstStyle/>
                    <a:p>
                      <a:endParaRPr lang="en-US"/>
                    </a:p>
                  </a:txBody>
                  <a:tcPr/>
                </a:tc>
                <a:tc>
                  <a:txBody>
                    <a:bodyPr/>
                    <a:lstStyle/>
                    <a:p>
                      <a:pPr algn="l" fontAlgn="b"/>
                      <a:r>
                        <a:rPr lang="en-US" sz="300" b="0" i="0" u="none" strike="noStrike">
                          <a:solidFill>
                            <a:srgbClr val="000000"/>
                          </a:solidFill>
                          <a:latin typeface="Calibri"/>
                        </a:rPr>
                        <a:t>ASPEN Full</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300" b="0" i="0" u="none" strike="noStrike">
                          <a:solidFill>
                            <a:srgbClr val="000000"/>
                          </a:solidFill>
                          <a:latin typeface="Calibri"/>
                        </a:rPr>
                        <a:t>9.1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300" b="0" i="0" u="none" strike="noStrike">
                          <a:solidFill>
                            <a:srgbClr val="000000"/>
                          </a:solidFill>
                          <a:latin typeface="Calibri"/>
                        </a:rPr>
                        <a:t>12.0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ACE7E"/>
                    </a:solidFill>
                  </a:tcPr>
                </a:tc>
                <a:tc>
                  <a:txBody>
                    <a:bodyPr/>
                    <a:lstStyle/>
                    <a:p>
                      <a:pPr algn="r" fontAlgn="b"/>
                      <a:r>
                        <a:rPr lang="en-US" sz="300" b="0" i="0" u="none" strike="noStrike">
                          <a:solidFill>
                            <a:srgbClr val="000000"/>
                          </a:solidFill>
                          <a:latin typeface="Calibri"/>
                        </a:rPr>
                        <a:t>8.9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BC97D"/>
                    </a:solidFill>
                  </a:tcPr>
                </a:tc>
                <a:tc>
                  <a:txBody>
                    <a:bodyPr/>
                    <a:lstStyle/>
                    <a:p>
                      <a:pPr algn="r" fontAlgn="b"/>
                      <a:r>
                        <a:rPr lang="en-US" sz="300" b="0" i="0" u="none" strike="noStrike">
                          <a:solidFill>
                            <a:srgbClr val="000000"/>
                          </a:solidFill>
                          <a:latin typeface="Calibri"/>
                        </a:rPr>
                        <a:t>12.4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CCE7E"/>
                    </a:solidFill>
                  </a:tcPr>
                </a:tc>
                <a:tc>
                  <a:txBody>
                    <a:bodyPr/>
                    <a:lstStyle/>
                    <a:p>
                      <a:pPr algn="r" fontAlgn="b"/>
                      <a:r>
                        <a:rPr lang="en-US" sz="300" b="0" i="0" u="none" strike="noStrike">
                          <a:solidFill>
                            <a:srgbClr val="000000"/>
                          </a:solidFill>
                          <a:latin typeface="Calibri"/>
                        </a:rPr>
                        <a:t>7.7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5C87D"/>
                    </a:solidFill>
                  </a:tcPr>
                </a:tc>
                <a:tc>
                  <a:txBody>
                    <a:bodyPr/>
                    <a:lstStyle/>
                    <a:p>
                      <a:pPr algn="r" fontAlgn="b"/>
                      <a:r>
                        <a:rPr lang="en-US" sz="300" b="0" i="0" u="none" strike="noStrike">
                          <a:solidFill>
                            <a:srgbClr val="000000"/>
                          </a:solidFill>
                          <a:latin typeface="Calibri"/>
                        </a:rPr>
                        <a:t>12.5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DCE7E"/>
                    </a:solidFill>
                  </a:tcPr>
                </a:tc>
                <a:tc>
                  <a:txBody>
                    <a:bodyPr/>
                    <a:lstStyle/>
                    <a:p>
                      <a:pPr algn="r" fontAlgn="b"/>
                      <a:r>
                        <a:rPr lang="en-US" sz="300" b="0" i="0" u="none" strike="noStrike">
                          <a:solidFill>
                            <a:srgbClr val="000000"/>
                          </a:solidFill>
                          <a:latin typeface="Calibri"/>
                        </a:rPr>
                        <a:t>10.6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3CC7D"/>
                    </a:solidFill>
                  </a:tcPr>
                </a:tc>
                <a:tc>
                  <a:txBody>
                    <a:bodyPr/>
                    <a:lstStyle/>
                    <a:p>
                      <a:pPr algn="r" fontAlgn="b"/>
                      <a:r>
                        <a:rPr lang="en-US" sz="300" b="0" i="0" u="none" strike="noStrike">
                          <a:solidFill>
                            <a:srgbClr val="000000"/>
                          </a:solidFill>
                          <a:latin typeface="Calibri"/>
                        </a:rPr>
                        <a:t>11.5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8CD7E"/>
                    </a:solidFill>
                  </a:tcPr>
                </a:tc>
                <a:tc>
                  <a:txBody>
                    <a:bodyPr/>
                    <a:lstStyle/>
                    <a:p>
                      <a:pPr algn="r" fontAlgn="b"/>
                      <a:r>
                        <a:rPr lang="en-US" sz="300" b="0" i="0" u="none" strike="noStrike">
                          <a:solidFill>
                            <a:srgbClr val="000000"/>
                          </a:solidFill>
                          <a:latin typeface="Calibri"/>
                        </a:rPr>
                        <a:t>10.7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4CC7D"/>
                    </a:solidFill>
                  </a:tcPr>
                </a:tc>
                <a:tc>
                  <a:txBody>
                    <a:bodyPr/>
                    <a:lstStyle/>
                    <a:p>
                      <a:pPr algn="r" fontAlgn="b"/>
                      <a:r>
                        <a:rPr lang="en-US" sz="300" b="0" i="0" u="none" strike="noStrike">
                          <a:solidFill>
                            <a:srgbClr val="000000"/>
                          </a:solidFill>
                          <a:latin typeface="Calibri"/>
                        </a:rPr>
                        <a:t>16.6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CCE7E"/>
                    </a:solidFill>
                  </a:tcPr>
                </a:tc>
                <a:tc>
                  <a:txBody>
                    <a:bodyPr/>
                    <a:lstStyle/>
                    <a:p>
                      <a:pPr algn="r" fontAlgn="b"/>
                      <a:r>
                        <a:rPr lang="en-US" sz="300" b="0" i="0" u="none" strike="noStrike">
                          <a:solidFill>
                            <a:srgbClr val="000000"/>
                          </a:solidFill>
                          <a:latin typeface="Calibri"/>
                        </a:rPr>
                        <a:t>16.6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300" b="0" i="0" u="none" strike="noStrike">
                          <a:solidFill>
                            <a:srgbClr val="000000"/>
                          </a:solidFill>
                          <a:latin typeface="Calibri"/>
                        </a:rPr>
                        <a:t>10.5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3CC7D"/>
                    </a:solidFill>
                  </a:tcPr>
                </a:tc>
                <a:tc>
                  <a:txBody>
                    <a:bodyPr/>
                    <a:lstStyle/>
                    <a:p>
                      <a:pPr algn="r" fontAlgn="b"/>
                      <a:r>
                        <a:rPr lang="en-US" sz="300" b="0" i="0" u="none" strike="noStrike">
                          <a:solidFill>
                            <a:srgbClr val="000000"/>
                          </a:solidFill>
                          <a:latin typeface="Calibri"/>
                        </a:rPr>
                        <a:t>16.5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300" b="0" i="0" u="none" strike="noStrike">
                          <a:solidFill>
                            <a:srgbClr val="000000"/>
                          </a:solidFill>
                          <a:latin typeface="Calibri"/>
                        </a:rPr>
                        <a:t>10.7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4CC7D"/>
                    </a:solidFill>
                  </a:tcPr>
                </a:tc>
                <a:tc>
                  <a:txBody>
                    <a:bodyPr/>
                    <a:lstStyle/>
                    <a:p>
                      <a:pPr algn="r" fontAlgn="b"/>
                      <a:r>
                        <a:rPr lang="en-US" sz="300" b="0" i="0" u="none" strike="noStrike">
                          <a:solidFill>
                            <a:srgbClr val="000000"/>
                          </a:solidFill>
                          <a:latin typeface="Calibri"/>
                        </a:rPr>
                        <a:t>16.4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0D47F"/>
                    </a:solidFill>
                  </a:tcPr>
                </a:tc>
                <a:tc>
                  <a:txBody>
                    <a:bodyPr/>
                    <a:lstStyle/>
                    <a:p>
                      <a:pPr algn="r" fontAlgn="b"/>
                      <a:r>
                        <a:rPr lang="en-US" sz="300" b="0" i="0" u="none" strike="noStrike">
                          <a:solidFill>
                            <a:srgbClr val="000000"/>
                          </a:solidFill>
                          <a:latin typeface="Calibri"/>
                        </a:rPr>
                        <a:t>8.8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AC97D"/>
                    </a:solidFill>
                  </a:tcPr>
                </a:tc>
                <a:tc>
                  <a:txBody>
                    <a:bodyPr/>
                    <a:lstStyle/>
                    <a:p>
                      <a:pPr algn="r" fontAlgn="b"/>
                      <a:r>
                        <a:rPr lang="en-US" sz="300" b="0" i="0" u="none" strike="noStrike">
                          <a:solidFill>
                            <a:srgbClr val="000000"/>
                          </a:solidFill>
                          <a:latin typeface="Calibri"/>
                        </a:rPr>
                        <a:t>17.2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4D57F"/>
                    </a:solidFill>
                  </a:tcPr>
                </a:tc>
                <a:tc>
                  <a:txBody>
                    <a:bodyPr/>
                    <a:lstStyle/>
                    <a:p>
                      <a:pPr algn="r" fontAlgn="b"/>
                      <a:r>
                        <a:rPr lang="en-US" sz="300" b="0" i="0" u="none" strike="noStrike">
                          <a:solidFill>
                            <a:srgbClr val="000000"/>
                          </a:solidFill>
                          <a:latin typeface="Calibri"/>
                        </a:rPr>
                        <a:t>6.9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1C67C"/>
                    </a:solidFill>
                  </a:tcPr>
                </a:tc>
                <a:tc>
                  <a:txBody>
                    <a:bodyPr/>
                    <a:lstStyle/>
                    <a:p>
                      <a:pPr algn="r" fontAlgn="b"/>
                      <a:r>
                        <a:rPr lang="en-US" sz="300" b="0" i="0" u="none" strike="noStrike">
                          <a:solidFill>
                            <a:srgbClr val="000000"/>
                          </a:solidFill>
                          <a:latin typeface="Calibri"/>
                        </a:rPr>
                        <a:t>15.4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BD27F"/>
                    </a:solidFill>
                  </a:tcPr>
                </a:tc>
                <a:tc>
                  <a:txBody>
                    <a:bodyPr/>
                    <a:lstStyle/>
                    <a:p>
                      <a:pPr algn="r" fontAlgn="b"/>
                      <a:r>
                        <a:rPr lang="en-US" sz="300" b="0" i="0" u="none" strike="noStrike">
                          <a:solidFill>
                            <a:srgbClr val="000000"/>
                          </a:solidFill>
                          <a:latin typeface="Calibri"/>
                        </a:rPr>
                        <a:t>7.5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4C77C"/>
                    </a:solidFill>
                  </a:tcPr>
                </a:tc>
                <a:tc>
                  <a:txBody>
                    <a:bodyPr/>
                    <a:lstStyle/>
                    <a:p>
                      <a:pPr algn="r" fontAlgn="b"/>
                      <a:r>
                        <a:rPr lang="en-US" sz="300" b="0" i="0" u="none" strike="noStrike">
                          <a:solidFill>
                            <a:srgbClr val="000000"/>
                          </a:solidFill>
                          <a:latin typeface="Calibri"/>
                        </a:rPr>
                        <a:t>16.4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0D47F"/>
                    </a:solidFill>
                  </a:tcPr>
                </a:tc>
                <a:tc>
                  <a:txBody>
                    <a:bodyPr/>
                    <a:lstStyle/>
                    <a:p>
                      <a:pPr algn="r" fontAlgn="b"/>
                      <a:r>
                        <a:rPr lang="en-US" sz="300" b="0" i="0" u="none" strike="noStrike">
                          <a:solidFill>
                            <a:srgbClr val="000000"/>
                          </a:solidFill>
                          <a:latin typeface="Calibri"/>
                        </a:rPr>
                        <a:t>7.9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6C87D"/>
                    </a:solidFill>
                  </a:tcPr>
                </a:tc>
                <a:tc>
                  <a:txBody>
                    <a:bodyPr/>
                    <a:lstStyle/>
                    <a:p>
                      <a:pPr algn="r" fontAlgn="b"/>
                      <a:r>
                        <a:rPr lang="en-US" sz="300" b="0" i="0" u="none" strike="noStrike">
                          <a:solidFill>
                            <a:srgbClr val="000000"/>
                          </a:solidFill>
                          <a:latin typeface="Calibri"/>
                        </a:rPr>
                        <a:t>15.6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CD37F"/>
                    </a:solidFill>
                  </a:tcPr>
                </a:tc>
                <a:tc>
                  <a:txBody>
                    <a:bodyPr/>
                    <a:lstStyle/>
                    <a:p>
                      <a:pPr algn="r" fontAlgn="b"/>
                      <a:r>
                        <a:rPr lang="en-US" sz="300" b="0" i="0" u="none" strike="noStrike">
                          <a:solidFill>
                            <a:srgbClr val="000000"/>
                          </a:solidFill>
                          <a:latin typeface="Calibri"/>
                        </a:rPr>
                        <a:t>17.4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5D57F"/>
                    </a:solidFill>
                  </a:tcPr>
                </a:tc>
                <a:tc>
                  <a:txBody>
                    <a:bodyPr/>
                    <a:lstStyle/>
                    <a:p>
                      <a:pPr algn="r" fontAlgn="b"/>
                      <a:r>
                        <a:rPr lang="en-US" sz="300" b="0" i="0" u="none" strike="noStrike">
                          <a:solidFill>
                            <a:srgbClr val="000000"/>
                          </a:solidFill>
                          <a:latin typeface="Calibri"/>
                        </a:rPr>
                        <a:t>15.4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BD27F"/>
                    </a:solidFill>
                  </a:tcPr>
                </a:tc>
                <a:tc>
                  <a:txBody>
                    <a:bodyPr/>
                    <a:lstStyle/>
                    <a:p>
                      <a:pPr algn="r" fontAlgn="b"/>
                      <a:r>
                        <a:rPr lang="en-US" sz="300" b="0" i="0" u="none" strike="noStrike">
                          <a:solidFill>
                            <a:srgbClr val="000000"/>
                          </a:solidFill>
                          <a:latin typeface="Calibri"/>
                        </a:rPr>
                        <a:t>18.0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8D67F"/>
                    </a:solidFill>
                  </a:tcPr>
                </a:tc>
                <a:tc>
                  <a:txBody>
                    <a:bodyPr/>
                    <a:lstStyle/>
                    <a:p>
                      <a:pPr algn="r" fontAlgn="b"/>
                      <a:r>
                        <a:rPr lang="en-US" sz="300" b="0" i="0" u="none" strike="noStrike">
                          <a:solidFill>
                            <a:srgbClr val="000000"/>
                          </a:solidFill>
                          <a:latin typeface="Calibri"/>
                        </a:rPr>
                        <a:t>16.6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300" b="0" i="0" u="none" strike="noStrike">
                          <a:solidFill>
                            <a:srgbClr val="000000"/>
                          </a:solidFill>
                          <a:latin typeface="Calibri"/>
                        </a:rPr>
                        <a:t>16.6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300" b="0" i="0" u="none" strike="noStrike">
                          <a:solidFill>
                            <a:srgbClr val="000000"/>
                          </a:solidFill>
                          <a:latin typeface="Calibri"/>
                        </a:rPr>
                        <a:t>16.5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0D47F"/>
                    </a:solidFill>
                  </a:tcPr>
                </a:tc>
                <a:tc>
                  <a:txBody>
                    <a:bodyPr/>
                    <a:lstStyle/>
                    <a:p>
                      <a:pPr algn="r" fontAlgn="b"/>
                      <a:r>
                        <a:rPr lang="en-US" sz="300" b="0" i="0" u="none" strike="noStrike">
                          <a:solidFill>
                            <a:srgbClr val="000000"/>
                          </a:solidFill>
                          <a:latin typeface="Calibri"/>
                        </a:rPr>
                        <a:t>18.5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BD780"/>
                    </a:solidFill>
                  </a:tcPr>
                </a:tc>
                <a:tc>
                  <a:txBody>
                    <a:bodyPr/>
                    <a:lstStyle/>
                    <a:p>
                      <a:pPr algn="r" fontAlgn="b"/>
                      <a:r>
                        <a:rPr lang="en-US" sz="300" b="0" i="0" u="none" strike="noStrike">
                          <a:solidFill>
                            <a:srgbClr val="000000"/>
                          </a:solidFill>
                          <a:latin typeface="Calibri"/>
                        </a:rPr>
                        <a:t>16.5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300" b="0" i="0" u="none" strike="noStrike">
                          <a:solidFill>
                            <a:srgbClr val="000000"/>
                          </a:solidFill>
                          <a:latin typeface="Calibri"/>
                        </a:rPr>
                        <a:t>6.8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1C67C"/>
                    </a:solidFill>
                  </a:tcPr>
                </a:tc>
                <a:tc>
                  <a:txBody>
                    <a:bodyPr/>
                    <a:lstStyle/>
                    <a:p>
                      <a:pPr algn="r" fontAlgn="b"/>
                      <a:r>
                        <a:rPr lang="en-US" sz="300" b="0" i="0" u="none" strike="noStrike">
                          <a:solidFill>
                            <a:srgbClr val="000000"/>
                          </a:solidFill>
                          <a:latin typeface="Calibri"/>
                        </a:rPr>
                        <a:t>12.2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BCE7E"/>
                    </a:solidFill>
                  </a:tcPr>
                </a:tc>
                <a:tc>
                  <a:txBody>
                    <a:bodyPr/>
                    <a:lstStyle/>
                    <a:p>
                      <a:pPr algn="r" fontAlgn="b"/>
                      <a:r>
                        <a:rPr lang="en-US" sz="300" b="0" i="0" u="none" strike="noStrike">
                          <a:solidFill>
                            <a:srgbClr val="000000"/>
                          </a:solidFill>
                          <a:latin typeface="Calibri"/>
                        </a:rPr>
                        <a:t>10.3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2CB7D"/>
                    </a:solidFill>
                  </a:tcPr>
                </a:tc>
                <a:tc>
                  <a:txBody>
                    <a:bodyPr/>
                    <a:lstStyle/>
                    <a:p>
                      <a:pPr algn="r" fontAlgn="b"/>
                      <a:r>
                        <a:rPr lang="en-US" sz="300" b="0" i="0" u="none" strike="noStrike">
                          <a:solidFill>
                            <a:srgbClr val="000000"/>
                          </a:solidFill>
                          <a:latin typeface="Calibri"/>
                        </a:rPr>
                        <a:t>12.6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DCE7E"/>
                    </a:solidFill>
                  </a:tcPr>
                </a:tc>
                <a:tc>
                  <a:txBody>
                    <a:bodyPr/>
                    <a:lstStyle/>
                    <a:p>
                      <a:pPr algn="r" fontAlgn="b"/>
                      <a:r>
                        <a:rPr lang="en-US" sz="300" b="0" i="0" u="none" strike="noStrike">
                          <a:solidFill>
                            <a:srgbClr val="000000"/>
                          </a:solidFill>
                          <a:latin typeface="Calibri"/>
                        </a:rPr>
                        <a:t>7.2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3C77C"/>
                    </a:solidFill>
                  </a:tcPr>
                </a:tc>
                <a:tc>
                  <a:txBody>
                    <a:bodyPr/>
                    <a:lstStyle/>
                    <a:p>
                      <a:pPr algn="r" fontAlgn="b"/>
                      <a:r>
                        <a:rPr lang="en-US" sz="300" b="0" i="0" u="none" strike="noStrike">
                          <a:solidFill>
                            <a:srgbClr val="000000"/>
                          </a:solidFill>
                          <a:latin typeface="Calibri"/>
                        </a:rPr>
                        <a:t>11.9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ACE7E"/>
                    </a:solidFill>
                  </a:tcPr>
                </a:tc>
                <a:tc>
                  <a:txBody>
                    <a:bodyPr/>
                    <a:lstStyle/>
                    <a:p>
                      <a:pPr algn="r" fontAlgn="b"/>
                      <a:r>
                        <a:rPr lang="en-US" sz="300" b="0" i="0" u="none" strike="noStrike">
                          <a:solidFill>
                            <a:srgbClr val="000000"/>
                          </a:solidFill>
                          <a:latin typeface="Calibri"/>
                        </a:rPr>
                        <a:t>8.8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AC97D"/>
                    </a:solidFill>
                  </a:tcPr>
                </a:tc>
                <a:tc>
                  <a:txBody>
                    <a:bodyPr/>
                    <a:lstStyle/>
                    <a:p>
                      <a:pPr algn="r" fontAlgn="b"/>
                      <a:r>
                        <a:rPr lang="en-US" sz="300" b="0" i="0" u="none" strike="noStrike">
                          <a:solidFill>
                            <a:srgbClr val="000000"/>
                          </a:solidFill>
                          <a:latin typeface="Calibri"/>
                        </a:rPr>
                        <a:t>10.5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3CC7D"/>
                    </a:solidFill>
                  </a:tcPr>
                </a:tc>
                <a:tc>
                  <a:txBody>
                    <a:bodyPr/>
                    <a:lstStyle/>
                    <a:p>
                      <a:pPr algn="r" fontAlgn="b"/>
                      <a:r>
                        <a:rPr lang="en-US" sz="300" b="0" i="0" u="none" strike="noStrike">
                          <a:solidFill>
                            <a:srgbClr val="000000"/>
                          </a:solidFill>
                          <a:latin typeface="Calibri"/>
                        </a:rPr>
                        <a:t>11.0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6CC7D"/>
                    </a:solidFill>
                  </a:tcPr>
                </a:tc>
                <a:tc>
                  <a:txBody>
                    <a:bodyPr/>
                    <a:lstStyle/>
                    <a:p>
                      <a:pPr algn="r" fontAlgn="b"/>
                      <a:r>
                        <a:rPr lang="en-US" sz="300" b="0" i="0" u="none" strike="noStrike">
                          <a:solidFill>
                            <a:srgbClr val="000000"/>
                          </a:solidFill>
                          <a:latin typeface="Calibri"/>
                        </a:rPr>
                        <a:t>15.4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BD37F"/>
                    </a:solidFill>
                  </a:tcPr>
                </a:tc>
                <a:tc>
                  <a:txBody>
                    <a:bodyPr/>
                    <a:lstStyle/>
                    <a:p>
                      <a:pPr algn="r" fontAlgn="b"/>
                      <a:r>
                        <a:rPr lang="en-US" sz="300" b="0" i="0" u="none" strike="noStrike">
                          <a:solidFill>
                            <a:srgbClr val="000000"/>
                          </a:solidFill>
                          <a:latin typeface="Calibri"/>
                        </a:rPr>
                        <a:t>9.8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FCA7D"/>
                    </a:solidFill>
                  </a:tcPr>
                </a:tc>
                <a:tc>
                  <a:txBody>
                    <a:bodyPr/>
                    <a:lstStyle/>
                    <a:p>
                      <a:pPr algn="r" fontAlgn="b"/>
                      <a:r>
                        <a:rPr lang="en-US" sz="300" b="0" i="0" u="none" strike="noStrike">
                          <a:solidFill>
                            <a:srgbClr val="000000"/>
                          </a:solidFill>
                          <a:latin typeface="Calibri"/>
                        </a:rPr>
                        <a:t>17.0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3D57F"/>
                    </a:solidFill>
                  </a:tcPr>
                </a:tc>
                <a:tc>
                  <a:txBody>
                    <a:bodyPr/>
                    <a:lstStyle/>
                    <a:p>
                      <a:pPr algn="r" fontAlgn="b"/>
                      <a:r>
                        <a:rPr lang="en-US" sz="300" b="0" i="0" u="none" strike="noStrike">
                          <a:solidFill>
                            <a:srgbClr val="000000"/>
                          </a:solidFill>
                          <a:latin typeface="Calibri"/>
                        </a:rPr>
                        <a:t>9.6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FCA7D"/>
                    </a:solidFill>
                  </a:tcPr>
                </a:tc>
                <a:tc>
                  <a:txBody>
                    <a:bodyPr/>
                    <a:lstStyle/>
                    <a:p>
                      <a:pPr algn="r" fontAlgn="b"/>
                      <a:r>
                        <a:rPr lang="en-US" sz="300" b="0" i="0" u="none" strike="noStrike">
                          <a:solidFill>
                            <a:srgbClr val="000000"/>
                          </a:solidFill>
                          <a:latin typeface="Calibri"/>
                        </a:rPr>
                        <a:t>17.0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3D57F"/>
                    </a:solidFill>
                  </a:tcPr>
                </a:tc>
                <a:tc>
                  <a:txBody>
                    <a:bodyPr/>
                    <a:lstStyle/>
                    <a:p>
                      <a:pPr algn="r" fontAlgn="b"/>
                      <a:r>
                        <a:rPr lang="en-US" sz="300" b="0" i="0" u="none" strike="noStrike">
                          <a:solidFill>
                            <a:srgbClr val="000000"/>
                          </a:solidFill>
                          <a:latin typeface="Calibri"/>
                        </a:rPr>
                        <a:t>7.8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6C87D"/>
                    </a:solidFill>
                  </a:tcPr>
                </a:tc>
                <a:tc>
                  <a:txBody>
                    <a:bodyPr/>
                    <a:lstStyle/>
                    <a:p>
                      <a:pPr algn="r" fontAlgn="b"/>
                      <a:r>
                        <a:rPr lang="en-US" sz="300" b="0" i="0" u="none" strike="noStrike">
                          <a:solidFill>
                            <a:srgbClr val="000000"/>
                          </a:solidFill>
                          <a:latin typeface="Calibri"/>
                        </a:rPr>
                        <a:t>17.6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6D67F"/>
                    </a:solidFill>
                  </a:tcPr>
                </a:tc>
                <a:tc>
                  <a:txBody>
                    <a:bodyPr/>
                    <a:lstStyle/>
                    <a:p>
                      <a:pPr algn="r" fontAlgn="b"/>
                      <a:r>
                        <a:rPr lang="en-US" sz="300" b="0" i="0" u="none" strike="noStrike">
                          <a:solidFill>
                            <a:srgbClr val="000000"/>
                          </a:solidFill>
                          <a:latin typeface="Calibri"/>
                        </a:rPr>
                        <a:t>8.8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BC97D"/>
                    </a:solidFill>
                  </a:tcPr>
                </a:tc>
                <a:tc>
                  <a:txBody>
                    <a:bodyPr/>
                    <a:lstStyle/>
                    <a:p>
                      <a:pPr algn="r" fontAlgn="b"/>
                      <a:r>
                        <a:rPr lang="en-US" sz="300" b="0" i="0" u="none" strike="noStrike">
                          <a:solidFill>
                            <a:srgbClr val="000000"/>
                          </a:solidFill>
                          <a:latin typeface="Calibri"/>
                        </a:rPr>
                        <a:t>18.5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AD780"/>
                    </a:solidFill>
                  </a:tcPr>
                </a:tc>
                <a:tc>
                  <a:txBody>
                    <a:bodyPr/>
                    <a:lstStyle/>
                    <a:p>
                      <a:pPr algn="r" fontAlgn="b"/>
                      <a:r>
                        <a:rPr lang="en-US" sz="300" b="0" i="0" u="none" strike="noStrike">
                          <a:solidFill>
                            <a:srgbClr val="000000"/>
                          </a:solidFill>
                          <a:latin typeface="Calibri"/>
                        </a:rPr>
                        <a:t>6.5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7FC67C"/>
                    </a:solidFill>
                  </a:tcPr>
                </a:tc>
                <a:tc>
                  <a:txBody>
                    <a:bodyPr/>
                    <a:lstStyle/>
                    <a:p>
                      <a:pPr algn="r" fontAlgn="b"/>
                      <a:r>
                        <a:rPr lang="en-US" sz="300" b="0" i="0" u="none" strike="noStrike">
                          <a:solidFill>
                            <a:srgbClr val="000000"/>
                          </a:solidFill>
                          <a:latin typeface="Calibri"/>
                        </a:rPr>
                        <a:t>17.4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5D57F"/>
                    </a:solidFill>
                  </a:tcPr>
                </a:tc>
                <a:tc>
                  <a:txBody>
                    <a:bodyPr/>
                    <a:lstStyle/>
                    <a:p>
                      <a:pPr algn="r" fontAlgn="b"/>
                      <a:r>
                        <a:rPr lang="en-US" sz="300" b="0" i="0" u="none" strike="noStrike">
                          <a:solidFill>
                            <a:srgbClr val="000000"/>
                          </a:solidFill>
                          <a:latin typeface="Calibri"/>
                        </a:rPr>
                        <a:t>8.4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8C87D"/>
                    </a:solidFill>
                  </a:tcPr>
                </a:tc>
                <a:tc>
                  <a:txBody>
                    <a:bodyPr/>
                    <a:lstStyle/>
                    <a:p>
                      <a:pPr algn="r" fontAlgn="b"/>
                      <a:r>
                        <a:rPr lang="en-US" sz="300" b="0" i="0" u="none" strike="noStrike">
                          <a:solidFill>
                            <a:srgbClr val="000000"/>
                          </a:solidFill>
                          <a:latin typeface="Calibri"/>
                        </a:rPr>
                        <a:t>16.2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FD47F"/>
                    </a:solidFill>
                  </a:tcPr>
                </a:tc>
                <a:tc>
                  <a:txBody>
                    <a:bodyPr/>
                    <a:lstStyle/>
                    <a:p>
                      <a:pPr algn="r" fontAlgn="b"/>
                      <a:r>
                        <a:rPr lang="en-US" sz="300" b="0" i="0" u="none" strike="noStrike">
                          <a:solidFill>
                            <a:srgbClr val="000000"/>
                          </a:solidFill>
                          <a:latin typeface="Calibri"/>
                        </a:rPr>
                        <a:t>6.7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0C67C"/>
                    </a:solidFill>
                  </a:tcPr>
                </a:tc>
                <a:tc>
                  <a:txBody>
                    <a:bodyPr/>
                    <a:lstStyle/>
                    <a:p>
                      <a:pPr algn="r" fontAlgn="b"/>
                      <a:r>
                        <a:rPr lang="en-US" sz="300" b="0" i="0" u="none" strike="noStrike">
                          <a:solidFill>
                            <a:srgbClr val="000000"/>
                          </a:solidFill>
                          <a:latin typeface="Calibri"/>
                        </a:rPr>
                        <a:t>15.3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AD27F"/>
                    </a:solidFill>
                  </a:tcPr>
                </a:tc>
                <a:tc>
                  <a:txBody>
                    <a:bodyPr/>
                    <a:lstStyle/>
                    <a:p>
                      <a:pPr algn="r" fontAlgn="b"/>
                      <a:r>
                        <a:rPr lang="en-US" sz="300" b="0" i="0" u="none" strike="noStrike">
                          <a:solidFill>
                            <a:srgbClr val="000000"/>
                          </a:solidFill>
                          <a:latin typeface="Calibri"/>
                        </a:rPr>
                        <a:t>20.1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C3D980"/>
                    </a:solidFill>
                  </a:tcPr>
                </a:tc>
                <a:tc>
                  <a:txBody>
                    <a:bodyPr/>
                    <a:lstStyle/>
                    <a:p>
                      <a:pPr algn="r" fontAlgn="b"/>
                      <a:r>
                        <a:rPr lang="en-US" sz="300" b="0" i="0" u="none" strike="noStrike">
                          <a:solidFill>
                            <a:srgbClr val="000000"/>
                          </a:solidFill>
                          <a:latin typeface="Calibri"/>
                        </a:rPr>
                        <a:t>16.7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2D47F"/>
                    </a:solidFill>
                  </a:tcPr>
                </a:tc>
                <a:tc>
                  <a:txBody>
                    <a:bodyPr/>
                    <a:lstStyle/>
                    <a:p>
                      <a:pPr algn="r" fontAlgn="b"/>
                      <a:r>
                        <a:rPr lang="en-US" sz="300" b="0" i="0" u="none" strike="noStrike">
                          <a:solidFill>
                            <a:srgbClr val="000000"/>
                          </a:solidFill>
                          <a:latin typeface="Calibri"/>
                        </a:rPr>
                        <a:t>18.9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CD780"/>
                    </a:solidFill>
                  </a:tcPr>
                </a:tc>
                <a:tc>
                  <a:txBody>
                    <a:bodyPr/>
                    <a:lstStyle/>
                    <a:p>
                      <a:pPr algn="r" fontAlgn="b"/>
                      <a:r>
                        <a:rPr lang="en-US" sz="300" b="0" i="0" u="none" strike="noStrike">
                          <a:solidFill>
                            <a:srgbClr val="000000"/>
                          </a:solidFill>
                          <a:latin typeface="Calibri"/>
                        </a:rPr>
                        <a:t>17.4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5D57F"/>
                    </a:solidFill>
                  </a:tcPr>
                </a:tc>
                <a:tc>
                  <a:txBody>
                    <a:bodyPr/>
                    <a:lstStyle/>
                    <a:p>
                      <a:pPr algn="r" fontAlgn="b"/>
                      <a:r>
                        <a:rPr lang="en-US" sz="300" b="0" i="0" u="none" strike="noStrike">
                          <a:solidFill>
                            <a:srgbClr val="000000"/>
                          </a:solidFill>
                          <a:latin typeface="Calibri"/>
                        </a:rPr>
                        <a:t>16.9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3D57F"/>
                    </a:solidFill>
                  </a:tcPr>
                </a:tc>
                <a:tc>
                  <a:txBody>
                    <a:bodyPr/>
                    <a:lstStyle/>
                    <a:p>
                      <a:pPr algn="r" fontAlgn="b"/>
                      <a:r>
                        <a:rPr lang="en-US" sz="300" b="0" i="0" u="none" strike="noStrike">
                          <a:solidFill>
                            <a:srgbClr val="000000"/>
                          </a:solidFill>
                          <a:latin typeface="Calibri"/>
                        </a:rPr>
                        <a:t>17.3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5D57F"/>
                    </a:solidFill>
                  </a:tcPr>
                </a:tc>
                <a:tc>
                  <a:txBody>
                    <a:bodyPr/>
                    <a:lstStyle/>
                    <a:p>
                      <a:pPr algn="r" fontAlgn="b"/>
                      <a:r>
                        <a:rPr lang="en-US" sz="300" b="0" i="0" u="none" strike="noStrike">
                          <a:solidFill>
                            <a:srgbClr val="000000"/>
                          </a:solidFill>
                          <a:latin typeface="Calibri"/>
                        </a:rPr>
                        <a:t>17.9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7D67F"/>
                    </a:solidFill>
                  </a:tcPr>
                </a:tc>
                <a:tc>
                  <a:txBody>
                    <a:bodyPr/>
                    <a:lstStyle/>
                    <a:p>
                      <a:pPr algn="r" fontAlgn="b"/>
                      <a:r>
                        <a:rPr lang="en-US" sz="300" b="0" i="0" u="none" strike="noStrike">
                          <a:solidFill>
                            <a:srgbClr val="000000"/>
                          </a:solidFill>
                          <a:latin typeface="Calibri"/>
                        </a:rPr>
                        <a:t>17.2</a:t>
                      </a:r>
                    </a:p>
                  </a:txBody>
                  <a:tcPr marL="2249" marR="2249" marT="2249"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4D57F"/>
                    </a:solidFill>
                  </a:tcPr>
                </a:tc>
              </a:tr>
              <a:tr h="44980">
                <a:tc rowSpan="9">
                  <a:txBody>
                    <a:bodyPr/>
                    <a:lstStyle/>
                    <a:p>
                      <a:pPr algn="ctr" fontAlgn="ctr"/>
                      <a:r>
                        <a:rPr lang="en-US" sz="500" b="1" i="0" u="none" strike="noStrike">
                          <a:solidFill>
                            <a:srgbClr val="000000"/>
                          </a:solidFill>
                          <a:latin typeface="Calibri"/>
                        </a:rPr>
                        <a:t>ADVANCE</a:t>
                      </a:r>
                    </a:p>
                  </a:txBody>
                  <a:tcPr marL="2249" marR="2249" marT="22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latin typeface="Calibri"/>
                        </a:rPr>
                        <a:t>ADVANCE Standard</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300" b="0" i="0" u="none" strike="noStrike">
                          <a:solidFill>
                            <a:srgbClr val="000000"/>
                          </a:solidFill>
                          <a:latin typeface="Calibri"/>
                        </a:rPr>
                        <a:t>62.9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17F"/>
                    </a:solidFill>
                  </a:tcPr>
                </a:tc>
                <a:tc>
                  <a:txBody>
                    <a:bodyPr/>
                    <a:lstStyle/>
                    <a:p>
                      <a:pPr algn="r" fontAlgn="b"/>
                      <a:r>
                        <a:rPr lang="en-US" sz="300" b="0" i="0" u="none" strike="noStrike">
                          <a:solidFill>
                            <a:srgbClr val="000000"/>
                          </a:solidFill>
                          <a:latin typeface="Calibri"/>
                        </a:rPr>
                        <a:t>11.2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6CC7D"/>
                    </a:solidFill>
                  </a:tcPr>
                </a:tc>
                <a:tc>
                  <a:txBody>
                    <a:bodyPr/>
                    <a:lstStyle/>
                    <a:p>
                      <a:pPr algn="r" fontAlgn="b"/>
                      <a:r>
                        <a:rPr lang="en-US" sz="300" b="0" i="0" u="none" strike="noStrike">
                          <a:solidFill>
                            <a:srgbClr val="000000"/>
                          </a:solidFill>
                          <a:latin typeface="Calibri"/>
                        </a:rPr>
                        <a:t>59.7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480"/>
                    </a:solidFill>
                  </a:tcPr>
                </a:tc>
                <a:tc>
                  <a:txBody>
                    <a:bodyPr/>
                    <a:lstStyle/>
                    <a:p>
                      <a:pPr algn="r" fontAlgn="b"/>
                      <a:r>
                        <a:rPr lang="en-US" sz="300" b="0" i="0" u="none" strike="noStrike">
                          <a:solidFill>
                            <a:srgbClr val="000000"/>
                          </a:solidFill>
                          <a:latin typeface="Calibri"/>
                        </a:rPr>
                        <a:t>8.8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BC97D"/>
                    </a:solidFill>
                  </a:tcPr>
                </a:tc>
                <a:tc>
                  <a:txBody>
                    <a:bodyPr/>
                    <a:lstStyle/>
                    <a:p>
                      <a:pPr algn="r" fontAlgn="b"/>
                      <a:r>
                        <a:rPr lang="en-US" sz="300" b="0" i="0" u="none" strike="noStrike">
                          <a:solidFill>
                            <a:srgbClr val="000000"/>
                          </a:solidFill>
                          <a:latin typeface="Calibri"/>
                        </a:rPr>
                        <a:t>62.8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17F"/>
                    </a:solidFill>
                  </a:tcPr>
                </a:tc>
                <a:tc>
                  <a:txBody>
                    <a:bodyPr/>
                    <a:lstStyle/>
                    <a:p>
                      <a:pPr algn="r" fontAlgn="b"/>
                      <a:r>
                        <a:rPr lang="en-US" sz="300" b="0" i="0" u="none" strike="noStrike">
                          <a:solidFill>
                            <a:srgbClr val="000000"/>
                          </a:solidFill>
                          <a:latin typeface="Calibri"/>
                        </a:rPr>
                        <a:t>15.4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BD27F"/>
                    </a:solidFill>
                  </a:tcPr>
                </a:tc>
                <a:tc>
                  <a:txBody>
                    <a:bodyPr/>
                    <a:lstStyle/>
                    <a:p>
                      <a:pPr algn="r" fontAlgn="b"/>
                      <a:r>
                        <a:rPr lang="en-US" sz="300" b="0" i="0" u="none" strike="noStrike">
                          <a:solidFill>
                            <a:srgbClr val="000000"/>
                          </a:solidFill>
                          <a:latin typeface="Calibri"/>
                        </a:rPr>
                        <a:t>59.8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480"/>
                    </a:solidFill>
                  </a:tcPr>
                </a:tc>
                <a:tc>
                  <a:txBody>
                    <a:bodyPr/>
                    <a:lstStyle/>
                    <a:p>
                      <a:pPr algn="r" fontAlgn="b"/>
                      <a:r>
                        <a:rPr lang="en-US" sz="300" b="0" i="0" u="none" strike="noStrike">
                          <a:solidFill>
                            <a:srgbClr val="000000"/>
                          </a:solidFill>
                          <a:latin typeface="Calibri"/>
                        </a:rPr>
                        <a:t>12.2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35.1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300" b="0" i="0" u="none" strike="noStrike">
                          <a:solidFill>
                            <a:srgbClr val="000000"/>
                          </a:solidFill>
                          <a:latin typeface="Calibri"/>
                        </a:rPr>
                        <a:t>19.9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2D980"/>
                    </a:solidFill>
                  </a:tcPr>
                </a:tc>
                <a:tc>
                  <a:txBody>
                    <a:bodyPr/>
                    <a:lstStyle/>
                    <a:p>
                      <a:pPr algn="r" fontAlgn="b"/>
                      <a:r>
                        <a:rPr lang="en-US" sz="300" b="0" i="0" u="none" strike="noStrike">
                          <a:solidFill>
                            <a:srgbClr val="000000"/>
                          </a:solidFill>
                          <a:latin typeface="Calibri"/>
                        </a:rPr>
                        <a:t>28.8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DE683"/>
                    </a:solidFill>
                  </a:tcPr>
                </a:tc>
                <a:tc>
                  <a:txBody>
                    <a:bodyPr/>
                    <a:lstStyle/>
                    <a:p>
                      <a:pPr algn="r" fontAlgn="b"/>
                      <a:r>
                        <a:rPr lang="en-US" sz="300" b="0" i="0" u="none" strike="noStrike">
                          <a:solidFill>
                            <a:srgbClr val="000000"/>
                          </a:solidFill>
                          <a:latin typeface="Calibri"/>
                        </a:rPr>
                        <a:t>24.3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7DF81"/>
                    </a:solidFill>
                  </a:tcPr>
                </a:tc>
                <a:tc>
                  <a:txBody>
                    <a:bodyPr/>
                    <a:lstStyle/>
                    <a:p>
                      <a:pPr algn="r" fontAlgn="b"/>
                      <a:r>
                        <a:rPr lang="en-US" sz="300" b="0" i="0" u="none" strike="noStrike">
                          <a:solidFill>
                            <a:srgbClr val="000000"/>
                          </a:solidFill>
                          <a:latin typeface="Calibri"/>
                        </a:rPr>
                        <a:t>29.9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3E783"/>
                    </a:solidFill>
                  </a:tcPr>
                </a:tc>
                <a:tc>
                  <a:txBody>
                    <a:bodyPr/>
                    <a:lstStyle/>
                    <a:p>
                      <a:pPr algn="r" fontAlgn="b"/>
                      <a:r>
                        <a:rPr lang="en-US" sz="300" b="0" i="0" u="none" strike="noStrike">
                          <a:solidFill>
                            <a:srgbClr val="000000"/>
                          </a:solidFill>
                          <a:latin typeface="Calibri"/>
                        </a:rPr>
                        <a:t>28.7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DE582"/>
                    </a:solidFill>
                  </a:tcPr>
                </a:tc>
                <a:tc>
                  <a:txBody>
                    <a:bodyPr/>
                    <a:lstStyle/>
                    <a:p>
                      <a:pPr algn="r" fontAlgn="b"/>
                      <a:r>
                        <a:rPr lang="en-US" sz="300" b="0" i="0" u="none" strike="noStrike">
                          <a:solidFill>
                            <a:srgbClr val="000000"/>
                          </a:solidFill>
                          <a:latin typeface="Calibri"/>
                        </a:rPr>
                        <a:t>31.0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E983"/>
                    </a:solidFill>
                  </a:tcPr>
                </a:tc>
                <a:tc>
                  <a:txBody>
                    <a:bodyPr/>
                    <a:lstStyle/>
                    <a:p>
                      <a:pPr algn="r" fontAlgn="b"/>
                      <a:r>
                        <a:rPr lang="en-US" sz="300" b="0" i="0" u="none" strike="noStrike">
                          <a:solidFill>
                            <a:srgbClr val="000000"/>
                          </a:solidFill>
                          <a:latin typeface="Calibri"/>
                        </a:rPr>
                        <a:t>25.4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DE182"/>
                    </a:solidFill>
                  </a:tcPr>
                </a:tc>
                <a:tc>
                  <a:txBody>
                    <a:bodyPr/>
                    <a:lstStyle/>
                    <a:p>
                      <a:pPr algn="r" fontAlgn="b"/>
                      <a:r>
                        <a:rPr lang="en-US" sz="300" b="0" i="0" u="none" strike="noStrike">
                          <a:solidFill>
                            <a:srgbClr val="000000"/>
                          </a:solidFill>
                          <a:latin typeface="Calibri"/>
                        </a:rPr>
                        <a:t>54.4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881"/>
                    </a:solidFill>
                  </a:tcPr>
                </a:tc>
                <a:tc>
                  <a:txBody>
                    <a:bodyPr/>
                    <a:lstStyle/>
                    <a:p>
                      <a:pPr algn="r" fontAlgn="b"/>
                      <a:r>
                        <a:rPr lang="en-US" sz="300" b="0" i="0" u="none" strike="noStrike">
                          <a:solidFill>
                            <a:srgbClr val="000000"/>
                          </a:solidFill>
                          <a:latin typeface="Calibri"/>
                        </a:rPr>
                        <a:t>44.6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182"/>
                    </a:solidFill>
                  </a:tcPr>
                </a:tc>
                <a:tc>
                  <a:txBody>
                    <a:bodyPr/>
                    <a:lstStyle/>
                    <a:p>
                      <a:pPr algn="r" fontAlgn="b"/>
                      <a:r>
                        <a:rPr lang="en-US" sz="300" b="0" i="0" u="none" strike="noStrike">
                          <a:solidFill>
                            <a:srgbClr val="000000"/>
                          </a:solidFill>
                          <a:latin typeface="Calibri"/>
                        </a:rPr>
                        <a:t>46.3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F82"/>
                    </a:solidFill>
                  </a:tcPr>
                </a:tc>
                <a:tc>
                  <a:txBody>
                    <a:bodyPr/>
                    <a:lstStyle/>
                    <a:p>
                      <a:pPr algn="r" fontAlgn="b"/>
                      <a:r>
                        <a:rPr lang="en-US" sz="300" b="0" i="0" u="none" strike="noStrike">
                          <a:solidFill>
                            <a:srgbClr val="000000"/>
                          </a:solidFill>
                          <a:latin typeface="Calibri"/>
                        </a:rPr>
                        <a:t>41.6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383"/>
                    </a:solidFill>
                  </a:tcPr>
                </a:tc>
                <a:tc>
                  <a:txBody>
                    <a:bodyPr/>
                    <a:lstStyle/>
                    <a:p>
                      <a:pPr algn="r" fontAlgn="b"/>
                      <a:r>
                        <a:rPr lang="en-US" sz="300" b="0" i="0" u="none" strike="noStrike">
                          <a:solidFill>
                            <a:srgbClr val="000000"/>
                          </a:solidFill>
                          <a:latin typeface="Calibri"/>
                        </a:rPr>
                        <a:t>50.5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C81"/>
                    </a:solidFill>
                  </a:tcPr>
                </a:tc>
                <a:tc>
                  <a:txBody>
                    <a:bodyPr/>
                    <a:lstStyle/>
                    <a:p>
                      <a:pPr algn="r" fontAlgn="b"/>
                      <a:r>
                        <a:rPr lang="en-US" sz="300" b="0" i="0" u="none" strike="noStrike">
                          <a:solidFill>
                            <a:srgbClr val="000000"/>
                          </a:solidFill>
                          <a:latin typeface="Calibri"/>
                        </a:rPr>
                        <a:t>52.3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A81"/>
                    </a:solidFill>
                  </a:tcPr>
                </a:tc>
                <a:tc>
                  <a:txBody>
                    <a:bodyPr/>
                    <a:lstStyle/>
                    <a:p>
                      <a:pPr algn="r" fontAlgn="b"/>
                      <a:r>
                        <a:rPr lang="en-US" sz="300" b="0" i="0" u="none" strike="noStrike">
                          <a:solidFill>
                            <a:srgbClr val="000000"/>
                          </a:solidFill>
                          <a:latin typeface="Calibri"/>
                        </a:rPr>
                        <a:t>49.2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D82"/>
                    </a:solidFill>
                  </a:tcPr>
                </a:tc>
                <a:tc>
                  <a:txBody>
                    <a:bodyPr/>
                    <a:lstStyle/>
                    <a:p>
                      <a:pPr algn="r" fontAlgn="b"/>
                      <a:r>
                        <a:rPr lang="en-US" sz="300" b="0" i="0" u="none" strike="noStrike">
                          <a:solidFill>
                            <a:srgbClr val="000000"/>
                          </a:solidFill>
                          <a:latin typeface="Calibri"/>
                        </a:rPr>
                        <a:t>45.7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300" b="0" i="0" u="none" strike="noStrike">
                          <a:solidFill>
                            <a:srgbClr val="000000"/>
                          </a:solidFill>
                          <a:latin typeface="Calibri"/>
                        </a:rPr>
                        <a:t>67.2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CD7F"/>
                    </a:solidFill>
                  </a:tcPr>
                </a:tc>
                <a:tc>
                  <a:txBody>
                    <a:bodyPr/>
                    <a:lstStyle/>
                    <a:p>
                      <a:pPr algn="r" fontAlgn="b"/>
                      <a:r>
                        <a:rPr lang="en-US" sz="300" b="0" i="0" u="none" strike="noStrike">
                          <a:solidFill>
                            <a:srgbClr val="000000"/>
                          </a:solidFill>
                          <a:latin typeface="Calibri"/>
                        </a:rPr>
                        <a:t>14.0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4D07E"/>
                    </a:solidFill>
                  </a:tcPr>
                </a:tc>
                <a:tc>
                  <a:txBody>
                    <a:bodyPr/>
                    <a:lstStyle/>
                    <a:p>
                      <a:pPr algn="r" fontAlgn="b"/>
                      <a:r>
                        <a:rPr lang="en-US" sz="300" b="0" i="0" u="none" strike="noStrike">
                          <a:solidFill>
                            <a:srgbClr val="000000"/>
                          </a:solidFill>
                          <a:latin typeface="Calibri"/>
                        </a:rPr>
                        <a:t>58.3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580"/>
                    </a:solidFill>
                  </a:tcPr>
                </a:tc>
                <a:tc>
                  <a:txBody>
                    <a:bodyPr/>
                    <a:lstStyle/>
                    <a:p>
                      <a:pPr algn="r" fontAlgn="b"/>
                      <a:r>
                        <a:rPr lang="en-US" sz="300" b="0" i="0" u="none" strike="noStrike">
                          <a:solidFill>
                            <a:srgbClr val="000000"/>
                          </a:solidFill>
                          <a:latin typeface="Calibri"/>
                        </a:rPr>
                        <a:t>10.6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3CC7D"/>
                    </a:solidFill>
                  </a:tcPr>
                </a:tc>
                <a:tc>
                  <a:txBody>
                    <a:bodyPr/>
                    <a:lstStyle/>
                    <a:p>
                      <a:pPr algn="r" fontAlgn="b"/>
                      <a:r>
                        <a:rPr lang="en-US" sz="300" b="0" i="0" u="none" strike="noStrike">
                          <a:solidFill>
                            <a:srgbClr val="000000"/>
                          </a:solidFill>
                          <a:latin typeface="Calibri"/>
                        </a:rPr>
                        <a:t>62.5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17F"/>
                    </a:solidFill>
                  </a:tcPr>
                </a:tc>
                <a:tc>
                  <a:txBody>
                    <a:bodyPr/>
                    <a:lstStyle/>
                    <a:p>
                      <a:pPr algn="r" fontAlgn="b"/>
                      <a:r>
                        <a:rPr lang="en-US" sz="300" b="0" i="0" u="none" strike="noStrike">
                          <a:solidFill>
                            <a:srgbClr val="000000"/>
                          </a:solidFill>
                          <a:latin typeface="Calibri"/>
                        </a:rPr>
                        <a:t>12.2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67.4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CD7F"/>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45.7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300" b="0" i="0" u="none" strike="noStrike">
                          <a:solidFill>
                            <a:srgbClr val="000000"/>
                          </a:solidFill>
                          <a:latin typeface="Calibri"/>
                        </a:rPr>
                        <a:t>39.8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300" b="0" i="0" u="none" strike="noStrike">
                          <a:solidFill>
                            <a:srgbClr val="000000"/>
                          </a:solidFill>
                          <a:latin typeface="Calibri"/>
                        </a:rPr>
                        <a:t>7.6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5C77C"/>
                    </a:solidFill>
                  </a:tcPr>
                </a:tc>
                <a:tc>
                  <a:txBody>
                    <a:bodyPr/>
                    <a:lstStyle/>
                    <a:p>
                      <a:pPr algn="r" fontAlgn="b"/>
                      <a:r>
                        <a:rPr lang="en-US" sz="300" b="0" i="0" u="none" strike="noStrike">
                          <a:solidFill>
                            <a:srgbClr val="000000"/>
                          </a:solidFill>
                          <a:latin typeface="Calibri"/>
                        </a:rPr>
                        <a:t>42.3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383"/>
                    </a:solidFill>
                  </a:tcPr>
                </a:tc>
                <a:tc>
                  <a:txBody>
                    <a:bodyPr/>
                    <a:lstStyle/>
                    <a:p>
                      <a:pPr algn="r" fontAlgn="b"/>
                      <a:r>
                        <a:rPr lang="en-US" sz="300" b="0" i="0" u="none" strike="noStrike">
                          <a:solidFill>
                            <a:srgbClr val="000000"/>
                          </a:solidFill>
                          <a:latin typeface="Calibri"/>
                        </a:rPr>
                        <a:t>8.9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BC97D"/>
                    </a:solidFill>
                  </a:tcPr>
                </a:tc>
                <a:tc>
                  <a:txBody>
                    <a:bodyPr/>
                    <a:lstStyle/>
                    <a:p>
                      <a:pPr algn="r" fontAlgn="b"/>
                      <a:r>
                        <a:rPr lang="en-US" sz="300" b="0" i="0" u="none" strike="noStrike">
                          <a:solidFill>
                            <a:srgbClr val="000000"/>
                          </a:solidFill>
                          <a:latin typeface="Calibri"/>
                        </a:rPr>
                        <a:t>47.9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E82"/>
                    </a:solidFill>
                  </a:tcPr>
                </a:tc>
                <a:tc>
                  <a:txBody>
                    <a:bodyPr/>
                    <a:lstStyle/>
                    <a:p>
                      <a:pPr algn="r" fontAlgn="b"/>
                      <a:r>
                        <a:rPr lang="en-US" sz="300" b="0" i="0" u="none" strike="noStrike">
                          <a:solidFill>
                            <a:srgbClr val="000000"/>
                          </a:solidFill>
                          <a:latin typeface="Calibri"/>
                        </a:rPr>
                        <a:t>10.2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1CB7D"/>
                    </a:solidFill>
                  </a:tcPr>
                </a:tc>
                <a:tc>
                  <a:txBody>
                    <a:bodyPr/>
                    <a:lstStyle/>
                    <a:p>
                      <a:pPr algn="r" fontAlgn="b"/>
                      <a:r>
                        <a:rPr lang="en-US" sz="300" b="0" i="0" u="none" strike="noStrike">
                          <a:solidFill>
                            <a:srgbClr val="000000"/>
                          </a:solidFill>
                          <a:latin typeface="Calibri"/>
                        </a:rPr>
                        <a:t>31.9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DEA83"/>
                    </a:solidFill>
                  </a:tcPr>
                </a:tc>
                <a:tc>
                  <a:txBody>
                    <a:bodyPr/>
                    <a:lstStyle/>
                    <a:p>
                      <a:pPr algn="r" fontAlgn="b"/>
                      <a:r>
                        <a:rPr lang="en-US" sz="300" b="0" i="0" u="none" strike="noStrike">
                          <a:solidFill>
                            <a:srgbClr val="000000"/>
                          </a:solidFill>
                          <a:latin typeface="Calibri"/>
                        </a:rPr>
                        <a:t>16.8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B2D47F"/>
                    </a:solidFill>
                  </a:tcPr>
                </a:tc>
                <a:tc>
                  <a:txBody>
                    <a:bodyPr/>
                    <a:lstStyle/>
                    <a:p>
                      <a:pPr algn="r" fontAlgn="b"/>
                      <a:r>
                        <a:rPr lang="en-US" sz="300" b="0" i="0" u="none" strike="noStrike">
                          <a:solidFill>
                            <a:srgbClr val="000000"/>
                          </a:solidFill>
                          <a:latin typeface="Calibri"/>
                        </a:rPr>
                        <a:t>21.9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r" fontAlgn="b"/>
                      <a:r>
                        <a:rPr lang="en-US" sz="300" b="0" i="0" u="none" strike="noStrike">
                          <a:solidFill>
                            <a:srgbClr val="000000"/>
                          </a:solidFill>
                          <a:latin typeface="Calibri"/>
                        </a:rPr>
                        <a:t>20.0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2D980"/>
                    </a:solidFill>
                  </a:tcPr>
                </a:tc>
                <a:tc>
                  <a:txBody>
                    <a:bodyPr/>
                    <a:lstStyle/>
                    <a:p>
                      <a:pPr algn="r" fontAlgn="b"/>
                      <a:r>
                        <a:rPr lang="en-US" sz="300" b="0" i="0" u="none" strike="noStrike">
                          <a:solidFill>
                            <a:srgbClr val="000000"/>
                          </a:solidFill>
                          <a:latin typeface="Calibri"/>
                        </a:rPr>
                        <a:t>21.8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r" fontAlgn="b"/>
                      <a:r>
                        <a:rPr lang="en-US" sz="300" b="0" i="0" u="none" strike="noStrike">
                          <a:solidFill>
                            <a:srgbClr val="000000"/>
                          </a:solidFill>
                          <a:latin typeface="Calibri"/>
                        </a:rPr>
                        <a:t>21.7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ADB80"/>
                    </a:solidFill>
                  </a:tcPr>
                </a:tc>
                <a:tc>
                  <a:txBody>
                    <a:bodyPr/>
                    <a:lstStyle/>
                    <a:p>
                      <a:pPr algn="r" fontAlgn="b"/>
                      <a:r>
                        <a:rPr lang="en-US" sz="300" b="0" i="0" u="none" strike="noStrike">
                          <a:solidFill>
                            <a:srgbClr val="000000"/>
                          </a:solidFill>
                          <a:latin typeface="Calibri"/>
                        </a:rPr>
                        <a:t>30.1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4E783"/>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DDC81"/>
                    </a:solidFill>
                  </a:tcPr>
                </a:tc>
                <a:tc>
                  <a:txBody>
                    <a:bodyPr/>
                    <a:lstStyle/>
                    <a:p>
                      <a:pPr algn="r" fontAlgn="b"/>
                      <a:r>
                        <a:rPr lang="en-US" sz="300" b="0" i="0" u="none" strike="noStrike">
                          <a:solidFill>
                            <a:srgbClr val="000000"/>
                          </a:solidFill>
                          <a:latin typeface="Calibri"/>
                        </a:rPr>
                        <a:t>45.4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300" b="0" i="0" u="none" strike="noStrike">
                          <a:solidFill>
                            <a:srgbClr val="000000"/>
                          </a:solidFill>
                          <a:latin typeface="Calibri"/>
                        </a:rPr>
                        <a:t>36.4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884"/>
                    </a:solidFill>
                  </a:tcPr>
                </a:tc>
                <a:tc>
                  <a:txBody>
                    <a:bodyPr/>
                    <a:lstStyle/>
                    <a:p>
                      <a:pPr algn="r" fontAlgn="b"/>
                      <a:r>
                        <a:rPr lang="en-US" sz="300" b="0" i="0" u="none" strike="noStrike">
                          <a:solidFill>
                            <a:srgbClr val="000000"/>
                          </a:solidFill>
                          <a:latin typeface="Calibri"/>
                        </a:rPr>
                        <a:t>32.5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300" b="0" i="0" u="none" strike="noStrike">
                          <a:solidFill>
                            <a:srgbClr val="000000"/>
                          </a:solidFill>
                          <a:latin typeface="Calibri"/>
                        </a:rPr>
                        <a:t>33.0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300" b="0" i="0" u="none" strike="noStrike">
                          <a:solidFill>
                            <a:srgbClr val="000000"/>
                          </a:solidFill>
                          <a:latin typeface="Calibri"/>
                        </a:rPr>
                        <a:t>39.2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300" b="0" i="0" u="none" strike="noStrike">
                          <a:solidFill>
                            <a:srgbClr val="000000"/>
                          </a:solidFill>
                          <a:latin typeface="Calibri"/>
                        </a:rPr>
                        <a:t>37.9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300" b="0" i="0" u="none" strike="noStrike">
                          <a:solidFill>
                            <a:srgbClr val="000000"/>
                          </a:solidFill>
                          <a:latin typeface="Calibri"/>
                        </a:rPr>
                        <a:t>43.6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283"/>
                    </a:solidFill>
                  </a:tcPr>
                </a:tc>
                <a:tc>
                  <a:txBody>
                    <a:bodyPr/>
                    <a:lstStyle/>
                    <a:p>
                      <a:pPr algn="r" fontAlgn="b"/>
                      <a:r>
                        <a:rPr lang="en-US" sz="300" b="0" i="0" u="none" strike="noStrike">
                          <a:solidFill>
                            <a:srgbClr val="000000"/>
                          </a:solidFill>
                          <a:latin typeface="Calibri"/>
                        </a:rPr>
                        <a:t>37.3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300" b="0" i="0" u="none" strike="noStrike">
                          <a:solidFill>
                            <a:srgbClr val="000000"/>
                          </a:solidFill>
                          <a:latin typeface="Calibri"/>
                        </a:rPr>
                        <a:t>47.5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E82"/>
                    </a:solidFill>
                  </a:tcPr>
                </a:tc>
                <a:tc>
                  <a:txBody>
                    <a:bodyPr/>
                    <a:lstStyle/>
                    <a:p>
                      <a:pPr algn="r" fontAlgn="b"/>
                      <a:r>
                        <a:rPr lang="en-US" sz="300" b="0" i="0" u="none" strike="noStrike">
                          <a:solidFill>
                            <a:srgbClr val="000000"/>
                          </a:solidFill>
                          <a:latin typeface="Calibri"/>
                        </a:rPr>
                        <a:t>18.9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BDD780"/>
                    </a:solidFill>
                  </a:tcPr>
                </a:tc>
                <a:tc>
                  <a:txBody>
                    <a:bodyPr/>
                    <a:lstStyle/>
                    <a:p>
                      <a:pPr algn="r" fontAlgn="b"/>
                      <a:r>
                        <a:rPr lang="en-US" sz="300" b="0" i="0" u="none" strike="noStrike">
                          <a:solidFill>
                            <a:srgbClr val="000000"/>
                          </a:solidFill>
                          <a:latin typeface="Calibri"/>
                        </a:rPr>
                        <a:t>43.7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283"/>
                    </a:solidFill>
                  </a:tcPr>
                </a:tc>
                <a:tc>
                  <a:txBody>
                    <a:bodyPr/>
                    <a:lstStyle/>
                    <a:p>
                      <a:pPr algn="r" fontAlgn="b"/>
                      <a:r>
                        <a:rPr lang="en-US" sz="300" b="0" i="0" u="none" strike="noStrike">
                          <a:solidFill>
                            <a:srgbClr val="000000"/>
                          </a:solidFill>
                          <a:latin typeface="Calibri"/>
                        </a:rPr>
                        <a:t>17.0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B3D57F"/>
                    </a:solidFill>
                  </a:tcPr>
                </a:tc>
                <a:tc>
                  <a:txBody>
                    <a:bodyPr/>
                    <a:lstStyle/>
                    <a:p>
                      <a:pPr algn="r" fontAlgn="b"/>
                      <a:r>
                        <a:rPr lang="en-US" sz="300" b="0" i="0" u="none" strike="noStrike">
                          <a:solidFill>
                            <a:srgbClr val="000000"/>
                          </a:solidFill>
                          <a:latin typeface="Calibri"/>
                        </a:rPr>
                        <a:t>46.0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300" b="0" i="0" u="none" strike="noStrike">
                          <a:solidFill>
                            <a:srgbClr val="000000"/>
                          </a:solidFill>
                          <a:latin typeface="Calibri"/>
                        </a:rPr>
                        <a:t>14.6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7D17E"/>
                    </a:solidFill>
                  </a:tcPr>
                </a:tc>
                <a:tc>
                  <a:txBody>
                    <a:bodyPr/>
                    <a:lstStyle/>
                    <a:p>
                      <a:pPr algn="r" fontAlgn="b"/>
                      <a:r>
                        <a:rPr lang="en-US" sz="300" b="0" i="0" u="none" strike="noStrike">
                          <a:solidFill>
                            <a:srgbClr val="000000"/>
                          </a:solidFill>
                          <a:latin typeface="Calibri"/>
                        </a:rPr>
                        <a:t>50.3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C81"/>
                    </a:solidFill>
                  </a:tcPr>
                </a:tc>
                <a:tc>
                  <a:txBody>
                    <a:bodyPr/>
                    <a:lstStyle/>
                    <a:p>
                      <a:pPr algn="r" fontAlgn="b"/>
                      <a:r>
                        <a:rPr lang="en-US" sz="300" b="0" i="0" u="none" strike="noStrike">
                          <a:solidFill>
                            <a:srgbClr val="000000"/>
                          </a:solidFill>
                          <a:latin typeface="Calibri"/>
                        </a:rPr>
                        <a:t>14.7</a:t>
                      </a:r>
                    </a:p>
                  </a:txBody>
                  <a:tcPr marL="2249" marR="2249" marT="224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8D17E"/>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ADVANCE Intensive</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71.7</a:t>
                      </a:r>
                    </a:p>
                  </a:txBody>
                  <a:tcPr marL="2249" marR="2249" marT="2249"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8.1</a:t>
                      </a:r>
                    </a:p>
                  </a:txBody>
                  <a:tcPr marL="2249" marR="2249" marT="2249"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62.1</a:t>
                      </a:r>
                    </a:p>
                  </a:txBody>
                  <a:tcPr marL="2249" marR="2249" marT="2249"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12.8</a:t>
                      </a:r>
                    </a:p>
                  </a:txBody>
                  <a:tcPr marL="2249" marR="2249" marT="2249"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63.7</a:t>
                      </a:r>
                    </a:p>
                  </a:txBody>
                  <a:tcPr marL="2249" marR="2249" marT="2249"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19.1</a:t>
                      </a:r>
                    </a:p>
                  </a:txBody>
                  <a:tcPr marL="2249" marR="2249" marT="2249"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62.8</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14.4</a:t>
                      </a:r>
                    </a:p>
                  </a:txBody>
                  <a:tcPr marL="2249" marR="2249" marT="2249"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46.6</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24.4</a:t>
                      </a:r>
                    </a:p>
                  </a:txBody>
                  <a:tcPr marL="2249" marR="2249" marT="2249"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30.8</a:t>
                      </a:r>
                    </a:p>
                  </a:txBody>
                  <a:tcPr marL="2249" marR="2249" marT="2249"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23.2</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36.9</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32.2</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38.6</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29.6</a:t>
                      </a:r>
                    </a:p>
                  </a:txBody>
                  <a:tcPr marL="2249" marR="2249" marT="2249"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55.3</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45.1</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48.7</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45.3</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52.4</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51.2</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60.0</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51.0</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71.3</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9.3</a:t>
                      </a:r>
                    </a:p>
                  </a:txBody>
                  <a:tcPr marL="2249" marR="2249" marT="2249"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60.4</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8.4</a:t>
                      </a:r>
                    </a:p>
                  </a:txBody>
                  <a:tcPr marL="2249" marR="2249" marT="2249"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65.6</a:t>
                      </a:r>
                    </a:p>
                  </a:txBody>
                  <a:tcPr marL="2249" marR="2249" marT="2249"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67.0</a:t>
                      </a:r>
                    </a:p>
                  </a:txBody>
                  <a:tcPr marL="2249" marR="2249" marT="2249"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10.1</a:t>
                      </a:r>
                    </a:p>
                  </a:txBody>
                  <a:tcPr marL="2249" marR="2249" marT="2249"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45.6</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7.9</a:t>
                      </a:r>
                    </a:p>
                  </a:txBody>
                  <a:tcPr marL="2249" marR="2249" marT="2249"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34.5</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7.1</a:t>
                      </a:r>
                    </a:p>
                  </a:txBody>
                  <a:tcPr marL="2249" marR="2249" marT="2249"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36.3</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6.8</a:t>
                      </a:r>
                    </a:p>
                  </a:txBody>
                  <a:tcPr marL="2249" marR="2249" marT="2249"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36.4</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8.5</a:t>
                      </a:r>
                    </a:p>
                  </a:txBody>
                  <a:tcPr marL="2249" marR="2249" marT="2249"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29.3</a:t>
                      </a:r>
                    </a:p>
                  </a:txBody>
                  <a:tcPr marL="2249" marR="2249" marT="2249"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20.3</a:t>
                      </a:r>
                    </a:p>
                  </a:txBody>
                  <a:tcPr marL="2249" marR="2249" marT="2249"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24.6</a:t>
                      </a:r>
                    </a:p>
                  </a:txBody>
                  <a:tcPr marL="2249" marR="2249" marT="2249"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22.7</a:t>
                      </a:r>
                    </a:p>
                  </a:txBody>
                  <a:tcPr marL="2249" marR="2249" marT="2249"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27.2</a:t>
                      </a:r>
                    </a:p>
                  </a:txBody>
                  <a:tcPr marL="2249" marR="2249" marT="2249"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27.4</a:t>
                      </a:r>
                    </a:p>
                  </a:txBody>
                  <a:tcPr marL="2249" marR="2249" marT="2249"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30.1</a:t>
                      </a:r>
                    </a:p>
                  </a:txBody>
                  <a:tcPr marL="2249" marR="2249" marT="2249"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27.5</a:t>
                      </a:r>
                    </a:p>
                  </a:txBody>
                  <a:tcPr marL="2249" marR="2249" marT="2249"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43.0</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32.0</a:t>
                      </a:r>
                    </a:p>
                  </a:txBody>
                  <a:tcPr marL="2249" marR="2249" marT="2249"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35.5</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33.7</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32.4</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38.8</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41.6</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37.1</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51.5</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16.6</a:t>
                      </a:r>
                    </a:p>
                  </a:txBody>
                  <a:tcPr marL="2249" marR="2249" marT="2249"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46.4</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49.0</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11.9</a:t>
                      </a:r>
                    </a:p>
                  </a:txBody>
                  <a:tcPr marL="2249" marR="2249" marT="2249"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48.3</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12.0</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9ACE7E"/>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ADVANCE Asia Standard</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68.8</a:t>
                      </a:r>
                    </a:p>
                  </a:txBody>
                  <a:tcPr marL="2249" marR="2249" marT="2249"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19.5</a:t>
                      </a:r>
                    </a:p>
                  </a:txBody>
                  <a:tcPr marL="2249" marR="2249" marT="2249"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61.7</a:t>
                      </a:r>
                    </a:p>
                  </a:txBody>
                  <a:tcPr marL="2249" marR="2249" marT="2249"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15.8</a:t>
                      </a:r>
                    </a:p>
                  </a:txBody>
                  <a:tcPr marL="2249" marR="2249" marT="2249"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61.6</a:t>
                      </a:r>
                    </a:p>
                  </a:txBody>
                  <a:tcPr marL="2249" marR="2249" marT="2249"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13.1</a:t>
                      </a:r>
                    </a:p>
                  </a:txBody>
                  <a:tcPr marL="2249" marR="2249" marT="2249"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62.8</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13.7</a:t>
                      </a:r>
                    </a:p>
                  </a:txBody>
                  <a:tcPr marL="2249" marR="2249" marT="2249"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28.7</a:t>
                      </a:r>
                    </a:p>
                  </a:txBody>
                  <a:tcPr marL="2249" marR="2249" marT="2249"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22.6</a:t>
                      </a:r>
                    </a:p>
                  </a:txBody>
                  <a:tcPr marL="2249" marR="2249" marT="2249"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23.1</a:t>
                      </a:r>
                    </a:p>
                  </a:txBody>
                  <a:tcPr marL="2249" marR="2249" marT="2249"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30.1</a:t>
                      </a:r>
                    </a:p>
                  </a:txBody>
                  <a:tcPr marL="2249" marR="2249" marT="2249"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22.8</a:t>
                      </a:r>
                    </a:p>
                  </a:txBody>
                  <a:tcPr marL="2249" marR="2249" marT="2249"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26.8</a:t>
                      </a:r>
                    </a:p>
                  </a:txBody>
                  <a:tcPr marL="2249" marR="2249" marT="2249"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54.1</a:t>
                      </a:r>
                    </a:p>
                  </a:txBody>
                  <a:tcPr marL="2249" marR="2249" marT="2249"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43.8</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48.5</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43.4</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50.6</a:t>
                      </a:r>
                    </a:p>
                  </a:txBody>
                  <a:tcPr marL="2249" marR="2249" marT="2249"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46.9</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48.6</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47.1</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70.9</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23.3</a:t>
                      </a:r>
                    </a:p>
                  </a:txBody>
                  <a:tcPr marL="2249" marR="2249" marT="2249"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65.9</a:t>
                      </a:r>
                    </a:p>
                  </a:txBody>
                  <a:tcPr marL="2249" marR="2249" marT="2249"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20.6</a:t>
                      </a:r>
                    </a:p>
                  </a:txBody>
                  <a:tcPr marL="2249" marR="2249" marT="2249"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64.1</a:t>
                      </a:r>
                    </a:p>
                  </a:txBody>
                  <a:tcPr marL="2249" marR="2249" marT="2249"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12.6</a:t>
                      </a:r>
                    </a:p>
                  </a:txBody>
                  <a:tcPr marL="2249" marR="2249" marT="2249"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65.4</a:t>
                      </a:r>
                    </a:p>
                  </a:txBody>
                  <a:tcPr marL="2249" marR="2249" marT="2249"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14.1</a:t>
                      </a:r>
                    </a:p>
                  </a:txBody>
                  <a:tcPr marL="2249" marR="2249" marT="2249"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50.8</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20.0</a:t>
                      </a:r>
                    </a:p>
                  </a:txBody>
                  <a:tcPr marL="2249" marR="2249" marT="2249"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49.1</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17.3</a:t>
                      </a:r>
                    </a:p>
                  </a:txBody>
                  <a:tcPr marL="2249" marR="2249" marT="2249"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49.2</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11.3</a:t>
                      </a:r>
                    </a:p>
                  </a:txBody>
                  <a:tcPr marL="2249" marR="2249" marT="2249"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44.2</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10.3</a:t>
                      </a:r>
                    </a:p>
                  </a:txBody>
                  <a:tcPr marL="2249" marR="2249" marT="2249"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21.3</a:t>
                      </a:r>
                    </a:p>
                  </a:txBody>
                  <a:tcPr marL="2249" marR="2249" marT="2249"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22.9</a:t>
                      </a:r>
                    </a:p>
                  </a:txBody>
                  <a:tcPr marL="2249" marR="2249" marT="2249"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23.3</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21.1</a:t>
                      </a:r>
                    </a:p>
                  </a:txBody>
                  <a:tcPr marL="2249" marR="2249" marT="2249"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19.6</a:t>
                      </a:r>
                    </a:p>
                  </a:txBody>
                  <a:tcPr marL="2249" marR="2249" marT="2249"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23.1</a:t>
                      </a:r>
                    </a:p>
                  </a:txBody>
                  <a:tcPr marL="2249" marR="2249" marT="2249"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18.4</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45.8</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36.2</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43.7</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36.7</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41.3</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40.6</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44.0</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36.1</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45.1</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30.0</a:t>
                      </a:r>
                    </a:p>
                  </a:txBody>
                  <a:tcPr marL="2249" marR="2249" marT="2249"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49.2</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28.5</a:t>
                      </a:r>
                    </a:p>
                  </a:txBody>
                  <a:tcPr marL="2249" marR="2249" marT="2249"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50.8</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16.6</a:t>
                      </a:r>
                    </a:p>
                  </a:txBody>
                  <a:tcPr marL="2249" marR="2249" marT="2249"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50.0</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19.0</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BDD880"/>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ADVANCE Asia Intensive</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78.1</a:t>
                      </a:r>
                    </a:p>
                  </a:txBody>
                  <a:tcPr marL="2249" marR="2249" marT="2249"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19.2</a:t>
                      </a:r>
                    </a:p>
                  </a:txBody>
                  <a:tcPr marL="2249" marR="2249" marT="2249"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67.2</a:t>
                      </a:r>
                    </a:p>
                  </a:txBody>
                  <a:tcPr marL="2249" marR="2249" marT="2249"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18.3</a:t>
                      </a:r>
                    </a:p>
                  </a:txBody>
                  <a:tcPr marL="2249" marR="2249" marT="2249"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68.0</a:t>
                      </a:r>
                    </a:p>
                  </a:txBody>
                  <a:tcPr marL="2249" marR="2249" marT="2249"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18.0</a:t>
                      </a:r>
                    </a:p>
                  </a:txBody>
                  <a:tcPr marL="2249" marR="2249" marT="2249"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72.6</a:t>
                      </a:r>
                    </a:p>
                  </a:txBody>
                  <a:tcPr marL="2249" marR="2249" marT="2249"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19.5</a:t>
                      </a:r>
                    </a:p>
                  </a:txBody>
                  <a:tcPr marL="2249" marR="2249" marT="2249"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36.0</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35.4</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26.1</a:t>
                      </a:r>
                    </a:p>
                  </a:txBody>
                  <a:tcPr marL="2249" marR="2249" marT="2249"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33.5</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26.9</a:t>
                      </a:r>
                    </a:p>
                  </a:txBody>
                  <a:tcPr marL="2249" marR="2249" marT="2249"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34.7</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25.6</a:t>
                      </a:r>
                    </a:p>
                  </a:txBody>
                  <a:tcPr marL="2249" marR="2249" marT="2249"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63.2</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46.0</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56.0</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49.6</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57.6</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58.9</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58.3</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52.6</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75.4</a:t>
                      </a:r>
                    </a:p>
                  </a:txBody>
                  <a:tcPr marL="2249" marR="2249" marT="2249"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15.3</a:t>
                      </a:r>
                    </a:p>
                  </a:txBody>
                  <a:tcPr marL="2249" marR="2249" marT="2249"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71.4</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13.9</a:t>
                      </a:r>
                    </a:p>
                  </a:txBody>
                  <a:tcPr marL="2249" marR="2249" marT="2249"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72.0</a:t>
                      </a:r>
                    </a:p>
                  </a:txBody>
                  <a:tcPr marL="2249" marR="2249" marT="2249"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7.4</a:t>
                      </a:r>
                    </a:p>
                  </a:txBody>
                  <a:tcPr marL="2249" marR="2249" marT="2249"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76.9</a:t>
                      </a:r>
                    </a:p>
                  </a:txBody>
                  <a:tcPr marL="2249" marR="2249" marT="2249"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5.2</a:t>
                      </a:r>
                    </a:p>
                  </a:txBody>
                  <a:tcPr marL="2249" marR="2249" marT="2249"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40.9</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19.7</a:t>
                      </a:r>
                    </a:p>
                  </a:txBody>
                  <a:tcPr marL="2249" marR="2249" marT="2249"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41.6</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14.2</a:t>
                      </a:r>
                    </a:p>
                  </a:txBody>
                  <a:tcPr marL="2249" marR="2249" marT="2249"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43.9</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8.1</a:t>
                      </a:r>
                    </a:p>
                  </a:txBody>
                  <a:tcPr marL="2249" marR="2249" marT="2249"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44.9</a:t>
                      </a:r>
                    </a:p>
                  </a:txBody>
                  <a:tcPr marL="2249" marR="2249" marT="2249"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9.5</a:t>
                      </a:r>
                    </a:p>
                  </a:txBody>
                  <a:tcPr marL="2249" marR="2249" marT="2249"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27.4</a:t>
                      </a:r>
                    </a:p>
                  </a:txBody>
                  <a:tcPr marL="2249" marR="2249" marT="2249"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21.2</a:t>
                      </a:r>
                    </a:p>
                  </a:txBody>
                  <a:tcPr marL="2249" marR="2249" marT="2249"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26.6</a:t>
                      </a:r>
                    </a:p>
                  </a:txBody>
                  <a:tcPr marL="2249" marR="2249" marT="2249"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19.6</a:t>
                      </a:r>
                    </a:p>
                  </a:txBody>
                  <a:tcPr marL="2249" marR="2249" marT="2249"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25.6</a:t>
                      </a:r>
                    </a:p>
                  </a:txBody>
                  <a:tcPr marL="2249" marR="2249" marT="2249"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23.4</a:t>
                      </a:r>
                    </a:p>
                  </a:txBody>
                  <a:tcPr marL="2249" marR="2249" marT="2249"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32.3</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23.2</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43.2</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35.2</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35.5</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34.7</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43.4</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38.7</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44.0</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39.7</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50.2</a:t>
                      </a:r>
                    </a:p>
                  </a:txBody>
                  <a:tcPr marL="2249" marR="2249" marT="2249"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18.5</a:t>
                      </a:r>
                    </a:p>
                  </a:txBody>
                  <a:tcPr marL="2249" marR="2249" marT="2249"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46.4</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17.3</a:t>
                      </a:r>
                    </a:p>
                  </a:txBody>
                  <a:tcPr marL="2249" marR="2249" marT="2249"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51.7</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13.5</a:t>
                      </a:r>
                    </a:p>
                  </a:txBody>
                  <a:tcPr marL="2249" marR="2249" marT="2249"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54.0</a:t>
                      </a:r>
                    </a:p>
                  </a:txBody>
                  <a:tcPr marL="2249" marR="2249" marT="2249"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10.1</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91CB7D"/>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ADVANCE EME Standard</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87.4</a:t>
                      </a:r>
                    </a:p>
                  </a:txBody>
                  <a:tcPr marL="2249" marR="2249" marT="2249"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14.5</a:t>
                      </a:r>
                    </a:p>
                  </a:txBody>
                  <a:tcPr marL="2249" marR="2249" marT="2249"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78.9</a:t>
                      </a:r>
                    </a:p>
                  </a:txBody>
                  <a:tcPr marL="2249" marR="2249" marT="2249"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22.1</a:t>
                      </a:r>
                    </a:p>
                  </a:txBody>
                  <a:tcPr marL="2249" marR="2249" marT="2249"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76.9</a:t>
                      </a:r>
                    </a:p>
                  </a:txBody>
                  <a:tcPr marL="2249" marR="2249" marT="2249"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27.1</a:t>
                      </a:r>
                    </a:p>
                  </a:txBody>
                  <a:tcPr marL="2249" marR="2249" marT="2249"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78.3</a:t>
                      </a:r>
                    </a:p>
                  </a:txBody>
                  <a:tcPr marL="2249" marR="2249" marT="2249"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22.2</a:t>
                      </a:r>
                    </a:p>
                  </a:txBody>
                  <a:tcPr marL="2249" marR="2249" marT="2249"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75.8</a:t>
                      </a:r>
                    </a:p>
                  </a:txBody>
                  <a:tcPr marL="2249" marR="2249" marT="2249"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45.5</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65.6</a:t>
                      </a:r>
                    </a:p>
                  </a:txBody>
                  <a:tcPr marL="2249" marR="2249" marT="2249"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53.2</a:t>
                      </a:r>
                    </a:p>
                  </a:txBody>
                  <a:tcPr marL="2249" marR="2249" marT="2249"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72.9</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59.8</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78.2</a:t>
                      </a:r>
                    </a:p>
                  </a:txBody>
                  <a:tcPr marL="2249" marR="2249" marT="2249"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51.6</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77.1</a:t>
                      </a:r>
                    </a:p>
                  </a:txBody>
                  <a:tcPr marL="2249" marR="2249" marT="2249"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49.1</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75.6</a:t>
                      </a:r>
                    </a:p>
                  </a:txBody>
                  <a:tcPr marL="2249" marR="2249" marT="2249"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60.0</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70.2</a:t>
                      </a:r>
                    </a:p>
                  </a:txBody>
                  <a:tcPr marL="2249" marR="2249" marT="2249"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59.5</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73.5</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57.7</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94.4</a:t>
                      </a:r>
                    </a:p>
                  </a:txBody>
                  <a:tcPr marL="2249" marR="2249" marT="2249"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15.9</a:t>
                      </a:r>
                    </a:p>
                  </a:txBody>
                  <a:tcPr marL="2249" marR="2249" marT="2249"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85.7</a:t>
                      </a:r>
                    </a:p>
                  </a:txBody>
                  <a:tcPr marL="2249" marR="2249" marT="2249"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18.4</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81.2</a:t>
                      </a:r>
                    </a:p>
                  </a:txBody>
                  <a:tcPr marL="2249" marR="2249" marT="2249"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22.0</a:t>
                      </a:r>
                    </a:p>
                  </a:txBody>
                  <a:tcPr marL="2249" marR="2249" marT="2249"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84.1</a:t>
                      </a:r>
                    </a:p>
                  </a:txBody>
                  <a:tcPr marL="2249" marR="2249" marT="2249"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20.8</a:t>
                      </a:r>
                    </a:p>
                  </a:txBody>
                  <a:tcPr marL="2249" marR="2249" marT="2249"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64.0</a:t>
                      </a:r>
                    </a:p>
                  </a:txBody>
                  <a:tcPr marL="2249" marR="2249" marT="2249"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12.8</a:t>
                      </a:r>
                    </a:p>
                  </a:txBody>
                  <a:tcPr marL="2249" marR="2249" marT="2249"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58.4</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18.9</a:t>
                      </a:r>
                    </a:p>
                  </a:txBody>
                  <a:tcPr marL="2249" marR="2249" marT="2249"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58.8</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18.8</a:t>
                      </a:r>
                    </a:p>
                  </a:txBody>
                  <a:tcPr marL="2249" marR="2249" marT="2249"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62.4</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19.5</a:t>
                      </a:r>
                    </a:p>
                  </a:txBody>
                  <a:tcPr marL="2249" marR="2249" marT="2249"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64.1</a:t>
                      </a:r>
                    </a:p>
                  </a:txBody>
                  <a:tcPr marL="2249" marR="2249" marT="2249"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41.2</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58.7</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47.2</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61.3</a:t>
                      </a:r>
                    </a:p>
                  </a:txBody>
                  <a:tcPr marL="2249" marR="2249" marT="2249"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51.6</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64.8</a:t>
                      </a:r>
                    </a:p>
                  </a:txBody>
                  <a:tcPr marL="2249" marR="2249" marT="2249"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43.8</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66.0</a:t>
                      </a:r>
                    </a:p>
                  </a:txBody>
                  <a:tcPr marL="2249" marR="2249" marT="2249"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42.8</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57.5</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50.4</a:t>
                      </a:r>
                    </a:p>
                  </a:txBody>
                  <a:tcPr marL="2249" marR="2249" marT="2249"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58.2</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49.9</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62.0</a:t>
                      </a:r>
                    </a:p>
                  </a:txBody>
                  <a:tcPr marL="2249" marR="2249" marT="2249"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51.5</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73.1</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20.9</a:t>
                      </a:r>
                    </a:p>
                  </a:txBody>
                  <a:tcPr marL="2249" marR="2249" marT="2249"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66.9</a:t>
                      </a:r>
                    </a:p>
                  </a:txBody>
                  <a:tcPr marL="2249" marR="2249" marT="2249"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20.3</a:t>
                      </a:r>
                    </a:p>
                  </a:txBody>
                  <a:tcPr marL="2249" marR="2249" marT="2249"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59.5</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21.9</a:t>
                      </a:r>
                    </a:p>
                  </a:txBody>
                  <a:tcPr marL="2249" marR="2249" marT="2249"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70.3</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22.5</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CEDD81"/>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ADVANCE EME Intensive</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89.4</a:t>
                      </a:r>
                    </a:p>
                  </a:txBody>
                  <a:tcPr marL="2249" marR="2249" marT="2249"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19.7</a:t>
                      </a:r>
                    </a:p>
                  </a:txBody>
                  <a:tcPr marL="2249" marR="2249" marT="2249"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81.0</a:t>
                      </a:r>
                    </a:p>
                  </a:txBody>
                  <a:tcPr marL="2249" marR="2249" marT="2249"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27.8</a:t>
                      </a:r>
                    </a:p>
                  </a:txBody>
                  <a:tcPr marL="2249" marR="2249" marT="2249"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84.6</a:t>
                      </a:r>
                    </a:p>
                  </a:txBody>
                  <a:tcPr marL="2249" marR="2249" marT="2249"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28.0</a:t>
                      </a:r>
                    </a:p>
                  </a:txBody>
                  <a:tcPr marL="2249" marR="2249" marT="2249"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85.5</a:t>
                      </a:r>
                    </a:p>
                  </a:txBody>
                  <a:tcPr marL="2249" marR="2249" marT="2249"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28.0</a:t>
                      </a:r>
                    </a:p>
                  </a:txBody>
                  <a:tcPr marL="2249" marR="2249" marT="2249"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80.6</a:t>
                      </a:r>
                    </a:p>
                  </a:txBody>
                  <a:tcPr marL="2249" marR="2249" marT="2249"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53.8</a:t>
                      </a:r>
                    </a:p>
                  </a:txBody>
                  <a:tcPr marL="2249" marR="2249" marT="2249"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73.3</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59.5</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74.2</a:t>
                      </a:r>
                    </a:p>
                  </a:txBody>
                  <a:tcPr marL="2249" marR="2249" marT="2249"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60.2</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77.6</a:t>
                      </a:r>
                    </a:p>
                  </a:txBody>
                  <a:tcPr marL="2249" marR="2249" marT="2249"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58.2</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81.9</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57.0</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76.7</a:t>
                      </a:r>
                    </a:p>
                  </a:txBody>
                  <a:tcPr marL="2249" marR="2249" marT="2249"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60.4</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72.9</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66.2</a:t>
                      </a:r>
                    </a:p>
                  </a:txBody>
                  <a:tcPr marL="2249" marR="2249" marT="2249"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70.8</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59.6</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92.9</a:t>
                      </a:r>
                    </a:p>
                  </a:txBody>
                  <a:tcPr marL="2249" marR="2249" marT="2249"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15.3</a:t>
                      </a:r>
                    </a:p>
                  </a:txBody>
                  <a:tcPr marL="2249" marR="2249" marT="2249"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89.1</a:t>
                      </a:r>
                    </a:p>
                  </a:txBody>
                  <a:tcPr marL="2249" marR="2249" marT="2249"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19.5</a:t>
                      </a:r>
                    </a:p>
                  </a:txBody>
                  <a:tcPr marL="2249" marR="2249" marT="2249"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88.3</a:t>
                      </a:r>
                    </a:p>
                  </a:txBody>
                  <a:tcPr marL="2249" marR="2249" marT="2249"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23.8</a:t>
                      </a:r>
                    </a:p>
                  </a:txBody>
                  <a:tcPr marL="2249" marR="2249" marT="2249"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90.5</a:t>
                      </a:r>
                    </a:p>
                  </a:txBody>
                  <a:tcPr marL="2249" marR="2249" marT="2249"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17.9</a:t>
                      </a:r>
                    </a:p>
                  </a:txBody>
                  <a:tcPr marL="2249" marR="2249" marT="2249"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60.6</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13.3</a:t>
                      </a:r>
                    </a:p>
                  </a:txBody>
                  <a:tcPr marL="2249" marR="2249" marT="2249"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50.2</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16.2</a:t>
                      </a:r>
                    </a:p>
                  </a:txBody>
                  <a:tcPr marL="2249" marR="2249" marT="2249"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51.8</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17.6</a:t>
                      </a:r>
                    </a:p>
                  </a:txBody>
                  <a:tcPr marL="2249" marR="2249" marT="2249"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60.8</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17.5</a:t>
                      </a:r>
                    </a:p>
                  </a:txBody>
                  <a:tcPr marL="2249" marR="2249" marT="2249"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64.9</a:t>
                      </a:r>
                    </a:p>
                  </a:txBody>
                  <a:tcPr marL="2249" marR="2249" marT="2249"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43.6</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61.2</a:t>
                      </a:r>
                    </a:p>
                  </a:txBody>
                  <a:tcPr marL="2249" marR="2249" marT="2249"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47.5</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66.0</a:t>
                      </a:r>
                    </a:p>
                  </a:txBody>
                  <a:tcPr marL="2249" marR="2249" marT="2249"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51.0</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63.1</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47.0</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68.3</a:t>
                      </a:r>
                    </a:p>
                  </a:txBody>
                  <a:tcPr marL="2249" marR="2249" marT="2249"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43.8</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56.9</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51.7</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54.3</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49.9</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59.3</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48.9</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66.9</a:t>
                      </a:r>
                    </a:p>
                  </a:txBody>
                  <a:tcPr marL="2249" marR="2249" marT="2249"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17.6</a:t>
                      </a:r>
                    </a:p>
                  </a:txBody>
                  <a:tcPr marL="2249" marR="2249" marT="2249"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62.0</a:t>
                      </a:r>
                    </a:p>
                  </a:txBody>
                  <a:tcPr marL="2249" marR="2249" marT="2249"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19.1</a:t>
                      </a:r>
                    </a:p>
                  </a:txBody>
                  <a:tcPr marL="2249" marR="2249" marT="2249"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62.9</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19.2</a:t>
                      </a:r>
                    </a:p>
                  </a:txBody>
                  <a:tcPr marL="2249" marR="2249" marT="2249"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62.7</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19.7</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C1D980"/>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ADVANCE Eastern Europe Standard</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78.5</a:t>
                      </a:r>
                    </a:p>
                  </a:txBody>
                  <a:tcPr marL="2249" marR="2249" marT="2249"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15.8</a:t>
                      </a:r>
                    </a:p>
                  </a:txBody>
                  <a:tcPr marL="2249" marR="2249" marT="2249"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70.6</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19.3</a:t>
                      </a:r>
                    </a:p>
                  </a:txBody>
                  <a:tcPr marL="2249" marR="2249" marT="2249"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67.7</a:t>
                      </a:r>
                    </a:p>
                  </a:txBody>
                  <a:tcPr marL="2249" marR="2249" marT="2249"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20.4</a:t>
                      </a:r>
                    </a:p>
                  </a:txBody>
                  <a:tcPr marL="2249" marR="2249" marT="2249"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70.2</a:t>
                      </a:r>
                    </a:p>
                  </a:txBody>
                  <a:tcPr marL="2249" marR="2249" marT="2249"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18.0</a:t>
                      </a:r>
                    </a:p>
                  </a:txBody>
                  <a:tcPr marL="2249" marR="2249" marT="2249"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65.3</a:t>
                      </a:r>
                    </a:p>
                  </a:txBody>
                  <a:tcPr marL="2249" marR="2249" marT="2249"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42.3</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64.1</a:t>
                      </a:r>
                    </a:p>
                  </a:txBody>
                  <a:tcPr marL="2249" marR="2249" marT="2249"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44.0</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54.5</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45.1</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60.0</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48.2</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60.6</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43.8</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60.5</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50.8</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53.9</a:t>
                      </a:r>
                    </a:p>
                  </a:txBody>
                  <a:tcPr marL="2249" marR="2249" marT="2249"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55.0</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57.7</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48.3</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78.2</a:t>
                      </a:r>
                    </a:p>
                  </a:txBody>
                  <a:tcPr marL="2249" marR="2249" marT="2249"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23.8</a:t>
                      </a:r>
                    </a:p>
                  </a:txBody>
                  <a:tcPr marL="2249" marR="2249" marT="2249"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68.0</a:t>
                      </a:r>
                    </a:p>
                  </a:txBody>
                  <a:tcPr marL="2249" marR="2249" marT="2249"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21.6</a:t>
                      </a:r>
                    </a:p>
                  </a:txBody>
                  <a:tcPr marL="2249" marR="2249" marT="2249"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69.2</a:t>
                      </a:r>
                    </a:p>
                  </a:txBody>
                  <a:tcPr marL="2249" marR="2249" marT="2249"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20.8</a:t>
                      </a:r>
                    </a:p>
                  </a:txBody>
                  <a:tcPr marL="2249" marR="2249" marT="2249"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76.3</a:t>
                      </a:r>
                    </a:p>
                  </a:txBody>
                  <a:tcPr marL="2249" marR="2249" marT="2249"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23.1</a:t>
                      </a:r>
                    </a:p>
                  </a:txBody>
                  <a:tcPr marL="2249" marR="2249" marT="2249" marB="0" anchor="b">
                    <a:lnL>
                      <a:noFill/>
                    </a:lnL>
                    <a:lnR>
                      <a:noFill/>
                    </a:lnR>
                    <a:lnT>
                      <a:noFill/>
                    </a:lnT>
                    <a:lnB>
                      <a:noFill/>
                    </a:lnB>
                    <a:solidFill>
                      <a:srgbClr val="D1DE81"/>
                    </a:solidFill>
                  </a:tcPr>
                </a:tc>
                <a:tc>
                  <a:txBody>
                    <a:bodyPr/>
                    <a:lstStyle/>
                    <a:p>
                      <a:pPr algn="r" fontAlgn="b"/>
                      <a:r>
                        <a:rPr lang="en-US" sz="300" b="0" i="0" u="none" strike="noStrike">
                          <a:solidFill>
                            <a:srgbClr val="000000"/>
                          </a:solidFill>
                          <a:latin typeface="Calibri"/>
                        </a:rPr>
                        <a:t>51.2</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18.4</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51.4</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17.3</a:t>
                      </a:r>
                    </a:p>
                  </a:txBody>
                  <a:tcPr marL="2249" marR="2249" marT="2249"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51.7</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17.0</a:t>
                      </a:r>
                    </a:p>
                  </a:txBody>
                  <a:tcPr marL="2249" marR="2249" marT="2249"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47.1</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17.0</a:t>
                      </a:r>
                    </a:p>
                  </a:txBody>
                  <a:tcPr marL="2249" marR="2249" marT="2249"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56.7</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34.7</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49.2</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41.9</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46.8</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39.1</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47.4</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36.8</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54.8</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41.3</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52.1</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42.7</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45.1</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43.9</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45.7</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44.1</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59.8</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27.8</a:t>
                      </a:r>
                    </a:p>
                  </a:txBody>
                  <a:tcPr marL="2249" marR="2249" marT="2249"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51.2</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25.6</a:t>
                      </a:r>
                    </a:p>
                  </a:txBody>
                  <a:tcPr marL="2249" marR="2249" marT="2249"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57.1</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24.2</a:t>
                      </a:r>
                    </a:p>
                  </a:txBody>
                  <a:tcPr marL="2249" marR="2249" marT="2249"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56.1</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24.5</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D8DF81"/>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ADVANCE Eastern Europe Intensive</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73.0</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11.7</a:t>
                      </a:r>
                    </a:p>
                  </a:txBody>
                  <a:tcPr marL="2249" marR="2249" marT="2249"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73.3</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17.2</a:t>
                      </a:r>
                    </a:p>
                  </a:txBody>
                  <a:tcPr marL="2249" marR="2249" marT="2249"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66.7</a:t>
                      </a:r>
                    </a:p>
                  </a:txBody>
                  <a:tcPr marL="2249" marR="2249" marT="2249"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20.5</a:t>
                      </a:r>
                    </a:p>
                  </a:txBody>
                  <a:tcPr marL="2249" marR="2249" marT="2249"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71.4</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16.4</a:t>
                      </a:r>
                    </a:p>
                  </a:txBody>
                  <a:tcPr marL="2249" marR="2249" marT="2249"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68.0</a:t>
                      </a:r>
                    </a:p>
                  </a:txBody>
                  <a:tcPr marL="2249" marR="2249" marT="2249"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43.9</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59.6</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48.2</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63.5</a:t>
                      </a:r>
                    </a:p>
                  </a:txBody>
                  <a:tcPr marL="2249" marR="2249" marT="2249"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47.2</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60.3</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48.6</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68.8</a:t>
                      </a:r>
                    </a:p>
                  </a:txBody>
                  <a:tcPr marL="2249" marR="2249" marT="2249"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49.3</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64.1</a:t>
                      </a:r>
                    </a:p>
                  </a:txBody>
                  <a:tcPr marL="2249" marR="2249" marT="2249"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55.2</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60.0</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54.3</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60.5</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52.1</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75.9</a:t>
                      </a:r>
                    </a:p>
                  </a:txBody>
                  <a:tcPr marL="2249" marR="2249" marT="2249"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18.2</a:t>
                      </a:r>
                    </a:p>
                  </a:txBody>
                  <a:tcPr marL="2249" marR="2249" marT="2249"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73.9</a:t>
                      </a:r>
                    </a:p>
                  </a:txBody>
                  <a:tcPr marL="2249" marR="2249" marT="2249"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20.8</a:t>
                      </a:r>
                    </a:p>
                  </a:txBody>
                  <a:tcPr marL="2249" marR="2249" marT="2249"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78.3</a:t>
                      </a:r>
                    </a:p>
                  </a:txBody>
                  <a:tcPr marL="2249" marR="2249" marT="2249"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18.3</a:t>
                      </a:r>
                    </a:p>
                  </a:txBody>
                  <a:tcPr marL="2249" marR="2249" marT="2249"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76.3</a:t>
                      </a:r>
                    </a:p>
                  </a:txBody>
                  <a:tcPr marL="2249" marR="2249" marT="2249"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20.4</a:t>
                      </a:r>
                    </a:p>
                  </a:txBody>
                  <a:tcPr marL="2249" marR="2249" marT="2249"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48.1</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17.0</a:t>
                      </a:r>
                    </a:p>
                  </a:txBody>
                  <a:tcPr marL="2249" marR="2249" marT="2249"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41.3</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15.1</a:t>
                      </a:r>
                    </a:p>
                  </a:txBody>
                  <a:tcPr marL="2249" marR="2249" marT="2249"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38.3</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15.5</a:t>
                      </a:r>
                    </a:p>
                  </a:txBody>
                  <a:tcPr marL="2249" marR="2249" marT="2249"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40.7</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15.4</a:t>
                      </a:r>
                    </a:p>
                  </a:txBody>
                  <a:tcPr marL="2249" marR="2249" marT="2249" marB="0" anchor="b">
                    <a:lnL>
                      <a:noFill/>
                    </a:lnL>
                    <a:lnR>
                      <a:noFill/>
                    </a:lnR>
                    <a:lnT>
                      <a:noFill/>
                    </a:lnT>
                    <a:lnB>
                      <a:noFill/>
                    </a:lnB>
                    <a:solidFill>
                      <a:srgbClr val="ABD37F"/>
                    </a:solidFill>
                  </a:tcPr>
                </a:tc>
                <a:tc>
                  <a:txBody>
                    <a:bodyPr/>
                    <a:lstStyle/>
                    <a:p>
                      <a:pPr algn="r" fontAlgn="b"/>
                      <a:r>
                        <a:rPr lang="en-US" sz="300" b="0" i="0" u="none" strike="noStrike">
                          <a:solidFill>
                            <a:srgbClr val="000000"/>
                          </a:solidFill>
                          <a:latin typeface="Calibri"/>
                        </a:rPr>
                        <a:t>53.0</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35.4</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46.5</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40.4</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46.7</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42.9</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49.2</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38.9</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47.3</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32.2</a:t>
                      </a:r>
                    </a:p>
                  </a:txBody>
                  <a:tcPr marL="2249" marR="2249" marT="2249"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40.3</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37.0</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42.7</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36.0</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45.8</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36.9</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57.6</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24.6</a:t>
                      </a:r>
                    </a:p>
                  </a:txBody>
                  <a:tcPr marL="2249" marR="2249" marT="2249"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49.4</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22.3</a:t>
                      </a:r>
                    </a:p>
                  </a:txBody>
                  <a:tcPr marL="2249" marR="2249" marT="2249"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56.2</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21.3</a:t>
                      </a:r>
                    </a:p>
                  </a:txBody>
                  <a:tcPr marL="2249" marR="2249" marT="2249"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55.9</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22.8</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D0DD81"/>
                    </a:solidFill>
                  </a:tcPr>
                </a:tc>
              </a:tr>
              <a:tr h="47229">
                <a:tc vMerge="1">
                  <a:txBody>
                    <a:bodyPr/>
                    <a:lstStyle/>
                    <a:p>
                      <a:endParaRPr lang="en-US"/>
                    </a:p>
                  </a:txBody>
                  <a:tcPr/>
                </a:tc>
                <a:tc>
                  <a:txBody>
                    <a:bodyPr/>
                    <a:lstStyle/>
                    <a:p>
                      <a:pPr algn="l" fontAlgn="b"/>
                      <a:r>
                        <a:rPr lang="en-US" sz="300" b="0" i="0" u="none" strike="noStrike">
                          <a:solidFill>
                            <a:srgbClr val="000000"/>
                          </a:solidFill>
                          <a:latin typeface="Calibri"/>
                        </a:rPr>
                        <a:t>ADVANCE Full</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300" b="0" i="0" u="none" strike="noStrike">
                          <a:solidFill>
                            <a:srgbClr val="000000"/>
                          </a:solidFill>
                          <a:latin typeface="Calibri"/>
                        </a:rPr>
                        <a:t>55.0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300" b="0" i="0" u="none" strike="noStrike">
                          <a:solidFill>
                            <a:srgbClr val="000000"/>
                          </a:solidFill>
                          <a:latin typeface="Calibri"/>
                        </a:rPr>
                        <a:t>11.9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ACE7E"/>
                    </a:solidFill>
                  </a:tcPr>
                </a:tc>
                <a:tc>
                  <a:txBody>
                    <a:bodyPr/>
                    <a:lstStyle/>
                    <a:p>
                      <a:pPr algn="r" fontAlgn="b"/>
                      <a:r>
                        <a:rPr lang="en-US" sz="300" b="0" i="0" u="none" strike="noStrike">
                          <a:solidFill>
                            <a:srgbClr val="000000"/>
                          </a:solidFill>
                          <a:latin typeface="Calibri"/>
                        </a:rPr>
                        <a:t>57.5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680"/>
                    </a:solidFill>
                  </a:tcPr>
                </a:tc>
                <a:tc>
                  <a:txBody>
                    <a:bodyPr/>
                    <a:lstStyle/>
                    <a:p>
                      <a:pPr algn="r" fontAlgn="b"/>
                      <a:r>
                        <a:rPr lang="en-US" sz="300" b="0" i="0" u="none" strike="noStrike">
                          <a:solidFill>
                            <a:srgbClr val="000000"/>
                          </a:solidFill>
                          <a:latin typeface="Calibri"/>
                        </a:rPr>
                        <a:t>16.5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300" b="0" i="0" u="none" strike="noStrike">
                          <a:solidFill>
                            <a:srgbClr val="000000"/>
                          </a:solidFill>
                          <a:latin typeface="Calibri"/>
                        </a:rPr>
                        <a:t>55.8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781"/>
                    </a:solidFill>
                  </a:tcPr>
                </a:tc>
                <a:tc>
                  <a:txBody>
                    <a:bodyPr/>
                    <a:lstStyle/>
                    <a:p>
                      <a:pPr algn="r" fontAlgn="b"/>
                      <a:r>
                        <a:rPr lang="en-US" sz="300" b="0" i="0" u="none" strike="noStrike">
                          <a:solidFill>
                            <a:srgbClr val="000000"/>
                          </a:solidFill>
                          <a:latin typeface="Calibri"/>
                        </a:rPr>
                        <a:t>17.3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4D57F"/>
                    </a:solidFill>
                  </a:tcPr>
                </a:tc>
                <a:tc>
                  <a:txBody>
                    <a:bodyPr/>
                    <a:lstStyle/>
                    <a:p>
                      <a:pPr algn="r" fontAlgn="b"/>
                      <a:r>
                        <a:rPr lang="en-US" sz="300" b="0" i="0" u="none" strike="noStrike">
                          <a:solidFill>
                            <a:srgbClr val="000000"/>
                          </a:solidFill>
                          <a:latin typeface="Calibri"/>
                        </a:rPr>
                        <a:t>53.8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981"/>
                    </a:solidFill>
                  </a:tcPr>
                </a:tc>
                <a:tc>
                  <a:txBody>
                    <a:bodyPr/>
                    <a:lstStyle/>
                    <a:p>
                      <a:pPr algn="r" fontAlgn="b"/>
                      <a:r>
                        <a:rPr lang="en-US" sz="300" b="0" i="0" u="none" strike="noStrike">
                          <a:solidFill>
                            <a:srgbClr val="000000"/>
                          </a:solidFill>
                          <a:latin typeface="Calibri"/>
                        </a:rPr>
                        <a:t>11.9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ACD7E"/>
                    </a:solidFill>
                  </a:tcPr>
                </a:tc>
                <a:tc>
                  <a:txBody>
                    <a:bodyPr/>
                    <a:lstStyle/>
                    <a:p>
                      <a:pPr algn="r" fontAlgn="b"/>
                      <a:r>
                        <a:rPr lang="en-US" sz="300" b="0" i="0" u="none" strike="noStrike">
                          <a:solidFill>
                            <a:srgbClr val="000000"/>
                          </a:solidFill>
                          <a:latin typeface="Calibri"/>
                        </a:rPr>
                        <a:t>55.8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781"/>
                    </a:solidFill>
                  </a:tcPr>
                </a:tc>
                <a:tc>
                  <a:txBody>
                    <a:bodyPr/>
                    <a:lstStyle/>
                    <a:p>
                      <a:pPr algn="r" fontAlgn="b"/>
                      <a:r>
                        <a:rPr lang="en-US" sz="300" b="0" i="0" u="none" strike="noStrike">
                          <a:solidFill>
                            <a:srgbClr val="000000"/>
                          </a:solidFill>
                          <a:latin typeface="Calibri"/>
                        </a:rPr>
                        <a:t>40.0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300" b="0" i="0" u="none" strike="noStrike">
                          <a:solidFill>
                            <a:srgbClr val="000000"/>
                          </a:solidFill>
                          <a:latin typeface="Calibri"/>
                        </a:rPr>
                        <a:t>51.8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300" b="0" i="0" u="none" strike="noStrike">
                          <a:solidFill>
                            <a:srgbClr val="000000"/>
                          </a:solidFill>
                          <a:latin typeface="Calibri"/>
                        </a:rPr>
                        <a:t>50.4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C81"/>
                    </a:solidFill>
                  </a:tcPr>
                </a:tc>
                <a:tc>
                  <a:txBody>
                    <a:bodyPr/>
                    <a:lstStyle/>
                    <a:p>
                      <a:pPr algn="r" fontAlgn="b"/>
                      <a:r>
                        <a:rPr lang="en-US" sz="300" b="0" i="0" u="none" strike="noStrike">
                          <a:solidFill>
                            <a:srgbClr val="000000"/>
                          </a:solidFill>
                          <a:latin typeface="Calibri"/>
                        </a:rPr>
                        <a:t>61.2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280"/>
                    </a:solidFill>
                  </a:tcPr>
                </a:tc>
                <a:tc>
                  <a:txBody>
                    <a:bodyPr/>
                    <a:lstStyle/>
                    <a:p>
                      <a:pPr algn="r" fontAlgn="b"/>
                      <a:r>
                        <a:rPr lang="en-US" sz="300" b="0" i="0" u="none" strike="noStrike">
                          <a:solidFill>
                            <a:srgbClr val="000000"/>
                          </a:solidFill>
                          <a:latin typeface="Calibri"/>
                        </a:rPr>
                        <a:t>51.2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300" b="0" i="0" u="none" strike="noStrike">
                          <a:solidFill>
                            <a:srgbClr val="000000"/>
                          </a:solidFill>
                          <a:latin typeface="Calibri"/>
                        </a:rPr>
                        <a:t>53.1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981"/>
                    </a:solidFill>
                  </a:tcPr>
                </a:tc>
                <a:tc>
                  <a:txBody>
                    <a:bodyPr/>
                    <a:lstStyle/>
                    <a:p>
                      <a:pPr algn="r" fontAlgn="b"/>
                      <a:r>
                        <a:rPr lang="en-US" sz="300" b="0" i="0" u="none" strike="noStrike">
                          <a:solidFill>
                            <a:srgbClr val="000000"/>
                          </a:solidFill>
                          <a:latin typeface="Calibri"/>
                        </a:rPr>
                        <a:t>46.4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F82"/>
                    </a:solidFill>
                  </a:tcPr>
                </a:tc>
                <a:tc>
                  <a:txBody>
                    <a:bodyPr/>
                    <a:lstStyle/>
                    <a:p>
                      <a:pPr algn="r" fontAlgn="b"/>
                      <a:r>
                        <a:rPr lang="en-US" sz="300" b="0" i="0" u="none" strike="noStrike">
                          <a:solidFill>
                            <a:srgbClr val="000000"/>
                          </a:solidFill>
                          <a:latin typeface="Calibri"/>
                        </a:rPr>
                        <a:t>55.1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300" b="0" i="0" u="none" strike="noStrike">
                          <a:solidFill>
                            <a:srgbClr val="000000"/>
                          </a:solidFill>
                          <a:latin typeface="Calibri"/>
                        </a:rPr>
                        <a:t>50.9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300" b="0" i="0" u="none" strike="noStrike">
                          <a:solidFill>
                            <a:srgbClr val="000000"/>
                          </a:solidFill>
                          <a:latin typeface="Calibri"/>
                        </a:rPr>
                        <a:t>54.9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300" b="0" i="0" u="none" strike="noStrike">
                          <a:solidFill>
                            <a:srgbClr val="000000"/>
                          </a:solidFill>
                          <a:latin typeface="Calibri"/>
                        </a:rPr>
                        <a:t>52.4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A81"/>
                    </a:solidFill>
                  </a:tcPr>
                </a:tc>
                <a:tc>
                  <a:txBody>
                    <a:bodyPr/>
                    <a:lstStyle/>
                    <a:p>
                      <a:pPr algn="r" fontAlgn="b"/>
                      <a:r>
                        <a:rPr lang="en-US" sz="300" b="0" i="0" u="none" strike="noStrike">
                          <a:solidFill>
                            <a:srgbClr val="000000"/>
                          </a:solidFill>
                          <a:latin typeface="Calibri"/>
                        </a:rPr>
                        <a:t>50.3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C81"/>
                    </a:solidFill>
                  </a:tcPr>
                </a:tc>
                <a:tc>
                  <a:txBody>
                    <a:bodyPr/>
                    <a:lstStyle/>
                    <a:p>
                      <a:pPr algn="r" fontAlgn="b"/>
                      <a:r>
                        <a:rPr lang="en-US" sz="300" b="0" i="0" u="none" strike="noStrike">
                          <a:solidFill>
                            <a:srgbClr val="000000"/>
                          </a:solidFill>
                          <a:latin typeface="Calibri"/>
                        </a:rPr>
                        <a:t>54.8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300" b="0" i="0" u="none" strike="noStrike">
                          <a:solidFill>
                            <a:srgbClr val="000000"/>
                          </a:solidFill>
                          <a:latin typeface="Calibri"/>
                        </a:rPr>
                        <a:t>59.2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480"/>
                    </a:solidFill>
                  </a:tcPr>
                </a:tc>
                <a:tc>
                  <a:txBody>
                    <a:bodyPr/>
                    <a:lstStyle/>
                    <a:p>
                      <a:pPr algn="r" fontAlgn="b"/>
                      <a:r>
                        <a:rPr lang="en-US" sz="300" b="0" i="0" u="none" strike="noStrike">
                          <a:solidFill>
                            <a:srgbClr val="000000"/>
                          </a:solidFill>
                          <a:latin typeface="Calibri"/>
                        </a:rPr>
                        <a:t>56.4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780"/>
                    </a:solidFill>
                  </a:tcPr>
                </a:tc>
                <a:tc>
                  <a:txBody>
                    <a:bodyPr/>
                    <a:lstStyle/>
                    <a:p>
                      <a:pPr algn="r" fontAlgn="b"/>
                      <a:r>
                        <a:rPr lang="en-US" sz="300" b="0" i="0" u="none" strike="noStrike">
                          <a:solidFill>
                            <a:srgbClr val="000000"/>
                          </a:solidFill>
                          <a:latin typeface="Calibri"/>
                        </a:rPr>
                        <a:t>65.2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300" b="0" i="0" u="none" strike="noStrike">
                          <a:solidFill>
                            <a:srgbClr val="000000"/>
                          </a:solidFill>
                          <a:latin typeface="Calibri"/>
                        </a:rPr>
                        <a:t>15.0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9D27F"/>
                    </a:solidFill>
                  </a:tcPr>
                </a:tc>
                <a:tc>
                  <a:txBody>
                    <a:bodyPr/>
                    <a:lstStyle/>
                    <a:p>
                      <a:pPr algn="r" fontAlgn="b"/>
                      <a:r>
                        <a:rPr lang="en-US" sz="300" b="0" i="0" u="none" strike="noStrike">
                          <a:solidFill>
                            <a:srgbClr val="000000"/>
                          </a:solidFill>
                          <a:latin typeface="Calibri"/>
                        </a:rPr>
                        <a:t>64.7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300" b="0" i="0" u="none" strike="noStrike">
                          <a:solidFill>
                            <a:srgbClr val="000000"/>
                          </a:solidFill>
                          <a:latin typeface="Calibri"/>
                        </a:rPr>
                        <a:t>12.5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DCE7E"/>
                    </a:solidFill>
                  </a:tcPr>
                </a:tc>
                <a:tc>
                  <a:txBody>
                    <a:bodyPr/>
                    <a:lstStyle/>
                    <a:p>
                      <a:pPr algn="r" fontAlgn="b"/>
                      <a:r>
                        <a:rPr lang="en-US" sz="300" b="0" i="0" u="none" strike="noStrike">
                          <a:solidFill>
                            <a:srgbClr val="000000"/>
                          </a:solidFill>
                          <a:latin typeface="Calibri"/>
                        </a:rPr>
                        <a:t>61.6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280"/>
                    </a:solidFill>
                  </a:tcPr>
                </a:tc>
                <a:tc>
                  <a:txBody>
                    <a:bodyPr/>
                    <a:lstStyle/>
                    <a:p>
                      <a:pPr algn="r" fontAlgn="b"/>
                      <a:r>
                        <a:rPr lang="en-US" sz="300" b="0" i="0" u="none" strike="noStrike">
                          <a:solidFill>
                            <a:srgbClr val="000000"/>
                          </a:solidFill>
                          <a:latin typeface="Calibri"/>
                        </a:rPr>
                        <a:t>13.9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4D07E"/>
                    </a:solidFill>
                  </a:tcPr>
                </a:tc>
                <a:tc>
                  <a:txBody>
                    <a:bodyPr/>
                    <a:lstStyle/>
                    <a:p>
                      <a:pPr algn="r" fontAlgn="b"/>
                      <a:r>
                        <a:rPr lang="en-US" sz="300" b="0" i="0" u="none" strike="noStrike">
                          <a:solidFill>
                            <a:srgbClr val="000000"/>
                          </a:solidFill>
                          <a:latin typeface="Calibri"/>
                        </a:rPr>
                        <a:t>64.2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sz="300" b="0" i="0" u="none" strike="noStrike">
                          <a:solidFill>
                            <a:srgbClr val="000000"/>
                          </a:solidFill>
                          <a:latin typeface="Calibri"/>
                        </a:rPr>
                        <a:t>11.5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8CD7E"/>
                    </a:solidFill>
                  </a:tcPr>
                </a:tc>
                <a:tc>
                  <a:txBody>
                    <a:bodyPr/>
                    <a:lstStyle/>
                    <a:p>
                      <a:pPr algn="r" fontAlgn="b"/>
                      <a:r>
                        <a:rPr lang="en-US" sz="300" b="0" i="0" u="none" strike="noStrike">
                          <a:solidFill>
                            <a:srgbClr val="000000"/>
                          </a:solidFill>
                          <a:latin typeface="Calibri"/>
                        </a:rPr>
                        <a:t>35.8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15.6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CD37F"/>
                    </a:solidFill>
                  </a:tcPr>
                </a:tc>
                <a:tc>
                  <a:txBody>
                    <a:bodyPr/>
                    <a:lstStyle/>
                    <a:p>
                      <a:pPr algn="r" fontAlgn="b"/>
                      <a:r>
                        <a:rPr lang="en-US" sz="300" b="0" i="0" u="none" strike="noStrike">
                          <a:solidFill>
                            <a:srgbClr val="000000"/>
                          </a:solidFill>
                          <a:latin typeface="Calibri"/>
                        </a:rPr>
                        <a:t>37.4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8.5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9C97D"/>
                    </a:solidFill>
                  </a:tcPr>
                </a:tc>
                <a:tc>
                  <a:txBody>
                    <a:bodyPr/>
                    <a:lstStyle/>
                    <a:p>
                      <a:pPr algn="r" fontAlgn="b"/>
                      <a:r>
                        <a:rPr lang="en-US" sz="300" b="0" i="0" u="none" strike="noStrike">
                          <a:solidFill>
                            <a:srgbClr val="000000"/>
                          </a:solidFill>
                          <a:latin typeface="Calibri"/>
                        </a:rPr>
                        <a:t>38.4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300" b="0" i="0" u="none" strike="noStrike">
                          <a:solidFill>
                            <a:srgbClr val="000000"/>
                          </a:solidFill>
                          <a:latin typeface="Calibri"/>
                        </a:rPr>
                        <a:t>9.7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FCA7D"/>
                    </a:solidFill>
                  </a:tcPr>
                </a:tc>
                <a:tc>
                  <a:txBody>
                    <a:bodyPr/>
                    <a:lstStyle/>
                    <a:p>
                      <a:pPr algn="r" fontAlgn="b"/>
                      <a:r>
                        <a:rPr lang="en-US" sz="300" b="0" i="0" u="none" strike="noStrike">
                          <a:solidFill>
                            <a:srgbClr val="000000"/>
                          </a:solidFill>
                          <a:latin typeface="Calibri"/>
                        </a:rPr>
                        <a:t>37.0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8.7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AC97D"/>
                    </a:solidFill>
                  </a:tcPr>
                </a:tc>
                <a:tc>
                  <a:txBody>
                    <a:bodyPr/>
                    <a:lstStyle/>
                    <a:p>
                      <a:pPr algn="r" fontAlgn="b"/>
                      <a:r>
                        <a:rPr lang="en-US" sz="300" b="0" i="0" u="none" strike="noStrike">
                          <a:solidFill>
                            <a:srgbClr val="000000"/>
                          </a:solidFill>
                          <a:latin typeface="Calibri"/>
                        </a:rPr>
                        <a:t>47.4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E82"/>
                    </a:solidFill>
                  </a:tcPr>
                </a:tc>
                <a:tc>
                  <a:txBody>
                    <a:bodyPr/>
                    <a:lstStyle/>
                    <a:p>
                      <a:pPr algn="r" fontAlgn="b"/>
                      <a:r>
                        <a:rPr lang="en-US" sz="300" b="0" i="0" u="none" strike="noStrike">
                          <a:solidFill>
                            <a:srgbClr val="000000"/>
                          </a:solidFill>
                          <a:latin typeface="Calibri"/>
                        </a:rPr>
                        <a:t>36.2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44.4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39.9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300" b="0" i="0" u="none" strike="noStrike">
                          <a:solidFill>
                            <a:srgbClr val="000000"/>
                          </a:solidFill>
                          <a:latin typeface="Calibri"/>
                        </a:rPr>
                        <a:t>43.4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45.3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46.0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38.3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300" b="0" i="0" u="none" strike="noStrike">
                          <a:solidFill>
                            <a:srgbClr val="000000"/>
                          </a:solidFill>
                          <a:latin typeface="Calibri"/>
                        </a:rPr>
                        <a:t>40.3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300" b="0" i="0" u="none" strike="noStrike">
                          <a:solidFill>
                            <a:srgbClr val="000000"/>
                          </a:solidFill>
                          <a:latin typeface="Calibri"/>
                        </a:rPr>
                        <a:t>35.9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48.4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E82"/>
                    </a:solidFill>
                  </a:tcPr>
                </a:tc>
                <a:tc>
                  <a:txBody>
                    <a:bodyPr/>
                    <a:lstStyle/>
                    <a:p>
                      <a:pPr algn="r" fontAlgn="b"/>
                      <a:r>
                        <a:rPr lang="en-US" sz="300" b="0" i="0" u="none" strike="noStrike">
                          <a:solidFill>
                            <a:srgbClr val="000000"/>
                          </a:solidFill>
                          <a:latin typeface="Calibri"/>
                        </a:rPr>
                        <a:t>45.5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45.6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44.8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48.6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300" b="0" i="0" u="none" strike="noStrike">
                          <a:solidFill>
                            <a:srgbClr val="000000"/>
                          </a:solidFill>
                          <a:latin typeface="Calibri"/>
                        </a:rPr>
                        <a:t>43.9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300" b="0" i="0" u="none" strike="noStrike">
                          <a:solidFill>
                            <a:srgbClr val="000000"/>
                          </a:solidFill>
                          <a:latin typeface="Calibri"/>
                        </a:rPr>
                        <a:t>48.8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300" b="0" i="0" u="none" strike="noStrike">
                          <a:solidFill>
                            <a:srgbClr val="000000"/>
                          </a:solidFill>
                          <a:latin typeface="Calibri"/>
                        </a:rPr>
                        <a:t>18.6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BD780"/>
                    </a:solidFill>
                  </a:tcPr>
                </a:tc>
                <a:tc>
                  <a:txBody>
                    <a:bodyPr/>
                    <a:lstStyle/>
                    <a:p>
                      <a:pPr algn="r" fontAlgn="b"/>
                      <a:r>
                        <a:rPr lang="en-US" sz="300" b="0" i="0" u="none" strike="noStrike">
                          <a:solidFill>
                            <a:srgbClr val="000000"/>
                          </a:solidFill>
                          <a:latin typeface="Calibri"/>
                        </a:rPr>
                        <a:t>52.1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A81"/>
                    </a:solidFill>
                  </a:tcPr>
                </a:tc>
                <a:tc>
                  <a:txBody>
                    <a:bodyPr/>
                    <a:lstStyle/>
                    <a:p>
                      <a:pPr algn="r" fontAlgn="b"/>
                      <a:r>
                        <a:rPr lang="en-US" sz="300" b="0" i="0" u="none" strike="noStrike">
                          <a:solidFill>
                            <a:srgbClr val="000000"/>
                          </a:solidFill>
                          <a:latin typeface="Calibri"/>
                        </a:rPr>
                        <a:t>12.6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DCE7E"/>
                    </a:solidFill>
                  </a:tcPr>
                </a:tc>
                <a:tc>
                  <a:txBody>
                    <a:bodyPr/>
                    <a:lstStyle/>
                    <a:p>
                      <a:pPr algn="r" fontAlgn="b"/>
                      <a:r>
                        <a:rPr lang="en-US" sz="300" b="0" i="0" u="none" strike="noStrike">
                          <a:solidFill>
                            <a:srgbClr val="000000"/>
                          </a:solidFill>
                          <a:latin typeface="Calibri"/>
                        </a:rPr>
                        <a:t>51.4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300" b="0" i="0" u="none" strike="noStrike">
                          <a:solidFill>
                            <a:srgbClr val="000000"/>
                          </a:solidFill>
                          <a:latin typeface="Calibri"/>
                        </a:rPr>
                        <a:t>14.5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7D17E"/>
                    </a:solidFill>
                  </a:tcPr>
                </a:tc>
                <a:tc>
                  <a:txBody>
                    <a:bodyPr/>
                    <a:lstStyle/>
                    <a:p>
                      <a:pPr algn="r" fontAlgn="b"/>
                      <a:r>
                        <a:rPr lang="en-US" sz="300" b="0" i="0" u="none" strike="noStrike">
                          <a:solidFill>
                            <a:srgbClr val="000000"/>
                          </a:solidFill>
                          <a:latin typeface="Calibri"/>
                        </a:rPr>
                        <a:t>46.7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F82"/>
                    </a:solidFill>
                  </a:tcPr>
                </a:tc>
                <a:tc>
                  <a:txBody>
                    <a:bodyPr/>
                    <a:lstStyle/>
                    <a:p>
                      <a:pPr algn="r" fontAlgn="b"/>
                      <a:r>
                        <a:rPr lang="en-US" sz="300" b="0" i="0" u="none" strike="noStrike">
                          <a:solidFill>
                            <a:srgbClr val="000000"/>
                          </a:solidFill>
                          <a:latin typeface="Calibri"/>
                        </a:rPr>
                        <a:t>13.1</a:t>
                      </a:r>
                    </a:p>
                  </a:txBody>
                  <a:tcPr marL="2249" marR="2249" marT="2249"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A0CF7E"/>
                    </a:solidFill>
                  </a:tcPr>
                </a:tc>
              </a:tr>
              <a:tr h="44980">
                <a:tc rowSpan="3">
                  <a:txBody>
                    <a:bodyPr/>
                    <a:lstStyle/>
                    <a:p>
                      <a:pPr algn="ctr" fontAlgn="ctr"/>
                      <a:r>
                        <a:rPr lang="en-US" sz="500" b="1" i="0" u="none" strike="noStrike">
                          <a:solidFill>
                            <a:srgbClr val="000000"/>
                          </a:solidFill>
                          <a:latin typeface="Calibri"/>
                        </a:rPr>
                        <a:t>ACCORD</a:t>
                      </a:r>
                    </a:p>
                  </a:txBody>
                  <a:tcPr marL="2249" marR="2249" marT="22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latin typeface="Calibri"/>
                        </a:rPr>
                        <a:t>ACCORD BP Standard Therapy</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300" b="0" i="0" u="none" strike="noStrike">
                          <a:solidFill>
                            <a:srgbClr val="000000"/>
                          </a:solidFill>
                          <a:latin typeface="Calibri"/>
                        </a:rPr>
                        <a:t>46.4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F82"/>
                    </a:solidFill>
                  </a:tcPr>
                </a:tc>
                <a:tc>
                  <a:txBody>
                    <a:bodyPr/>
                    <a:lstStyle/>
                    <a:p>
                      <a:pPr algn="r" fontAlgn="b"/>
                      <a:r>
                        <a:rPr lang="en-US" sz="300" b="0" i="0" u="none" strike="noStrike">
                          <a:solidFill>
                            <a:srgbClr val="000000"/>
                          </a:solidFill>
                          <a:latin typeface="Calibri"/>
                        </a:rPr>
                        <a:t>28.9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EE683"/>
                    </a:solidFill>
                  </a:tcPr>
                </a:tc>
                <a:tc>
                  <a:txBody>
                    <a:bodyPr/>
                    <a:lstStyle/>
                    <a:p>
                      <a:pPr algn="r" fontAlgn="b"/>
                      <a:r>
                        <a:rPr lang="en-US" sz="300" b="0" i="0" u="none" strike="noStrike">
                          <a:solidFill>
                            <a:srgbClr val="000000"/>
                          </a:solidFill>
                          <a:latin typeface="Calibri"/>
                        </a:rPr>
                        <a:t>48.9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D82"/>
                    </a:solidFill>
                  </a:tcPr>
                </a:tc>
                <a:tc>
                  <a:txBody>
                    <a:bodyPr/>
                    <a:lstStyle/>
                    <a:p>
                      <a:pPr algn="r" fontAlgn="b"/>
                      <a:r>
                        <a:rPr lang="en-US" sz="300" b="0" i="0" u="none" strike="noStrike">
                          <a:solidFill>
                            <a:srgbClr val="000000"/>
                          </a:solidFill>
                          <a:latin typeface="Calibri"/>
                        </a:rPr>
                        <a:t>28.5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CE582"/>
                    </a:solidFill>
                  </a:tcPr>
                </a:tc>
                <a:tc>
                  <a:txBody>
                    <a:bodyPr/>
                    <a:lstStyle/>
                    <a:p>
                      <a:pPr algn="r" fontAlgn="b"/>
                      <a:r>
                        <a:rPr lang="en-US" sz="300" b="0" i="0" u="none" strike="noStrike">
                          <a:solidFill>
                            <a:srgbClr val="000000"/>
                          </a:solidFill>
                          <a:latin typeface="Calibri"/>
                        </a:rPr>
                        <a:t>48.5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D82"/>
                    </a:solidFill>
                  </a:tcPr>
                </a:tc>
                <a:tc>
                  <a:txBody>
                    <a:bodyPr/>
                    <a:lstStyle/>
                    <a:p>
                      <a:pPr algn="r" fontAlgn="b"/>
                      <a:r>
                        <a:rPr lang="en-US" sz="300" b="0" i="0" u="none" strike="noStrike">
                          <a:solidFill>
                            <a:srgbClr val="000000"/>
                          </a:solidFill>
                          <a:latin typeface="Calibri"/>
                        </a:rPr>
                        <a:t>35.0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300" b="0" i="0" u="none" strike="noStrike">
                          <a:solidFill>
                            <a:srgbClr val="000000"/>
                          </a:solidFill>
                          <a:latin typeface="Calibri"/>
                        </a:rPr>
                        <a:t>52.3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A81"/>
                    </a:solidFill>
                  </a:tcPr>
                </a:tc>
                <a:tc>
                  <a:txBody>
                    <a:bodyPr/>
                    <a:lstStyle/>
                    <a:p>
                      <a:pPr algn="r" fontAlgn="b"/>
                      <a:r>
                        <a:rPr lang="en-US" sz="300" b="0" i="0" u="none" strike="noStrike">
                          <a:solidFill>
                            <a:srgbClr val="000000"/>
                          </a:solidFill>
                          <a:latin typeface="Calibri"/>
                        </a:rPr>
                        <a:t>32.8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300" b="0" i="0" u="none" strike="noStrike">
                          <a:solidFill>
                            <a:srgbClr val="000000"/>
                          </a:solidFill>
                          <a:latin typeface="Calibri"/>
                        </a:rPr>
                        <a:t>45.2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300" b="0" i="0" u="none" strike="noStrike">
                          <a:solidFill>
                            <a:srgbClr val="000000"/>
                          </a:solidFill>
                          <a:latin typeface="Calibri"/>
                        </a:rPr>
                        <a:t>20.3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3D980"/>
                    </a:solidFill>
                  </a:tcPr>
                </a:tc>
                <a:tc>
                  <a:txBody>
                    <a:bodyPr/>
                    <a:lstStyle/>
                    <a:p>
                      <a:pPr algn="r" fontAlgn="b"/>
                      <a:r>
                        <a:rPr lang="en-US" sz="300" b="0" i="0" u="none" strike="noStrike">
                          <a:solidFill>
                            <a:srgbClr val="000000"/>
                          </a:solidFill>
                          <a:latin typeface="Calibri"/>
                        </a:rPr>
                        <a:t>45.0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300" b="0" i="0" u="none" strike="noStrike">
                          <a:solidFill>
                            <a:srgbClr val="000000"/>
                          </a:solidFill>
                          <a:latin typeface="Calibri"/>
                        </a:rPr>
                        <a:t>25.6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EE182"/>
                    </a:solidFill>
                  </a:tcPr>
                </a:tc>
                <a:tc>
                  <a:txBody>
                    <a:bodyPr/>
                    <a:lstStyle/>
                    <a:p>
                      <a:pPr algn="r" fontAlgn="b"/>
                      <a:r>
                        <a:rPr lang="en-US" sz="300" b="0" i="0" u="none" strike="noStrike">
                          <a:solidFill>
                            <a:srgbClr val="000000"/>
                          </a:solidFill>
                          <a:latin typeface="Calibri"/>
                        </a:rPr>
                        <a:t>49.7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C82"/>
                    </a:solidFill>
                  </a:tcPr>
                </a:tc>
                <a:tc>
                  <a:txBody>
                    <a:bodyPr/>
                    <a:lstStyle/>
                    <a:p>
                      <a:pPr algn="r" fontAlgn="b"/>
                      <a:r>
                        <a:rPr lang="en-US" sz="300" b="0" i="0" u="none" strike="noStrike">
                          <a:solidFill>
                            <a:srgbClr val="000000"/>
                          </a:solidFill>
                          <a:latin typeface="Calibri"/>
                        </a:rPr>
                        <a:t>31.3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AE983"/>
                    </a:solidFill>
                  </a:tcPr>
                </a:tc>
                <a:tc>
                  <a:txBody>
                    <a:bodyPr/>
                    <a:lstStyle/>
                    <a:p>
                      <a:pPr algn="r" fontAlgn="b"/>
                      <a:r>
                        <a:rPr lang="en-US" sz="300" b="0" i="0" u="none" strike="noStrike">
                          <a:solidFill>
                            <a:srgbClr val="000000"/>
                          </a:solidFill>
                          <a:latin typeface="Calibri"/>
                        </a:rPr>
                        <a:t>50.5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C81"/>
                    </a:solidFill>
                  </a:tcPr>
                </a:tc>
                <a:tc>
                  <a:txBody>
                    <a:bodyPr/>
                    <a:lstStyle/>
                    <a:p>
                      <a:pPr algn="r" fontAlgn="b"/>
                      <a:r>
                        <a:rPr lang="en-US" sz="300" b="0" i="0" u="none" strike="noStrike">
                          <a:solidFill>
                            <a:srgbClr val="000000"/>
                          </a:solidFill>
                          <a:latin typeface="Calibri"/>
                        </a:rPr>
                        <a:t>28.8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EEE683"/>
                    </a:solidFill>
                  </a:tcPr>
                </a:tc>
                <a:tc>
                  <a:txBody>
                    <a:bodyPr/>
                    <a:lstStyle/>
                    <a:p>
                      <a:pPr algn="r" fontAlgn="b"/>
                      <a:r>
                        <a:rPr lang="en-US" sz="300" b="0" i="0" u="none" strike="noStrike">
                          <a:solidFill>
                            <a:srgbClr val="000000"/>
                          </a:solidFill>
                          <a:latin typeface="Calibri"/>
                        </a:rPr>
                        <a:t>58.9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480"/>
                    </a:solidFill>
                  </a:tcPr>
                </a:tc>
                <a:tc>
                  <a:txBody>
                    <a:bodyPr/>
                    <a:lstStyle/>
                    <a:p>
                      <a:pPr algn="r" fontAlgn="b"/>
                      <a:r>
                        <a:rPr lang="en-US" sz="300" b="0" i="0" u="none" strike="noStrike">
                          <a:solidFill>
                            <a:srgbClr val="000000"/>
                          </a:solidFill>
                          <a:latin typeface="Calibri"/>
                        </a:rPr>
                        <a:t>32.1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EA83"/>
                    </a:solidFill>
                  </a:tcPr>
                </a:tc>
                <a:tc>
                  <a:txBody>
                    <a:bodyPr/>
                    <a:lstStyle/>
                    <a:p>
                      <a:pPr algn="r" fontAlgn="b"/>
                      <a:r>
                        <a:rPr lang="en-US" sz="300" b="0" i="0" u="none" strike="noStrike">
                          <a:solidFill>
                            <a:srgbClr val="000000"/>
                          </a:solidFill>
                          <a:latin typeface="Calibri"/>
                        </a:rPr>
                        <a:t>60.2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380"/>
                    </a:solidFill>
                  </a:tcPr>
                </a:tc>
                <a:tc>
                  <a:txBody>
                    <a:bodyPr/>
                    <a:lstStyle/>
                    <a:p>
                      <a:pPr algn="r" fontAlgn="b"/>
                      <a:r>
                        <a:rPr lang="en-US" sz="300" b="0" i="0" u="none" strike="noStrike">
                          <a:solidFill>
                            <a:srgbClr val="000000"/>
                          </a:solidFill>
                          <a:latin typeface="Calibri"/>
                        </a:rPr>
                        <a:t>39.7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300" b="0" i="0" u="none" strike="noStrike">
                          <a:solidFill>
                            <a:srgbClr val="000000"/>
                          </a:solidFill>
                          <a:latin typeface="Calibri"/>
                        </a:rPr>
                        <a:t>64.8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CF7F"/>
                    </a:solidFill>
                  </a:tcPr>
                </a:tc>
                <a:tc>
                  <a:txBody>
                    <a:bodyPr/>
                    <a:lstStyle/>
                    <a:p>
                      <a:pPr algn="r" fontAlgn="b"/>
                      <a:r>
                        <a:rPr lang="en-US" sz="300" b="0" i="0" u="none" strike="noStrike">
                          <a:solidFill>
                            <a:srgbClr val="000000"/>
                          </a:solidFill>
                          <a:latin typeface="Calibri"/>
                        </a:rPr>
                        <a:t>48.8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D82"/>
                    </a:solidFill>
                  </a:tcPr>
                </a:tc>
                <a:tc>
                  <a:txBody>
                    <a:bodyPr/>
                    <a:lstStyle/>
                    <a:p>
                      <a:pPr algn="r" fontAlgn="b"/>
                      <a:r>
                        <a:rPr lang="en-US" sz="300" b="0" i="0" u="none" strike="noStrike">
                          <a:solidFill>
                            <a:srgbClr val="000000"/>
                          </a:solidFill>
                          <a:latin typeface="Calibri"/>
                        </a:rPr>
                        <a:t>65.4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CF7F"/>
                    </a:solidFill>
                  </a:tcPr>
                </a:tc>
                <a:tc>
                  <a:txBody>
                    <a:bodyPr/>
                    <a:lstStyle/>
                    <a:p>
                      <a:pPr algn="r" fontAlgn="b"/>
                      <a:r>
                        <a:rPr lang="en-US" sz="300" b="0" i="0" u="none" strike="noStrike">
                          <a:solidFill>
                            <a:srgbClr val="000000"/>
                          </a:solidFill>
                          <a:latin typeface="Calibri"/>
                        </a:rPr>
                        <a:t>45.5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300" b="0" i="0" u="none" strike="noStrike">
                          <a:solidFill>
                            <a:srgbClr val="000000"/>
                          </a:solidFill>
                          <a:latin typeface="Calibri"/>
                        </a:rPr>
                        <a:t>49.8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C82"/>
                    </a:solidFill>
                  </a:tcPr>
                </a:tc>
                <a:tc>
                  <a:txBody>
                    <a:bodyPr/>
                    <a:lstStyle/>
                    <a:p>
                      <a:pPr algn="r" fontAlgn="b"/>
                      <a:r>
                        <a:rPr lang="en-US" sz="300" b="0" i="0" u="none" strike="noStrike">
                          <a:solidFill>
                            <a:srgbClr val="000000"/>
                          </a:solidFill>
                          <a:latin typeface="Calibri"/>
                        </a:rPr>
                        <a:t>35.6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300" b="0" i="0" u="none" strike="noStrike">
                          <a:solidFill>
                            <a:srgbClr val="000000"/>
                          </a:solidFill>
                          <a:latin typeface="Calibri"/>
                        </a:rPr>
                        <a:t>53.0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A81"/>
                    </a:solidFill>
                  </a:tcPr>
                </a:tc>
                <a:tc>
                  <a:txBody>
                    <a:bodyPr/>
                    <a:lstStyle/>
                    <a:p>
                      <a:pPr algn="r" fontAlgn="b"/>
                      <a:r>
                        <a:rPr lang="en-US" sz="300" b="0" i="0" u="none" strike="noStrike">
                          <a:solidFill>
                            <a:srgbClr val="000000"/>
                          </a:solidFill>
                          <a:latin typeface="Calibri"/>
                        </a:rPr>
                        <a:t>34.7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300" b="0" i="0" u="none" strike="noStrike">
                          <a:solidFill>
                            <a:srgbClr val="000000"/>
                          </a:solidFill>
                          <a:latin typeface="Calibri"/>
                        </a:rPr>
                        <a:t>54.2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881"/>
                    </a:solidFill>
                  </a:tcPr>
                </a:tc>
                <a:tc>
                  <a:txBody>
                    <a:bodyPr/>
                    <a:lstStyle/>
                    <a:p>
                      <a:pPr algn="r" fontAlgn="b"/>
                      <a:r>
                        <a:rPr lang="en-US" sz="300" b="0" i="0" u="none" strike="noStrike">
                          <a:solidFill>
                            <a:srgbClr val="000000"/>
                          </a:solidFill>
                          <a:latin typeface="Calibri"/>
                        </a:rPr>
                        <a:t>37.2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300" b="0" i="0" u="none" strike="noStrike">
                          <a:solidFill>
                            <a:srgbClr val="000000"/>
                          </a:solidFill>
                          <a:latin typeface="Calibri"/>
                        </a:rPr>
                        <a:t>53.8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981"/>
                    </a:solidFill>
                  </a:tcPr>
                </a:tc>
                <a:tc>
                  <a:txBody>
                    <a:bodyPr/>
                    <a:lstStyle/>
                    <a:p>
                      <a:pPr algn="r" fontAlgn="b"/>
                      <a:r>
                        <a:rPr lang="en-US" sz="300" b="0" i="0" u="none" strike="noStrike">
                          <a:solidFill>
                            <a:srgbClr val="000000"/>
                          </a:solidFill>
                          <a:latin typeface="Calibri"/>
                        </a:rPr>
                        <a:t>35.6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300" b="0" i="0" u="none" strike="noStrike">
                          <a:solidFill>
                            <a:srgbClr val="000000"/>
                          </a:solidFill>
                          <a:latin typeface="Calibri"/>
                        </a:rPr>
                        <a:t>44.1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183"/>
                    </a:solidFill>
                  </a:tcPr>
                </a:tc>
                <a:tc>
                  <a:txBody>
                    <a:bodyPr/>
                    <a:lstStyle/>
                    <a:p>
                      <a:pPr algn="r" fontAlgn="b"/>
                      <a:r>
                        <a:rPr lang="en-US" sz="300" b="0" i="0" u="none" strike="noStrike">
                          <a:solidFill>
                            <a:srgbClr val="000000"/>
                          </a:solidFill>
                          <a:latin typeface="Calibri"/>
                        </a:rPr>
                        <a:t>30.4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6E883"/>
                    </a:solidFill>
                  </a:tcPr>
                </a:tc>
                <a:tc>
                  <a:txBody>
                    <a:bodyPr/>
                    <a:lstStyle/>
                    <a:p>
                      <a:pPr algn="r" fontAlgn="b"/>
                      <a:r>
                        <a:rPr lang="en-US" sz="300" b="0" i="0" u="none" strike="noStrike">
                          <a:solidFill>
                            <a:srgbClr val="000000"/>
                          </a:solidFill>
                          <a:latin typeface="Calibri"/>
                        </a:rPr>
                        <a:t>46.6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F82"/>
                    </a:solidFill>
                  </a:tcPr>
                </a:tc>
                <a:tc>
                  <a:txBody>
                    <a:bodyPr/>
                    <a:lstStyle/>
                    <a:p>
                      <a:pPr algn="r" fontAlgn="b"/>
                      <a:r>
                        <a:rPr lang="en-US" sz="300" b="0" i="0" u="none" strike="noStrike">
                          <a:solidFill>
                            <a:srgbClr val="000000"/>
                          </a:solidFill>
                          <a:latin typeface="Calibri"/>
                        </a:rPr>
                        <a:t>30.0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4E783"/>
                    </a:solidFill>
                  </a:tcPr>
                </a:tc>
                <a:tc>
                  <a:txBody>
                    <a:bodyPr/>
                    <a:lstStyle/>
                    <a:p>
                      <a:pPr algn="r" fontAlgn="b"/>
                      <a:r>
                        <a:rPr lang="en-US" sz="300" b="0" i="0" u="none" strike="noStrike">
                          <a:solidFill>
                            <a:srgbClr val="000000"/>
                          </a:solidFill>
                          <a:latin typeface="Calibri"/>
                        </a:rPr>
                        <a:t>51.1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B81"/>
                    </a:solidFill>
                  </a:tcPr>
                </a:tc>
                <a:tc>
                  <a:txBody>
                    <a:bodyPr/>
                    <a:lstStyle/>
                    <a:p>
                      <a:pPr algn="r" fontAlgn="b"/>
                      <a:r>
                        <a:rPr lang="en-US" sz="300" b="0" i="0" u="none" strike="noStrike">
                          <a:solidFill>
                            <a:srgbClr val="000000"/>
                          </a:solidFill>
                          <a:latin typeface="Calibri"/>
                        </a:rPr>
                        <a:t>33.2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300" b="0" i="0" u="none" strike="noStrike">
                          <a:solidFill>
                            <a:srgbClr val="000000"/>
                          </a:solidFill>
                          <a:latin typeface="Calibri"/>
                        </a:rPr>
                        <a:t>53.7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981"/>
                    </a:solidFill>
                  </a:tcPr>
                </a:tc>
                <a:tc>
                  <a:txBody>
                    <a:bodyPr/>
                    <a:lstStyle/>
                    <a:p>
                      <a:pPr algn="r" fontAlgn="b"/>
                      <a:r>
                        <a:rPr lang="en-US" sz="300" b="0" i="0" u="none" strike="noStrike">
                          <a:solidFill>
                            <a:srgbClr val="000000"/>
                          </a:solidFill>
                          <a:latin typeface="Calibri"/>
                        </a:rPr>
                        <a:t>30.8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7E883"/>
                    </a:solidFill>
                  </a:tcPr>
                </a:tc>
                <a:tc>
                  <a:txBody>
                    <a:bodyPr/>
                    <a:lstStyle/>
                    <a:p>
                      <a:pPr algn="r" fontAlgn="b"/>
                      <a:r>
                        <a:rPr lang="en-US" sz="300" b="0" i="0" u="none" strike="noStrike">
                          <a:solidFill>
                            <a:srgbClr val="000000"/>
                          </a:solidFill>
                          <a:latin typeface="Calibri"/>
                        </a:rPr>
                        <a:t>43.3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283"/>
                    </a:solidFill>
                  </a:tcPr>
                </a:tc>
                <a:tc>
                  <a:txBody>
                    <a:bodyPr/>
                    <a:lstStyle/>
                    <a:p>
                      <a:pPr algn="r" fontAlgn="b"/>
                      <a:r>
                        <a:rPr lang="en-US" sz="300" b="0" i="0" u="none" strike="noStrike">
                          <a:solidFill>
                            <a:srgbClr val="000000"/>
                          </a:solidFill>
                          <a:latin typeface="Calibri"/>
                        </a:rPr>
                        <a:t>19.1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BDD880"/>
                    </a:solidFill>
                  </a:tcPr>
                </a:tc>
                <a:tc>
                  <a:txBody>
                    <a:bodyPr/>
                    <a:lstStyle/>
                    <a:p>
                      <a:pPr algn="r" fontAlgn="b"/>
                      <a:r>
                        <a:rPr lang="en-US" sz="300" b="0" i="0" u="none" strike="noStrike">
                          <a:solidFill>
                            <a:srgbClr val="000000"/>
                          </a:solidFill>
                          <a:latin typeface="Calibri"/>
                        </a:rPr>
                        <a:t>44.3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182"/>
                    </a:solidFill>
                  </a:tcPr>
                </a:tc>
                <a:tc>
                  <a:txBody>
                    <a:bodyPr/>
                    <a:lstStyle/>
                    <a:p>
                      <a:pPr algn="r" fontAlgn="b"/>
                      <a:r>
                        <a:rPr lang="en-US" sz="300" b="0" i="0" u="none" strike="noStrike">
                          <a:solidFill>
                            <a:srgbClr val="000000"/>
                          </a:solidFill>
                          <a:latin typeface="Calibri"/>
                        </a:rPr>
                        <a:t>23.4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D3DE81"/>
                    </a:solidFill>
                  </a:tcPr>
                </a:tc>
                <a:tc>
                  <a:txBody>
                    <a:bodyPr/>
                    <a:lstStyle/>
                    <a:p>
                      <a:pPr algn="r" fontAlgn="b"/>
                      <a:r>
                        <a:rPr lang="en-US" sz="300" b="0" i="0" u="none" strike="noStrike">
                          <a:solidFill>
                            <a:srgbClr val="000000"/>
                          </a:solidFill>
                          <a:latin typeface="Calibri"/>
                        </a:rPr>
                        <a:t>50.4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C81"/>
                    </a:solidFill>
                  </a:tcPr>
                </a:tc>
                <a:tc>
                  <a:txBody>
                    <a:bodyPr/>
                    <a:lstStyle/>
                    <a:p>
                      <a:pPr algn="r" fontAlgn="b"/>
                      <a:r>
                        <a:rPr lang="en-US" sz="300" b="0" i="0" u="none" strike="noStrike">
                          <a:solidFill>
                            <a:srgbClr val="000000"/>
                          </a:solidFill>
                          <a:latin typeface="Calibri"/>
                        </a:rPr>
                        <a:t>32.6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300" b="0" i="0" u="none" strike="noStrike">
                          <a:solidFill>
                            <a:srgbClr val="000000"/>
                          </a:solidFill>
                          <a:latin typeface="Calibri"/>
                        </a:rPr>
                        <a:t>49.5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D82"/>
                    </a:solidFill>
                  </a:tcPr>
                </a:tc>
                <a:tc>
                  <a:txBody>
                    <a:bodyPr/>
                    <a:lstStyle/>
                    <a:p>
                      <a:pPr algn="r" fontAlgn="b"/>
                      <a:r>
                        <a:rPr lang="en-US" sz="300" b="0" i="0" u="none" strike="noStrike">
                          <a:solidFill>
                            <a:srgbClr val="000000"/>
                          </a:solidFill>
                          <a:latin typeface="Calibri"/>
                        </a:rPr>
                        <a:t>29.6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1E783"/>
                    </a:solidFill>
                  </a:tcPr>
                </a:tc>
                <a:tc>
                  <a:txBody>
                    <a:bodyPr/>
                    <a:lstStyle/>
                    <a:p>
                      <a:pPr algn="r" fontAlgn="b"/>
                      <a:r>
                        <a:rPr lang="en-US" sz="300" b="0" i="0" u="none" strike="noStrike">
                          <a:solidFill>
                            <a:srgbClr val="000000"/>
                          </a:solidFill>
                          <a:latin typeface="Calibri"/>
                        </a:rPr>
                        <a:t>58.5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580"/>
                    </a:solidFill>
                  </a:tcPr>
                </a:tc>
                <a:tc>
                  <a:txBody>
                    <a:bodyPr/>
                    <a:lstStyle/>
                    <a:p>
                      <a:pPr algn="r" fontAlgn="b"/>
                      <a:r>
                        <a:rPr lang="en-US" sz="300" b="0" i="0" u="none" strike="noStrike">
                          <a:solidFill>
                            <a:srgbClr val="000000"/>
                          </a:solidFill>
                          <a:latin typeface="Calibri"/>
                        </a:rPr>
                        <a:t>30.9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E983"/>
                    </a:solidFill>
                  </a:tcPr>
                </a:tc>
                <a:tc>
                  <a:txBody>
                    <a:bodyPr/>
                    <a:lstStyle/>
                    <a:p>
                      <a:pPr algn="r" fontAlgn="b"/>
                      <a:r>
                        <a:rPr lang="en-US" sz="300" b="0" i="0" u="none" strike="noStrike">
                          <a:solidFill>
                            <a:srgbClr val="000000"/>
                          </a:solidFill>
                          <a:latin typeface="Calibri"/>
                        </a:rPr>
                        <a:t>56.3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780"/>
                    </a:solidFill>
                  </a:tcPr>
                </a:tc>
                <a:tc>
                  <a:txBody>
                    <a:bodyPr/>
                    <a:lstStyle/>
                    <a:p>
                      <a:pPr algn="r" fontAlgn="b"/>
                      <a:r>
                        <a:rPr lang="en-US" sz="300" b="0" i="0" u="none" strike="noStrike">
                          <a:solidFill>
                            <a:srgbClr val="000000"/>
                          </a:solidFill>
                          <a:latin typeface="Calibri"/>
                        </a:rPr>
                        <a:t>37.2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300" b="0" i="0" u="none" strike="noStrike">
                          <a:solidFill>
                            <a:srgbClr val="000000"/>
                          </a:solidFill>
                          <a:latin typeface="Calibri"/>
                        </a:rPr>
                        <a:t>61.2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280"/>
                    </a:solidFill>
                  </a:tcPr>
                </a:tc>
                <a:tc>
                  <a:txBody>
                    <a:bodyPr/>
                    <a:lstStyle/>
                    <a:p>
                      <a:pPr algn="r" fontAlgn="b"/>
                      <a:r>
                        <a:rPr lang="en-US" sz="300" b="0" i="0" u="none" strike="noStrike">
                          <a:solidFill>
                            <a:srgbClr val="000000"/>
                          </a:solidFill>
                          <a:latin typeface="Calibri"/>
                        </a:rPr>
                        <a:t>43.3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283"/>
                    </a:solidFill>
                  </a:tcPr>
                </a:tc>
                <a:tc>
                  <a:txBody>
                    <a:bodyPr/>
                    <a:lstStyle/>
                    <a:p>
                      <a:pPr algn="r" fontAlgn="b"/>
                      <a:r>
                        <a:rPr lang="en-US" sz="300" b="0" i="0" u="none" strike="noStrike">
                          <a:solidFill>
                            <a:srgbClr val="000000"/>
                          </a:solidFill>
                          <a:latin typeface="Calibri"/>
                        </a:rPr>
                        <a:t>62.5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ED17F"/>
                    </a:solidFill>
                  </a:tcPr>
                </a:tc>
                <a:tc>
                  <a:txBody>
                    <a:bodyPr/>
                    <a:lstStyle/>
                    <a:p>
                      <a:pPr algn="r" fontAlgn="b"/>
                      <a:r>
                        <a:rPr lang="en-US" sz="300" b="0" i="0" u="none" strike="noStrike">
                          <a:solidFill>
                            <a:srgbClr val="000000"/>
                          </a:solidFill>
                          <a:latin typeface="Calibri"/>
                        </a:rPr>
                        <a:t>42.4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383"/>
                    </a:solidFill>
                  </a:tcPr>
                </a:tc>
                <a:tc>
                  <a:txBody>
                    <a:bodyPr/>
                    <a:lstStyle/>
                    <a:p>
                      <a:pPr algn="r" fontAlgn="b"/>
                      <a:r>
                        <a:rPr lang="en-US" sz="300" b="0" i="0" u="none" strike="noStrike">
                          <a:solidFill>
                            <a:srgbClr val="000000"/>
                          </a:solidFill>
                          <a:latin typeface="Calibri"/>
                        </a:rPr>
                        <a:t>44.5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182"/>
                    </a:solidFill>
                  </a:tcPr>
                </a:tc>
                <a:tc>
                  <a:txBody>
                    <a:bodyPr/>
                    <a:lstStyle/>
                    <a:p>
                      <a:pPr algn="r" fontAlgn="b"/>
                      <a:r>
                        <a:rPr lang="en-US" sz="300" b="0" i="0" u="none" strike="noStrike">
                          <a:solidFill>
                            <a:srgbClr val="000000"/>
                          </a:solidFill>
                          <a:latin typeface="Calibri"/>
                        </a:rPr>
                        <a:t>37.7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300" b="0" i="0" u="none" strike="noStrike">
                          <a:solidFill>
                            <a:srgbClr val="000000"/>
                          </a:solidFill>
                          <a:latin typeface="Calibri"/>
                        </a:rPr>
                        <a:t>45.6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300" b="0" i="0" u="none" strike="noStrike">
                          <a:solidFill>
                            <a:srgbClr val="000000"/>
                          </a:solidFill>
                          <a:latin typeface="Calibri"/>
                        </a:rPr>
                        <a:t>36.1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884"/>
                    </a:solidFill>
                  </a:tcPr>
                </a:tc>
                <a:tc>
                  <a:txBody>
                    <a:bodyPr/>
                    <a:lstStyle/>
                    <a:p>
                      <a:pPr algn="r" fontAlgn="b"/>
                      <a:r>
                        <a:rPr lang="en-US" sz="300" b="0" i="0" u="none" strike="noStrike">
                          <a:solidFill>
                            <a:srgbClr val="000000"/>
                          </a:solidFill>
                          <a:latin typeface="Calibri"/>
                        </a:rPr>
                        <a:t>48.5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D82"/>
                    </a:solidFill>
                  </a:tcPr>
                </a:tc>
                <a:tc>
                  <a:txBody>
                    <a:bodyPr/>
                    <a:lstStyle/>
                    <a:p>
                      <a:pPr algn="r" fontAlgn="b"/>
                      <a:r>
                        <a:rPr lang="en-US" sz="300" b="0" i="0" u="none" strike="noStrike">
                          <a:solidFill>
                            <a:srgbClr val="000000"/>
                          </a:solidFill>
                          <a:latin typeface="Calibri"/>
                        </a:rPr>
                        <a:t>39.8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300" b="0" i="0" u="none" strike="noStrike">
                          <a:solidFill>
                            <a:srgbClr val="000000"/>
                          </a:solidFill>
                          <a:latin typeface="Calibri"/>
                        </a:rPr>
                        <a:t>50.6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FDC81"/>
                    </a:solidFill>
                  </a:tcPr>
                </a:tc>
                <a:tc>
                  <a:txBody>
                    <a:bodyPr/>
                    <a:lstStyle/>
                    <a:p>
                      <a:pPr algn="r" fontAlgn="b"/>
                      <a:r>
                        <a:rPr lang="en-US" sz="300" b="0" i="0" u="none" strike="noStrike">
                          <a:solidFill>
                            <a:srgbClr val="000000"/>
                          </a:solidFill>
                          <a:latin typeface="Calibri"/>
                        </a:rPr>
                        <a:t>38.9</a:t>
                      </a:r>
                    </a:p>
                  </a:txBody>
                  <a:tcPr marL="2249" marR="2249" marT="224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E683"/>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ACCORD BP Intensive Therapy</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45.4</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27.1</a:t>
                      </a:r>
                    </a:p>
                  </a:txBody>
                  <a:tcPr marL="2249" marR="2249" marT="2249"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42.7</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27.0</a:t>
                      </a:r>
                    </a:p>
                  </a:txBody>
                  <a:tcPr marL="2249" marR="2249" marT="2249"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50.2</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31.0</a:t>
                      </a:r>
                    </a:p>
                  </a:txBody>
                  <a:tcPr marL="2249" marR="2249" marT="2249"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55.0</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32.3</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41.5</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15.6</a:t>
                      </a:r>
                    </a:p>
                  </a:txBody>
                  <a:tcPr marL="2249" marR="2249" marT="2249"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41.9</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23.8</a:t>
                      </a:r>
                    </a:p>
                  </a:txBody>
                  <a:tcPr marL="2249" marR="2249" marT="2249"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49.1</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32.4</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45.4</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27.4</a:t>
                      </a:r>
                    </a:p>
                  </a:txBody>
                  <a:tcPr marL="2249" marR="2249" marT="2249" marB="0" anchor="b">
                    <a:lnL>
                      <a:noFill/>
                    </a:lnL>
                    <a:lnR>
                      <a:noFill/>
                    </a:lnR>
                    <a:lnT>
                      <a:noFill/>
                    </a:lnT>
                    <a:lnB>
                      <a:noFill/>
                    </a:lnB>
                    <a:solidFill>
                      <a:srgbClr val="E6E482"/>
                    </a:solidFill>
                  </a:tcPr>
                </a:tc>
                <a:tc>
                  <a:txBody>
                    <a:bodyPr/>
                    <a:lstStyle/>
                    <a:p>
                      <a:pPr algn="r" fontAlgn="b"/>
                      <a:r>
                        <a:rPr lang="en-US" sz="300" b="0" i="0" u="none" strike="noStrike">
                          <a:solidFill>
                            <a:srgbClr val="000000"/>
                          </a:solidFill>
                          <a:latin typeface="Calibri"/>
                        </a:rPr>
                        <a:t>53.7</a:t>
                      </a:r>
                    </a:p>
                  </a:txBody>
                  <a:tcPr marL="2249" marR="2249" marT="2249"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30.3</a:t>
                      </a:r>
                    </a:p>
                  </a:txBody>
                  <a:tcPr marL="2249" marR="2249" marT="2249"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56.6</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36.3</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62.0</a:t>
                      </a:r>
                    </a:p>
                  </a:txBody>
                  <a:tcPr marL="2249" marR="2249" marT="2249"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45.5</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59.1</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39.2</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48.7</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33.8</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46.2</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35.0</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53.0</a:t>
                      </a:r>
                    </a:p>
                  </a:txBody>
                  <a:tcPr marL="2249" marR="2249" marT="2249"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36.0</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54.4</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35.4</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35.2</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29.7</a:t>
                      </a:r>
                    </a:p>
                  </a:txBody>
                  <a:tcPr marL="2249" marR="2249" marT="2249"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37.7</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31.2</a:t>
                      </a:r>
                    </a:p>
                  </a:txBody>
                  <a:tcPr marL="2249" marR="2249" marT="2249"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42.9</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34.4</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44.6</a:t>
                      </a:r>
                    </a:p>
                  </a:txBody>
                  <a:tcPr marL="2249" marR="2249" marT="2249"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30.9</a:t>
                      </a:r>
                    </a:p>
                  </a:txBody>
                  <a:tcPr marL="2249" marR="2249" marT="2249"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36.0</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15.2</a:t>
                      </a:r>
                    </a:p>
                  </a:txBody>
                  <a:tcPr marL="2249" marR="2249" marT="2249"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37.2</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20.2</a:t>
                      </a:r>
                    </a:p>
                  </a:txBody>
                  <a:tcPr marL="2249" marR="2249" marT="2249"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41.7</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28.5</a:t>
                      </a:r>
                    </a:p>
                  </a:txBody>
                  <a:tcPr marL="2249" marR="2249" marT="2249"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40.1</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26.0</a:t>
                      </a:r>
                    </a:p>
                  </a:txBody>
                  <a:tcPr marL="2249" marR="2249" marT="2249" marB="0" anchor="b">
                    <a:lnL>
                      <a:noFill/>
                    </a:lnL>
                    <a:lnR>
                      <a:noFill/>
                    </a:lnR>
                    <a:lnT>
                      <a:noFill/>
                    </a:lnT>
                    <a:lnB>
                      <a:noFill/>
                    </a:lnB>
                    <a:solidFill>
                      <a:srgbClr val="DFE282"/>
                    </a:solidFill>
                  </a:tcPr>
                </a:tc>
                <a:tc>
                  <a:txBody>
                    <a:bodyPr/>
                    <a:lstStyle/>
                    <a:p>
                      <a:pPr algn="r" fontAlgn="b"/>
                      <a:r>
                        <a:rPr lang="en-US" sz="300" b="0" i="0" u="none" strike="noStrike">
                          <a:solidFill>
                            <a:srgbClr val="000000"/>
                          </a:solidFill>
                          <a:latin typeface="Calibri"/>
                        </a:rPr>
                        <a:t>44.2</a:t>
                      </a:r>
                    </a:p>
                  </a:txBody>
                  <a:tcPr marL="2249" marR="2249" marT="2249"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21.5</a:t>
                      </a:r>
                    </a:p>
                  </a:txBody>
                  <a:tcPr marL="2249" marR="2249" marT="2249"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43.7</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29.7</a:t>
                      </a:r>
                    </a:p>
                  </a:txBody>
                  <a:tcPr marL="2249" marR="2249" marT="2249"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50.4</a:t>
                      </a:r>
                    </a:p>
                  </a:txBody>
                  <a:tcPr marL="2249" marR="2249" marT="2249"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37.9</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54.0</a:t>
                      </a:r>
                    </a:p>
                  </a:txBody>
                  <a:tcPr marL="2249" marR="2249" marT="2249"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38.3</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35.1</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40.0</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36.2</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38.2</a:t>
                      </a:r>
                    </a:p>
                  </a:txBody>
                  <a:tcPr marL="2249" marR="2249" marT="2249"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42.0</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39.9</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41.3</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38.7</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FE683"/>
                    </a:solidFill>
                  </a:tcPr>
                </a:tc>
              </a:tr>
              <a:tr h="47229">
                <a:tc vMerge="1">
                  <a:txBody>
                    <a:bodyPr/>
                    <a:lstStyle/>
                    <a:p>
                      <a:endParaRPr lang="en-US"/>
                    </a:p>
                  </a:txBody>
                  <a:tcPr/>
                </a:tc>
                <a:tc>
                  <a:txBody>
                    <a:bodyPr/>
                    <a:lstStyle/>
                    <a:p>
                      <a:pPr algn="l" fontAlgn="b"/>
                      <a:r>
                        <a:rPr lang="en-US" sz="300" b="0" i="0" u="none" strike="noStrike">
                          <a:solidFill>
                            <a:srgbClr val="000000"/>
                          </a:solidFill>
                          <a:latin typeface="Calibri"/>
                        </a:rPr>
                        <a:t>ACCORD BP Full</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300" b="0" i="0" u="none" strike="noStrike">
                          <a:solidFill>
                            <a:srgbClr val="000000"/>
                          </a:solidFill>
                          <a:latin typeface="Calibri"/>
                        </a:rPr>
                        <a:t>49.3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300" b="0" i="0" u="none" strike="noStrike">
                          <a:solidFill>
                            <a:srgbClr val="000000"/>
                          </a:solidFill>
                          <a:latin typeface="Calibri"/>
                        </a:rPr>
                        <a:t>28.6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DE582"/>
                    </a:solidFill>
                  </a:tcPr>
                </a:tc>
                <a:tc>
                  <a:txBody>
                    <a:bodyPr/>
                    <a:lstStyle/>
                    <a:p>
                      <a:pPr algn="r" fontAlgn="b"/>
                      <a:r>
                        <a:rPr lang="en-US" sz="300" b="0" i="0" u="none" strike="noStrike">
                          <a:solidFill>
                            <a:srgbClr val="000000"/>
                          </a:solidFill>
                          <a:latin typeface="Calibri"/>
                        </a:rPr>
                        <a:t>45.1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28.6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DE582"/>
                    </a:solidFill>
                  </a:tcPr>
                </a:tc>
                <a:tc>
                  <a:txBody>
                    <a:bodyPr/>
                    <a:lstStyle/>
                    <a:p>
                      <a:pPr algn="r" fontAlgn="b"/>
                      <a:r>
                        <a:rPr lang="en-US" sz="300" b="0" i="0" u="none" strike="noStrike">
                          <a:solidFill>
                            <a:srgbClr val="000000"/>
                          </a:solidFill>
                          <a:latin typeface="Calibri"/>
                        </a:rPr>
                        <a:t>49.9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C82"/>
                    </a:solidFill>
                  </a:tcPr>
                </a:tc>
                <a:tc>
                  <a:txBody>
                    <a:bodyPr/>
                    <a:lstStyle/>
                    <a:p>
                      <a:pPr algn="r" fontAlgn="b"/>
                      <a:r>
                        <a:rPr lang="en-US" sz="300" b="0" i="0" u="none" strike="noStrike">
                          <a:solidFill>
                            <a:srgbClr val="000000"/>
                          </a:solidFill>
                          <a:latin typeface="Calibri"/>
                        </a:rPr>
                        <a:t>33.2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300" b="0" i="0" u="none" strike="noStrike">
                          <a:solidFill>
                            <a:srgbClr val="000000"/>
                          </a:solidFill>
                          <a:latin typeface="Calibri"/>
                        </a:rPr>
                        <a:t>51.6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300" b="0" i="0" u="none" strike="noStrike">
                          <a:solidFill>
                            <a:srgbClr val="000000"/>
                          </a:solidFill>
                          <a:latin typeface="Calibri"/>
                        </a:rPr>
                        <a:t>29.4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1E683"/>
                    </a:solidFill>
                  </a:tcPr>
                </a:tc>
                <a:tc>
                  <a:txBody>
                    <a:bodyPr/>
                    <a:lstStyle/>
                    <a:p>
                      <a:pPr algn="r" fontAlgn="b"/>
                      <a:r>
                        <a:rPr lang="en-US" sz="300" b="0" i="0" u="none" strike="noStrike">
                          <a:solidFill>
                            <a:srgbClr val="000000"/>
                          </a:solidFill>
                          <a:latin typeface="Calibri"/>
                        </a:rPr>
                        <a:t>44.4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17.3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4D57F"/>
                    </a:solidFill>
                  </a:tcPr>
                </a:tc>
                <a:tc>
                  <a:txBody>
                    <a:bodyPr/>
                    <a:lstStyle/>
                    <a:p>
                      <a:pPr algn="r" fontAlgn="b"/>
                      <a:r>
                        <a:rPr lang="en-US" sz="300" b="0" i="0" u="none" strike="noStrike">
                          <a:solidFill>
                            <a:srgbClr val="000000"/>
                          </a:solidFill>
                          <a:latin typeface="Calibri"/>
                        </a:rPr>
                        <a:t>44.9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23.6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4DE81"/>
                    </a:solidFill>
                  </a:tcPr>
                </a:tc>
                <a:tc>
                  <a:txBody>
                    <a:bodyPr/>
                    <a:lstStyle/>
                    <a:p>
                      <a:pPr algn="r" fontAlgn="b"/>
                      <a:r>
                        <a:rPr lang="en-US" sz="300" b="0" i="0" u="none" strike="noStrike">
                          <a:solidFill>
                            <a:srgbClr val="000000"/>
                          </a:solidFill>
                          <a:latin typeface="Calibri"/>
                        </a:rPr>
                        <a:t>46.9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F82"/>
                    </a:solidFill>
                  </a:tcPr>
                </a:tc>
                <a:tc>
                  <a:txBody>
                    <a:bodyPr/>
                    <a:lstStyle/>
                    <a:p>
                      <a:pPr algn="r" fontAlgn="b"/>
                      <a:r>
                        <a:rPr lang="en-US" sz="300" b="0" i="0" u="none" strike="noStrike">
                          <a:solidFill>
                            <a:srgbClr val="000000"/>
                          </a:solidFill>
                          <a:latin typeface="Calibri"/>
                        </a:rPr>
                        <a:t>28.6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DE582"/>
                    </a:solidFill>
                  </a:tcPr>
                </a:tc>
                <a:tc>
                  <a:txBody>
                    <a:bodyPr/>
                    <a:lstStyle/>
                    <a:p>
                      <a:pPr algn="r" fontAlgn="b"/>
                      <a:r>
                        <a:rPr lang="en-US" sz="300" b="0" i="0" u="none" strike="noStrike">
                          <a:solidFill>
                            <a:srgbClr val="000000"/>
                          </a:solidFill>
                          <a:latin typeface="Calibri"/>
                        </a:rPr>
                        <a:t>48.9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300" b="0" i="0" u="none" strike="noStrike">
                          <a:solidFill>
                            <a:srgbClr val="000000"/>
                          </a:solidFill>
                          <a:latin typeface="Calibri"/>
                        </a:rPr>
                        <a:t>29.0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FE683"/>
                    </a:solidFill>
                  </a:tcPr>
                </a:tc>
                <a:tc>
                  <a:txBody>
                    <a:bodyPr/>
                    <a:lstStyle/>
                    <a:p>
                      <a:pPr algn="r" fontAlgn="b"/>
                      <a:r>
                        <a:rPr lang="en-US" sz="300" b="0" i="0" u="none" strike="noStrike">
                          <a:solidFill>
                            <a:srgbClr val="000000"/>
                          </a:solidFill>
                          <a:latin typeface="Calibri"/>
                        </a:rPr>
                        <a:t>60.2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380"/>
                    </a:solidFill>
                  </a:tcPr>
                </a:tc>
                <a:tc>
                  <a:txBody>
                    <a:bodyPr/>
                    <a:lstStyle/>
                    <a:p>
                      <a:pPr algn="r" fontAlgn="b"/>
                      <a:r>
                        <a:rPr lang="en-US" sz="300" b="0" i="0" u="none" strike="noStrike">
                          <a:solidFill>
                            <a:srgbClr val="000000"/>
                          </a:solidFill>
                          <a:latin typeface="Calibri"/>
                        </a:rPr>
                        <a:t>32.0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DEA83"/>
                    </a:solidFill>
                  </a:tcPr>
                </a:tc>
                <a:tc>
                  <a:txBody>
                    <a:bodyPr/>
                    <a:lstStyle/>
                    <a:p>
                      <a:pPr algn="r" fontAlgn="b"/>
                      <a:r>
                        <a:rPr lang="en-US" sz="300" b="0" i="0" u="none" strike="noStrike">
                          <a:solidFill>
                            <a:srgbClr val="000000"/>
                          </a:solidFill>
                          <a:latin typeface="Calibri"/>
                        </a:rPr>
                        <a:t>56.9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680"/>
                    </a:solidFill>
                  </a:tcPr>
                </a:tc>
                <a:tc>
                  <a:txBody>
                    <a:bodyPr/>
                    <a:lstStyle/>
                    <a:p>
                      <a:pPr algn="r" fontAlgn="b"/>
                      <a:r>
                        <a:rPr lang="en-US" sz="300" b="0" i="0" u="none" strike="noStrike">
                          <a:solidFill>
                            <a:srgbClr val="000000"/>
                          </a:solidFill>
                          <a:latin typeface="Calibri"/>
                        </a:rPr>
                        <a:t>36.7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64.6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300" b="0" i="0" u="none" strike="noStrike">
                          <a:solidFill>
                            <a:srgbClr val="000000"/>
                          </a:solidFill>
                          <a:latin typeface="Calibri"/>
                        </a:rPr>
                        <a:t>50.9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300" b="0" i="0" u="none" strike="noStrike">
                          <a:solidFill>
                            <a:srgbClr val="000000"/>
                          </a:solidFill>
                          <a:latin typeface="Calibri"/>
                        </a:rPr>
                        <a:t>64.6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300" b="0" i="0" u="none" strike="noStrike">
                          <a:solidFill>
                            <a:srgbClr val="000000"/>
                          </a:solidFill>
                          <a:latin typeface="Calibri"/>
                        </a:rPr>
                        <a:t>44.1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300" b="0" i="0" u="none" strike="noStrike">
                          <a:solidFill>
                            <a:srgbClr val="000000"/>
                          </a:solidFill>
                          <a:latin typeface="Calibri"/>
                        </a:rPr>
                        <a:t>50.3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C81"/>
                    </a:solidFill>
                  </a:tcPr>
                </a:tc>
                <a:tc>
                  <a:txBody>
                    <a:bodyPr/>
                    <a:lstStyle/>
                    <a:p>
                      <a:pPr algn="r" fontAlgn="b"/>
                      <a:r>
                        <a:rPr lang="en-US" sz="300" b="0" i="0" u="none" strike="noStrike">
                          <a:solidFill>
                            <a:srgbClr val="000000"/>
                          </a:solidFill>
                          <a:latin typeface="Calibri"/>
                        </a:rPr>
                        <a:t>33.7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49.9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C82"/>
                    </a:solidFill>
                  </a:tcPr>
                </a:tc>
                <a:tc>
                  <a:txBody>
                    <a:bodyPr/>
                    <a:lstStyle/>
                    <a:p>
                      <a:pPr algn="r" fontAlgn="b"/>
                      <a:r>
                        <a:rPr lang="en-US" sz="300" b="0" i="0" u="none" strike="noStrike">
                          <a:solidFill>
                            <a:srgbClr val="000000"/>
                          </a:solidFill>
                          <a:latin typeface="Calibri"/>
                        </a:rPr>
                        <a:t>35.1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54.3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300" b="0" i="0" u="none" strike="noStrike">
                          <a:solidFill>
                            <a:srgbClr val="000000"/>
                          </a:solidFill>
                          <a:latin typeface="Calibri"/>
                        </a:rPr>
                        <a:t>35.9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53.2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981"/>
                    </a:solidFill>
                  </a:tcPr>
                </a:tc>
                <a:tc>
                  <a:txBody>
                    <a:bodyPr/>
                    <a:lstStyle/>
                    <a:p>
                      <a:pPr algn="r" fontAlgn="b"/>
                      <a:r>
                        <a:rPr lang="en-US" sz="300" b="0" i="0" u="none" strike="noStrike">
                          <a:solidFill>
                            <a:srgbClr val="000000"/>
                          </a:solidFill>
                          <a:latin typeface="Calibri"/>
                        </a:rPr>
                        <a:t>34.6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40.7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300" b="0" i="0" u="none" strike="noStrike">
                          <a:solidFill>
                            <a:srgbClr val="000000"/>
                          </a:solidFill>
                          <a:latin typeface="Calibri"/>
                        </a:rPr>
                        <a:t>29.4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1E683"/>
                    </a:solidFill>
                  </a:tcPr>
                </a:tc>
                <a:tc>
                  <a:txBody>
                    <a:bodyPr/>
                    <a:lstStyle/>
                    <a:p>
                      <a:pPr algn="r" fontAlgn="b"/>
                      <a:r>
                        <a:rPr lang="en-US" sz="300" b="0" i="0" u="none" strike="noStrike">
                          <a:solidFill>
                            <a:srgbClr val="000000"/>
                          </a:solidFill>
                          <a:latin typeface="Calibri"/>
                        </a:rPr>
                        <a:t>41.4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300" b="0" i="0" u="none" strike="noStrike">
                          <a:solidFill>
                            <a:srgbClr val="000000"/>
                          </a:solidFill>
                          <a:latin typeface="Calibri"/>
                        </a:rPr>
                        <a:t>29.7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2E783"/>
                    </a:solidFill>
                  </a:tcPr>
                </a:tc>
                <a:tc>
                  <a:txBody>
                    <a:bodyPr/>
                    <a:lstStyle/>
                    <a:p>
                      <a:pPr algn="r" fontAlgn="b"/>
                      <a:r>
                        <a:rPr lang="en-US" sz="300" b="0" i="0" u="none" strike="noStrike">
                          <a:solidFill>
                            <a:srgbClr val="000000"/>
                          </a:solidFill>
                          <a:latin typeface="Calibri"/>
                        </a:rPr>
                        <a:t>44.1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300" b="0" i="0" u="none" strike="noStrike">
                          <a:solidFill>
                            <a:srgbClr val="000000"/>
                          </a:solidFill>
                          <a:latin typeface="Calibri"/>
                        </a:rPr>
                        <a:t>33.8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49.3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300" b="0" i="0" u="none" strike="noStrike">
                          <a:solidFill>
                            <a:srgbClr val="000000"/>
                          </a:solidFill>
                          <a:latin typeface="Calibri"/>
                        </a:rPr>
                        <a:t>32.7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300" b="0" i="0" u="none" strike="noStrike">
                          <a:solidFill>
                            <a:srgbClr val="000000"/>
                          </a:solidFill>
                          <a:latin typeface="Calibri"/>
                        </a:rPr>
                        <a:t>40.6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300" b="0" i="0" u="none" strike="noStrike">
                          <a:solidFill>
                            <a:srgbClr val="000000"/>
                          </a:solidFill>
                          <a:latin typeface="Calibri"/>
                        </a:rPr>
                        <a:t>17.9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B7D67F"/>
                    </a:solidFill>
                  </a:tcPr>
                </a:tc>
                <a:tc>
                  <a:txBody>
                    <a:bodyPr/>
                    <a:lstStyle/>
                    <a:p>
                      <a:pPr algn="r" fontAlgn="b"/>
                      <a:r>
                        <a:rPr lang="en-US" sz="300" b="0" i="0" u="none" strike="noStrike">
                          <a:solidFill>
                            <a:srgbClr val="000000"/>
                          </a:solidFill>
                          <a:latin typeface="Calibri"/>
                        </a:rPr>
                        <a:t>39.4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300" b="0" i="0" u="none" strike="noStrike">
                          <a:solidFill>
                            <a:srgbClr val="000000"/>
                          </a:solidFill>
                          <a:latin typeface="Calibri"/>
                        </a:rPr>
                        <a:t>23.4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3DE81"/>
                    </a:solidFill>
                  </a:tcPr>
                </a:tc>
                <a:tc>
                  <a:txBody>
                    <a:bodyPr/>
                    <a:lstStyle/>
                    <a:p>
                      <a:pPr algn="r" fontAlgn="b"/>
                      <a:r>
                        <a:rPr lang="en-US" sz="300" b="0" i="0" u="none" strike="noStrike">
                          <a:solidFill>
                            <a:srgbClr val="000000"/>
                          </a:solidFill>
                          <a:latin typeface="Calibri"/>
                        </a:rPr>
                        <a:t>43.3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29.2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0E683"/>
                    </a:solidFill>
                  </a:tcPr>
                </a:tc>
                <a:tc>
                  <a:txBody>
                    <a:bodyPr/>
                    <a:lstStyle/>
                    <a:p>
                      <a:pPr algn="r" fontAlgn="b"/>
                      <a:r>
                        <a:rPr lang="en-US" sz="300" b="0" i="0" u="none" strike="noStrike">
                          <a:solidFill>
                            <a:srgbClr val="000000"/>
                          </a:solidFill>
                          <a:latin typeface="Calibri"/>
                        </a:rPr>
                        <a:t>45.3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26.0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DFE282"/>
                    </a:solidFill>
                  </a:tcPr>
                </a:tc>
                <a:tc>
                  <a:txBody>
                    <a:bodyPr/>
                    <a:lstStyle/>
                    <a:p>
                      <a:pPr algn="r" fontAlgn="b"/>
                      <a:r>
                        <a:rPr lang="en-US" sz="300" b="0" i="0" u="none" strike="noStrike">
                          <a:solidFill>
                            <a:srgbClr val="000000"/>
                          </a:solidFill>
                          <a:latin typeface="Calibri"/>
                        </a:rPr>
                        <a:t>51.7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300" b="0" i="0" u="none" strike="noStrike">
                          <a:solidFill>
                            <a:srgbClr val="000000"/>
                          </a:solidFill>
                          <a:latin typeface="Calibri"/>
                        </a:rPr>
                        <a:t>28.3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BE582"/>
                    </a:solidFill>
                  </a:tcPr>
                </a:tc>
                <a:tc>
                  <a:txBody>
                    <a:bodyPr/>
                    <a:lstStyle/>
                    <a:p>
                      <a:pPr algn="r" fontAlgn="b"/>
                      <a:r>
                        <a:rPr lang="en-US" sz="300" b="0" i="0" u="none" strike="noStrike">
                          <a:solidFill>
                            <a:srgbClr val="000000"/>
                          </a:solidFill>
                          <a:latin typeface="Calibri"/>
                        </a:rPr>
                        <a:t>51.2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300" b="0" i="0" u="none" strike="noStrike">
                          <a:solidFill>
                            <a:srgbClr val="000000"/>
                          </a:solidFill>
                          <a:latin typeface="Calibri"/>
                        </a:rPr>
                        <a:t>35.9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57.0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680"/>
                    </a:solidFill>
                  </a:tcPr>
                </a:tc>
                <a:tc>
                  <a:txBody>
                    <a:bodyPr/>
                    <a:lstStyle/>
                    <a:p>
                      <a:pPr algn="r" fontAlgn="b"/>
                      <a:r>
                        <a:rPr lang="en-US" sz="300" b="0" i="0" u="none" strike="noStrike">
                          <a:solidFill>
                            <a:srgbClr val="000000"/>
                          </a:solidFill>
                          <a:latin typeface="Calibri"/>
                        </a:rPr>
                        <a:t>42.7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59.0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480"/>
                    </a:solidFill>
                  </a:tcPr>
                </a:tc>
                <a:tc>
                  <a:txBody>
                    <a:bodyPr/>
                    <a:lstStyle/>
                    <a:p>
                      <a:pPr algn="r" fontAlgn="b"/>
                      <a:r>
                        <a:rPr lang="en-US" sz="300" b="0" i="0" u="none" strike="noStrike">
                          <a:solidFill>
                            <a:srgbClr val="000000"/>
                          </a:solidFill>
                          <a:latin typeface="Calibri"/>
                        </a:rPr>
                        <a:t>37.1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38.3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300" b="0" i="0" u="none" strike="noStrike">
                          <a:solidFill>
                            <a:srgbClr val="000000"/>
                          </a:solidFill>
                          <a:latin typeface="Calibri"/>
                        </a:rPr>
                        <a:t>37.7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39.0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300" b="0" i="0" u="none" strike="noStrike">
                          <a:solidFill>
                            <a:srgbClr val="000000"/>
                          </a:solidFill>
                          <a:latin typeface="Calibri"/>
                        </a:rPr>
                        <a:t>36.9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44.4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39.4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300" b="0" i="0" u="none" strike="noStrike">
                          <a:solidFill>
                            <a:srgbClr val="000000"/>
                          </a:solidFill>
                          <a:latin typeface="Calibri"/>
                        </a:rPr>
                        <a:t>45.2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37.5</a:t>
                      </a:r>
                    </a:p>
                  </a:txBody>
                  <a:tcPr marL="2249" marR="2249" marT="2249"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E784"/>
                    </a:solidFill>
                  </a:tcPr>
                </a:tc>
              </a:tr>
              <a:tr h="44980">
                <a:tc rowSpan="6">
                  <a:txBody>
                    <a:bodyPr/>
                    <a:lstStyle/>
                    <a:p>
                      <a:pPr algn="ctr" fontAlgn="ctr"/>
                      <a:r>
                        <a:rPr lang="en-US" sz="500" b="1" i="0" u="none" strike="noStrike">
                          <a:solidFill>
                            <a:srgbClr val="000000"/>
                          </a:solidFill>
                          <a:latin typeface="Calibri"/>
                        </a:rPr>
                        <a:t>KP</a:t>
                      </a:r>
                    </a:p>
                  </a:txBody>
                  <a:tcPr marL="2249" marR="2249" marT="22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latin typeface="Calibri"/>
                        </a:rPr>
                        <a:t>KP 20-34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300" b="0" i="0" u="none" strike="noStrike">
                          <a:solidFill>
                            <a:srgbClr val="000000"/>
                          </a:solidFill>
                          <a:latin typeface="Calibri"/>
                        </a:rPr>
                        <a:t>8.5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9C97D"/>
                    </a:solidFill>
                  </a:tcPr>
                </a:tc>
                <a:tc>
                  <a:txBody>
                    <a:bodyPr/>
                    <a:lstStyle/>
                    <a:p>
                      <a:pPr algn="r" fontAlgn="b"/>
                      <a:r>
                        <a:rPr lang="en-US" sz="300" b="0" i="0" u="none" strike="noStrike">
                          <a:solidFill>
                            <a:srgbClr val="000000"/>
                          </a:solidFill>
                          <a:latin typeface="Calibri"/>
                        </a:rPr>
                        <a:t>6.6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0C67C"/>
                    </a:solidFill>
                  </a:tcPr>
                </a:tc>
                <a:tc>
                  <a:txBody>
                    <a:bodyPr/>
                    <a:lstStyle/>
                    <a:p>
                      <a:pPr algn="r" fontAlgn="b"/>
                      <a:r>
                        <a:rPr lang="en-US" sz="300" b="0" i="0" u="none" strike="noStrike">
                          <a:solidFill>
                            <a:srgbClr val="000000"/>
                          </a:solidFill>
                          <a:latin typeface="Calibri"/>
                        </a:rPr>
                        <a:t>10.9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300" b="0" i="0" u="none" strike="noStrike">
                          <a:solidFill>
                            <a:srgbClr val="000000"/>
                          </a:solidFill>
                          <a:latin typeface="Calibri"/>
                        </a:rPr>
                        <a:t>7.3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3C77C"/>
                    </a:solidFill>
                  </a:tcPr>
                </a:tc>
                <a:tc>
                  <a:txBody>
                    <a:bodyPr/>
                    <a:lstStyle/>
                    <a:p>
                      <a:pPr algn="r" fontAlgn="b"/>
                      <a:r>
                        <a:rPr lang="en-US" sz="300" b="0" i="0" u="none" strike="noStrike">
                          <a:solidFill>
                            <a:srgbClr val="000000"/>
                          </a:solidFill>
                          <a:latin typeface="Calibri"/>
                        </a:rPr>
                        <a:t>11.4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300" b="0" i="0" u="none" strike="noStrike">
                          <a:solidFill>
                            <a:srgbClr val="000000"/>
                          </a:solidFill>
                          <a:latin typeface="Calibri"/>
                        </a:rPr>
                        <a:t>7.7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5C87D"/>
                    </a:solidFill>
                  </a:tcPr>
                </a:tc>
                <a:tc>
                  <a:txBody>
                    <a:bodyPr/>
                    <a:lstStyle/>
                    <a:p>
                      <a:pPr algn="r" fontAlgn="b"/>
                      <a:r>
                        <a:rPr lang="en-US" sz="300" b="0" i="0" u="none" strike="noStrike">
                          <a:solidFill>
                            <a:srgbClr val="000000"/>
                          </a:solidFill>
                          <a:latin typeface="Calibri"/>
                        </a:rPr>
                        <a:t>12.4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300" b="0" i="0" u="none" strike="noStrike">
                          <a:solidFill>
                            <a:srgbClr val="000000"/>
                          </a:solidFill>
                          <a:latin typeface="Calibri"/>
                        </a:rPr>
                        <a:t>6.8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1C67C"/>
                    </a:solidFill>
                  </a:tcPr>
                </a:tc>
                <a:tc>
                  <a:txBody>
                    <a:bodyPr/>
                    <a:lstStyle/>
                    <a:p>
                      <a:pPr algn="r" fontAlgn="b"/>
                      <a:r>
                        <a:rPr lang="en-US" sz="300" b="0" i="0" u="none" strike="noStrike">
                          <a:solidFill>
                            <a:srgbClr val="000000"/>
                          </a:solidFill>
                          <a:latin typeface="Calibri"/>
                        </a:rPr>
                        <a:t>9.2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DCA7D"/>
                    </a:solidFill>
                  </a:tcPr>
                </a:tc>
                <a:tc>
                  <a:txBody>
                    <a:bodyPr/>
                    <a:lstStyle/>
                    <a:p>
                      <a:pPr algn="r" fontAlgn="b"/>
                      <a:r>
                        <a:rPr lang="en-US" sz="300" b="0" i="0" u="none" strike="noStrike">
                          <a:solidFill>
                            <a:srgbClr val="000000"/>
                          </a:solidFill>
                          <a:latin typeface="Calibri"/>
                        </a:rPr>
                        <a:t>8.2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7C87D"/>
                    </a:solidFill>
                  </a:tcPr>
                </a:tc>
                <a:tc>
                  <a:txBody>
                    <a:bodyPr/>
                    <a:lstStyle/>
                    <a:p>
                      <a:pPr algn="r" fontAlgn="b"/>
                      <a:r>
                        <a:rPr lang="en-US" sz="300" b="0" i="0" u="none" strike="noStrike">
                          <a:solidFill>
                            <a:srgbClr val="000000"/>
                          </a:solidFill>
                          <a:latin typeface="Calibri"/>
                        </a:rPr>
                        <a:t>11.4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300" b="0" i="0" u="none" strike="noStrike">
                          <a:solidFill>
                            <a:srgbClr val="000000"/>
                          </a:solidFill>
                          <a:latin typeface="Calibri"/>
                        </a:rPr>
                        <a:t>8.3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8C87D"/>
                    </a:solidFill>
                  </a:tcPr>
                </a:tc>
                <a:tc>
                  <a:txBody>
                    <a:bodyPr/>
                    <a:lstStyle/>
                    <a:p>
                      <a:pPr algn="r" fontAlgn="b"/>
                      <a:r>
                        <a:rPr lang="en-US" sz="300" b="0" i="0" u="none" strike="noStrike">
                          <a:solidFill>
                            <a:srgbClr val="000000"/>
                          </a:solidFill>
                          <a:latin typeface="Calibri"/>
                        </a:rPr>
                        <a:t>9.9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0CB7D"/>
                    </a:solidFill>
                  </a:tcPr>
                </a:tc>
                <a:tc>
                  <a:txBody>
                    <a:bodyPr/>
                    <a:lstStyle/>
                    <a:p>
                      <a:pPr algn="r" fontAlgn="b"/>
                      <a:r>
                        <a:rPr lang="en-US" sz="300" b="0" i="0" u="none" strike="noStrike">
                          <a:solidFill>
                            <a:srgbClr val="000000"/>
                          </a:solidFill>
                          <a:latin typeface="Calibri"/>
                        </a:rPr>
                        <a:t>10.5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3CB7D"/>
                    </a:solidFill>
                  </a:tcPr>
                </a:tc>
                <a:tc>
                  <a:txBody>
                    <a:bodyPr/>
                    <a:lstStyle/>
                    <a:p>
                      <a:pPr algn="r" fontAlgn="b"/>
                      <a:r>
                        <a:rPr lang="en-US" sz="300" b="0" i="0" u="none" strike="noStrike">
                          <a:solidFill>
                            <a:srgbClr val="000000"/>
                          </a:solidFill>
                          <a:latin typeface="Calibri"/>
                        </a:rPr>
                        <a:t>10.5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3CC7D"/>
                    </a:solidFill>
                  </a:tcPr>
                </a:tc>
                <a:tc>
                  <a:txBody>
                    <a:bodyPr/>
                    <a:lstStyle/>
                    <a:p>
                      <a:pPr algn="r" fontAlgn="b"/>
                      <a:r>
                        <a:rPr lang="en-US" sz="300" b="0" i="0" u="none" strike="noStrike">
                          <a:solidFill>
                            <a:srgbClr val="000000"/>
                          </a:solidFill>
                          <a:latin typeface="Calibri"/>
                        </a:rPr>
                        <a:t>9.2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CCA7D"/>
                    </a:solidFill>
                  </a:tcPr>
                </a:tc>
                <a:tc>
                  <a:txBody>
                    <a:bodyPr/>
                    <a:lstStyle/>
                    <a:p>
                      <a:pPr algn="r" fontAlgn="b"/>
                      <a:r>
                        <a:rPr lang="en-US" sz="300" b="0" i="0" u="none" strike="noStrike">
                          <a:solidFill>
                            <a:srgbClr val="000000"/>
                          </a:solidFill>
                          <a:latin typeface="Calibri"/>
                        </a:rPr>
                        <a:t>10.4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2CB7D"/>
                    </a:solidFill>
                  </a:tcPr>
                </a:tc>
                <a:tc>
                  <a:txBody>
                    <a:bodyPr/>
                    <a:lstStyle/>
                    <a:p>
                      <a:pPr algn="r" fontAlgn="b"/>
                      <a:r>
                        <a:rPr lang="en-US" sz="300" b="0" i="0" u="none" strike="noStrike">
                          <a:solidFill>
                            <a:srgbClr val="000000"/>
                          </a:solidFill>
                          <a:latin typeface="Calibri"/>
                        </a:rPr>
                        <a:t>10.3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2CB7D"/>
                    </a:solidFill>
                  </a:tcPr>
                </a:tc>
                <a:tc>
                  <a:txBody>
                    <a:bodyPr/>
                    <a:lstStyle/>
                    <a:p>
                      <a:pPr algn="r" fontAlgn="b"/>
                      <a:r>
                        <a:rPr lang="en-US" sz="300" b="0" i="0" u="none" strike="noStrike">
                          <a:solidFill>
                            <a:srgbClr val="000000"/>
                          </a:solidFill>
                          <a:latin typeface="Calibri"/>
                        </a:rPr>
                        <a:t>11.4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300" b="0" i="0" u="none" strike="noStrike">
                          <a:solidFill>
                            <a:srgbClr val="000000"/>
                          </a:solidFill>
                          <a:latin typeface="Calibri"/>
                        </a:rPr>
                        <a:t>10.8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4CC7D"/>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300" b="0" i="0" u="none" strike="noStrike">
                          <a:solidFill>
                            <a:srgbClr val="000000"/>
                          </a:solidFill>
                          <a:latin typeface="Calibri"/>
                        </a:rPr>
                        <a:t>12.2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12.7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300" b="0" i="0" u="none" strike="noStrike">
                          <a:solidFill>
                            <a:srgbClr val="000000"/>
                          </a:solidFill>
                          <a:latin typeface="Calibri"/>
                        </a:rPr>
                        <a:t>11.4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300" b="0" i="0" u="none" strike="noStrike">
                          <a:solidFill>
                            <a:srgbClr val="000000"/>
                          </a:solidFill>
                          <a:latin typeface="Calibri"/>
                        </a:rPr>
                        <a:t>10.6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3CC7D"/>
                    </a:solidFill>
                  </a:tcPr>
                </a:tc>
                <a:tc>
                  <a:txBody>
                    <a:bodyPr/>
                    <a:lstStyle/>
                    <a:p>
                      <a:pPr algn="r" fontAlgn="b"/>
                      <a:r>
                        <a:rPr lang="en-US" sz="300" b="0" i="0" u="none" strike="noStrike">
                          <a:solidFill>
                            <a:srgbClr val="000000"/>
                          </a:solidFill>
                          <a:latin typeface="Calibri"/>
                        </a:rPr>
                        <a:t>4.7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76C37C"/>
                    </a:solidFill>
                  </a:tcPr>
                </a:tc>
                <a:tc>
                  <a:txBody>
                    <a:bodyPr/>
                    <a:lstStyle/>
                    <a:p>
                      <a:pPr algn="r" fontAlgn="b"/>
                      <a:r>
                        <a:rPr lang="en-US" sz="300" b="0" i="0" u="none" strike="noStrike">
                          <a:solidFill>
                            <a:srgbClr val="000000"/>
                          </a:solidFill>
                          <a:latin typeface="Calibri"/>
                        </a:rPr>
                        <a:t>14.6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7D17E"/>
                    </a:solidFill>
                  </a:tcPr>
                </a:tc>
                <a:tc>
                  <a:txBody>
                    <a:bodyPr/>
                    <a:lstStyle/>
                    <a:p>
                      <a:pPr algn="r" fontAlgn="b"/>
                      <a:r>
                        <a:rPr lang="en-US" sz="300" b="0" i="0" u="none" strike="noStrike">
                          <a:solidFill>
                            <a:srgbClr val="000000"/>
                          </a:solidFill>
                          <a:latin typeface="Calibri"/>
                        </a:rPr>
                        <a:t>6.3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7EC57C"/>
                    </a:solidFill>
                  </a:tcPr>
                </a:tc>
                <a:tc>
                  <a:txBody>
                    <a:bodyPr/>
                    <a:lstStyle/>
                    <a:p>
                      <a:pPr algn="r" fontAlgn="b"/>
                      <a:r>
                        <a:rPr lang="en-US" sz="300" b="0" i="0" u="none" strike="noStrike">
                          <a:solidFill>
                            <a:srgbClr val="000000"/>
                          </a:solidFill>
                          <a:latin typeface="Calibri"/>
                        </a:rPr>
                        <a:t>13.6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2D07E"/>
                    </a:solidFill>
                  </a:tcPr>
                </a:tc>
                <a:tc>
                  <a:txBody>
                    <a:bodyPr/>
                    <a:lstStyle/>
                    <a:p>
                      <a:pPr algn="r" fontAlgn="b"/>
                      <a:r>
                        <a:rPr lang="en-US" sz="300" b="0" i="0" u="none" strike="noStrike">
                          <a:solidFill>
                            <a:srgbClr val="000000"/>
                          </a:solidFill>
                          <a:latin typeface="Calibri"/>
                        </a:rPr>
                        <a:t>7.0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1C67C"/>
                    </a:solidFill>
                  </a:tcPr>
                </a:tc>
                <a:tc>
                  <a:txBody>
                    <a:bodyPr/>
                    <a:lstStyle/>
                    <a:p>
                      <a:pPr algn="r" fontAlgn="b"/>
                      <a:r>
                        <a:rPr lang="en-US" sz="300" b="0" i="0" u="none" strike="noStrike">
                          <a:solidFill>
                            <a:srgbClr val="000000"/>
                          </a:solidFill>
                          <a:latin typeface="Calibri"/>
                        </a:rPr>
                        <a:t>12.8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300" b="0" i="0" u="none" strike="noStrike">
                          <a:solidFill>
                            <a:srgbClr val="000000"/>
                          </a:solidFill>
                          <a:latin typeface="Calibri"/>
                        </a:rPr>
                        <a:t>6.6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0C67C"/>
                    </a:solidFill>
                  </a:tcPr>
                </a:tc>
                <a:tc>
                  <a:txBody>
                    <a:bodyPr/>
                    <a:lstStyle/>
                    <a:p>
                      <a:pPr algn="r" fontAlgn="b"/>
                      <a:r>
                        <a:rPr lang="en-US" sz="300" b="0" i="0" u="none" strike="noStrike">
                          <a:solidFill>
                            <a:srgbClr val="000000"/>
                          </a:solidFill>
                          <a:latin typeface="Calibri"/>
                        </a:rPr>
                        <a:t>8.9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BC97D"/>
                    </a:solidFill>
                  </a:tcPr>
                </a:tc>
                <a:tc>
                  <a:txBody>
                    <a:bodyPr/>
                    <a:lstStyle/>
                    <a:p>
                      <a:pPr algn="r" fontAlgn="b"/>
                      <a:r>
                        <a:rPr lang="en-US" sz="300" b="0" i="0" u="none" strike="noStrike">
                          <a:solidFill>
                            <a:srgbClr val="000000"/>
                          </a:solidFill>
                          <a:latin typeface="Calibri"/>
                        </a:rPr>
                        <a:t>6.0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7DC57C"/>
                    </a:solidFill>
                  </a:tcPr>
                </a:tc>
                <a:tc>
                  <a:txBody>
                    <a:bodyPr/>
                    <a:lstStyle/>
                    <a:p>
                      <a:pPr algn="r" fontAlgn="b"/>
                      <a:r>
                        <a:rPr lang="en-US" sz="300" b="0" i="0" u="none" strike="noStrike">
                          <a:solidFill>
                            <a:srgbClr val="000000"/>
                          </a:solidFill>
                          <a:latin typeface="Calibri"/>
                        </a:rPr>
                        <a:t>9.8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0CB7D"/>
                    </a:solidFill>
                  </a:tcPr>
                </a:tc>
                <a:tc>
                  <a:txBody>
                    <a:bodyPr/>
                    <a:lstStyle/>
                    <a:p>
                      <a:pPr algn="r" fontAlgn="b"/>
                      <a:r>
                        <a:rPr lang="en-US" sz="300" b="0" i="0" u="none" strike="noStrike">
                          <a:solidFill>
                            <a:srgbClr val="000000"/>
                          </a:solidFill>
                          <a:latin typeface="Calibri"/>
                        </a:rPr>
                        <a:t>7.5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4C77C"/>
                    </a:solidFill>
                  </a:tcPr>
                </a:tc>
                <a:tc>
                  <a:txBody>
                    <a:bodyPr/>
                    <a:lstStyle/>
                    <a:p>
                      <a:pPr algn="r" fontAlgn="b"/>
                      <a:r>
                        <a:rPr lang="en-US" sz="300" b="0" i="0" u="none" strike="noStrike">
                          <a:solidFill>
                            <a:srgbClr val="000000"/>
                          </a:solidFill>
                          <a:latin typeface="Calibri"/>
                        </a:rPr>
                        <a:t>13.6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2D07E"/>
                    </a:solidFill>
                  </a:tcPr>
                </a:tc>
                <a:tc>
                  <a:txBody>
                    <a:bodyPr/>
                    <a:lstStyle/>
                    <a:p>
                      <a:pPr algn="r" fontAlgn="b"/>
                      <a:r>
                        <a:rPr lang="en-US" sz="300" b="0" i="0" u="none" strike="noStrike">
                          <a:solidFill>
                            <a:srgbClr val="000000"/>
                          </a:solidFill>
                          <a:latin typeface="Calibri"/>
                        </a:rPr>
                        <a:t>8.2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7C87D"/>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300" b="0" i="0" u="none" strike="noStrike">
                          <a:solidFill>
                            <a:srgbClr val="000000"/>
                          </a:solidFill>
                          <a:latin typeface="Calibri"/>
                        </a:rPr>
                        <a:t>7.1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2C77C"/>
                    </a:solidFill>
                  </a:tcPr>
                </a:tc>
                <a:tc>
                  <a:txBody>
                    <a:bodyPr/>
                    <a:lstStyle/>
                    <a:p>
                      <a:pPr algn="r" fontAlgn="b"/>
                      <a:r>
                        <a:rPr lang="en-US" sz="300" b="0" i="0" u="none" strike="noStrike">
                          <a:solidFill>
                            <a:srgbClr val="000000"/>
                          </a:solidFill>
                          <a:latin typeface="Calibri"/>
                        </a:rPr>
                        <a:t>10.3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2CB7D"/>
                    </a:solidFill>
                  </a:tcPr>
                </a:tc>
                <a:tc>
                  <a:txBody>
                    <a:bodyPr/>
                    <a:lstStyle/>
                    <a:p>
                      <a:pPr algn="r" fontAlgn="b"/>
                      <a:r>
                        <a:rPr lang="en-US" sz="300" b="0" i="0" u="none" strike="noStrike">
                          <a:solidFill>
                            <a:srgbClr val="000000"/>
                          </a:solidFill>
                          <a:latin typeface="Calibri"/>
                        </a:rPr>
                        <a:t>7.7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5C77C"/>
                    </a:solidFill>
                  </a:tcPr>
                </a:tc>
                <a:tc>
                  <a:txBody>
                    <a:bodyPr/>
                    <a:lstStyle/>
                    <a:p>
                      <a:pPr algn="r" fontAlgn="b"/>
                      <a:r>
                        <a:rPr lang="en-US" sz="300" b="0" i="0" u="none" strike="noStrike">
                          <a:solidFill>
                            <a:srgbClr val="000000"/>
                          </a:solidFill>
                          <a:latin typeface="Calibri"/>
                        </a:rPr>
                        <a:t>11.2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300" b="0" i="0" u="none" strike="noStrike">
                          <a:solidFill>
                            <a:srgbClr val="000000"/>
                          </a:solidFill>
                          <a:latin typeface="Calibri"/>
                        </a:rPr>
                        <a:t>9.1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CCA7D"/>
                    </a:solidFill>
                  </a:tcPr>
                </a:tc>
                <a:tc>
                  <a:txBody>
                    <a:bodyPr/>
                    <a:lstStyle/>
                    <a:p>
                      <a:pPr algn="r" fontAlgn="b"/>
                      <a:r>
                        <a:rPr lang="en-US" sz="300" b="0" i="0" u="none" strike="noStrike">
                          <a:solidFill>
                            <a:srgbClr val="000000"/>
                          </a:solidFill>
                          <a:latin typeface="Calibri"/>
                        </a:rPr>
                        <a:t>11.1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6CC7D"/>
                    </a:solidFill>
                  </a:tcPr>
                </a:tc>
                <a:tc>
                  <a:txBody>
                    <a:bodyPr/>
                    <a:lstStyle/>
                    <a:p>
                      <a:pPr algn="r" fontAlgn="b"/>
                      <a:r>
                        <a:rPr lang="en-US" sz="300" b="0" i="0" u="none" strike="noStrike">
                          <a:solidFill>
                            <a:srgbClr val="000000"/>
                          </a:solidFill>
                          <a:latin typeface="Calibri"/>
                        </a:rPr>
                        <a:t>10.5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3CB7D"/>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300" b="0" i="0" u="none" strike="noStrike">
                          <a:solidFill>
                            <a:srgbClr val="000000"/>
                          </a:solidFill>
                          <a:latin typeface="Calibri"/>
                        </a:rPr>
                        <a:t>8.1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7C87D"/>
                    </a:solidFill>
                  </a:tcPr>
                </a:tc>
                <a:tc>
                  <a:txBody>
                    <a:bodyPr/>
                    <a:lstStyle/>
                    <a:p>
                      <a:pPr algn="r" fontAlgn="b"/>
                      <a:r>
                        <a:rPr lang="en-US" sz="300" b="0" i="0" u="none" strike="noStrike">
                          <a:solidFill>
                            <a:srgbClr val="000000"/>
                          </a:solidFill>
                          <a:latin typeface="Calibri"/>
                        </a:rPr>
                        <a:t>10.6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3CC7D"/>
                    </a:solidFill>
                  </a:tcPr>
                </a:tc>
                <a:tc>
                  <a:txBody>
                    <a:bodyPr/>
                    <a:lstStyle/>
                    <a:p>
                      <a:pPr algn="r" fontAlgn="b"/>
                      <a:r>
                        <a:rPr lang="en-US" sz="300" b="0" i="0" u="none" strike="noStrike">
                          <a:solidFill>
                            <a:srgbClr val="000000"/>
                          </a:solidFill>
                          <a:latin typeface="Calibri"/>
                        </a:rPr>
                        <a:t>9.2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CCA7D"/>
                    </a:solidFill>
                  </a:tcPr>
                </a:tc>
                <a:tc>
                  <a:txBody>
                    <a:bodyPr/>
                    <a:lstStyle/>
                    <a:p>
                      <a:pPr algn="r" fontAlgn="b"/>
                      <a:r>
                        <a:rPr lang="en-US" sz="300" b="0" i="0" u="none" strike="noStrike">
                          <a:solidFill>
                            <a:srgbClr val="000000"/>
                          </a:solidFill>
                          <a:latin typeface="Calibri"/>
                        </a:rPr>
                        <a:t>10.8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300" b="0" i="0" u="none" strike="noStrike">
                          <a:solidFill>
                            <a:srgbClr val="000000"/>
                          </a:solidFill>
                          <a:latin typeface="Calibri"/>
                        </a:rPr>
                        <a:t>11.8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9CD7E"/>
                    </a:solidFill>
                  </a:tcPr>
                </a:tc>
                <a:tc>
                  <a:txBody>
                    <a:bodyPr/>
                    <a:lstStyle/>
                    <a:p>
                      <a:pPr algn="r" fontAlgn="b"/>
                      <a:r>
                        <a:rPr lang="en-US" sz="300" b="0" i="0" u="none" strike="noStrike">
                          <a:solidFill>
                            <a:srgbClr val="000000"/>
                          </a:solidFill>
                          <a:latin typeface="Calibri"/>
                        </a:rPr>
                        <a:t>12.0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13.1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0CF7E"/>
                    </a:solidFill>
                  </a:tcPr>
                </a:tc>
                <a:tc>
                  <a:txBody>
                    <a:bodyPr/>
                    <a:lstStyle/>
                    <a:p>
                      <a:pPr algn="r" fontAlgn="b"/>
                      <a:r>
                        <a:rPr lang="en-US" sz="300" b="0" i="0" u="none" strike="noStrike">
                          <a:solidFill>
                            <a:srgbClr val="000000"/>
                          </a:solidFill>
                          <a:latin typeface="Calibri"/>
                        </a:rPr>
                        <a:t>12.8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300" b="0" i="0" u="none" strike="noStrike">
                          <a:solidFill>
                            <a:srgbClr val="000000"/>
                          </a:solidFill>
                          <a:latin typeface="Calibri"/>
                        </a:rPr>
                        <a:t>12.0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ACE7E"/>
                    </a:solidFill>
                  </a:tcPr>
                </a:tc>
                <a:tc>
                  <a:txBody>
                    <a:bodyPr/>
                    <a:lstStyle/>
                    <a:p>
                      <a:pPr algn="r" fontAlgn="b"/>
                      <a:r>
                        <a:rPr lang="en-US" sz="300" b="0" i="0" u="none" strike="noStrike">
                          <a:solidFill>
                            <a:srgbClr val="000000"/>
                          </a:solidFill>
                          <a:latin typeface="Calibri"/>
                        </a:rPr>
                        <a:t>11.3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300" b="0" i="0" u="none" strike="noStrike">
                          <a:solidFill>
                            <a:srgbClr val="000000"/>
                          </a:solidFill>
                          <a:latin typeface="Calibri"/>
                        </a:rPr>
                        <a:t>4.3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74C37C"/>
                    </a:solidFill>
                  </a:tcPr>
                </a:tc>
                <a:tc>
                  <a:txBody>
                    <a:bodyPr/>
                    <a:lstStyle/>
                    <a:p>
                      <a:pPr algn="r" fontAlgn="b"/>
                      <a:r>
                        <a:rPr lang="en-US" sz="300" b="0" i="0" u="none" strike="noStrike">
                          <a:solidFill>
                            <a:srgbClr val="000000"/>
                          </a:solidFill>
                          <a:latin typeface="Calibri"/>
                        </a:rPr>
                        <a:t>11.9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ACE7E"/>
                    </a:solidFill>
                  </a:tcPr>
                </a:tc>
                <a:tc>
                  <a:txBody>
                    <a:bodyPr/>
                    <a:lstStyle/>
                    <a:p>
                      <a:pPr algn="r" fontAlgn="b"/>
                      <a:r>
                        <a:rPr lang="en-US" sz="300" b="0" i="0" u="none" strike="noStrike">
                          <a:solidFill>
                            <a:srgbClr val="000000"/>
                          </a:solidFill>
                          <a:latin typeface="Calibri"/>
                        </a:rPr>
                        <a:t>6.5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7FC67C"/>
                    </a:solidFill>
                  </a:tcPr>
                </a:tc>
                <a:tc>
                  <a:txBody>
                    <a:bodyPr/>
                    <a:lstStyle/>
                    <a:p>
                      <a:pPr algn="r" fontAlgn="b"/>
                      <a:r>
                        <a:rPr lang="en-US" sz="300" b="0" i="0" u="none" strike="noStrike">
                          <a:solidFill>
                            <a:srgbClr val="000000"/>
                          </a:solidFill>
                          <a:latin typeface="Calibri"/>
                        </a:rPr>
                        <a:t>13.9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4D07E"/>
                    </a:solidFill>
                  </a:tcPr>
                </a:tc>
                <a:tc>
                  <a:txBody>
                    <a:bodyPr/>
                    <a:lstStyle/>
                    <a:p>
                      <a:pPr algn="r" fontAlgn="b"/>
                      <a:r>
                        <a:rPr lang="en-US" sz="300" b="0" i="0" u="none" strike="noStrike">
                          <a:solidFill>
                            <a:srgbClr val="000000"/>
                          </a:solidFill>
                          <a:latin typeface="Calibri"/>
                        </a:rPr>
                        <a:t>6.4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7FC67C"/>
                    </a:solidFill>
                  </a:tcPr>
                </a:tc>
                <a:tc>
                  <a:txBody>
                    <a:bodyPr/>
                    <a:lstStyle/>
                    <a:p>
                      <a:pPr algn="r" fontAlgn="b"/>
                      <a:r>
                        <a:rPr lang="en-US" sz="300" b="0" i="0" u="none" strike="noStrike">
                          <a:solidFill>
                            <a:srgbClr val="000000"/>
                          </a:solidFill>
                          <a:latin typeface="Calibri"/>
                        </a:rPr>
                        <a:t>10.9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300" b="0" i="0" u="none" strike="noStrike">
                          <a:solidFill>
                            <a:srgbClr val="000000"/>
                          </a:solidFill>
                          <a:latin typeface="Calibri"/>
                        </a:rPr>
                        <a:t>5.9</a:t>
                      </a:r>
                    </a:p>
                  </a:txBody>
                  <a:tcPr marL="2249" marR="2249" marT="224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7CC57C"/>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KP 35-50</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19.4</a:t>
                      </a:r>
                    </a:p>
                  </a:txBody>
                  <a:tcPr marL="2249" marR="2249" marT="2249"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6.0</a:t>
                      </a:r>
                    </a:p>
                  </a:txBody>
                  <a:tcPr marL="2249" marR="2249" marT="2249"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19.9</a:t>
                      </a:r>
                    </a:p>
                  </a:txBody>
                  <a:tcPr marL="2249" marR="2249" marT="2249"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11.4</a:t>
                      </a:r>
                    </a:p>
                  </a:txBody>
                  <a:tcPr marL="2249" marR="2249" marT="2249"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26.7</a:t>
                      </a:r>
                    </a:p>
                  </a:txBody>
                  <a:tcPr marL="2249" marR="2249" marT="2249"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10.2</a:t>
                      </a:r>
                    </a:p>
                  </a:txBody>
                  <a:tcPr marL="2249" marR="2249" marT="2249"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23.2</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7.3</a:t>
                      </a:r>
                    </a:p>
                  </a:txBody>
                  <a:tcPr marL="2249" marR="2249" marT="2249"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18.3</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14.8</a:t>
                      </a:r>
                    </a:p>
                  </a:txBody>
                  <a:tcPr marL="2249" marR="2249" marT="2249"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21.0</a:t>
                      </a:r>
                    </a:p>
                  </a:txBody>
                  <a:tcPr marL="2249" marR="2249" marT="2249"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18.1</a:t>
                      </a:r>
                    </a:p>
                  </a:txBody>
                  <a:tcPr marL="2249" marR="2249" marT="2249"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24.8</a:t>
                      </a:r>
                    </a:p>
                  </a:txBody>
                  <a:tcPr marL="2249" marR="2249" marT="2249"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20.5</a:t>
                      </a:r>
                    </a:p>
                  </a:txBody>
                  <a:tcPr marL="2249" marR="2249" marT="2249"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25.1</a:t>
                      </a:r>
                    </a:p>
                  </a:txBody>
                  <a:tcPr marL="2249" marR="2249" marT="2249"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19.2</a:t>
                      </a:r>
                    </a:p>
                  </a:txBody>
                  <a:tcPr marL="2249" marR="2249" marT="2249"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18.4</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17.7</a:t>
                      </a:r>
                    </a:p>
                  </a:txBody>
                  <a:tcPr marL="2249" marR="2249" marT="2249"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21.6</a:t>
                      </a:r>
                    </a:p>
                  </a:txBody>
                  <a:tcPr marL="2249" marR="2249" marT="2249"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21.8</a:t>
                      </a:r>
                    </a:p>
                  </a:txBody>
                  <a:tcPr marL="2249" marR="2249" marT="2249"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22.9</a:t>
                      </a:r>
                    </a:p>
                  </a:txBody>
                  <a:tcPr marL="2249" marR="2249" marT="2249"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20.1</a:t>
                      </a:r>
                    </a:p>
                  </a:txBody>
                  <a:tcPr marL="2249" marR="2249" marT="2249"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22.9</a:t>
                      </a:r>
                    </a:p>
                  </a:txBody>
                  <a:tcPr marL="2249" marR="2249" marT="2249"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23.0</a:t>
                      </a:r>
                    </a:p>
                  </a:txBody>
                  <a:tcPr marL="2249" marR="2249" marT="2249"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37.4</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5.9</a:t>
                      </a:r>
                    </a:p>
                  </a:txBody>
                  <a:tcPr marL="2249" marR="2249" marT="2249"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41.9</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10.2</a:t>
                      </a:r>
                    </a:p>
                  </a:txBody>
                  <a:tcPr marL="2249" marR="2249" marT="2249"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41.4</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10.9</a:t>
                      </a:r>
                    </a:p>
                  </a:txBody>
                  <a:tcPr marL="2249" marR="2249" marT="2249"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44.6</a:t>
                      </a:r>
                    </a:p>
                  </a:txBody>
                  <a:tcPr marL="2249" marR="2249" marT="2249"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10.2</a:t>
                      </a:r>
                    </a:p>
                  </a:txBody>
                  <a:tcPr marL="2249" marR="2249" marT="2249"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21.1</a:t>
                      </a:r>
                    </a:p>
                  </a:txBody>
                  <a:tcPr marL="2249" marR="2249" marT="2249"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6.7</a:t>
                      </a:r>
                    </a:p>
                  </a:txBody>
                  <a:tcPr marL="2249" marR="2249" marT="2249"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22.4</a:t>
                      </a:r>
                    </a:p>
                  </a:txBody>
                  <a:tcPr marL="2249" marR="2249" marT="2249"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9.2</a:t>
                      </a:r>
                    </a:p>
                  </a:txBody>
                  <a:tcPr marL="2249" marR="2249" marT="2249"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24.1</a:t>
                      </a:r>
                    </a:p>
                  </a:txBody>
                  <a:tcPr marL="2249" marR="2249" marT="2249"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10.5</a:t>
                      </a:r>
                    </a:p>
                  </a:txBody>
                  <a:tcPr marL="2249" marR="2249" marT="2249"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21.9</a:t>
                      </a:r>
                    </a:p>
                  </a:txBody>
                  <a:tcPr marL="2249" marR="2249" marT="2249"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8.2</a:t>
                      </a:r>
                    </a:p>
                  </a:txBody>
                  <a:tcPr marL="2249" marR="2249" marT="2249"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20.7</a:t>
                      </a:r>
                    </a:p>
                  </a:txBody>
                  <a:tcPr marL="2249" marR="2249" marT="2249"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16.7</a:t>
                      </a:r>
                    </a:p>
                  </a:txBody>
                  <a:tcPr marL="2249" marR="2249" marT="2249"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23.1</a:t>
                      </a:r>
                    </a:p>
                  </a:txBody>
                  <a:tcPr marL="2249" marR="2249" marT="2249"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22.4</a:t>
                      </a:r>
                    </a:p>
                  </a:txBody>
                  <a:tcPr marL="2249" marR="2249" marT="2249"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23.2</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21.5</a:t>
                      </a:r>
                    </a:p>
                  </a:txBody>
                  <a:tcPr marL="2249" marR="2249" marT="2249"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22.8</a:t>
                      </a:r>
                    </a:p>
                  </a:txBody>
                  <a:tcPr marL="2249" marR="2249" marT="2249"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19.2</a:t>
                      </a:r>
                    </a:p>
                  </a:txBody>
                  <a:tcPr marL="2249" marR="2249" marT="2249"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18.4</a:t>
                      </a:r>
                    </a:p>
                  </a:txBody>
                  <a:tcPr marL="2249" marR="2249" marT="2249"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18.7</a:t>
                      </a:r>
                    </a:p>
                  </a:txBody>
                  <a:tcPr marL="2249" marR="2249" marT="2249"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26.3</a:t>
                      </a:r>
                    </a:p>
                  </a:txBody>
                  <a:tcPr marL="2249" marR="2249" marT="2249"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20.7</a:t>
                      </a:r>
                    </a:p>
                  </a:txBody>
                  <a:tcPr marL="2249" marR="2249" marT="2249"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23.0</a:t>
                      </a:r>
                    </a:p>
                  </a:txBody>
                  <a:tcPr marL="2249" marR="2249" marT="2249"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20.8</a:t>
                      </a:r>
                    </a:p>
                  </a:txBody>
                  <a:tcPr marL="2249" marR="2249" marT="2249"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21.5</a:t>
                      </a:r>
                    </a:p>
                  </a:txBody>
                  <a:tcPr marL="2249" marR="2249" marT="2249"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19.8</a:t>
                      </a:r>
                    </a:p>
                  </a:txBody>
                  <a:tcPr marL="2249" marR="2249" marT="2249"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36.9</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6.1</a:t>
                      </a:r>
                    </a:p>
                  </a:txBody>
                  <a:tcPr marL="2249" marR="2249" marT="2249"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39.3</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11.3</a:t>
                      </a:r>
                    </a:p>
                  </a:txBody>
                  <a:tcPr marL="2249" marR="2249" marT="2249"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42.0</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11.0</a:t>
                      </a:r>
                    </a:p>
                  </a:txBody>
                  <a:tcPr marL="2249" marR="2249" marT="2249"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41.8</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9.0</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8BC97D"/>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KP 50-65</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41.0</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14.7</a:t>
                      </a:r>
                    </a:p>
                  </a:txBody>
                  <a:tcPr marL="2249" marR="2249" marT="2249"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46.6</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21.8</a:t>
                      </a:r>
                    </a:p>
                  </a:txBody>
                  <a:tcPr marL="2249" marR="2249" marT="2249"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47.5</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24.2</a:t>
                      </a:r>
                    </a:p>
                  </a:txBody>
                  <a:tcPr marL="2249" marR="2249" marT="2249"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49.7</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21.4</a:t>
                      </a:r>
                    </a:p>
                  </a:txBody>
                  <a:tcPr marL="2249" marR="2249" marT="2249"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42.7</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35.8</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50.9</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41.5</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53.7</a:t>
                      </a:r>
                    </a:p>
                  </a:txBody>
                  <a:tcPr marL="2249" marR="2249" marT="2249"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42.5</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53.8</a:t>
                      </a:r>
                    </a:p>
                  </a:txBody>
                  <a:tcPr marL="2249" marR="2249" marT="2249"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41.5</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42.3</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34.0</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54.3</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46.2</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51.5</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47.0</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50.8</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45.0</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64.3</a:t>
                      </a:r>
                    </a:p>
                  </a:txBody>
                  <a:tcPr marL="2249" marR="2249" marT="2249"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13.4</a:t>
                      </a:r>
                    </a:p>
                  </a:txBody>
                  <a:tcPr marL="2249" marR="2249" marT="2249"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75.5</a:t>
                      </a:r>
                    </a:p>
                  </a:txBody>
                  <a:tcPr marL="2249" marR="2249" marT="2249"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24.0</a:t>
                      </a:r>
                    </a:p>
                  </a:txBody>
                  <a:tcPr marL="2249" marR="2249" marT="2249"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73.8</a:t>
                      </a:r>
                    </a:p>
                  </a:txBody>
                  <a:tcPr marL="2249" marR="2249" marT="2249"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21.4</a:t>
                      </a:r>
                    </a:p>
                  </a:txBody>
                  <a:tcPr marL="2249" marR="2249" marT="2249"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75.1</a:t>
                      </a:r>
                    </a:p>
                  </a:txBody>
                  <a:tcPr marL="2249" marR="2249" marT="2249"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20.6</a:t>
                      </a:r>
                    </a:p>
                  </a:txBody>
                  <a:tcPr marL="2249" marR="2249" marT="2249"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40.4</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43.7</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22.4</a:t>
                      </a:r>
                    </a:p>
                  </a:txBody>
                  <a:tcPr marL="2249" marR="2249" marT="2249"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45.6</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23.3</a:t>
                      </a:r>
                    </a:p>
                  </a:txBody>
                  <a:tcPr marL="2249" marR="2249" marT="2249"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43.8</a:t>
                      </a:r>
                    </a:p>
                  </a:txBody>
                  <a:tcPr marL="2249" marR="2249" marT="2249"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21.5</a:t>
                      </a:r>
                    </a:p>
                  </a:txBody>
                  <a:tcPr marL="2249" marR="2249" marT="2249"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44.5</a:t>
                      </a:r>
                    </a:p>
                  </a:txBody>
                  <a:tcPr marL="2249" marR="2249" marT="2249"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33.7</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54.4</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42.5</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50.7</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42.5</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51.8</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43.6</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45.7</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36.8</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49.9</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43.2</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48.6</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46.0</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48.6</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45.9</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71.0</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15.4</a:t>
                      </a:r>
                    </a:p>
                  </a:txBody>
                  <a:tcPr marL="2249" marR="2249" marT="2249" marB="0" anchor="b">
                    <a:lnL>
                      <a:noFill/>
                    </a:lnL>
                    <a:lnR>
                      <a:noFill/>
                    </a:lnR>
                    <a:lnT>
                      <a:noFill/>
                    </a:lnT>
                    <a:lnB>
                      <a:noFill/>
                    </a:lnB>
                    <a:solidFill>
                      <a:srgbClr val="ABD37F"/>
                    </a:solidFill>
                  </a:tcPr>
                </a:tc>
                <a:tc>
                  <a:txBody>
                    <a:bodyPr/>
                    <a:lstStyle/>
                    <a:p>
                      <a:pPr algn="r" fontAlgn="b"/>
                      <a:r>
                        <a:rPr lang="en-US" sz="300" b="0" i="0" u="none" strike="noStrike">
                          <a:solidFill>
                            <a:srgbClr val="000000"/>
                          </a:solidFill>
                          <a:latin typeface="Calibri"/>
                        </a:rPr>
                        <a:t>73.1</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22.8</a:t>
                      </a:r>
                    </a:p>
                  </a:txBody>
                  <a:tcPr marL="2249" marR="2249" marT="2249"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70.8</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23.9</a:t>
                      </a:r>
                    </a:p>
                  </a:txBody>
                  <a:tcPr marL="2249" marR="2249" marT="2249"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73.6</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23.8</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D5DE81"/>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KP 65-75</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73.3</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35.4</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81.6</a:t>
                      </a:r>
                    </a:p>
                  </a:txBody>
                  <a:tcPr marL="2249" marR="2249" marT="2249"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42.0</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71.9</a:t>
                      </a:r>
                    </a:p>
                  </a:txBody>
                  <a:tcPr marL="2249" marR="2249" marT="2249"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49.9</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89.6</a:t>
                      </a:r>
                    </a:p>
                  </a:txBody>
                  <a:tcPr marL="2249" marR="2249" marT="2249"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49.8</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81.5</a:t>
                      </a:r>
                    </a:p>
                  </a:txBody>
                  <a:tcPr marL="2249" marR="2249" marT="2249"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64.7</a:t>
                      </a:r>
                    </a:p>
                  </a:txBody>
                  <a:tcPr marL="2249" marR="2249" marT="2249"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84.7</a:t>
                      </a:r>
                    </a:p>
                  </a:txBody>
                  <a:tcPr marL="2249" marR="2249" marT="2249"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73.4</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83.8</a:t>
                      </a:r>
                    </a:p>
                  </a:txBody>
                  <a:tcPr marL="2249" marR="2249" marT="2249"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72.9</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88.9</a:t>
                      </a:r>
                    </a:p>
                  </a:txBody>
                  <a:tcPr marL="2249" marR="2249" marT="2249"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80.0</a:t>
                      </a:r>
                    </a:p>
                  </a:txBody>
                  <a:tcPr marL="2249" marR="2249" marT="2249"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92.1</a:t>
                      </a:r>
                    </a:p>
                  </a:txBody>
                  <a:tcPr marL="2249" marR="2249" marT="2249"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72.2</a:t>
                      </a:r>
                    </a:p>
                  </a:txBody>
                  <a:tcPr marL="2249" marR="2249" marT="2249"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96.8</a:t>
                      </a:r>
                    </a:p>
                  </a:txBody>
                  <a:tcPr marL="2249" marR="2249" marT="2249"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85.4</a:t>
                      </a:r>
                    </a:p>
                  </a:txBody>
                  <a:tcPr marL="2249" marR="2249" marT="2249"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91.6</a:t>
                      </a:r>
                    </a:p>
                  </a:txBody>
                  <a:tcPr marL="2249" marR="2249" marT="2249"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89.4</a:t>
                      </a:r>
                    </a:p>
                  </a:txBody>
                  <a:tcPr marL="2249" marR="2249" marT="2249"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102.0</a:t>
                      </a:r>
                    </a:p>
                  </a:txBody>
                  <a:tcPr marL="2249" marR="2249" marT="2249"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94.0</a:t>
                      </a:r>
                    </a:p>
                  </a:txBody>
                  <a:tcPr marL="2249" marR="2249" marT="2249"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82.6</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31.9</a:t>
                      </a:r>
                    </a:p>
                  </a:txBody>
                  <a:tcPr marL="2249" marR="2249" marT="2249"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83.1</a:t>
                      </a:r>
                    </a:p>
                  </a:txBody>
                  <a:tcPr marL="2249" marR="2249" marT="2249"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37.2</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89.3</a:t>
                      </a:r>
                    </a:p>
                  </a:txBody>
                  <a:tcPr marL="2249" marR="2249" marT="2249"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42.8</a:t>
                      </a:r>
                    </a:p>
                  </a:txBody>
                  <a:tcPr marL="2249" marR="2249" marT="2249"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95.2</a:t>
                      </a:r>
                    </a:p>
                  </a:txBody>
                  <a:tcPr marL="2249" marR="2249" marT="2249"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40.3</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73.7</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32.8</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71.7</a:t>
                      </a:r>
                    </a:p>
                  </a:txBody>
                  <a:tcPr marL="2249" marR="2249" marT="2249"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45.3</a:t>
                      </a:r>
                    </a:p>
                  </a:txBody>
                  <a:tcPr marL="2249" marR="2249" marT="2249"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73.1</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47.6</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91.1</a:t>
                      </a:r>
                    </a:p>
                  </a:txBody>
                  <a:tcPr marL="2249" marR="2249" marT="2249"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50.7</a:t>
                      </a:r>
                    </a:p>
                  </a:txBody>
                  <a:tcPr marL="2249" marR="2249" marT="2249"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77.1</a:t>
                      </a:r>
                    </a:p>
                  </a:txBody>
                  <a:tcPr marL="2249" marR="2249" marT="2249"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65.7</a:t>
                      </a:r>
                    </a:p>
                  </a:txBody>
                  <a:tcPr marL="2249" marR="2249" marT="2249"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85.8</a:t>
                      </a:r>
                    </a:p>
                  </a:txBody>
                  <a:tcPr marL="2249" marR="2249" marT="2249"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71.2</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83.0</a:t>
                      </a:r>
                    </a:p>
                  </a:txBody>
                  <a:tcPr marL="2249" marR="2249" marT="2249"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78.6</a:t>
                      </a:r>
                    </a:p>
                  </a:txBody>
                  <a:tcPr marL="2249" marR="2249" marT="2249"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94.6</a:t>
                      </a:r>
                    </a:p>
                  </a:txBody>
                  <a:tcPr marL="2249" marR="2249" marT="2249"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78.6</a:t>
                      </a:r>
                    </a:p>
                  </a:txBody>
                  <a:tcPr marL="2249" marR="2249" marT="2249"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92.9</a:t>
                      </a:r>
                    </a:p>
                  </a:txBody>
                  <a:tcPr marL="2249" marR="2249" marT="2249"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79.3</a:t>
                      </a:r>
                    </a:p>
                  </a:txBody>
                  <a:tcPr marL="2249" marR="2249" marT="2249"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91.2</a:t>
                      </a:r>
                    </a:p>
                  </a:txBody>
                  <a:tcPr marL="2249" marR="2249" marT="2249"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88.4</a:t>
                      </a:r>
                    </a:p>
                  </a:txBody>
                  <a:tcPr marL="2249" marR="2249" marT="2249"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91.5</a:t>
                      </a:r>
                    </a:p>
                  </a:txBody>
                  <a:tcPr marL="2249" marR="2249" marT="2249"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88.0</a:t>
                      </a:r>
                    </a:p>
                  </a:txBody>
                  <a:tcPr marL="2249" marR="2249" marT="2249"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91.4</a:t>
                      </a:r>
                    </a:p>
                  </a:txBody>
                  <a:tcPr marL="2249" marR="2249" marT="2249"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87.8</a:t>
                      </a:r>
                    </a:p>
                  </a:txBody>
                  <a:tcPr marL="2249" marR="2249" marT="2249"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86.4</a:t>
                      </a:r>
                    </a:p>
                  </a:txBody>
                  <a:tcPr marL="2249" marR="2249" marT="2249" marB="0" anchor="b">
                    <a:lnL>
                      <a:noFill/>
                    </a:lnL>
                    <a:lnR>
                      <a:noFill/>
                    </a:lnR>
                    <a:lnT>
                      <a:noFill/>
                    </a:lnT>
                    <a:lnB>
                      <a:noFill/>
                    </a:lnB>
                    <a:solidFill>
                      <a:srgbClr val="FDBD7B"/>
                    </a:solidFill>
                  </a:tcPr>
                </a:tc>
                <a:tc>
                  <a:txBody>
                    <a:bodyPr/>
                    <a:lstStyle/>
                    <a:p>
                      <a:pPr algn="r" fontAlgn="b"/>
                      <a:r>
                        <a:rPr lang="en-US" sz="300" b="0" i="0" u="none" strike="noStrike">
                          <a:solidFill>
                            <a:srgbClr val="000000"/>
                          </a:solidFill>
                          <a:latin typeface="Calibri"/>
                        </a:rPr>
                        <a:t>31.3</a:t>
                      </a:r>
                    </a:p>
                  </a:txBody>
                  <a:tcPr marL="2249" marR="2249" marT="2249"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85.1</a:t>
                      </a:r>
                    </a:p>
                  </a:txBody>
                  <a:tcPr marL="2249" marR="2249" marT="2249"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40.8</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86.7</a:t>
                      </a:r>
                    </a:p>
                  </a:txBody>
                  <a:tcPr marL="2249" marR="2249" marT="2249"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44.3</a:t>
                      </a:r>
                    </a:p>
                  </a:txBody>
                  <a:tcPr marL="2249" marR="2249" marT="2249"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96.8</a:t>
                      </a:r>
                    </a:p>
                  </a:txBody>
                  <a:tcPr marL="2249" marR="2249" marT="2249"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43.7</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FE283"/>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KP 75+</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140.3</a:t>
                      </a:r>
                    </a:p>
                  </a:txBody>
                  <a:tcPr marL="2249" marR="2249" marT="2249" marB="0" anchor="b">
                    <a:lnL>
                      <a:noFill/>
                    </a:lnL>
                    <a:lnR>
                      <a:noFill/>
                    </a:lnR>
                    <a:lnT>
                      <a:noFill/>
                    </a:lnT>
                    <a:lnB>
                      <a:noFill/>
                    </a:lnB>
                    <a:solidFill>
                      <a:srgbClr val="FA8E72"/>
                    </a:solidFill>
                  </a:tcPr>
                </a:tc>
                <a:tc>
                  <a:txBody>
                    <a:bodyPr/>
                    <a:lstStyle/>
                    <a:p>
                      <a:pPr algn="r" fontAlgn="b"/>
                      <a:r>
                        <a:rPr lang="en-US" sz="300" b="0" i="0" u="none" strike="noStrike">
                          <a:solidFill>
                            <a:srgbClr val="000000"/>
                          </a:solidFill>
                          <a:latin typeface="Calibri"/>
                        </a:rPr>
                        <a:t>91.7</a:t>
                      </a:r>
                    </a:p>
                  </a:txBody>
                  <a:tcPr marL="2249" marR="2249" marT="2249"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119.8</a:t>
                      </a:r>
                    </a:p>
                  </a:txBody>
                  <a:tcPr marL="2249" marR="2249" marT="2249"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94.6</a:t>
                      </a:r>
                    </a:p>
                  </a:txBody>
                  <a:tcPr marL="2249" marR="2249" marT="2249"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117.2</a:t>
                      </a:r>
                    </a:p>
                  </a:txBody>
                  <a:tcPr marL="2249" marR="2249" marT="2249"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99.8</a:t>
                      </a:r>
                    </a:p>
                  </a:txBody>
                  <a:tcPr marL="2249" marR="2249" marT="2249"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155.8</a:t>
                      </a:r>
                    </a:p>
                  </a:txBody>
                  <a:tcPr marL="2249" marR="2249" marT="2249" marB="0" anchor="b">
                    <a:lnL>
                      <a:noFill/>
                    </a:lnL>
                    <a:lnR>
                      <a:noFill/>
                    </a:lnR>
                    <a:lnT>
                      <a:noFill/>
                    </a:lnT>
                    <a:lnB>
                      <a:noFill/>
                    </a:lnB>
                    <a:solidFill>
                      <a:srgbClr val="FA8070"/>
                    </a:solidFill>
                  </a:tcPr>
                </a:tc>
                <a:tc>
                  <a:txBody>
                    <a:bodyPr/>
                    <a:lstStyle/>
                    <a:p>
                      <a:pPr algn="r" fontAlgn="b"/>
                      <a:r>
                        <a:rPr lang="en-US" sz="300" b="0" i="0" u="none" strike="noStrike">
                          <a:solidFill>
                            <a:srgbClr val="000000"/>
                          </a:solidFill>
                          <a:latin typeface="Calibri"/>
                        </a:rPr>
                        <a:t>116.3</a:t>
                      </a:r>
                    </a:p>
                  </a:txBody>
                  <a:tcPr marL="2249" marR="2249" marT="2249" marB="0" anchor="b">
                    <a:lnL>
                      <a:noFill/>
                    </a:lnL>
                    <a:lnR>
                      <a:noFill/>
                    </a:lnR>
                    <a:lnT>
                      <a:noFill/>
                    </a:lnT>
                    <a:lnB>
                      <a:noFill/>
                    </a:lnB>
                    <a:solidFill>
                      <a:srgbClr val="FCA376"/>
                    </a:solidFill>
                  </a:tcPr>
                </a:tc>
                <a:tc>
                  <a:txBody>
                    <a:bodyPr/>
                    <a:lstStyle/>
                    <a:p>
                      <a:pPr algn="r" fontAlgn="b"/>
                      <a:r>
                        <a:rPr lang="en-US" sz="300" b="0" i="0" u="none" strike="noStrike">
                          <a:solidFill>
                            <a:srgbClr val="000000"/>
                          </a:solidFill>
                          <a:latin typeface="Calibri"/>
                        </a:rPr>
                        <a:t>151.5</a:t>
                      </a:r>
                    </a:p>
                  </a:txBody>
                  <a:tcPr marL="2249" marR="2249" marT="2249" marB="0" anchor="b">
                    <a:lnL>
                      <a:noFill/>
                    </a:lnL>
                    <a:lnR>
                      <a:noFill/>
                    </a:lnR>
                    <a:lnT>
                      <a:noFill/>
                    </a:lnT>
                    <a:lnB>
                      <a:noFill/>
                    </a:lnB>
                    <a:solidFill>
                      <a:srgbClr val="FA8471"/>
                    </a:solidFill>
                  </a:tcPr>
                </a:tc>
                <a:tc>
                  <a:txBody>
                    <a:bodyPr/>
                    <a:lstStyle/>
                    <a:p>
                      <a:pPr algn="r" fontAlgn="b"/>
                      <a:r>
                        <a:rPr lang="en-US" sz="300" b="0" i="0" u="none" strike="noStrike">
                          <a:solidFill>
                            <a:srgbClr val="000000"/>
                          </a:solidFill>
                          <a:latin typeface="Calibri"/>
                        </a:rPr>
                        <a:t>123.1</a:t>
                      </a:r>
                    </a:p>
                  </a:txBody>
                  <a:tcPr marL="2249" marR="2249" marT="2249"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128.0</a:t>
                      </a:r>
                    </a:p>
                  </a:txBody>
                  <a:tcPr marL="2249" marR="2249" marT="2249" marB="0" anchor="b">
                    <a:lnL>
                      <a:noFill/>
                    </a:lnL>
                    <a:lnR>
                      <a:noFill/>
                    </a:lnR>
                    <a:lnT>
                      <a:noFill/>
                    </a:lnT>
                    <a:lnB>
                      <a:noFill/>
                    </a:lnB>
                    <a:solidFill>
                      <a:srgbClr val="FB9875"/>
                    </a:solidFill>
                  </a:tcPr>
                </a:tc>
                <a:tc>
                  <a:txBody>
                    <a:bodyPr/>
                    <a:lstStyle/>
                    <a:p>
                      <a:pPr algn="r" fontAlgn="b"/>
                      <a:r>
                        <a:rPr lang="en-US" sz="300" b="0" i="0" u="none" strike="noStrike">
                          <a:solidFill>
                            <a:srgbClr val="000000"/>
                          </a:solidFill>
                          <a:latin typeface="Calibri"/>
                        </a:rPr>
                        <a:t>123.7</a:t>
                      </a:r>
                    </a:p>
                  </a:txBody>
                  <a:tcPr marL="2249" marR="2249" marT="2249" marB="0" anchor="b">
                    <a:lnL>
                      <a:noFill/>
                    </a:lnL>
                    <a:lnR>
                      <a:noFill/>
                    </a:lnR>
                    <a:lnT>
                      <a:noFill/>
                    </a:lnT>
                    <a:lnB>
                      <a:noFill/>
                    </a:lnB>
                    <a:solidFill>
                      <a:srgbClr val="FB9C75"/>
                    </a:solidFill>
                  </a:tcPr>
                </a:tc>
                <a:tc>
                  <a:txBody>
                    <a:bodyPr/>
                    <a:lstStyle/>
                    <a:p>
                      <a:pPr algn="r" fontAlgn="b"/>
                      <a:r>
                        <a:rPr lang="en-US" sz="300" b="0" i="0" u="none" strike="noStrike">
                          <a:solidFill>
                            <a:srgbClr val="000000"/>
                          </a:solidFill>
                          <a:latin typeface="Calibri"/>
                        </a:rPr>
                        <a:t>138.0</a:t>
                      </a:r>
                    </a:p>
                  </a:txBody>
                  <a:tcPr marL="2249" marR="2249" marT="2249" marB="0" anchor="b">
                    <a:lnL>
                      <a:noFill/>
                    </a:lnL>
                    <a:lnR>
                      <a:noFill/>
                    </a:lnR>
                    <a:lnT>
                      <a:noFill/>
                    </a:lnT>
                    <a:lnB>
                      <a:noFill/>
                    </a:lnB>
                    <a:solidFill>
                      <a:srgbClr val="FB9073"/>
                    </a:solidFill>
                  </a:tcPr>
                </a:tc>
                <a:tc>
                  <a:txBody>
                    <a:bodyPr/>
                    <a:lstStyle/>
                    <a:p>
                      <a:pPr algn="r" fontAlgn="b"/>
                      <a:r>
                        <a:rPr lang="en-US" sz="300" b="0" i="0" u="none" strike="noStrike">
                          <a:solidFill>
                            <a:srgbClr val="000000"/>
                          </a:solidFill>
                          <a:latin typeface="Calibri"/>
                        </a:rPr>
                        <a:t>125.8</a:t>
                      </a:r>
                    </a:p>
                  </a:txBody>
                  <a:tcPr marL="2249" marR="2249" marT="2249" marB="0" anchor="b">
                    <a:lnL>
                      <a:noFill/>
                    </a:lnL>
                    <a:lnR>
                      <a:noFill/>
                    </a:lnR>
                    <a:lnT>
                      <a:noFill/>
                    </a:lnT>
                    <a:lnB>
                      <a:noFill/>
                    </a:lnB>
                    <a:solidFill>
                      <a:srgbClr val="FB9A75"/>
                    </a:solidFill>
                  </a:tcPr>
                </a:tc>
                <a:tc>
                  <a:txBody>
                    <a:bodyPr/>
                    <a:lstStyle/>
                    <a:p>
                      <a:pPr algn="r" fontAlgn="b"/>
                      <a:r>
                        <a:rPr lang="en-US" sz="300" b="0" i="0" u="none" strike="noStrike">
                          <a:solidFill>
                            <a:srgbClr val="000000"/>
                          </a:solidFill>
                          <a:latin typeface="Calibri"/>
                        </a:rPr>
                        <a:t>164.2</a:t>
                      </a:r>
                    </a:p>
                  </a:txBody>
                  <a:tcPr marL="2249" marR="2249" marT="2249" marB="0" anchor="b">
                    <a:lnL>
                      <a:noFill/>
                    </a:lnL>
                    <a:lnR>
                      <a:noFill/>
                    </a:lnR>
                    <a:lnT>
                      <a:noFill/>
                    </a:lnT>
                    <a:lnB>
                      <a:noFill/>
                    </a:lnB>
                    <a:solidFill>
                      <a:srgbClr val="F9796E"/>
                    </a:solidFill>
                  </a:tcPr>
                </a:tc>
                <a:tc>
                  <a:txBody>
                    <a:bodyPr/>
                    <a:lstStyle/>
                    <a:p>
                      <a:pPr algn="r" fontAlgn="b"/>
                      <a:r>
                        <a:rPr lang="en-US" sz="300" b="0" i="0" u="none" strike="noStrike">
                          <a:solidFill>
                            <a:srgbClr val="000000"/>
                          </a:solidFill>
                          <a:latin typeface="Calibri"/>
                        </a:rPr>
                        <a:t>145.8</a:t>
                      </a:r>
                    </a:p>
                  </a:txBody>
                  <a:tcPr marL="2249" marR="2249" marT="2249" marB="0" anchor="b">
                    <a:lnL>
                      <a:noFill/>
                    </a:lnL>
                    <a:lnR>
                      <a:noFill/>
                    </a:lnR>
                    <a:lnT>
                      <a:noFill/>
                    </a:lnT>
                    <a:lnB>
                      <a:noFill/>
                    </a:lnB>
                    <a:solidFill>
                      <a:srgbClr val="FA8972"/>
                    </a:solidFill>
                  </a:tcPr>
                </a:tc>
                <a:tc>
                  <a:txBody>
                    <a:bodyPr/>
                    <a:lstStyle/>
                    <a:p>
                      <a:pPr algn="r" fontAlgn="b"/>
                      <a:r>
                        <a:rPr lang="en-US" sz="300" b="0" i="0" u="none" strike="noStrike">
                          <a:solidFill>
                            <a:srgbClr val="000000"/>
                          </a:solidFill>
                          <a:latin typeface="Calibri"/>
                        </a:rPr>
                        <a:t>162.2</a:t>
                      </a:r>
                    </a:p>
                  </a:txBody>
                  <a:tcPr marL="2249" marR="2249" marT="2249" marB="0" anchor="b">
                    <a:lnL>
                      <a:noFill/>
                    </a:lnL>
                    <a:lnR>
                      <a:noFill/>
                    </a:lnR>
                    <a:lnT>
                      <a:noFill/>
                    </a:lnT>
                    <a:lnB>
                      <a:noFill/>
                    </a:lnB>
                    <a:solidFill>
                      <a:srgbClr val="F97B6F"/>
                    </a:solidFill>
                  </a:tcPr>
                </a:tc>
                <a:tc>
                  <a:txBody>
                    <a:bodyPr/>
                    <a:lstStyle/>
                    <a:p>
                      <a:pPr algn="r" fontAlgn="b"/>
                      <a:r>
                        <a:rPr lang="en-US" sz="300" b="0" i="0" u="none" strike="noStrike">
                          <a:solidFill>
                            <a:srgbClr val="000000"/>
                          </a:solidFill>
                          <a:latin typeface="Calibri"/>
                        </a:rPr>
                        <a:t>141.9</a:t>
                      </a:r>
                    </a:p>
                  </a:txBody>
                  <a:tcPr marL="2249" marR="2249" marT="2249" marB="0" anchor="b">
                    <a:lnL>
                      <a:noFill/>
                    </a:lnL>
                    <a:lnR>
                      <a:noFill/>
                    </a:lnR>
                    <a:lnT>
                      <a:noFill/>
                    </a:lnT>
                    <a:lnB>
                      <a:noFill/>
                    </a:lnB>
                    <a:solidFill>
                      <a:srgbClr val="FA8C72"/>
                    </a:solidFill>
                  </a:tcPr>
                </a:tc>
                <a:tc>
                  <a:txBody>
                    <a:bodyPr/>
                    <a:lstStyle/>
                    <a:p>
                      <a:pPr algn="r" fontAlgn="b"/>
                      <a:r>
                        <a:rPr lang="en-US" sz="300" b="0" i="0" u="none" strike="noStrike">
                          <a:solidFill>
                            <a:srgbClr val="000000"/>
                          </a:solidFill>
                          <a:latin typeface="Calibri"/>
                        </a:rPr>
                        <a:t>140.4</a:t>
                      </a:r>
                    </a:p>
                  </a:txBody>
                  <a:tcPr marL="2249" marR="2249" marT="2249" marB="0" anchor="b">
                    <a:lnL>
                      <a:noFill/>
                    </a:lnL>
                    <a:lnR>
                      <a:noFill/>
                    </a:lnR>
                    <a:lnT>
                      <a:noFill/>
                    </a:lnT>
                    <a:lnB>
                      <a:noFill/>
                    </a:lnB>
                    <a:solidFill>
                      <a:srgbClr val="FA8E72"/>
                    </a:solidFill>
                  </a:tcPr>
                </a:tc>
                <a:tc>
                  <a:txBody>
                    <a:bodyPr/>
                    <a:lstStyle/>
                    <a:p>
                      <a:pPr algn="r" fontAlgn="b"/>
                      <a:r>
                        <a:rPr lang="en-US" sz="300" b="0" i="0" u="none" strike="noStrike">
                          <a:solidFill>
                            <a:srgbClr val="000000"/>
                          </a:solidFill>
                          <a:latin typeface="Calibri"/>
                        </a:rPr>
                        <a:t>149.5</a:t>
                      </a:r>
                    </a:p>
                  </a:txBody>
                  <a:tcPr marL="2249" marR="2249" marT="2249"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151.8</a:t>
                      </a:r>
                    </a:p>
                  </a:txBody>
                  <a:tcPr marL="2249" marR="2249" marT="2249" marB="0" anchor="b">
                    <a:lnL>
                      <a:noFill/>
                    </a:lnL>
                    <a:lnR>
                      <a:noFill/>
                    </a:lnR>
                    <a:lnT>
                      <a:noFill/>
                    </a:lnT>
                    <a:lnB>
                      <a:noFill/>
                    </a:lnB>
                    <a:solidFill>
                      <a:srgbClr val="FA8471"/>
                    </a:solidFill>
                  </a:tcPr>
                </a:tc>
                <a:tc>
                  <a:txBody>
                    <a:bodyPr/>
                    <a:lstStyle/>
                    <a:p>
                      <a:pPr algn="r" fontAlgn="b"/>
                      <a:r>
                        <a:rPr lang="en-US" sz="300" b="0" i="0" u="none" strike="noStrike">
                          <a:solidFill>
                            <a:srgbClr val="000000"/>
                          </a:solidFill>
                          <a:latin typeface="Calibri"/>
                        </a:rPr>
                        <a:t>152.3</a:t>
                      </a:r>
                    </a:p>
                  </a:txBody>
                  <a:tcPr marL="2249" marR="2249" marT="2249" marB="0" anchor="b">
                    <a:lnL>
                      <a:noFill/>
                    </a:lnL>
                    <a:lnR>
                      <a:noFill/>
                    </a:lnR>
                    <a:lnT>
                      <a:noFill/>
                    </a:lnT>
                    <a:lnB>
                      <a:noFill/>
                    </a:lnB>
                    <a:solidFill>
                      <a:srgbClr val="FA8370"/>
                    </a:solidFill>
                  </a:tcPr>
                </a:tc>
                <a:tc>
                  <a:txBody>
                    <a:bodyPr/>
                    <a:lstStyle/>
                    <a:p>
                      <a:pPr algn="r" fontAlgn="b"/>
                      <a:r>
                        <a:rPr lang="en-US" sz="300" b="0" i="0" u="none" strike="noStrike">
                          <a:solidFill>
                            <a:srgbClr val="000000"/>
                          </a:solidFill>
                          <a:latin typeface="Calibri"/>
                        </a:rPr>
                        <a:t>180.9</a:t>
                      </a:r>
                    </a:p>
                  </a:txBody>
                  <a:tcPr marL="2249" marR="2249" marT="2249" marB="0" anchor="b">
                    <a:lnL>
                      <a:noFill/>
                    </a:lnL>
                    <a:lnR>
                      <a:noFill/>
                    </a:lnR>
                    <a:lnT>
                      <a:noFill/>
                    </a:lnT>
                    <a:lnB>
                      <a:noFill/>
                    </a:lnB>
                    <a:solidFill>
                      <a:srgbClr val="F96B6C"/>
                    </a:solidFill>
                  </a:tcPr>
                </a:tc>
                <a:tc>
                  <a:txBody>
                    <a:bodyPr/>
                    <a:lstStyle/>
                    <a:p>
                      <a:pPr algn="r" fontAlgn="b"/>
                      <a:r>
                        <a:rPr lang="en-US" sz="300" b="0" i="0" u="none" strike="noStrike">
                          <a:solidFill>
                            <a:srgbClr val="000000"/>
                          </a:solidFill>
                          <a:latin typeface="Calibri"/>
                        </a:rPr>
                        <a:t>169.1</a:t>
                      </a:r>
                    </a:p>
                  </a:txBody>
                  <a:tcPr marL="2249" marR="2249" marT="2249" marB="0" anchor="b">
                    <a:lnL>
                      <a:noFill/>
                    </a:lnL>
                    <a:lnR>
                      <a:noFill/>
                    </a:lnR>
                    <a:lnT>
                      <a:noFill/>
                    </a:lnT>
                    <a:lnB>
                      <a:noFill/>
                    </a:lnB>
                    <a:solidFill>
                      <a:srgbClr val="F9756E"/>
                    </a:solidFill>
                  </a:tcPr>
                </a:tc>
                <a:tc>
                  <a:txBody>
                    <a:bodyPr/>
                    <a:lstStyle/>
                    <a:p>
                      <a:pPr algn="r" fontAlgn="b"/>
                      <a:r>
                        <a:rPr lang="en-US" sz="300" b="0" i="0" u="none" strike="noStrike">
                          <a:solidFill>
                            <a:srgbClr val="000000"/>
                          </a:solidFill>
                          <a:latin typeface="Calibri"/>
                        </a:rPr>
                        <a:t>110.9</a:t>
                      </a:r>
                    </a:p>
                  </a:txBody>
                  <a:tcPr marL="2249" marR="2249" marT="2249"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88.6</a:t>
                      </a:r>
                    </a:p>
                  </a:txBody>
                  <a:tcPr marL="2249" marR="2249" marT="2249"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93.5</a:t>
                      </a:r>
                    </a:p>
                  </a:txBody>
                  <a:tcPr marL="2249" marR="2249" marT="2249"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87.7</a:t>
                      </a:r>
                    </a:p>
                  </a:txBody>
                  <a:tcPr marL="2249" marR="2249" marT="2249"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97.5</a:t>
                      </a:r>
                    </a:p>
                  </a:txBody>
                  <a:tcPr marL="2249" marR="2249" marT="2249"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95.4</a:t>
                      </a:r>
                    </a:p>
                  </a:txBody>
                  <a:tcPr marL="2249" marR="2249" marT="2249"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130.4</a:t>
                      </a:r>
                    </a:p>
                  </a:txBody>
                  <a:tcPr marL="2249" marR="2249" marT="2249" marB="0" anchor="b">
                    <a:lnL>
                      <a:noFill/>
                    </a:lnL>
                    <a:lnR>
                      <a:noFill/>
                    </a:lnR>
                    <a:lnT>
                      <a:noFill/>
                    </a:lnT>
                    <a:lnB>
                      <a:noFill/>
                    </a:lnB>
                    <a:solidFill>
                      <a:srgbClr val="FB9674"/>
                    </a:solidFill>
                  </a:tcPr>
                </a:tc>
                <a:tc>
                  <a:txBody>
                    <a:bodyPr/>
                    <a:lstStyle/>
                    <a:p>
                      <a:pPr algn="r" fontAlgn="b"/>
                      <a:r>
                        <a:rPr lang="en-US" sz="300" b="0" i="0" u="none" strike="noStrike">
                          <a:solidFill>
                            <a:srgbClr val="000000"/>
                          </a:solidFill>
                          <a:latin typeface="Calibri"/>
                        </a:rPr>
                        <a:t>108.3</a:t>
                      </a:r>
                    </a:p>
                  </a:txBody>
                  <a:tcPr marL="2249" marR="2249" marT="2249"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136.9</a:t>
                      </a:r>
                    </a:p>
                  </a:txBody>
                  <a:tcPr marL="2249" marR="2249" marT="2249" marB="0" anchor="b">
                    <a:lnL>
                      <a:noFill/>
                    </a:lnL>
                    <a:lnR>
                      <a:noFill/>
                    </a:lnR>
                    <a:lnT>
                      <a:noFill/>
                    </a:lnT>
                    <a:lnB>
                      <a:noFill/>
                    </a:lnB>
                    <a:solidFill>
                      <a:srgbClr val="FB9173"/>
                    </a:solidFill>
                  </a:tcPr>
                </a:tc>
                <a:tc>
                  <a:txBody>
                    <a:bodyPr/>
                    <a:lstStyle/>
                    <a:p>
                      <a:pPr algn="r" fontAlgn="b"/>
                      <a:r>
                        <a:rPr lang="en-US" sz="300" b="0" i="0" u="none" strike="noStrike">
                          <a:solidFill>
                            <a:srgbClr val="000000"/>
                          </a:solidFill>
                          <a:latin typeface="Calibri"/>
                        </a:rPr>
                        <a:t>83.9</a:t>
                      </a:r>
                    </a:p>
                  </a:txBody>
                  <a:tcPr marL="2249" marR="2249" marT="2249"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115.1</a:t>
                      </a:r>
                    </a:p>
                  </a:txBody>
                  <a:tcPr marL="2249" marR="2249" marT="2249"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94.0</a:t>
                      </a:r>
                    </a:p>
                  </a:txBody>
                  <a:tcPr marL="2249" marR="2249" marT="2249"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124.4</a:t>
                      </a:r>
                    </a:p>
                  </a:txBody>
                  <a:tcPr marL="2249" marR="2249" marT="2249" marB="0" anchor="b">
                    <a:lnL>
                      <a:noFill/>
                    </a:lnL>
                    <a:lnR>
                      <a:noFill/>
                    </a:lnR>
                    <a:lnT>
                      <a:noFill/>
                    </a:lnT>
                    <a:lnB>
                      <a:noFill/>
                    </a:lnB>
                    <a:solidFill>
                      <a:srgbClr val="FB9C75"/>
                    </a:solidFill>
                  </a:tcPr>
                </a:tc>
                <a:tc>
                  <a:txBody>
                    <a:bodyPr/>
                    <a:lstStyle/>
                    <a:p>
                      <a:pPr algn="r" fontAlgn="b"/>
                      <a:r>
                        <a:rPr lang="en-US" sz="300" b="0" i="0" u="none" strike="noStrike">
                          <a:solidFill>
                            <a:srgbClr val="000000"/>
                          </a:solidFill>
                          <a:latin typeface="Calibri"/>
                        </a:rPr>
                        <a:t>99.0</a:t>
                      </a:r>
                    </a:p>
                  </a:txBody>
                  <a:tcPr marL="2249" marR="2249" marT="2249"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151.7</a:t>
                      </a:r>
                    </a:p>
                  </a:txBody>
                  <a:tcPr marL="2249" marR="2249" marT="2249" marB="0" anchor="b">
                    <a:lnL>
                      <a:noFill/>
                    </a:lnL>
                    <a:lnR>
                      <a:noFill/>
                    </a:lnR>
                    <a:lnT>
                      <a:noFill/>
                    </a:lnT>
                    <a:lnB>
                      <a:noFill/>
                    </a:lnB>
                    <a:solidFill>
                      <a:srgbClr val="FA8471"/>
                    </a:solidFill>
                  </a:tcPr>
                </a:tc>
                <a:tc>
                  <a:txBody>
                    <a:bodyPr/>
                    <a:lstStyle/>
                    <a:p>
                      <a:pPr algn="r" fontAlgn="b"/>
                      <a:r>
                        <a:rPr lang="en-US" sz="300" b="0" i="0" u="none" strike="noStrike">
                          <a:solidFill>
                            <a:srgbClr val="000000"/>
                          </a:solidFill>
                          <a:latin typeface="Calibri"/>
                        </a:rPr>
                        <a:t>116.2</a:t>
                      </a:r>
                    </a:p>
                  </a:txBody>
                  <a:tcPr marL="2249" marR="2249" marT="2249"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149.3</a:t>
                      </a:r>
                    </a:p>
                  </a:txBody>
                  <a:tcPr marL="2249" marR="2249" marT="2249"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120.2</a:t>
                      </a:r>
                    </a:p>
                  </a:txBody>
                  <a:tcPr marL="2249" marR="2249" marT="2249"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132.0</a:t>
                      </a:r>
                    </a:p>
                  </a:txBody>
                  <a:tcPr marL="2249" marR="2249" marT="2249" marB="0" anchor="b">
                    <a:lnL>
                      <a:noFill/>
                    </a:lnL>
                    <a:lnR>
                      <a:noFill/>
                    </a:lnR>
                    <a:lnT>
                      <a:noFill/>
                    </a:lnT>
                    <a:lnB>
                      <a:noFill/>
                    </a:lnB>
                    <a:solidFill>
                      <a:srgbClr val="FB9574"/>
                    </a:solidFill>
                  </a:tcPr>
                </a:tc>
                <a:tc>
                  <a:txBody>
                    <a:bodyPr/>
                    <a:lstStyle/>
                    <a:p>
                      <a:pPr algn="r" fontAlgn="b"/>
                      <a:r>
                        <a:rPr lang="en-US" sz="300" b="0" i="0" u="none" strike="noStrike">
                          <a:solidFill>
                            <a:srgbClr val="000000"/>
                          </a:solidFill>
                          <a:latin typeface="Calibri"/>
                        </a:rPr>
                        <a:t>129.1</a:t>
                      </a:r>
                    </a:p>
                  </a:txBody>
                  <a:tcPr marL="2249" marR="2249" marT="2249" marB="0" anchor="b">
                    <a:lnL>
                      <a:noFill/>
                    </a:lnL>
                    <a:lnR>
                      <a:noFill/>
                    </a:lnR>
                    <a:lnT>
                      <a:noFill/>
                    </a:lnT>
                    <a:lnB>
                      <a:noFill/>
                    </a:lnB>
                    <a:solidFill>
                      <a:srgbClr val="FB9874"/>
                    </a:solidFill>
                  </a:tcPr>
                </a:tc>
                <a:tc>
                  <a:txBody>
                    <a:bodyPr/>
                    <a:lstStyle/>
                    <a:p>
                      <a:pPr algn="r" fontAlgn="b"/>
                      <a:r>
                        <a:rPr lang="en-US" sz="300" b="0" i="0" u="none" strike="noStrike">
                          <a:solidFill>
                            <a:srgbClr val="000000"/>
                          </a:solidFill>
                          <a:latin typeface="Calibri"/>
                        </a:rPr>
                        <a:t>137.6</a:t>
                      </a:r>
                    </a:p>
                  </a:txBody>
                  <a:tcPr marL="2249" marR="2249" marT="2249" marB="0" anchor="b">
                    <a:lnL>
                      <a:noFill/>
                    </a:lnL>
                    <a:lnR>
                      <a:noFill/>
                    </a:lnR>
                    <a:lnT>
                      <a:noFill/>
                    </a:lnT>
                    <a:lnB>
                      <a:noFill/>
                    </a:lnB>
                    <a:solidFill>
                      <a:srgbClr val="FB9073"/>
                    </a:solidFill>
                  </a:tcPr>
                </a:tc>
                <a:tc>
                  <a:txBody>
                    <a:bodyPr/>
                    <a:lstStyle/>
                    <a:p>
                      <a:pPr algn="r" fontAlgn="b"/>
                      <a:r>
                        <a:rPr lang="en-US" sz="300" b="0" i="0" u="none" strike="noStrike">
                          <a:solidFill>
                            <a:srgbClr val="000000"/>
                          </a:solidFill>
                          <a:latin typeface="Calibri"/>
                        </a:rPr>
                        <a:t>133.2</a:t>
                      </a:r>
                    </a:p>
                  </a:txBody>
                  <a:tcPr marL="2249" marR="2249" marT="2249" marB="0" anchor="b">
                    <a:lnL>
                      <a:noFill/>
                    </a:lnL>
                    <a:lnR>
                      <a:noFill/>
                    </a:lnR>
                    <a:lnT>
                      <a:noFill/>
                    </a:lnT>
                    <a:lnB>
                      <a:noFill/>
                    </a:lnB>
                    <a:solidFill>
                      <a:srgbClr val="FB9474"/>
                    </a:solidFill>
                  </a:tcPr>
                </a:tc>
                <a:tc>
                  <a:txBody>
                    <a:bodyPr/>
                    <a:lstStyle/>
                    <a:p>
                      <a:pPr algn="r" fontAlgn="b"/>
                      <a:r>
                        <a:rPr lang="en-US" sz="300" b="0" i="0" u="none" strike="noStrike">
                          <a:solidFill>
                            <a:srgbClr val="000000"/>
                          </a:solidFill>
                          <a:latin typeface="Calibri"/>
                        </a:rPr>
                        <a:t>159.4</a:t>
                      </a:r>
                    </a:p>
                  </a:txBody>
                  <a:tcPr marL="2249" marR="2249" marT="2249" marB="0" anchor="b">
                    <a:lnL>
                      <a:noFill/>
                    </a:lnL>
                    <a:lnR>
                      <a:noFill/>
                    </a:lnR>
                    <a:lnT>
                      <a:noFill/>
                    </a:lnT>
                    <a:lnB>
                      <a:noFill/>
                    </a:lnB>
                    <a:solidFill>
                      <a:srgbClr val="FA7D6F"/>
                    </a:solidFill>
                  </a:tcPr>
                </a:tc>
                <a:tc>
                  <a:txBody>
                    <a:bodyPr/>
                    <a:lstStyle/>
                    <a:p>
                      <a:pPr algn="r" fontAlgn="b"/>
                      <a:r>
                        <a:rPr lang="en-US" sz="300" b="0" i="0" u="none" strike="noStrike">
                          <a:solidFill>
                            <a:srgbClr val="000000"/>
                          </a:solidFill>
                          <a:latin typeface="Calibri"/>
                        </a:rPr>
                        <a:t>150.1</a:t>
                      </a:r>
                    </a:p>
                  </a:txBody>
                  <a:tcPr marL="2249" marR="2249" marT="2249" marB="0" anchor="b">
                    <a:lnL>
                      <a:noFill/>
                    </a:lnL>
                    <a:lnR>
                      <a:noFill/>
                    </a:lnR>
                    <a:lnT>
                      <a:noFill/>
                    </a:lnT>
                    <a:lnB>
                      <a:noFill/>
                    </a:lnB>
                    <a:solidFill>
                      <a:srgbClr val="FA8571"/>
                    </a:solidFill>
                  </a:tcPr>
                </a:tc>
                <a:tc>
                  <a:txBody>
                    <a:bodyPr/>
                    <a:lstStyle/>
                    <a:p>
                      <a:pPr algn="r" fontAlgn="b"/>
                      <a:r>
                        <a:rPr lang="en-US" sz="300" b="0" i="0" u="none" strike="noStrike">
                          <a:solidFill>
                            <a:srgbClr val="000000"/>
                          </a:solidFill>
                          <a:latin typeface="Calibri"/>
                        </a:rPr>
                        <a:t>167.3</a:t>
                      </a:r>
                    </a:p>
                  </a:txBody>
                  <a:tcPr marL="2249" marR="2249" marT="2249"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143.5</a:t>
                      </a:r>
                    </a:p>
                  </a:txBody>
                  <a:tcPr marL="2249" marR="2249" marT="2249"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147.7</a:t>
                      </a:r>
                    </a:p>
                  </a:txBody>
                  <a:tcPr marL="2249" marR="2249" marT="2249" marB="0" anchor="b">
                    <a:lnL>
                      <a:noFill/>
                    </a:lnL>
                    <a:lnR>
                      <a:noFill/>
                    </a:lnR>
                    <a:lnT>
                      <a:noFill/>
                    </a:lnT>
                    <a:lnB>
                      <a:noFill/>
                    </a:lnB>
                    <a:solidFill>
                      <a:srgbClr val="FA8771"/>
                    </a:solidFill>
                  </a:tcPr>
                </a:tc>
                <a:tc>
                  <a:txBody>
                    <a:bodyPr/>
                    <a:lstStyle/>
                    <a:p>
                      <a:pPr algn="r" fontAlgn="b"/>
                      <a:r>
                        <a:rPr lang="en-US" sz="300" b="0" i="0" u="none" strike="noStrike">
                          <a:solidFill>
                            <a:srgbClr val="000000"/>
                          </a:solidFill>
                          <a:latin typeface="Calibri"/>
                        </a:rPr>
                        <a:t>145.8</a:t>
                      </a:r>
                    </a:p>
                  </a:txBody>
                  <a:tcPr marL="2249" marR="2249" marT="2249" marB="0" anchor="b">
                    <a:lnL>
                      <a:noFill/>
                    </a:lnL>
                    <a:lnR>
                      <a:noFill/>
                    </a:lnR>
                    <a:lnT>
                      <a:noFill/>
                    </a:lnT>
                    <a:lnB>
                      <a:noFill/>
                    </a:lnB>
                    <a:solidFill>
                      <a:srgbClr val="FA8972"/>
                    </a:solidFill>
                  </a:tcPr>
                </a:tc>
                <a:tc>
                  <a:txBody>
                    <a:bodyPr/>
                    <a:lstStyle/>
                    <a:p>
                      <a:pPr algn="r" fontAlgn="b"/>
                      <a:r>
                        <a:rPr lang="en-US" sz="300" b="0" i="0" u="none" strike="noStrike">
                          <a:solidFill>
                            <a:srgbClr val="000000"/>
                          </a:solidFill>
                          <a:latin typeface="Calibri"/>
                        </a:rPr>
                        <a:t>155.1</a:t>
                      </a:r>
                    </a:p>
                  </a:txBody>
                  <a:tcPr marL="2249" marR="2249" marT="2249" marB="0" anchor="b">
                    <a:lnL>
                      <a:noFill/>
                    </a:lnL>
                    <a:lnR>
                      <a:noFill/>
                    </a:lnR>
                    <a:lnT>
                      <a:noFill/>
                    </a:lnT>
                    <a:lnB>
                      <a:noFill/>
                    </a:lnB>
                    <a:solidFill>
                      <a:srgbClr val="FA8170"/>
                    </a:solidFill>
                  </a:tcPr>
                </a:tc>
                <a:tc>
                  <a:txBody>
                    <a:bodyPr/>
                    <a:lstStyle/>
                    <a:p>
                      <a:pPr algn="r" fontAlgn="b"/>
                      <a:r>
                        <a:rPr lang="en-US" sz="300" b="0" i="0" u="none" strike="noStrike">
                          <a:solidFill>
                            <a:srgbClr val="000000"/>
                          </a:solidFill>
                          <a:latin typeface="Calibri"/>
                        </a:rPr>
                        <a:t>151.6</a:t>
                      </a:r>
                    </a:p>
                  </a:txBody>
                  <a:tcPr marL="2249" marR="2249" marT="2249" marB="0" anchor="b">
                    <a:lnL>
                      <a:noFill/>
                    </a:lnL>
                    <a:lnR>
                      <a:noFill/>
                    </a:lnR>
                    <a:lnT>
                      <a:noFill/>
                    </a:lnT>
                    <a:lnB>
                      <a:noFill/>
                    </a:lnB>
                    <a:solidFill>
                      <a:srgbClr val="FA8471"/>
                    </a:solidFill>
                  </a:tcPr>
                </a:tc>
                <a:tc>
                  <a:txBody>
                    <a:bodyPr/>
                    <a:lstStyle/>
                    <a:p>
                      <a:pPr algn="r" fontAlgn="b"/>
                      <a:r>
                        <a:rPr lang="en-US" sz="300" b="0" i="0" u="none" strike="noStrike">
                          <a:solidFill>
                            <a:srgbClr val="000000"/>
                          </a:solidFill>
                          <a:latin typeface="Calibri"/>
                        </a:rPr>
                        <a:t>182.2</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168.1</a:t>
                      </a:r>
                    </a:p>
                  </a:txBody>
                  <a:tcPr marL="2249" marR="2249" marT="2249"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109.6</a:t>
                      </a:r>
                    </a:p>
                  </a:txBody>
                  <a:tcPr marL="2249" marR="2249" marT="2249"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85.4</a:t>
                      </a:r>
                    </a:p>
                  </a:txBody>
                  <a:tcPr marL="2249" marR="2249" marT="2249"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89.6</a:t>
                      </a:r>
                    </a:p>
                  </a:txBody>
                  <a:tcPr marL="2249" marR="2249" marT="2249"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89.0</a:t>
                      </a:r>
                    </a:p>
                  </a:txBody>
                  <a:tcPr marL="2249" marR="2249" marT="2249"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96.5</a:t>
                      </a:r>
                    </a:p>
                  </a:txBody>
                  <a:tcPr marL="2249" marR="2249" marT="2249"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91.9</a:t>
                      </a:r>
                    </a:p>
                  </a:txBody>
                  <a:tcPr marL="2249" marR="2249" marT="2249"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131.8</a:t>
                      </a:r>
                    </a:p>
                  </a:txBody>
                  <a:tcPr marL="2249" marR="2249" marT="2249" marB="0" anchor="b">
                    <a:lnL>
                      <a:noFill/>
                    </a:lnL>
                    <a:lnR>
                      <a:noFill/>
                    </a:lnR>
                    <a:lnT>
                      <a:noFill/>
                    </a:lnT>
                    <a:lnB>
                      <a:noFill/>
                    </a:lnB>
                    <a:solidFill>
                      <a:srgbClr val="FB9574"/>
                    </a:solidFill>
                  </a:tcPr>
                </a:tc>
                <a:tc>
                  <a:txBody>
                    <a:bodyPr/>
                    <a:lstStyle/>
                    <a:p>
                      <a:pPr algn="r" fontAlgn="b"/>
                      <a:r>
                        <a:rPr lang="en-US" sz="300" b="0" i="0" u="none" strike="noStrike">
                          <a:solidFill>
                            <a:srgbClr val="000000"/>
                          </a:solidFill>
                          <a:latin typeface="Calibri"/>
                        </a:rPr>
                        <a:t>106.2</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CAB78"/>
                    </a:solidFill>
                  </a:tcPr>
                </a:tc>
              </a:tr>
              <a:tr h="47229">
                <a:tc vMerge="1">
                  <a:txBody>
                    <a:bodyPr/>
                    <a:lstStyle/>
                    <a:p>
                      <a:endParaRPr lang="en-US"/>
                    </a:p>
                  </a:txBody>
                  <a:tcPr/>
                </a:tc>
                <a:tc>
                  <a:txBody>
                    <a:bodyPr/>
                    <a:lstStyle/>
                    <a:p>
                      <a:pPr algn="l" fontAlgn="b"/>
                      <a:r>
                        <a:rPr lang="en-US" sz="300" b="0" i="0" u="none" strike="noStrike">
                          <a:solidFill>
                            <a:srgbClr val="000000"/>
                          </a:solidFill>
                          <a:latin typeface="Calibri"/>
                        </a:rPr>
                        <a:t>KP Total</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300" b="0" i="0" u="none" strike="noStrike">
                          <a:solidFill>
                            <a:srgbClr val="000000"/>
                          </a:solidFill>
                          <a:latin typeface="Calibri"/>
                        </a:rPr>
                        <a:t>61.2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280"/>
                    </a:solidFill>
                  </a:tcPr>
                </a:tc>
                <a:tc>
                  <a:txBody>
                    <a:bodyPr/>
                    <a:lstStyle/>
                    <a:p>
                      <a:pPr algn="r" fontAlgn="b"/>
                      <a:r>
                        <a:rPr lang="en-US" sz="300" b="0" i="0" u="none" strike="noStrike">
                          <a:solidFill>
                            <a:srgbClr val="000000"/>
                          </a:solidFill>
                          <a:latin typeface="Calibri"/>
                        </a:rPr>
                        <a:t>28.1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AE582"/>
                    </a:solidFill>
                  </a:tcPr>
                </a:tc>
                <a:tc>
                  <a:txBody>
                    <a:bodyPr/>
                    <a:lstStyle/>
                    <a:p>
                      <a:pPr algn="r" fontAlgn="b"/>
                      <a:r>
                        <a:rPr lang="en-US" sz="300" b="0" i="0" u="none" strike="noStrike">
                          <a:solidFill>
                            <a:srgbClr val="000000"/>
                          </a:solidFill>
                          <a:latin typeface="Calibri"/>
                        </a:rPr>
                        <a:t>59.1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480"/>
                    </a:solidFill>
                  </a:tcPr>
                </a:tc>
                <a:tc>
                  <a:txBody>
                    <a:bodyPr/>
                    <a:lstStyle/>
                    <a:p>
                      <a:pPr algn="r" fontAlgn="b"/>
                      <a:r>
                        <a:rPr lang="en-US" sz="300" b="0" i="0" u="none" strike="noStrike">
                          <a:solidFill>
                            <a:srgbClr val="000000"/>
                          </a:solidFill>
                          <a:latin typeface="Calibri"/>
                        </a:rPr>
                        <a:t>36.7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62.7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17F"/>
                    </a:solidFill>
                  </a:tcPr>
                </a:tc>
                <a:tc>
                  <a:txBody>
                    <a:bodyPr/>
                    <a:lstStyle/>
                    <a:p>
                      <a:pPr algn="r" fontAlgn="b"/>
                      <a:r>
                        <a:rPr lang="en-US" sz="300" b="0" i="0" u="none" strike="noStrike">
                          <a:solidFill>
                            <a:srgbClr val="000000"/>
                          </a:solidFill>
                          <a:latin typeface="Calibri"/>
                        </a:rPr>
                        <a:t>37.1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66.0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E7F"/>
                    </a:solidFill>
                  </a:tcPr>
                </a:tc>
                <a:tc>
                  <a:txBody>
                    <a:bodyPr/>
                    <a:lstStyle/>
                    <a:p>
                      <a:pPr algn="r" fontAlgn="b"/>
                      <a:r>
                        <a:rPr lang="en-US" sz="300" b="0" i="0" u="none" strike="noStrike">
                          <a:solidFill>
                            <a:srgbClr val="000000"/>
                          </a:solidFill>
                          <a:latin typeface="Calibri"/>
                        </a:rPr>
                        <a:t>37.8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60.3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380"/>
                    </a:solidFill>
                  </a:tcPr>
                </a:tc>
                <a:tc>
                  <a:txBody>
                    <a:bodyPr/>
                    <a:lstStyle/>
                    <a:p>
                      <a:pPr algn="r" fontAlgn="b"/>
                      <a:r>
                        <a:rPr lang="en-US" sz="300" b="0" i="0" u="none" strike="noStrike">
                          <a:solidFill>
                            <a:srgbClr val="000000"/>
                          </a:solidFill>
                          <a:latin typeface="Calibri"/>
                        </a:rPr>
                        <a:t>50.2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C82"/>
                    </a:solidFill>
                  </a:tcPr>
                </a:tc>
                <a:tc>
                  <a:txBody>
                    <a:bodyPr/>
                    <a:lstStyle/>
                    <a:p>
                      <a:pPr algn="r" fontAlgn="b"/>
                      <a:r>
                        <a:rPr lang="en-US" sz="300" b="0" i="0" u="none" strike="noStrike">
                          <a:solidFill>
                            <a:srgbClr val="000000"/>
                          </a:solidFill>
                          <a:latin typeface="Calibri"/>
                        </a:rPr>
                        <a:t>62.3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17F"/>
                    </a:solidFill>
                  </a:tcPr>
                </a:tc>
                <a:tc>
                  <a:txBody>
                    <a:bodyPr/>
                    <a:lstStyle/>
                    <a:p>
                      <a:pPr algn="r" fontAlgn="b"/>
                      <a:r>
                        <a:rPr lang="en-US" sz="300" b="0" i="0" u="none" strike="noStrike">
                          <a:solidFill>
                            <a:srgbClr val="000000"/>
                          </a:solidFill>
                          <a:latin typeface="Calibri"/>
                        </a:rPr>
                        <a:t>54.4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300" b="0" i="0" u="none" strike="noStrike">
                          <a:solidFill>
                            <a:srgbClr val="000000"/>
                          </a:solidFill>
                          <a:latin typeface="Calibri"/>
                        </a:rPr>
                        <a:t>63.5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sz="300" b="0" i="0" u="none" strike="noStrike">
                          <a:solidFill>
                            <a:srgbClr val="000000"/>
                          </a:solidFill>
                          <a:latin typeface="Calibri"/>
                        </a:rPr>
                        <a:t>56.1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781"/>
                    </a:solidFill>
                  </a:tcPr>
                </a:tc>
                <a:tc>
                  <a:txBody>
                    <a:bodyPr/>
                    <a:lstStyle/>
                    <a:p>
                      <a:pPr algn="r" fontAlgn="b"/>
                      <a:r>
                        <a:rPr lang="en-US" sz="300" b="0" i="0" u="none" strike="noStrike">
                          <a:solidFill>
                            <a:srgbClr val="000000"/>
                          </a:solidFill>
                          <a:latin typeface="Calibri"/>
                        </a:rPr>
                        <a:t>67.7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D7F"/>
                    </a:solidFill>
                  </a:tcPr>
                </a:tc>
                <a:tc>
                  <a:txBody>
                    <a:bodyPr/>
                    <a:lstStyle/>
                    <a:p>
                      <a:pPr algn="r" fontAlgn="b"/>
                      <a:r>
                        <a:rPr lang="en-US" sz="300" b="0" i="0" u="none" strike="noStrike">
                          <a:solidFill>
                            <a:srgbClr val="000000"/>
                          </a:solidFill>
                          <a:latin typeface="Calibri"/>
                        </a:rPr>
                        <a:t>58.8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480"/>
                    </a:solidFill>
                  </a:tcPr>
                </a:tc>
                <a:tc>
                  <a:txBody>
                    <a:bodyPr/>
                    <a:lstStyle/>
                    <a:p>
                      <a:pPr algn="r" fontAlgn="b"/>
                      <a:r>
                        <a:rPr lang="en-US" sz="300" b="0" i="0" u="none" strike="noStrike">
                          <a:solidFill>
                            <a:srgbClr val="000000"/>
                          </a:solidFill>
                          <a:latin typeface="Calibri"/>
                        </a:rPr>
                        <a:t>64.2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sz="300" b="0" i="0" u="none" strike="noStrike">
                          <a:solidFill>
                            <a:srgbClr val="000000"/>
                          </a:solidFill>
                          <a:latin typeface="Calibri"/>
                        </a:rPr>
                        <a:t>55.8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781"/>
                    </a:solidFill>
                  </a:tcPr>
                </a:tc>
                <a:tc>
                  <a:txBody>
                    <a:bodyPr/>
                    <a:lstStyle/>
                    <a:p>
                      <a:pPr algn="r" fontAlgn="b"/>
                      <a:r>
                        <a:rPr lang="en-US" sz="300" b="0" i="0" u="none" strike="noStrike">
                          <a:solidFill>
                            <a:srgbClr val="000000"/>
                          </a:solidFill>
                          <a:latin typeface="Calibri"/>
                        </a:rPr>
                        <a:t>71.8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97E"/>
                    </a:solidFill>
                  </a:tcPr>
                </a:tc>
                <a:tc>
                  <a:txBody>
                    <a:bodyPr/>
                    <a:lstStyle/>
                    <a:p>
                      <a:pPr algn="r" fontAlgn="b"/>
                      <a:r>
                        <a:rPr lang="en-US" sz="300" b="0" i="0" u="none" strike="noStrike">
                          <a:solidFill>
                            <a:srgbClr val="000000"/>
                          </a:solidFill>
                          <a:latin typeface="Calibri"/>
                        </a:rPr>
                        <a:t>60.8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380"/>
                    </a:solidFill>
                  </a:tcPr>
                </a:tc>
                <a:tc>
                  <a:txBody>
                    <a:bodyPr/>
                    <a:lstStyle/>
                    <a:p>
                      <a:pPr algn="r" fontAlgn="b"/>
                      <a:r>
                        <a:rPr lang="en-US" sz="300" b="0" i="0" u="none" strike="noStrike">
                          <a:solidFill>
                            <a:srgbClr val="000000"/>
                          </a:solidFill>
                          <a:latin typeface="Calibri"/>
                        </a:rPr>
                        <a:t>69.3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B7E"/>
                    </a:solidFill>
                  </a:tcPr>
                </a:tc>
                <a:tc>
                  <a:txBody>
                    <a:bodyPr/>
                    <a:lstStyle/>
                    <a:p>
                      <a:pPr algn="r" fontAlgn="b"/>
                      <a:r>
                        <a:rPr lang="en-US" sz="300" b="0" i="0" u="none" strike="noStrike">
                          <a:solidFill>
                            <a:srgbClr val="000000"/>
                          </a:solidFill>
                          <a:latin typeface="Calibri"/>
                        </a:rPr>
                        <a:t>64.3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sz="300" b="0" i="0" u="none" strike="noStrike">
                          <a:solidFill>
                            <a:srgbClr val="000000"/>
                          </a:solidFill>
                          <a:latin typeface="Calibri"/>
                        </a:rPr>
                        <a:t>72.0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97E"/>
                    </a:solidFill>
                  </a:tcPr>
                </a:tc>
                <a:tc>
                  <a:txBody>
                    <a:bodyPr/>
                    <a:lstStyle/>
                    <a:p>
                      <a:pPr algn="r" fontAlgn="b"/>
                      <a:r>
                        <a:rPr lang="en-US" sz="300" b="0" i="0" u="none" strike="noStrike">
                          <a:solidFill>
                            <a:srgbClr val="000000"/>
                          </a:solidFill>
                          <a:latin typeface="Calibri"/>
                        </a:rPr>
                        <a:t>63.2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17F"/>
                    </a:solidFill>
                  </a:tcPr>
                </a:tc>
                <a:tc>
                  <a:txBody>
                    <a:bodyPr/>
                    <a:lstStyle/>
                    <a:p>
                      <a:pPr algn="r" fontAlgn="b"/>
                      <a:r>
                        <a:rPr lang="en-US" sz="300" b="0" i="0" u="none" strike="noStrike">
                          <a:solidFill>
                            <a:srgbClr val="000000"/>
                          </a:solidFill>
                          <a:latin typeface="Calibri"/>
                        </a:rPr>
                        <a:t>70.3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A7E"/>
                    </a:solidFill>
                  </a:tcPr>
                </a:tc>
                <a:tc>
                  <a:txBody>
                    <a:bodyPr/>
                    <a:lstStyle/>
                    <a:p>
                      <a:pPr algn="r" fontAlgn="b"/>
                      <a:r>
                        <a:rPr lang="en-US" sz="300" b="0" i="0" u="none" strike="noStrike">
                          <a:solidFill>
                            <a:srgbClr val="000000"/>
                          </a:solidFill>
                          <a:latin typeface="Calibri"/>
                        </a:rPr>
                        <a:t>28.7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DE582"/>
                    </a:solidFill>
                  </a:tcPr>
                </a:tc>
                <a:tc>
                  <a:txBody>
                    <a:bodyPr/>
                    <a:lstStyle/>
                    <a:p>
                      <a:pPr algn="r" fontAlgn="b"/>
                      <a:r>
                        <a:rPr lang="en-US" sz="300" b="0" i="0" u="none" strike="noStrike">
                          <a:solidFill>
                            <a:srgbClr val="000000"/>
                          </a:solidFill>
                          <a:latin typeface="Calibri"/>
                        </a:rPr>
                        <a:t>68.9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C7E"/>
                    </a:solidFill>
                  </a:tcPr>
                </a:tc>
                <a:tc>
                  <a:txBody>
                    <a:bodyPr/>
                    <a:lstStyle/>
                    <a:p>
                      <a:pPr algn="r" fontAlgn="b"/>
                      <a:r>
                        <a:rPr lang="en-US" sz="300" b="0" i="0" u="none" strike="noStrike">
                          <a:solidFill>
                            <a:srgbClr val="000000"/>
                          </a:solidFill>
                          <a:latin typeface="Calibri"/>
                        </a:rPr>
                        <a:t>34.0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69.8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B7E"/>
                    </a:solidFill>
                  </a:tcPr>
                </a:tc>
                <a:tc>
                  <a:txBody>
                    <a:bodyPr/>
                    <a:lstStyle/>
                    <a:p>
                      <a:pPr algn="r" fontAlgn="b"/>
                      <a:r>
                        <a:rPr lang="en-US" sz="300" b="0" i="0" u="none" strike="noStrike">
                          <a:solidFill>
                            <a:srgbClr val="000000"/>
                          </a:solidFill>
                          <a:latin typeface="Calibri"/>
                        </a:rPr>
                        <a:t>34.2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75.7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DC67D"/>
                    </a:solidFill>
                  </a:tcPr>
                </a:tc>
                <a:tc>
                  <a:txBody>
                    <a:bodyPr/>
                    <a:lstStyle/>
                    <a:p>
                      <a:pPr algn="r" fontAlgn="b"/>
                      <a:r>
                        <a:rPr lang="en-US" sz="300" b="0" i="0" u="none" strike="noStrike">
                          <a:solidFill>
                            <a:srgbClr val="000000"/>
                          </a:solidFill>
                          <a:latin typeface="Calibri"/>
                        </a:rPr>
                        <a:t>36.1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60.0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380"/>
                    </a:solidFill>
                  </a:tcPr>
                </a:tc>
                <a:tc>
                  <a:txBody>
                    <a:bodyPr/>
                    <a:lstStyle/>
                    <a:p>
                      <a:pPr algn="r" fontAlgn="b"/>
                      <a:r>
                        <a:rPr lang="en-US" sz="300" b="0" i="0" u="none" strike="noStrike">
                          <a:solidFill>
                            <a:srgbClr val="000000"/>
                          </a:solidFill>
                          <a:latin typeface="Calibri"/>
                        </a:rPr>
                        <a:t>28.0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9E482"/>
                    </a:solidFill>
                  </a:tcPr>
                </a:tc>
                <a:tc>
                  <a:txBody>
                    <a:bodyPr/>
                    <a:lstStyle/>
                    <a:p>
                      <a:pPr algn="r" fontAlgn="b"/>
                      <a:r>
                        <a:rPr lang="en-US" sz="300" b="0" i="0" u="none" strike="noStrike">
                          <a:solidFill>
                            <a:srgbClr val="000000"/>
                          </a:solidFill>
                          <a:latin typeface="Calibri"/>
                        </a:rPr>
                        <a:t>59.6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480"/>
                    </a:solidFill>
                  </a:tcPr>
                </a:tc>
                <a:tc>
                  <a:txBody>
                    <a:bodyPr/>
                    <a:lstStyle/>
                    <a:p>
                      <a:pPr algn="r" fontAlgn="b"/>
                      <a:r>
                        <a:rPr lang="en-US" sz="300" b="0" i="0" u="none" strike="noStrike">
                          <a:solidFill>
                            <a:srgbClr val="000000"/>
                          </a:solidFill>
                          <a:latin typeface="Calibri"/>
                        </a:rPr>
                        <a:t>35.0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57.6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580"/>
                    </a:solidFill>
                  </a:tcPr>
                </a:tc>
                <a:tc>
                  <a:txBody>
                    <a:bodyPr/>
                    <a:lstStyle/>
                    <a:p>
                      <a:pPr algn="r" fontAlgn="b"/>
                      <a:r>
                        <a:rPr lang="en-US" sz="300" b="0" i="0" u="none" strike="noStrike">
                          <a:solidFill>
                            <a:srgbClr val="000000"/>
                          </a:solidFill>
                          <a:latin typeface="Calibri"/>
                        </a:rPr>
                        <a:t>36.3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70.9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A7E"/>
                    </a:solidFill>
                  </a:tcPr>
                </a:tc>
                <a:tc>
                  <a:txBody>
                    <a:bodyPr/>
                    <a:lstStyle/>
                    <a:p>
                      <a:pPr algn="r" fontAlgn="b"/>
                      <a:r>
                        <a:rPr lang="en-US" sz="300" b="0" i="0" u="none" strike="noStrike">
                          <a:solidFill>
                            <a:srgbClr val="000000"/>
                          </a:solidFill>
                          <a:latin typeface="Calibri"/>
                        </a:rPr>
                        <a:t>37.8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62.1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280"/>
                    </a:solidFill>
                  </a:tcPr>
                </a:tc>
                <a:tc>
                  <a:txBody>
                    <a:bodyPr/>
                    <a:lstStyle/>
                    <a:p>
                      <a:pPr algn="r" fontAlgn="b"/>
                      <a:r>
                        <a:rPr lang="en-US" sz="300" b="0" i="0" u="none" strike="noStrike">
                          <a:solidFill>
                            <a:srgbClr val="000000"/>
                          </a:solidFill>
                          <a:latin typeface="Calibri"/>
                        </a:rPr>
                        <a:t>52.1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A81"/>
                    </a:solidFill>
                  </a:tcPr>
                </a:tc>
                <a:tc>
                  <a:txBody>
                    <a:bodyPr/>
                    <a:lstStyle/>
                    <a:p>
                      <a:pPr algn="r" fontAlgn="b"/>
                      <a:r>
                        <a:rPr lang="en-US" sz="300" b="0" i="0" u="none" strike="noStrike">
                          <a:solidFill>
                            <a:srgbClr val="000000"/>
                          </a:solidFill>
                          <a:latin typeface="Calibri"/>
                        </a:rPr>
                        <a:t>65.9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E7F"/>
                    </a:solidFill>
                  </a:tcPr>
                </a:tc>
                <a:tc>
                  <a:txBody>
                    <a:bodyPr/>
                    <a:lstStyle/>
                    <a:p>
                      <a:pPr algn="r" fontAlgn="b"/>
                      <a:r>
                        <a:rPr lang="en-US" sz="300" b="0" i="0" u="none" strike="noStrike">
                          <a:solidFill>
                            <a:srgbClr val="000000"/>
                          </a:solidFill>
                          <a:latin typeface="Calibri"/>
                        </a:rPr>
                        <a:t>53.4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981"/>
                    </a:solidFill>
                  </a:tcPr>
                </a:tc>
                <a:tc>
                  <a:txBody>
                    <a:bodyPr/>
                    <a:lstStyle/>
                    <a:p>
                      <a:pPr algn="r" fontAlgn="b"/>
                      <a:r>
                        <a:rPr lang="en-US" sz="300" b="0" i="0" u="none" strike="noStrike">
                          <a:solidFill>
                            <a:srgbClr val="000000"/>
                          </a:solidFill>
                          <a:latin typeface="Calibri"/>
                        </a:rPr>
                        <a:t>65.1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300" b="0" i="0" u="none" strike="noStrike">
                          <a:solidFill>
                            <a:srgbClr val="000000"/>
                          </a:solidFill>
                          <a:latin typeface="Calibri"/>
                        </a:rPr>
                        <a:t>54.3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300" b="0" i="0" u="none" strike="noStrike">
                          <a:solidFill>
                            <a:srgbClr val="000000"/>
                          </a:solidFill>
                          <a:latin typeface="Calibri"/>
                        </a:rPr>
                        <a:t>64.8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300" b="0" i="0" u="none" strike="noStrike">
                          <a:solidFill>
                            <a:srgbClr val="000000"/>
                          </a:solidFill>
                          <a:latin typeface="Calibri"/>
                        </a:rPr>
                        <a:t>60.9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380"/>
                    </a:solidFill>
                  </a:tcPr>
                </a:tc>
                <a:tc>
                  <a:txBody>
                    <a:bodyPr/>
                    <a:lstStyle/>
                    <a:p>
                      <a:pPr algn="r" fontAlgn="b"/>
                      <a:r>
                        <a:rPr lang="en-US" sz="300" b="0" i="0" u="none" strike="noStrike">
                          <a:solidFill>
                            <a:srgbClr val="000000"/>
                          </a:solidFill>
                          <a:latin typeface="Calibri"/>
                        </a:rPr>
                        <a:t>63.1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17F"/>
                    </a:solidFill>
                  </a:tcPr>
                </a:tc>
                <a:tc>
                  <a:txBody>
                    <a:bodyPr/>
                    <a:lstStyle/>
                    <a:p>
                      <a:pPr algn="r" fontAlgn="b"/>
                      <a:r>
                        <a:rPr lang="en-US" sz="300" b="0" i="0" u="none" strike="noStrike">
                          <a:solidFill>
                            <a:srgbClr val="000000"/>
                          </a:solidFill>
                          <a:latin typeface="Calibri"/>
                        </a:rPr>
                        <a:t>54.2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300" b="0" i="0" u="none" strike="noStrike">
                          <a:solidFill>
                            <a:srgbClr val="000000"/>
                          </a:solidFill>
                          <a:latin typeface="Calibri"/>
                        </a:rPr>
                        <a:t>63.3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17F"/>
                    </a:solidFill>
                  </a:tcPr>
                </a:tc>
                <a:tc>
                  <a:txBody>
                    <a:bodyPr/>
                    <a:lstStyle/>
                    <a:p>
                      <a:pPr algn="r" fontAlgn="b"/>
                      <a:r>
                        <a:rPr lang="en-US" sz="300" b="0" i="0" u="none" strike="noStrike">
                          <a:solidFill>
                            <a:srgbClr val="000000"/>
                          </a:solidFill>
                          <a:latin typeface="Calibri"/>
                        </a:rPr>
                        <a:t>58.7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580"/>
                    </a:solidFill>
                  </a:tcPr>
                </a:tc>
                <a:tc>
                  <a:txBody>
                    <a:bodyPr/>
                    <a:lstStyle/>
                    <a:p>
                      <a:pPr algn="r" fontAlgn="b"/>
                      <a:r>
                        <a:rPr lang="en-US" sz="300" b="0" i="0" u="none" strike="noStrike">
                          <a:solidFill>
                            <a:srgbClr val="000000"/>
                          </a:solidFill>
                          <a:latin typeface="Calibri"/>
                        </a:rPr>
                        <a:t>63.8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sz="300" b="0" i="0" u="none" strike="noStrike">
                          <a:solidFill>
                            <a:srgbClr val="000000"/>
                          </a:solidFill>
                          <a:latin typeface="Calibri"/>
                        </a:rPr>
                        <a:t>61.8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D280"/>
                    </a:solidFill>
                  </a:tcPr>
                </a:tc>
                <a:tc>
                  <a:txBody>
                    <a:bodyPr/>
                    <a:lstStyle/>
                    <a:p>
                      <a:pPr algn="r" fontAlgn="b"/>
                      <a:r>
                        <a:rPr lang="en-US" sz="300" b="0" i="0" u="none" strike="noStrike">
                          <a:solidFill>
                            <a:srgbClr val="000000"/>
                          </a:solidFill>
                          <a:latin typeface="Calibri"/>
                        </a:rPr>
                        <a:t>72.5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97E"/>
                    </a:solidFill>
                  </a:tcPr>
                </a:tc>
                <a:tc>
                  <a:txBody>
                    <a:bodyPr/>
                    <a:lstStyle/>
                    <a:p>
                      <a:pPr algn="r" fontAlgn="b"/>
                      <a:r>
                        <a:rPr lang="en-US" sz="300" b="0" i="0" u="none" strike="noStrike">
                          <a:solidFill>
                            <a:srgbClr val="000000"/>
                          </a:solidFill>
                          <a:latin typeface="Calibri"/>
                        </a:rPr>
                        <a:t>67.8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D7F"/>
                    </a:solidFill>
                  </a:tcPr>
                </a:tc>
                <a:tc>
                  <a:txBody>
                    <a:bodyPr/>
                    <a:lstStyle/>
                    <a:p>
                      <a:pPr algn="r" fontAlgn="b"/>
                      <a:r>
                        <a:rPr lang="en-US" sz="300" b="0" i="0" u="none" strike="noStrike">
                          <a:solidFill>
                            <a:srgbClr val="000000"/>
                          </a:solidFill>
                          <a:latin typeface="Calibri"/>
                        </a:rPr>
                        <a:t>71.9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97E"/>
                    </a:solidFill>
                  </a:tcPr>
                </a:tc>
                <a:tc>
                  <a:txBody>
                    <a:bodyPr/>
                    <a:lstStyle/>
                    <a:p>
                      <a:pPr algn="r" fontAlgn="b"/>
                      <a:r>
                        <a:rPr lang="en-US" sz="300" b="0" i="0" u="none" strike="noStrike">
                          <a:solidFill>
                            <a:srgbClr val="000000"/>
                          </a:solidFill>
                          <a:latin typeface="Calibri"/>
                        </a:rPr>
                        <a:t>28.4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ECE582"/>
                    </a:solidFill>
                  </a:tcPr>
                </a:tc>
                <a:tc>
                  <a:txBody>
                    <a:bodyPr/>
                    <a:lstStyle/>
                    <a:p>
                      <a:pPr algn="r" fontAlgn="b"/>
                      <a:r>
                        <a:rPr lang="en-US" sz="300" b="0" i="0" u="none" strike="noStrike">
                          <a:solidFill>
                            <a:srgbClr val="000000"/>
                          </a:solidFill>
                          <a:latin typeface="Calibri"/>
                        </a:rPr>
                        <a:t>68.3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C7E"/>
                    </a:solidFill>
                  </a:tcPr>
                </a:tc>
                <a:tc>
                  <a:txBody>
                    <a:bodyPr/>
                    <a:lstStyle/>
                    <a:p>
                      <a:pPr algn="r" fontAlgn="b"/>
                      <a:r>
                        <a:rPr lang="en-US" sz="300" b="0" i="0" u="none" strike="noStrike">
                          <a:solidFill>
                            <a:srgbClr val="000000"/>
                          </a:solidFill>
                          <a:latin typeface="Calibri"/>
                        </a:rPr>
                        <a:t>32.4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300" b="0" i="0" u="none" strike="noStrike">
                          <a:solidFill>
                            <a:srgbClr val="000000"/>
                          </a:solidFill>
                          <a:latin typeface="Calibri"/>
                        </a:rPr>
                        <a:t>72.2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97E"/>
                    </a:solidFill>
                  </a:tcPr>
                </a:tc>
                <a:tc>
                  <a:txBody>
                    <a:bodyPr/>
                    <a:lstStyle/>
                    <a:p>
                      <a:pPr algn="r" fontAlgn="b"/>
                      <a:r>
                        <a:rPr lang="en-US" sz="300" b="0" i="0" u="none" strike="noStrike">
                          <a:solidFill>
                            <a:srgbClr val="000000"/>
                          </a:solidFill>
                          <a:latin typeface="Calibri"/>
                        </a:rPr>
                        <a:t>35.0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72.9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EC87E"/>
                    </a:solidFill>
                  </a:tcPr>
                </a:tc>
                <a:tc>
                  <a:txBody>
                    <a:bodyPr/>
                    <a:lstStyle/>
                    <a:p>
                      <a:pPr algn="r" fontAlgn="b"/>
                      <a:r>
                        <a:rPr lang="en-US" sz="300" b="0" i="0" u="none" strike="noStrike">
                          <a:solidFill>
                            <a:srgbClr val="000000"/>
                          </a:solidFill>
                          <a:latin typeface="Calibri"/>
                        </a:rPr>
                        <a:t>34.1</a:t>
                      </a:r>
                    </a:p>
                  </a:txBody>
                  <a:tcPr marL="2249" marR="2249" marT="2249"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EA84"/>
                    </a:solidFill>
                  </a:tcPr>
                </a:tc>
              </a:tr>
              <a:tr h="44980">
                <a:tc rowSpan="6">
                  <a:txBody>
                    <a:bodyPr/>
                    <a:lstStyle/>
                    <a:p>
                      <a:pPr algn="ctr" fontAlgn="ctr"/>
                      <a:r>
                        <a:rPr lang="en-US" sz="500" b="1" i="0" u="none" strike="noStrike">
                          <a:solidFill>
                            <a:srgbClr val="000000"/>
                          </a:solidFill>
                          <a:latin typeface="Calibri"/>
                        </a:rPr>
                        <a:t>NDR</a:t>
                      </a:r>
                    </a:p>
                  </a:txBody>
                  <a:tcPr marL="2249" marR="2249" marT="22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latin typeface="Calibri"/>
                        </a:rPr>
                        <a:t>NDR 20-34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300" b="0" i="0" u="none" strike="noStrike">
                          <a:solidFill>
                            <a:srgbClr val="000000"/>
                          </a:solidFill>
                          <a:latin typeface="Calibri"/>
                        </a:rPr>
                        <a:t>11.0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6CC7D"/>
                    </a:solidFill>
                  </a:tcPr>
                </a:tc>
                <a:tc>
                  <a:txBody>
                    <a:bodyPr/>
                    <a:lstStyle/>
                    <a:p>
                      <a:pPr algn="r" fontAlgn="b"/>
                      <a:r>
                        <a:rPr lang="en-US" sz="300" b="0" i="0" u="none" strike="noStrike">
                          <a:solidFill>
                            <a:srgbClr val="000000"/>
                          </a:solidFill>
                          <a:latin typeface="Calibri"/>
                        </a:rPr>
                        <a:t>5.3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79C47C"/>
                    </a:solidFill>
                  </a:tcPr>
                </a:tc>
                <a:tc>
                  <a:txBody>
                    <a:bodyPr/>
                    <a:lstStyle/>
                    <a:p>
                      <a:pPr algn="r" fontAlgn="b"/>
                      <a:r>
                        <a:rPr lang="en-US" sz="300" b="0" i="0" u="none" strike="noStrike">
                          <a:solidFill>
                            <a:srgbClr val="000000"/>
                          </a:solidFill>
                          <a:latin typeface="Calibri"/>
                        </a:rPr>
                        <a:t>13.9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4D07E"/>
                    </a:solidFill>
                  </a:tcPr>
                </a:tc>
                <a:tc>
                  <a:txBody>
                    <a:bodyPr/>
                    <a:lstStyle/>
                    <a:p>
                      <a:pPr algn="r" fontAlgn="b"/>
                      <a:r>
                        <a:rPr lang="en-US" sz="300" b="0" i="0" u="none" strike="noStrike">
                          <a:solidFill>
                            <a:srgbClr val="000000"/>
                          </a:solidFill>
                          <a:latin typeface="Calibri"/>
                        </a:rPr>
                        <a:t>9.0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BC97D"/>
                    </a:solidFill>
                  </a:tcPr>
                </a:tc>
                <a:tc>
                  <a:txBody>
                    <a:bodyPr/>
                    <a:lstStyle/>
                    <a:p>
                      <a:pPr algn="r" fontAlgn="b"/>
                      <a:r>
                        <a:rPr lang="en-US" sz="300" b="0" i="0" u="none" strike="noStrike">
                          <a:solidFill>
                            <a:srgbClr val="000000"/>
                          </a:solidFill>
                          <a:latin typeface="Calibri"/>
                        </a:rPr>
                        <a:t>12.7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300" b="0" i="0" u="none" strike="noStrike">
                          <a:solidFill>
                            <a:srgbClr val="000000"/>
                          </a:solidFill>
                          <a:latin typeface="Calibri"/>
                        </a:rPr>
                        <a:t>9.2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CCA7D"/>
                    </a:solidFill>
                  </a:tcPr>
                </a:tc>
                <a:tc>
                  <a:txBody>
                    <a:bodyPr/>
                    <a:lstStyle/>
                    <a:p>
                      <a:pPr algn="r" fontAlgn="b"/>
                      <a:r>
                        <a:rPr lang="en-US" sz="300" b="0" i="0" u="none" strike="noStrike">
                          <a:solidFill>
                            <a:srgbClr val="000000"/>
                          </a:solidFill>
                          <a:latin typeface="Calibri"/>
                        </a:rPr>
                        <a:t>11.9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ACD7E"/>
                    </a:solidFill>
                  </a:tcPr>
                </a:tc>
                <a:tc>
                  <a:txBody>
                    <a:bodyPr/>
                    <a:lstStyle/>
                    <a:p>
                      <a:pPr algn="r" fontAlgn="b"/>
                      <a:r>
                        <a:rPr lang="en-US" sz="300" b="0" i="0" u="none" strike="noStrike">
                          <a:solidFill>
                            <a:srgbClr val="000000"/>
                          </a:solidFill>
                          <a:latin typeface="Calibri"/>
                        </a:rPr>
                        <a:t>6.9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1C67C"/>
                    </a:solidFill>
                  </a:tcPr>
                </a:tc>
                <a:tc>
                  <a:txBody>
                    <a:bodyPr/>
                    <a:lstStyle/>
                    <a:p>
                      <a:pPr algn="r" fontAlgn="b"/>
                      <a:r>
                        <a:rPr lang="en-US" sz="300" b="0" i="0" u="none" strike="noStrike">
                          <a:solidFill>
                            <a:srgbClr val="000000"/>
                          </a:solidFill>
                          <a:latin typeface="Calibri"/>
                        </a:rPr>
                        <a:t>11.3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300" b="0" i="0" u="none" strike="noStrike">
                          <a:solidFill>
                            <a:srgbClr val="000000"/>
                          </a:solidFill>
                          <a:latin typeface="Calibri"/>
                        </a:rPr>
                        <a:t>11.5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300" b="0" i="0" u="none" strike="noStrike">
                          <a:solidFill>
                            <a:srgbClr val="000000"/>
                          </a:solidFill>
                          <a:latin typeface="Calibri"/>
                        </a:rPr>
                        <a:t>15.0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9D27F"/>
                    </a:solidFill>
                  </a:tcPr>
                </a:tc>
                <a:tc>
                  <a:txBody>
                    <a:bodyPr/>
                    <a:lstStyle/>
                    <a:p>
                      <a:pPr algn="r" fontAlgn="b"/>
                      <a:r>
                        <a:rPr lang="en-US" sz="300" b="0" i="0" u="none" strike="noStrike">
                          <a:solidFill>
                            <a:srgbClr val="000000"/>
                          </a:solidFill>
                          <a:latin typeface="Calibri"/>
                        </a:rPr>
                        <a:t>14.0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4D07E"/>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13.5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2D07E"/>
                    </a:solidFill>
                  </a:tcPr>
                </a:tc>
                <a:tc>
                  <a:txBody>
                    <a:bodyPr/>
                    <a:lstStyle/>
                    <a:p>
                      <a:pPr algn="r" fontAlgn="b"/>
                      <a:r>
                        <a:rPr lang="en-US" sz="300" b="0" i="0" u="none" strike="noStrike">
                          <a:solidFill>
                            <a:srgbClr val="000000"/>
                          </a:solidFill>
                          <a:latin typeface="Calibri"/>
                        </a:rPr>
                        <a:t>13.2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0CF7E"/>
                    </a:solidFill>
                  </a:tcPr>
                </a:tc>
                <a:tc>
                  <a:txBody>
                    <a:bodyPr/>
                    <a:lstStyle/>
                    <a:p>
                      <a:pPr algn="r" fontAlgn="b"/>
                      <a:r>
                        <a:rPr lang="en-US" sz="300" b="0" i="0" u="none" strike="noStrike">
                          <a:solidFill>
                            <a:srgbClr val="000000"/>
                          </a:solidFill>
                          <a:latin typeface="Calibri"/>
                        </a:rPr>
                        <a:t>15.0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9D27F"/>
                    </a:solidFill>
                  </a:tcPr>
                </a:tc>
                <a:tc>
                  <a:txBody>
                    <a:bodyPr/>
                    <a:lstStyle/>
                    <a:p>
                      <a:pPr algn="r" fontAlgn="b"/>
                      <a:r>
                        <a:rPr lang="en-US" sz="300" b="0" i="0" u="none" strike="noStrike">
                          <a:solidFill>
                            <a:srgbClr val="000000"/>
                          </a:solidFill>
                          <a:latin typeface="Calibri"/>
                        </a:rPr>
                        <a:t>10.9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300" b="0" i="0" u="none" strike="noStrike">
                          <a:solidFill>
                            <a:srgbClr val="000000"/>
                          </a:solidFill>
                          <a:latin typeface="Calibri"/>
                        </a:rPr>
                        <a:t>12.5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DCE7E"/>
                    </a:solidFill>
                  </a:tcPr>
                </a:tc>
                <a:tc>
                  <a:txBody>
                    <a:bodyPr/>
                    <a:lstStyle/>
                    <a:p>
                      <a:pPr algn="r" fontAlgn="b"/>
                      <a:r>
                        <a:rPr lang="en-US" sz="300" b="0" i="0" u="none" strike="noStrike">
                          <a:solidFill>
                            <a:srgbClr val="000000"/>
                          </a:solidFill>
                          <a:latin typeface="Calibri"/>
                        </a:rPr>
                        <a:t>12.9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FCF7E"/>
                    </a:solidFill>
                  </a:tcPr>
                </a:tc>
                <a:tc>
                  <a:txBody>
                    <a:bodyPr/>
                    <a:lstStyle/>
                    <a:p>
                      <a:pPr algn="r" fontAlgn="b"/>
                      <a:r>
                        <a:rPr lang="en-US" sz="300" b="0" i="0" u="none" strike="noStrike">
                          <a:solidFill>
                            <a:srgbClr val="000000"/>
                          </a:solidFill>
                          <a:latin typeface="Calibri"/>
                        </a:rPr>
                        <a:t>14.1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5D17E"/>
                    </a:solidFill>
                  </a:tcPr>
                </a:tc>
                <a:tc>
                  <a:txBody>
                    <a:bodyPr/>
                    <a:lstStyle/>
                    <a:p>
                      <a:pPr algn="r" fontAlgn="b"/>
                      <a:r>
                        <a:rPr lang="en-US" sz="300" b="0" i="0" u="none" strike="noStrike">
                          <a:solidFill>
                            <a:srgbClr val="000000"/>
                          </a:solidFill>
                          <a:latin typeface="Calibri"/>
                        </a:rPr>
                        <a:t>10.9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300" b="0" i="0" u="none" strike="noStrike">
                          <a:solidFill>
                            <a:srgbClr val="000000"/>
                          </a:solidFill>
                          <a:latin typeface="Calibri"/>
                        </a:rPr>
                        <a:t>12.7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300" b="0" i="0" u="none" strike="noStrike">
                          <a:solidFill>
                            <a:srgbClr val="000000"/>
                          </a:solidFill>
                          <a:latin typeface="Calibri"/>
                        </a:rPr>
                        <a:t>11.2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300" b="0" i="0" u="none" strike="noStrike">
                          <a:solidFill>
                            <a:srgbClr val="000000"/>
                          </a:solidFill>
                          <a:latin typeface="Calibri"/>
                        </a:rPr>
                        <a:t>11.8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9CD7E"/>
                    </a:solidFill>
                  </a:tcPr>
                </a:tc>
                <a:tc>
                  <a:txBody>
                    <a:bodyPr/>
                    <a:lstStyle/>
                    <a:p>
                      <a:pPr algn="r" fontAlgn="b"/>
                      <a:r>
                        <a:rPr lang="en-US" sz="300" b="0" i="0" u="none" strike="noStrike">
                          <a:solidFill>
                            <a:srgbClr val="000000"/>
                          </a:solidFill>
                          <a:latin typeface="Calibri"/>
                        </a:rPr>
                        <a:t>21.8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r" fontAlgn="b"/>
                      <a:r>
                        <a:rPr lang="en-US" sz="300" b="0" i="0" u="none" strike="noStrike">
                          <a:solidFill>
                            <a:srgbClr val="000000"/>
                          </a:solidFill>
                          <a:latin typeface="Calibri"/>
                        </a:rPr>
                        <a:t>7.3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3C77C"/>
                    </a:solidFill>
                  </a:tcPr>
                </a:tc>
                <a:tc>
                  <a:txBody>
                    <a:bodyPr/>
                    <a:lstStyle/>
                    <a:p>
                      <a:pPr algn="r" fontAlgn="b"/>
                      <a:r>
                        <a:rPr lang="en-US" sz="300" b="0" i="0" u="none" strike="noStrike">
                          <a:solidFill>
                            <a:srgbClr val="000000"/>
                          </a:solidFill>
                          <a:latin typeface="Calibri"/>
                        </a:rPr>
                        <a:t>20.6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5DA80"/>
                    </a:solidFill>
                  </a:tcPr>
                </a:tc>
                <a:tc>
                  <a:txBody>
                    <a:bodyPr/>
                    <a:lstStyle/>
                    <a:p>
                      <a:pPr algn="r" fontAlgn="b"/>
                      <a:r>
                        <a:rPr lang="en-US" sz="300" b="0" i="0" u="none" strike="noStrike">
                          <a:solidFill>
                            <a:srgbClr val="000000"/>
                          </a:solidFill>
                          <a:latin typeface="Calibri"/>
                        </a:rPr>
                        <a:t>9.2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CCA7D"/>
                    </a:solidFill>
                  </a:tcPr>
                </a:tc>
                <a:tc>
                  <a:txBody>
                    <a:bodyPr/>
                    <a:lstStyle/>
                    <a:p>
                      <a:pPr algn="r" fontAlgn="b"/>
                      <a:r>
                        <a:rPr lang="en-US" sz="300" b="0" i="0" u="none" strike="noStrike">
                          <a:solidFill>
                            <a:srgbClr val="000000"/>
                          </a:solidFill>
                          <a:latin typeface="Calibri"/>
                        </a:rPr>
                        <a:t>20.1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2D980"/>
                    </a:solidFill>
                  </a:tcPr>
                </a:tc>
                <a:tc>
                  <a:txBody>
                    <a:bodyPr/>
                    <a:lstStyle/>
                    <a:p>
                      <a:pPr algn="r" fontAlgn="b"/>
                      <a:r>
                        <a:rPr lang="en-US" sz="300" b="0" i="0" u="none" strike="noStrike">
                          <a:solidFill>
                            <a:srgbClr val="000000"/>
                          </a:solidFill>
                          <a:latin typeface="Calibri"/>
                        </a:rPr>
                        <a:t>8.7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AC97D"/>
                    </a:solidFill>
                  </a:tcPr>
                </a:tc>
                <a:tc>
                  <a:txBody>
                    <a:bodyPr/>
                    <a:lstStyle/>
                    <a:p>
                      <a:pPr algn="r" fontAlgn="b"/>
                      <a:r>
                        <a:rPr lang="en-US" sz="300" b="0" i="0" u="none" strike="noStrike">
                          <a:solidFill>
                            <a:srgbClr val="000000"/>
                          </a:solidFill>
                          <a:latin typeface="Calibri"/>
                        </a:rPr>
                        <a:t>20.4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4DA80"/>
                    </a:solidFill>
                  </a:tcPr>
                </a:tc>
                <a:tc>
                  <a:txBody>
                    <a:bodyPr/>
                    <a:lstStyle/>
                    <a:p>
                      <a:pPr algn="r" fontAlgn="b"/>
                      <a:r>
                        <a:rPr lang="en-US" sz="300" b="0" i="0" u="none" strike="noStrike">
                          <a:solidFill>
                            <a:srgbClr val="000000"/>
                          </a:solidFill>
                          <a:latin typeface="Calibri"/>
                        </a:rPr>
                        <a:t>5.9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7CC57C"/>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300" b="0" i="0" u="none" strike="noStrike">
                          <a:solidFill>
                            <a:srgbClr val="000000"/>
                          </a:solidFill>
                          <a:latin typeface="Calibri"/>
                        </a:rPr>
                        <a:t>6.1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7DC57C"/>
                    </a:solidFill>
                  </a:tcPr>
                </a:tc>
                <a:tc>
                  <a:txBody>
                    <a:bodyPr/>
                    <a:lstStyle/>
                    <a:p>
                      <a:pPr algn="r" fontAlgn="b"/>
                      <a:r>
                        <a:rPr lang="en-US" sz="300" b="0" i="0" u="none" strike="noStrike">
                          <a:solidFill>
                            <a:srgbClr val="000000"/>
                          </a:solidFill>
                          <a:latin typeface="Calibri"/>
                        </a:rPr>
                        <a:t>14.0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4D17E"/>
                    </a:solidFill>
                  </a:tcPr>
                </a:tc>
                <a:tc>
                  <a:txBody>
                    <a:bodyPr/>
                    <a:lstStyle/>
                    <a:p>
                      <a:pPr algn="r" fontAlgn="b"/>
                      <a:r>
                        <a:rPr lang="en-US" sz="300" b="0" i="0" u="none" strike="noStrike">
                          <a:solidFill>
                            <a:srgbClr val="000000"/>
                          </a:solidFill>
                          <a:latin typeface="Calibri"/>
                        </a:rPr>
                        <a:t>7.9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6C87D"/>
                    </a:solidFill>
                  </a:tcPr>
                </a:tc>
                <a:tc>
                  <a:txBody>
                    <a:bodyPr/>
                    <a:lstStyle/>
                    <a:p>
                      <a:pPr algn="r" fontAlgn="b"/>
                      <a:r>
                        <a:rPr lang="en-US" sz="300" b="0" i="0" u="none" strike="noStrike">
                          <a:solidFill>
                            <a:srgbClr val="000000"/>
                          </a:solidFill>
                          <a:latin typeface="Calibri"/>
                        </a:rPr>
                        <a:t>14.0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4D07E"/>
                    </a:solidFill>
                  </a:tcPr>
                </a:tc>
                <a:tc>
                  <a:txBody>
                    <a:bodyPr/>
                    <a:lstStyle/>
                    <a:p>
                      <a:pPr algn="r" fontAlgn="b"/>
                      <a:r>
                        <a:rPr lang="en-US" sz="300" b="0" i="0" u="none" strike="noStrike">
                          <a:solidFill>
                            <a:srgbClr val="000000"/>
                          </a:solidFill>
                          <a:latin typeface="Calibri"/>
                        </a:rPr>
                        <a:t>7.5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4C77C"/>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300" b="0" i="0" u="none" strike="noStrike">
                          <a:solidFill>
                            <a:srgbClr val="000000"/>
                          </a:solidFill>
                          <a:latin typeface="Calibri"/>
                        </a:rPr>
                        <a:t>7.2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3C77C"/>
                    </a:solidFill>
                  </a:tcPr>
                </a:tc>
                <a:tc>
                  <a:txBody>
                    <a:bodyPr/>
                    <a:lstStyle/>
                    <a:p>
                      <a:pPr algn="r" fontAlgn="b"/>
                      <a:r>
                        <a:rPr lang="en-US" sz="300" b="0" i="0" u="none" strike="noStrike">
                          <a:solidFill>
                            <a:srgbClr val="000000"/>
                          </a:solidFill>
                          <a:latin typeface="Calibri"/>
                        </a:rPr>
                        <a:t>11.7</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9CD7E"/>
                    </a:solidFill>
                  </a:tcPr>
                </a:tc>
                <a:tc>
                  <a:txBody>
                    <a:bodyPr/>
                    <a:lstStyle/>
                    <a:p>
                      <a:pPr algn="r" fontAlgn="b"/>
                      <a:r>
                        <a:rPr lang="en-US" sz="300" b="0" i="0" u="none" strike="noStrike">
                          <a:solidFill>
                            <a:srgbClr val="000000"/>
                          </a:solidFill>
                          <a:latin typeface="Calibri"/>
                        </a:rPr>
                        <a:t>13.2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0CF7E"/>
                    </a:solidFill>
                  </a:tcPr>
                </a:tc>
                <a:tc>
                  <a:txBody>
                    <a:bodyPr/>
                    <a:lstStyle/>
                    <a:p>
                      <a:pPr algn="r" fontAlgn="b"/>
                      <a:r>
                        <a:rPr lang="en-US" sz="300" b="0" i="0" u="none" strike="noStrike">
                          <a:solidFill>
                            <a:srgbClr val="000000"/>
                          </a:solidFill>
                          <a:latin typeface="Calibri"/>
                        </a:rPr>
                        <a:t>14.4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6D17E"/>
                    </a:solidFill>
                  </a:tcPr>
                </a:tc>
                <a:tc>
                  <a:txBody>
                    <a:bodyPr/>
                    <a:lstStyle/>
                    <a:p>
                      <a:pPr algn="r" fontAlgn="b"/>
                      <a:r>
                        <a:rPr lang="en-US" sz="300" b="0" i="0" u="none" strike="noStrike">
                          <a:solidFill>
                            <a:srgbClr val="000000"/>
                          </a:solidFill>
                          <a:latin typeface="Calibri"/>
                        </a:rPr>
                        <a:t>13.2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0CF7E"/>
                    </a:solidFill>
                  </a:tcPr>
                </a:tc>
                <a:tc>
                  <a:txBody>
                    <a:bodyPr/>
                    <a:lstStyle/>
                    <a:p>
                      <a:pPr algn="r" fontAlgn="b"/>
                      <a:r>
                        <a:rPr lang="en-US" sz="300" b="0" i="0" u="none" strike="noStrike">
                          <a:solidFill>
                            <a:srgbClr val="000000"/>
                          </a:solidFill>
                          <a:latin typeface="Calibri"/>
                        </a:rPr>
                        <a:t>13.8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3D07E"/>
                    </a:solidFill>
                  </a:tcPr>
                </a:tc>
                <a:tc>
                  <a:txBody>
                    <a:bodyPr/>
                    <a:lstStyle/>
                    <a:p>
                      <a:pPr algn="r" fontAlgn="b"/>
                      <a:r>
                        <a:rPr lang="en-US" sz="300" b="0" i="0" u="none" strike="noStrike">
                          <a:solidFill>
                            <a:srgbClr val="000000"/>
                          </a:solidFill>
                          <a:latin typeface="Calibri"/>
                        </a:rPr>
                        <a:t>12.8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300" b="0" i="0" u="none" strike="noStrike">
                          <a:solidFill>
                            <a:srgbClr val="000000"/>
                          </a:solidFill>
                          <a:latin typeface="Calibri"/>
                        </a:rPr>
                        <a:t>13.8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3D07E"/>
                    </a:solidFill>
                  </a:tcPr>
                </a:tc>
                <a:tc>
                  <a:txBody>
                    <a:bodyPr/>
                    <a:lstStyle/>
                    <a:p>
                      <a:pPr algn="r" fontAlgn="b"/>
                      <a:r>
                        <a:rPr lang="en-US" sz="300" b="0" i="0" u="none" strike="noStrike">
                          <a:solidFill>
                            <a:srgbClr val="000000"/>
                          </a:solidFill>
                          <a:latin typeface="Calibri"/>
                        </a:rPr>
                        <a:t>12.6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DCE7E"/>
                    </a:solidFill>
                  </a:tcPr>
                </a:tc>
                <a:tc>
                  <a:txBody>
                    <a:bodyPr/>
                    <a:lstStyle/>
                    <a:p>
                      <a:pPr algn="r" fontAlgn="b"/>
                      <a:r>
                        <a:rPr lang="en-US" sz="300" b="0" i="0" u="none" strike="noStrike">
                          <a:solidFill>
                            <a:srgbClr val="000000"/>
                          </a:solidFill>
                          <a:latin typeface="Calibri"/>
                        </a:rPr>
                        <a:t>11.5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300" b="0" i="0" u="none" strike="noStrike">
                          <a:solidFill>
                            <a:srgbClr val="000000"/>
                          </a:solidFill>
                          <a:latin typeface="Calibri"/>
                        </a:rPr>
                        <a:t>11.8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9CD7E"/>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300" b="0" i="0" u="none" strike="noStrike">
                          <a:solidFill>
                            <a:srgbClr val="000000"/>
                          </a:solidFill>
                          <a:latin typeface="Calibri"/>
                        </a:rPr>
                        <a:t>15.0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9D27F"/>
                    </a:solidFill>
                  </a:tcPr>
                </a:tc>
                <a:tc>
                  <a:txBody>
                    <a:bodyPr/>
                    <a:lstStyle/>
                    <a:p>
                      <a:pPr algn="r" fontAlgn="b"/>
                      <a:r>
                        <a:rPr lang="en-US" sz="300" b="0" i="0" u="none" strike="noStrike">
                          <a:solidFill>
                            <a:srgbClr val="000000"/>
                          </a:solidFill>
                          <a:latin typeface="Calibri"/>
                        </a:rPr>
                        <a:t>12.4</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300" b="0" i="0" u="none" strike="noStrike">
                          <a:solidFill>
                            <a:srgbClr val="000000"/>
                          </a:solidFill>
                          <a:latin typeface="Calibri"/>
                        </a:rPr>
                        <a:t>13.2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A0CF7E"/>
                    </a:solidFill>
                  </a:tcPr>
                </a:tc>
                <a:tc>
                  <a:txBody>
                    <a:bodyPr/>
                    <a:lstStyle/>
                    <a:p>
                      <a:pPr algn="r" fontAlgn="b"/>
                      <a:r>
                        <a:rPr lang="en-US" sz="300" b="0" i="0" u="none" strike="noStrike">
                          <a:solidFill>
                            <a:srgbClr val="000000"/>
                          </a:solidFill>
                          <a:latin typeface="Calibri"/>
                        </a:rPr>
                        <a:t>12.8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300" b="0" i="0" u="none" strike="noStrike">
                          <a:solidFill>
                            <a:srgbClr val="000000"/>
                          </a:solidFill>
                          <a:latin typeface="Calibri"/>
                        </a:rPr>
                        <a:t>21.0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7DA80"/>
                    </a:solidFill>
                  </a:tcPr>
                </a:tc>
                <a:tc>
                  <a:txBody>
                    <a:bodyPr/>
                    <a:lstStyle/>
                    <a:p>
                      <a:pPr algn="r" fontAlgn="b"/>
                      <a:r>
                        <a:rPr lang="en-US" sz="300" b="0" i="0" u="none" strike="noStrike">
                          <a:solidFill>
                            <a:srgbClr val="000000"/>
                          </a:solidFill>
                          <a:latin typeface="Calibri"/>
                        </a:rPr>
                        <a:t>6.1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7DC57C"/>
                    </a:solidFill>
                  </a:tcPr>
                </a:tc>
                <a:tc>
                  <a:txBody>
                    <a:bodyPr/>
                    <a:lstStyle/>
                    <a:p>
                      <a:pPr algn="r" fontAlgn="b"/>
                      <a:r>
                        <a:rPr lang="en-US" sz="300" b="0" i="0" u="none" strike="noStrike">
                          <a:solidFill>
                            <a:srgbClr val="000000"/>
                          </a:solidFill>
                          <a:latin typeface="Calibri"/>
                        </a:rPr>
                        <a:t>21.9</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r" fontAlgn="b"/>
                      <a:r>
                        <a:rPr lang="en-US" sz="300" b="0" i="0" u="none" strike="noStrike">
                          <a:solidFill>
                            <a:srgbClr val="000000"/>
                          </a:solidFill>
                          <a:latin typeface="Calibri"/>
                        </a:rPr>
                        <a:t>9.2</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DCA7D"/>
                    </a:solidFill>
                  </a:tcPr>
                </a:tc>
                <a:tc>
                  <a:txBody>
                    <a:bodyPr/>
                    <a:lstStyle/>
                    <a:p>
                      <a:pPr algn="r" fontAlgn="b"/>
                      <a:r>
                        <a:rPr lang="en-US" sz="300" b="0" i="0" u="none" strike="noStrike">
                          <a:solidFill>
                            <a:srgbClr val="000000"/>
                          </a:solidFill>
                          <a:latin typeface="Calibri"/>
                        </a:rPr>
                        <a:t>18.6</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BBD780"/>
                    </a:solidFill>
                  </a:tcPr>
                </a:tc>
                <a:tc>
                  <a:txBody>
                    <a:bodyPr/>
                    <a:lstStyle/>
                    <a:p>
                      <a:pPr algn="r" fontAlgn="b"/>
                      <a:r>
                        <a:rPr lang="en-US" sz="300" b="0" i="0" u="none" strike="noStrike">
                          <a:solidFill>
                            <a:srgbClr val="000000"/>
                          </a:solidFill>
                          <a:latin typeface="Calibri"/>
                        </a:rPr>
                        <a:t>9.5</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8ECA7D"/>
                    </a:solidFill>
                  </a:tcPr>
                </a:tc>
                <a:tc>
                  <a:txBody>
                    <a:bodyPr/>
                    <a:lstStyle/>
                    <a:p>
                      <a:pPr algn="r" fontAlgn="b"/>
                      <a:r>
                        <a:rPr lang="en-US" sz="300" b="0" i="0" u="none" strike="noStrike">
                          <a:solidFill>
                            <a:srgbClr val="000000"/>
                          </a:solidFill>
                          <a:latin typeface="Calibri"/>
                        </a:rPr>
                        <a:t>19.8</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C1D980"/>
                    </a:solidFill>
                  </a:tcPr>
                </a:tc>
                <a:tc>
                  <a:txBody>
                    <a:bodyPr/>
                    <a:lstStyle/>
                    <a:p>
                      <a:pPr algn="r" fontAlgn="b"/>
                      <a:r>
                        <a:rPr lang="en-US" sz="300" b="0" i="0" u="none" strike="noStrike">
                          <a:solidFill>
                            <a:srgbClr val="000000"/>
                          </a:solidFill>
                          <a:latin typeface="Calibri"/>
                        </a:rPr>
                        <a:t>7.8</a:t>
                      </a:r>
                    </a:p>
                  </a:txBody>
                  <a:tcPr marL="2249" marR="2249" marT="224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6C87D"/>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NDR 35-50</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14.0</a:t>
                      </a:r>
                    </a:p>
                  </a:txBody>
                  <a:tcPr marL="2249" marR="2249" marT="2249" marB="0" anchor="b">
                    <a:lnL>
                      <a:noFill/>
                    </a:lnL>
                    <a:lnR>
                      <a:noFill/>
                    </a:lnR>
                    <a:lnT>
                      <a:noFill/>
                    </a:lnT>
                    <a:lnB>
                      <a:noFill/>
                    </a:lnB>
                    <a:solidFill>
                      <a:srgbClr val="A4D17E"/>
                    </a:solidFill>
                  </a:tcPr>
                </a:tc>
                <a:tc>
                  <a:txBody>
                    <a:bodyPr/>
                    <a:lstStyle/>
                    <a:p>
                      <a:pPr algn="r" fontAlgn="b"/>
                      <a:r>
                        <a:rPr lang="en-US" sz="300" b="0" i="0" u="none" strike="noStrike">
                          <a:solidFill>
                            <a:srgbClr val="000000"/>
                          </a:solidFill>
                          <a:latin typeface="Calibri"/>
                        </a:rPr>
                        <a:t>1.8</a:t>
                      </a:r>
                    </a:p>
                  </a:txBody>
                  <a:tcPr marL="2249" marR="2249" marT="2249" marB="0" anchor="b">
                    <a:lnL>
                      <a:noFill/>
                    </a:lnL>
                    <a:lnR>
                      <a:noFill/>
                    </a:lnR>
                    <a:lnT>
                      <a:noFill/>
                    </a:lnT>
                    <a:lnB>
                      <a:noFill/>
                    </a:lnB>
                    <a:solidFill>
                      <a:srgbClr val="68BF7B"/>
                    </a:solidFill>
                  </a:tcPr>
                </a:tc>
                <a:tc>
                  <a:txBody>
                    <a:bodyPr/>
                    <a:lstStyle/>
                    <a:p>
                      <a:pPr algn="r" fontAlgn="b"/>
                      <a:r>
                        <a:rPr lang="en-US" sz="300" b="0" i="0" u="none" strike="noStrike">
                          <a:solidFill>
                            <a:srgbClr val="000000"/>
                          </a:solidFill>
                          <a:latin typeface="Calibri"/>
                        </a:rPr>
                        <a:t>13.7</a:t>
                      </a:r>
                    </a:p>
                  </a:txBody>
                  <a:tcPr marL="2249" marR="2249" marT="2249"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8.3</a:t>
                      </a:r>
                    </a:p>
                  </a:txBody>
                  <a:tcPr marL="2249" marR="2249" marT="2249"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13.4</a:t>
                      </a:r>
                    </a:p>
                  </a:txBody>
                  <a:tcPr marL="2249" marR="2249" marT="2249"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6.4</a:t>
                      </a:r>
                    </a:p>
                  </a:txBody>
                  <a:tcPr marL="2249" marR="2249" marT="2249" marB="0" anchor="b">
                    <a:lnL>
                      <a:noFill/>
                    </a:lnL>
                    <a:lnR>
                      <a:noFill/>
                    </a:lnR>
                    <a:lnT>
                      <a:noFill/>
                    </a:lnT>
                    <a:lnB>
                      <a:noFill/>
                    </a:lnB>
                    <a:solidFill>
                      <a:srgbClr val="7EC67C"/>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6.0</a:t>
                      </a:r>
                    </a:p>
                  </a:txBody>
                  <a:tcPr marL="2249" marR="2249" marT="2249"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13.3</a:t>
                      </a:r>
                    </a:p>
                  </a:txBody>
                  <a:tcPr marL="2249" marR="2249" marT="2249" marB="0" anchor="b">
                    <a:lnL>
                      <a:noFill/>
                    </a:lnL>
                    <a:lnR>
                      <a:noFill/>
                    </a:lnR>
                    <a:lnT>
                      <a:noFill/>
                    </a:lnT>
                    <a:lnB>
                      <a:noFill/>
                    </a:lnB>
                    <a:solidFill>
                      <a:srgbClr val="A1CF7E"/>
                    </a:solidFill>
                  </a:tcPr>
                </a:tc>
                <a:tc>
                  <a:txBody>
                    <a:bodyPr/>
                    <a:lstStyle/>
                    <a:p>
                      <a:pPr algn="r" fontAlgn="b"/>
                      <a:r>
                        <a:rPr lang="en-US" sz="300" b="0" i="0" u="none" strike="noStrike">
                          <a:solidFill>
                            <a:srgbClr val="000000"/>
                          </a:solidFill>
                          <a:latin typeface="Calibri"/>
                        </a:rPr>
                        <a:t>17.9</a:t>
                      </a:r>
                    </a:p>
                  </a:txBody>
                  <a:tcPr marL="2249" marR="2249" marT="2249"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17.8</a:t>
                      </a:r>
                    </a:p>
                  </a:txBody>
                  <a:tcPr marL="2249" marR="2249" marT="2249"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17.7</a:t>
                      </a:r>
                    </a:p>
                  </a:txBody>
                  <a:tcPr marL="2249" marR="2249" marT="2249"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16.3</a:t>
                      </a:r>
                    </a:p>
                  </a:txBody>
                  <a:tcPr marL="2249" marR="2249" marT="2249"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16.7</a:t>
                      </a:r>
                    </a:p>
                  </a:txBody>
                  <a:tcPr marL="2249" marR="2249" marT="2249"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14.9</a:t>
                      </a:r>
                    </a:p>
                  </a:txBody>
                  <a:tcPr marL="2249" marR="2249" marT="2249"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15.0</a:t>
                      </a:r>
                    </a:p>
                  </a:txBody>
                  <a:tcPr marL="2249" marR="2249" marT="2249"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9.6</a:t>
                      </a:r>
                    </a:p>
                  </a:txBody>
                  <a:tcPr marL="2249" marR="2249" marT="2249"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12.6</a:t>
                      </a:r>
                    </a:p>
                  </a:txBody>
                  <a:tcPr marL="2249" marR="2249" marT="2249"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16.1</a:t>
                      </a:r>
                    </a:p>
                  </a:txBody>
                  <a:tcPr marL="2249" marR="2249" marT="2249"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12.4</a:t>
                      </a:r>
                    </a:p>
                  </a:txBody>
                  <a:tcPr marL="2249" marR="2249" marT="2249"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14.6</a:t>
                      </a:r>
                    </a:p>
                  </a:txBody>
                  <a:tcPr marL="2249" marR="2249" marT="2249"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11.3</a:t>
                      </a:r>
                    </a:p>
                  </a:txBody>
                  <a:tcPr marL="2249" marR="2249" marT="2249"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30.1</a:t>
                      </a:r>
                    </a:p>
                  </a:txBody>
                  <a:tcPr marL="2249" marR="2249" marT="2249"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1.6</a:t>
                      </a:r>
                    </a:p>
                  </a:txBody>
                  <a:tcPr marL="2249" marR="2249" marT="2249"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30.0</a:t>
                      </a:r>
                    </a:p>
                  </a:txBody>
                  <a:tcPr marL="2249" marR="2249" marT="2249"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9.2</a:t>
                      </a:r>
                    </a:p>
                  </a:txBody>
                  <a:tcPr marL="2249" marR="2249" marT="2249"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30.5</a:t>
                      </a:r>
                    </a:p>
                  </a:txBody>
                  <a:tcPr marL="2249" marR="2249" marT="2249"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7.5</a:t>
                      </a:r>
                    </a:p>
                  </a:txBody>
                  <a:tcPr marL="2249" marR="2249" marT="2249"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32.0</a:t>
                      </a:r>
                    </a:p>
                  </a:txBody>
                  <a:tcPr marL="2249" marR="2249" marT="2249"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5.2</a:t>
                      </a:r>
                    </a:p>
                  </a:txBody>
                  <a:tcPr marL="2249" marR="2249" marT="2249"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12.1</a:t>
                      </a:r>
                    </a:p>
                  </a:txBody>
                  <a:tcPr marL="2249" marR="2249" marT="2249"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0.7</a:t>
                      </a:r>
                    </a:p>
                  </a:txBody>
                  <a:tcPr marL="2249" marR="2249" marT="2249"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15.1</a:t>
                      </a:r>
                    </a:p>
                  </a:txBody>
                  <a:tcPr marL="2249" marR="2249" marT="2249"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9.3</a:t>
                      </a:r>
                    </a:p>
                  </a:txBody>
                  <a:tcPr marL="2249" marR="2249" marT="2249"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7.6</a:t>
                      </a:r>
                    </a:p>
                  </a:txBody>
                  <a:tcPr marL="2249" marR="2249" marT="2249"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13.7</a:t>
                      </a:r>
                    </a:p>
                  </a:txBody>
                  <a:tcPr marL="2249" marR="2249" marT="2249"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5.9</a:t>
                      </a:r>
                    </a:p>
                  </a:txBody>
                  <a:tcPr marL="2249" marR="2249" marT="2249"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15.9</a:t>
                      </a:r>
                    </a:p>
                  </a:txBody>
                  <a:tcPr marL="2249" marR="2249" marT="2249"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13.5</a:t>
                      </a:r>
                    </a:p>
                  </a:txBody>
                  <a:tcPr marL="2249" marR="2249" marT="2249"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16.7</a:t>
                      </a:r>
                    </a:p>
                  </a:txBody>
                  <a:tcPr marL="2249" marR="2249" marT="2249"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17.7</a:t>
                      </a:r>
                    </a:p>
                  </a:txBody>
                  <a:tcPr marL="2249" marR="2249" marT="2249"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16.9</a:t>
                      </a:r>
                    </a:p>
                  </a:txBody>
                  <a:tcPr marL="2249" marR="2249" marT="2249"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15.1</a:t>
                      </a:r>
                    </a:p>
                  </a:txBody>
                  <a:tcPr marL="2249" marR="2249" marT="2249"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14.7</a:t>
                      </a:r>
                    </a:p>
                  </a:txBody>
                  <a:tcPr marL="2249" marR="2249" marT="2249"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16.8</a:t>
                      </a:r>
                    </a:p>
                  </a:txBody>
                  <a:tcPr marL="2249" marR="2249" marT="2249"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9.8</a:t>
                      </a:r>
                    </a:p>
                  </a:txBody>
                  <a:tcPr marL="2249" marR="2249" marT="2249"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12.6</a:t>
                      </a:r>
                    </a:p>
                  </a:txBody>
                  <a:tcPr marL="2249" marR="2249" marT="2249"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13.6</a:t>
                      </a:r>
                    </a:p>
                  </a:txBody>
                  <a:tcPr marL="2249" marR="2249" marT="2249"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14.1</a:t>
                      </a:r>
                    </a:p>
                  </a:txBody>
                  <a:tcPr marL="2249" marR="2249" marT="2249"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11.0</a:t>
                      </a:r>
                    </a:p>
                  </a:txBody>
                  <a:tcPr marL="2249" marR="2249" marT="2249"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12.7</a:t>
                      </a:r>
                    </a:p>
                  </a:txBody>
                  <a:tcPr marL="2249" marR="2249" marT="2249"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13.0</a:t>
                      </a:r>
                    </a:p>
                  </a:txBody>
                  <a:tcPr marL="2249" marR="2249" marT="2249"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14.3</a:t>
                      </a:r>
                    </a:p>
                  </a:txBody>
                  <a:tcPr marL="2249" marR="2249" marT="2249"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29.1</a:t>
                      </a:r>
                    </a:p>
                  </a:txBody>
                  <a:tcPr marL="2249" marR="2249" marT="2249"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2.8</a:t>
                      </a:r>
                    </a:p>
                  </a:txBody>
                  <a:tcPr marL="2249" marR="2249" marT="2249" marB="0" anchor="b">
                    <a:lnL>
                      <a:noFill/>
                    </a:lnL>
                    <a:lnR>
                      <a:noFill/>
                    </a:lnR>
                    <a:lnT>
                      <a:noFill/>
                    </a:lnT>
                    <a:lnB>
                      <a:noFill/>
                    </a:lnB>
                    <a:solidFill>
                      <a:srgbClr val="6DC17B"/>
                    </a:solidFill>
                  </a:tcPr>
                </a:tc>
                <a:tc>
                  <a:txBody>
                    <a:bodyPr/>
                    <a:lstStyle/>
                    <a:p>
                      <a:pPr algn="r" fontAlgn="b"/>
                      <a:r>
                        <a:rPr lang="en-US" sz="300" b="0" i="0" u="none" strike="noStrike">
                          <a:solidFill>
                            <a:srgbClr val="000000"/>
                          </a:solidFill>
                          <a:latin typeface="Calibri"/>
                        </a:rPr>
                        <a:t>32.1</a:t>
                      </a:r>
                    </a:p>
                  </a:txBody>
                  <a:tcPr marL="2249" marR="2249" marT="2249"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9.2</a:t>
                      </a:r>
                    </a:p>
                  </a:txBody>
                  <a:tcPr marL="2249" marR="2249" marT="2249"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31.2</a:t>
                      </a:r>
                    </a:p>
                  </a:txBody>
                  <a:tcPr marL="2249" marR="2249" marT="2249"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7.6</a:t>
                      </a:r>
                    </a:p>
                  </a:txBody>
                  <a:tcPr marL="2249" marR="2249" marT="2249"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29.5</a:t>
                      </a:r>
                    </a:p>
                  </a:txBody>
                  <a:tcPr marL="2249" marR="2249" marT="2249"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3.7</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71C27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NDR 50-65</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31.7</a:t>
                      </a:r>
                    </a:p>
                  </a:txBody>
                  <a:tcPr marL="2249" marR="2249" marT="2249"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11.8</a:t>
                      </a:r>
                    </a:p>
                  </a:txBody>
                  <a:tcPr marL="2249" marR="2249" marT="2249"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35.0</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15.0</a:t>
                      </a:r>
                    </a:p>
                  </a:txBody>
                  <a:tcPr marL="2249" marR="2249" marT="2249"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34.7</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7.9</a:t>
                      </a:r>
                    </a:p>
                  </a:txBody>
                  <a:tcPr marL="2249" marR="2249" marT="2249"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37.7</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9.4</a:t>
                      </a:r>
                    </a:p>
                  </a:txBody>
                  <a:tcPr marL="2249" marR="2249" marT="2249"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40.5</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39.3</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42.1</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42.5</a:t>
                      </a:r>
                    </a:p>
                  </a:txBody>
                  <a:tcPr marL="2249" marR="2249" marT="2249"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40.3</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38.5</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39.3</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36.1</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28.6</a:t>
                      </a:r>
                    </a:p>
                  </a:txBody>
                  <a:tcPr marL="2249" marR="2249" marT="2249"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33.6</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30.6</a:t>
                      </a:r>
                    </a:p>
                  </a:txBody>
                  <a:tcPr marL="2249" marR="2249" marT="2249"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33.9</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26.9</a:t>
                      </a:r>
                    </a:p>
                  </a:txBody>
                  <a:tcPr marL="2249" marR="2249" marT="2249"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30.1</a:t>
                      </a:r>
                    </a:p>
                  </a:txBody>
                  <a:tcPr marL="2249" marR="2249" marT="2249"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27.7</a:t>
                      </a:r>
                    </a:p>
                  </a:txBody>
                  <a:tcPr marL="2249" marR="2249" marT="2249"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32.2</a:t>
                      </a:r>
                    </a:p>
                  </a:txBody>
                  <a:tcPr marL="2249" marR="2249" marT="2249"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57.7</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11.1</a:t>
                      </a:r>
                    </a:p>
                  </a:txBody>
                  <a:tcPr marL="2249" marR="2249" marT="2249"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54.5</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10.4</a:t>
                      </a:r>
                    </a:p>
                  </a:txBody>
                  <a:tcPr marL="2249" marR="2249" marT="2249"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56.4</a:t>
                      </a:r>
                    </a:p>
                  </a:txBody>
                  <a:tcPr marL="2249" marR="2249" marT="2249"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6.9</a:t>
                      </a:r>
                    </a:p>
                  </a:txBody>
                  <a:tcPr marL="2249" marR="2249" marT="2249"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58.6</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7.3</a:t>
                      </a:r>
                    </a:p>
                  </a:txBody>
                  <a:tcPr marL="2249" marR="2249" marT="2249"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31.8</a:t>
                      </a:r>
                    </a:p>
                  </a:txBody>
                  <a:tcPr marL="2249" marR="2249" marT="2249"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9.3</a:t>
                      </a:r>
                    </a:p>
                  </a:txBody>
                  <a:tcPr marL="2249" marR="2249" marT="2249"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34.4</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11.6</a:t>
                      </a:r>
                    </a:p>
                  </a:txBody>
                  <a:tcPr marL="2249" marR="2249" marT="2249"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35.0</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7.7</a:t>
                      </a:r>
                    </a:p>
                  </a:txBody>
                  <a:tcPr marL="2249" marR="2249" marT="2249"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30.0</a:t>
                      </a:r>
                    </a:p>
                  </a:txBody>
                  <a:tcPr marL="2249" marR="2249" marT="2249"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8.2</a:t>
                      </a:r>
                    </a:p>
                  </a:txBody>
                  <a:tcPr marL="2249" marR="2249" marT="2249"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38.2</a:t>
                      </a:r>
                    </a:p>
                  </a:txBody>
                  <a:tcPr marL="2249" marR="2249" marT="2249"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38.3</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39.6</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40.0</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36.6</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39.5</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34.0</a:t>
                      </a:r>
                    </a:p>
                  </a:txBody>
                  <a:tcPr marL="2249" marR="2249" marT="2249"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36.2</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28.3</a:t>
                      </a:r>
                    </a:p>
                  </a:txBody>
                  <a:tcPr marL="2249" marR="2249" marT="2249"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28.3</a:t>
                      </a:r>
                    </a:p>
                  </a:txBody>
                  <a:tcPr marL="2249" marR="2249" marT="2249"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32.0</a:t>
                      </a:r>
                    </a:p>
                  </a:txBody>
                  <a:tcPr marL="2249" marR="2249" marT="2249"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32.4</a:t>
                      </a:r>
                    </a:p>
                  </a:txBody>
                  <a:tcPr marL="2249" marR="2249" marT="2249"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29.7</a:t>
                      </a:r>
                    </a:p>
                  </a:txBody>
                  <a:tcPr marL="2249" marR="2249" marT="2249"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30.7</a:t>
                      </a:r>
                    </a:p>
                  </a:txBody>
                  <a:tcPr marL="2249" marR="2249" marT="2249"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28.3</a:t>
                      </a:r>
                    </a:p>
                  </a:txBody>
                  <a:tcPr marL="2249" marR="2249" marT="2249"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35.2</a:t>
                      </a:r>
                    </a:p>
                  </a:txBody>
                  <a:tcPr marL="2249" marR="2249" marT="2249"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58.7</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9.0</a:t>
                      </a:r>
                    </a:p>
                  </a:txBody>
                  <a:tcPr marL="2249" marR="2249" marT="2249"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55.4</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11.5</a:t>
                      </a:r>
                    </a:p>
                  </a:txBody>
                  <a:tcPr marL="2249" marR="2249" marT="2249"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54.7</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9.9</a:t>
                      </a:r>
                    </a:p>
                  </a:txBody>
                  <a:tcPr marL="2249" marR="2249" marT="2249"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52.2</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6.6</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7FC67C"/>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NDR 65-75</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51.4</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17.2</a:t>
                      </a:r>
                    </a:p>
                  </a:txBody>
                  <a:tcPr marL="2249" marR="2249" marT="2249"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54.4</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10.8</a:t>
                      </a:r>
                    </a:p>
                  </a:txBody>
                  <a:tcPr marL="2249" marR="2249" marT="2249"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52.7</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14.5</a:t>
                      </a:r>
                    </a:p>
                  </a:txBody>
                  <a:tcPr marL="2249" marR="2249" marT="2249"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54.6</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12.5</a:t>
                      </a:r>
                    </a:p>
                  </a:txBody>
                  <a:tcPr marL="2249" marR="2249" marT="2249"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54.5</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58.6</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51.8</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56.2</a:t>
                      </a:r>
                    </a:p>
                  </a:txBody>
                  <a:tcPr marL="2249" marR="2249" marT="2249"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49.8</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52.2</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52.9</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52.7</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46.5</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55.7</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46.5</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60.3</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47.3</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59.4</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49.8</a:t>
                      </a:r>
                    </a:p>
                  </a:txBody>
                  <a:tcPr marL="2249" marR="2249" marT="2249"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55.2</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60.7</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14.8</a:t>
                      </a:r>
                    </a:p>
                  </a:txBody>
                  <a:tcPr marL="2249" marR="2249" marT="2249"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56.3</a:t>
                      </a:r>
                    </a:p>
                  </a:txBody>
                  <a:tcPr marL="2249" marR="2249" marT="2249"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5.4</a:t>
                      </a:r>
                    </a:p>
                  </a:txBody>
                  <a:tcPr marL="2249" marR="2249" marT="2249"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59.2</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7.8</a:t>
                      </a:r>
                    </a:p>
                  </a:txBody>
                  <a:tcPr marL="2249" marR="2249" marT="2249"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57.4</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6.3</a:t>
                      </a:r>
                    </a:p>
                  </a:txBody>
                  <a:tcPr marL="2249" marR="2249" marT="2249" marB="0" anchor="b">
                    <a:lnL>
                      <a:noFill/>
                    </a:lnL>
                    <a:lnR>
                      <a:noFill/>
                    </a:lnR>
                    <a:lnT>
                      <a:noFill/>
                    </a:lnT>
                    <a:lnB>
                      <a:noFill/>
                    </a:lnB>
                    <a:solidFill>
                      <a:srgbClr val="7EC57C"/>
                    </a:solidFill>
                  </a:tcPr>
                </a:tc>
                <a:tc>
                  <a:txBody>
                    <a:bodyPr/>
                    <a:lstStyle/>
                    <a:p>
                      <a:pPr algn="r" fontAlgn="b"/>
                      <a:r>
                        <a:rPr lang="en-US" sz="300" b="0" i="0" u="none" strike="noStrike">
                          <a:solidFill>
                            <a:srgbClr val="000000"/>
                          </a:solidFill>
                          <a:latin typeface="Calibri"/>
                        </a:rPr>
                        <a:t>54.9</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17.6</a:t>
                      </a:r>
                    </a:p>
                  </a:txBody>
                  <a:tcPr marL="2249" marR="2249" marT="2249"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53.4</a:t>
                      </a:r>
                    </a:p>
                  </a:txBody>
                  <a:tcPr marL="2249" marR="2249" marT="2249"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13.5</a:t>
                      </a:r>
                    </a:p>
                  </a:txBody>
                  <a:tcPr marL="2249" marR="2249" marT="2249"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56.2</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13.9</a:t>
                      </a:r>
                    </a:p>
                  </a:txBody>
                  <a:tcPr marL="2249" marR="2249" marT="2249"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56.1</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12.6</a:t>
                      </a:r>
                    </a:p>
                  </a:txBody>
                  <a:tcPr marL="2249" marR="2249" marT="2249"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50.9</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58.5</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54.9</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57.2</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52.4</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56.8</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55.0</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52.0</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47.1</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58.3</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47.3</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62.3</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46.4</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59.6</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47.4</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56.2</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58.0</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16.9</a:t>
                      </a:r>
                    </a:p>
                  </a:txBody>
                  <a:tcPr marL="2249" marR="2249" marT="2249"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56.8</a:t>
                      </a:r>
                    </a:p>
                  </a:txBody>
                  <a:tcPr marL="2249" marR="2249" marT="2249"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5.4</a:t>
                      </a:r>
                    </a:p>
                  </a:txBody>
                  <a:tcPr marL="2249" marR="2249" marT="2249"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59.0</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5.8</a:t>
                      </a:r>
                    </a:p>
                  </a:txBody>
                  <a:tcPr marL="2249" marR="2249" marT="2249"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55.7</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7.4</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84C77C"/>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NDR 75+</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75.7</a:t>
                      </a:r>
                    </a:p>
                  </a:txBody>
                  <a:tcPr marL="2249" marR="2249" marT="2249"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3.3</a:t>
                      </a:r>
                    </a:p>
                  </a:txBody>
                  <a:tcPr marL="2249" marR="2249" marT="2249"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70.6</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6.0</a:t>
                      </a:r>
                    </a:p>
                  </a:txBody>
                  <a:tcPr marL="2249" marR="2249" marT="2249"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68.5</a:t>
                      </a:r>
                    </a:p>
                  </a:txBody>
                  <a:tcPr marL="2249" marR="2249" marT="2249"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6.9</a:t>
                      </a:r>
                    </a:p>
                  </a:txBody>
                  <a:tcPr marL="2249" marR="2249" marT="2249"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68.7</a:t>
                      </a:r>
                    </a:p>
                  </a:txBody>
                  <a:tcPr marL="2249" marR="2249" marT="2249"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17.2</a:t>
                      </a:r>
                    </a:p>
                  </a:txBody>
                  <a:tcPr marL="2249" marR="2249" marT="2249"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59.3</a:t>
                      </a:r>
                    </a:p>
                  </a:txBody>
                  <a:tcPr marL="2249" marR="2249" marT="2249"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55.0</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53.3</a:t>
                      </a:r>
                    </a:p>
                  </a:txBody>
                  <a:tcPr marL="2249" marR="2249" marT="2249"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53.0</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51.0</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54.5</a:t>
                      </a:r>
                    </a:p>
                  </a:txBody>
                  <a:tcPr marL="2249" marR="2249" marT="2249"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52.0</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50.8</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76.6</a:t>
                      </a:r>
                    </a:p>
                  </a:txBody>
                  <a:tcPr marL="2249" marR="2249" marT="2249"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76.7</a:t>
                      </a:r>
                    </a:p>
                  </a:txBody>
                  <a:tcPr marL="2249" marR="2249" marT="2249"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61.4</a:t>
                      </a:r>
                    </a:p>
                  </a:txBody>
                  <a:tcPr marL="2249" marR="2249" marT="2249"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77.4</a:t>
                      </a:r>
                    </a:p>
                  </a:txBody>
                  <a:tcPr marL="2249" marR="2249" marT="2249"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58.6</a:t>
                      </a:r>
                    </a:p>
                  </a:txBody>
                  <a:tcPr marL="2249" marR="2249" marT="2249"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70.6</a:t>
                      </a:r>
                    </a:p>
                  </a:txBody>
                  <a:tcPr marL="2249" marR="2249" marT="2249"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60.7</a:t>
                      </a:r>
                    </a:p>
                  </a:txBody>
                  <a:tcPr marL="2249" marR="2249" marT="2249"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73.7</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46.5</a:t>
                      </a:r>
                    </a:p>
                  </a:txBody>
                  <a:tcPr marL="2249" marR="2249" marT="2249"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37.8</a:t>
                      </a:r>
                    </a:p>
                  </a:txBody>
                  <a:tcPr marL="2249" marR="2249" marT="2249"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26.2</a:t>
                      </a:r>
                    </a:p>
                  </a:txBody>
                  <a:tcPr marL="2249" marR="2249" marT="2249"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38.0</a:t>
                      </a:r>
                    </a:p>
                  </a:txBody>
                  <a:tcPr marL="2249" marR="2249" marT="2249"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20.8</a:t>
                      </a:r>
                    </a:p>
                  </a:txBody>
                  <a:tcPr marL="2249" marR="2249" marT="2249"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36.1</a:t>
                      </a:r>
                    </a:p>
                  </a:txBody>
                  <a:tcPr marL="2249" marR="2249" marT="2249"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31.3</a:t>
                      </a:r>
                    </a:p>
                  </a:txBody>
                  <a:tcPr marL="2249" marR="2249" marT="2249"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39.7</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78.1</a:t>
                      </a:r>
                    </a:p>
                  </a:txBody>
                  <a:tcPr marL="2249" marR="2249" marT="2249"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9.6</a:t>
                      </a:r>
                    </a:p>
                  </a:txBody>
                  <a:tcPr marL="2249" marR="2249" marT="2249"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67.5</a:t>
                      </a:r>
                    </a:p>
                  </a:txBody>
                  <a:tcPr marL="2249" marR="2249" marT="2249"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7.6</a:t>
                      </a:r>
                    </a:p>
                  </a:txBody>
                  <a:tcPr marL="2249" marR="2249" marT="2249"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62.3</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8.3</a:t>
                      </a:r>
                    </a:p>
                  </a:txBody>
                  <a:tcPr marL="2249" marR="2249" marT="2249"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72.3</a:t>
                      </a:r>
                    </a:p>
                  </a:txBody>
                  <a:tcPr marL="2249" marR="2249" marT="2249"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17.7</a:t>
                      </a:r>
                    </a:p>
                  </a:txBody>
                  <a:tcPr marL="2249" marR="2249" marT="2249"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63.1</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51.4</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44.9</a:t>
                      </a:r>
                    </a:p>
                  </a:txBody>
                  <a:tcPr marL="2249" marR="2249" marT="2249"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53.8</a:t>
                      </a:r>
                    </a:p>
                  </a:txBody>
                  <a:tcPr marL="2249" marR="2249" marT="2249"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48.9</a:t>
                      </a:r>
                    </a:p>
                  </a:txBody>
                  <a:tcPr marL="2249" marR="2249" marT="2249"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53.0</a:t>
                      </a:r>
                    </a:p>
                  </a:txBody>
                  <a:tcPr marL="2249" marR="2249" marT="2249"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51.3</a:t>
                      </a:r>
                    </a:p>
                  </a:txBody>
                  <a:tcPr marL="2249" marR="2249" marT="2249"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55.4</a:t>
                      </a:r>
                    </a:p>
                  </a:txBody>
                  <a:tcPr marL="2249" marR="2249" marT="2249"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73.6</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72.8</a:t>
                      </a:r>
                    </a:p>
                  </a:txBody>
                  <a:tcPr marL="2249" marR="2249" marT="2249"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63.4</a:t>
                      </a:r>
                    </a:p>
                  </a:txBody>
                  <a:tcPr marL="2249" marR="2249" marT="2249"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67.7</a:t>
                      </a:r>
                    </a:p>
                  </a:txBody>
                  <a:tcPr marL="2249" marR="2249" marT="2249"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56.4</a:t>
                      </a:r>
                    </a:p>
                  </a:txBody>
                  <a:tcPr marL="2249" marR="2249" marT="2249"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71.6</a:t>
                      </a:r>
                    </a:p>
                  </a:txBody>
                  <a:tcPr marL="2249" marR="2249" marT="2249"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63.3</a:t>
                      </a:r>
                    </a:p>
                  </a:txBody>
                  <a:tcPr marL="2249" marR="2249" marT="2249"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71.9</a:t>
                      </a:r>
                    </a:p>
                  </a:txBody>
                  <a:tcPr marL="2249" marR="2249" marT="2249"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47.7</a:t>
                      </a:r>
                    </a:p>
                  </a:txBody>
                  <a:tcPr marL="2249" marR="2249" marT="2249"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38.5</a:t>
                      </a:r>
                    </a:p>
                  </a:txBody>
                  <a:tcPr marL="2249" marR="2249" marT="2249"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25.4</a:t>
                      </a:r>
                    </a:p>
                  </a:txBody>
                  <a:tcPr marL="2249" marR="2249" marT="2249"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41.4</a:t>
                      </a:r>
                    </a:p>
                  </a:txBody>
                  <a:tcPr marL="2249" marR="2249" marT="2249"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21.9</a:t>
                      </a:r>
                    </a:p>
                  </a:txBody>
                  <a:tcPr marL="2249" marR="2249" marT="2249"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40.3</a:t>
                      </a:r>
                    </a:p>
                  </a:txBody>
                  <a:tcPr marL="2249" marR="2249" marT="2249"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31.3</a:t>
                      </a:r>
                    </a:p>
                  </a:txBody>
                  <a:tcPr marL="2249" marR="2249" marT="2249"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40.8</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FE483"/>
                    </a:solidFill>
                  </a:tcPr>
                </a:tc>
              </a:tr>
              <a:tr h="47229">
                <a:tc vMerge="1">
                  <a:txBody>
                    <a:bodyPr/>
                    <a:lstStyle/>
                    <a:p>
                      <a:endParaRPr lang="en-US"/>
                    </a:p>
                  </a:txBody>
                  <a:tcPr/>
                </a:tc>
                <a:tc>
                  <a:txBody>
                    <a:bodyPr/>
                    <a:lstStyle/>
                    <a:p>
                      <a:pPr algn="l" fontAlgn="b"/>
                      <a:r>
                        <a:rPr lang="en-US" sz="300" b="0" i="0" u="none" strike="noStrike">
                          <a:solidFill>
                            <a:srgbClr val="000000"/>
                          </a:solidFill>
                          <a:latin typeface="Calibri"/>
                        </a:rPr>
                        <a:t>NDR Total</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300" b="0" i="0" u="none" strike="noStrike">
                          <a:solidFill>
                            <a:srgbClr val="000000"/>
                          </a:solidFill>
                          <a:latin typeface="Calibri"/>
                        </a:rPr>
                        <a:t>41.7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300" b="0" i="0" u="none" strike="noStrike">
                          <a:solidFill>
                            <a:srgbClr val="000000"/>
                          </a:solidFill>
                          <a:latin typeface="Calibri"/>
                        </a:rPr>
                        <a:t>14.3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A6D17E"/>
                    </a:solidFill>
                  </a:tcPr>
                </a:tc>
                <a:tc>
                  <a:txBody>
                    <a:bodyPr/>
                    <a:lstStyle/>
                    <a:p>
                      <a:pPr algn="r" fontAlgn="b"/>
                      <a:r>
                        <a:rPr lang="en-US" sz="300" b="0" i="0" u="none" strike="noStrike">
                          <a:solidFill>
                            <a:srgbClr val="000000"/>
                          </a:solidFill>
                          <a:latin typeface="Calibri"/>
                        </a:rPr>
                        <a:t>42.6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300" b="0" i="0" u="none" strike="noStrike">
                          <a:solidFill>
                            <a:srgbClr val="000000"/>
                          </a:solidFill>
                          <a:latin typeface="Calibri"/>
                        </a:rPr>
                        <a:t>9.7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FCA7D"/>
                    </a:solidFill>
                  </a:tcPr>
                </a:tc>
                <a:tc>
                  <a:txBody>
                    <a:bodyPr/>
                    <a:lstStyle/>
                    <a:p>
                      <a:pPr algn="r" fontAlgn="b"/>
                      <a:r>
                        <a:rPr lang="en-US" sz="300" b="0" i="0" u="none" strike="noStrike">
                          <a:solidFill>
                            <a:srgbClr val="000000"/>
                          </a:solidFill>
                          <a:latin typeface="Calibri"/>
                        </a:rPr>
                        <a:t>42.5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300" b="0" i="0" u="none" strike="noStrike">
                          <a:solidFill>
                            <a:srgbClr val="000000"/>
                          </a:solidFill>
                          <a:latin typeface="Calibri"/>
                        </a:rPr>
                        <a:t>10.6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3CC7D"/>
                    </a:solidFill>
                  </a:tcPr>
                </a:tc>
                <a:tc>
                  <a:txBody>
                    <a:bodyPr/>
                    <a:lstStyle/>
                    <a:p>
                      <a:pPr algn="r" fontAlgn="b"/>
                      <a:r>
                        <a:rPr lang="en-US" sz="300" b="0" i="0" u="none" strike="noStrike">
                          <a:solidFill>
                            <a:srgbClr val="000000"/>
                          </a:solidFill>
                          <a:latin typeface="Calibri"/>
                        </a:rPr>
                        <a:t>45.4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7.1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2C77C"/>
                    </a:solidFill>
                  </a:tcPr>
                </a:tc>
                <a:tc>
                  <a:txBody>
                    <a:bodyPr/>
                    <a:lstStyle/>
                    <a:p>
                      <a:pPr algn="r" fontAlgn="b"/>
                      <a:r>
                        <a:rPr lang="en-US" sz="300" b="0" i="0" u="none" strike="noStrike">
                          <a:solidFill>
                            <a:srgbClr val="000000"/>
                          </a:solidFill>
                          <a:latin typeface="Calibri"/>
                        </a:rPr>
                        <a:t>44.4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48.2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E82"/>
                    </a:solidFill>
                  </a:tcPr>
                </a:tc>
                <a:tc>
                  <a:txBody>
                    <a:bodyPr/>
                    <a:lstStyle/>
                    <a:p>
                      <a:pPr algn="r" fontAlgn="b"/>
                      <a:r>
                        <a:rPr lang="en-US" sz="300" b="0" i="0" u="none" strike="noStrike">
                          <a:solidFill>
                            <a:srgbClr val="000000"/>
                          </a:solidFill>
                          <a:latin typeface="Calibri"/>
                        </a:rPr>
                        <a:t>43.1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42.3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300" b="0" i="0" u="none" strike="noStrike">
                          <a:solidFill>
                            <a:srgbClr val="000000"/>
                          </a:solidFill>
                          <a:latin typeface="Calibri"/>
                        </a:rPr>
                        <a:t>38.4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300" b="0" i="0" u="none" strike="noStrike">
                          <a:solidFill>
                            <a:srgbClr val="000000"/>
                          </a:solidFill>
                          <a:latin typeface="Calibri"/>
                        </a:rPr>
                        <a:t>41.7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300" b="0" i="0" u="none" strike="noStrike">
                          <a:solidFill>
                            <a:srgbClr val="000000"/>
                          </a:solidFill>
                          <a:latin typeface="Calibri"/>
                        </a:rPr>
                        <a:t>43.8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300" b="0" i="0" u="none" strike="noStrike">
                          <a:solidFill>
                            <a:srgbClr val="000000"/>
                          </a:solidFill>
                          <a:latin typeface="Calibri"/>
                        </a:rPr>
                        <a:t>44.3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35.0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41.4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300" b="0" i="0" u="none" strike="noStrike">
                          <a:solidFill>
                            <a:srgbClr val="000000"/>
                          </a:solidFill>
                          <a:latin typeface="Calibri"/>
                        </a:rPr>
                        <a:t>34.0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300" b="0" i="0" u="none" strike="noStrike">
                          <a:solidFill>
                            <a:srgbClr val="000000"/>
                          </a:solidFill>
                          <a:latin typeface="Calibri"/>
                        </a:rPr>
                        <a:t>40.2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300" b="0" i="0" u="none" strike="noStrike">
                          <a:solidFill>
                            <a:srgbClr val="000000"/>
                          </a:solidFill>
                          <a:latin typeface="Calibri"/>
                        </a:rPr>
                        <a:t>34.7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46.8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F82"/>
                    </a:solidFill>
                  </a:tcPr>
                </a:tc>
                <a:tc>
                  <a:txBody>
                    <a:bodyPr/>
                    <a:lstStyle/>
                    <a:p>
                      <a:pPr algn="r" fontAlgn="b"/>
                      <a:r>
                        <a:rPr lang="en-US" sz="300" b="0" i="0" u="none" strike="noStrike">
                          <a:solidFill>
                            <a:srgbClr val="000000"/>
                          </a:solidFill>
                          <a:latin typeface="Calibri"/>
                        </a:rPr>
                        <a:t>32.4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300" b="0" i="0" u="none" strike="noStrike">
                          <a:solidFill>
                            <a:srgbClr val="000000"/>
                          </a:solidFill>
                          <a:latin typeface="Calibri"/>
                        </a:rPr>
                        <a:t>44.7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48.1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E82"/>
                    </a:solidFill>
                  </a:tcPr>
                </a:tc>
                <a:tc>
                  <a:txBody>
                    <a:bodyPr/>
                    <a:lstStyle/>
                    <a:p>
                      <a:pPr algn="r" fontAlgn="b"/>
                      <a:r>
                        <a:rPr lang="en-US" sz="300" b="0" i="0" u="none" strike="noStrike">
                          <a:solidFill>
                            <a:srgbClr val="000000"/>
                          </a:solidFill>
                          <a:latin typeface="Calibri"/>
                        </a:rPr>
                        <a:t>12.7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ECF7E"/>
                    </a:solidFill>
                  </a:tcPr>
                </a:tc>
                <a:tc>
                  <a:txBody>
                    <a:bodyPr/>
                    <a:lstStyle/>
                    <a:p>
                      <a:pPr algn="r" fontAlgn="b"/>
                      <a:r>
                        <a:rPr lang="en-US" sz="300" b="0" i="0" u="none" strike="noStrike">
                          <a:solidFill>
                            <a:srgbClr val="000000"/>
                          </a:solidFill>
                          <a:latin typeface="Calibri"/>
                        </a:rPr>
                        <a:t>48.9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300" b="0" i="0" u="none" strike="noStrike">
                          <a:solidFill>
                            <a:srgbClr val="000000"/>
                          </a:solidFill>
                          <a:latin typeface="Calibri"/>
                        </a:rPr>
                        <a:t>9.1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CC97D"/>
                    </a:solidFill>
                  </a:tcPr>
                </a:tc>
                <a:tc>
                  <a:txBody>
                    <a:bodyPr/>
                    <a:lstStyle/>
                    <a:p>
                      <a:pPr algn="r" fontAlgn="b"/>
                      <a:r>
                        <a:rPr lang="en-US" sz="300" b="0" i="0" u="none" strike="noStrike">
                          <a:solidFill>
                            <a:srgbClr val="000000"/>
                          </a:solidFill>
                          <a:latin typeface="Calibri"/>
                        </a:rPr>
                        <a:t>49.6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C82"/>
                    </a:solidFill>
                  </a:tcPr>
                </a:tc>
                <a:tc>
                  <a:txBody>
                    <a:bodyPr/>
                    <a:lstStyle/>
                    <a:p>
                      <a:pPr algn="r" fontAlgn="b"/>
                      <a:r>
                        <a:rPr lang="en-US" sz="300" b="0" i="0" u="none" strike="noStrike">
                          <a:solidFill>
                            <a:srgbClr val="000000"/>
                          </a:solidFill>
                          <a:latin typeface="Calibri"/>
                        </a:rPr>
                        <a:t>8.0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6C87D"/>
                    </a:solidFill>
                  </a:tcPr>
                </a:tc>
                <a:tc>
                  <a:txBody>
                    <a:bodyPr/>
                    <a:lstStyle/>
                    <a:p>
                      <a:pPr algn="r" fontAlgn="b"/>
                      <a:r>
                        <a:rPr lang="en-US" sz="300" b="0" i="0" u="none" strike="noStrike">
                          <a:solidFill>
                            <a:srgbClr val="000000"/>
                          </a:solidFill>
                          <a:latin typeface="Calibri"/>
                        </a:rPr>
                        <a:t>48.2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E82"/>
                    </a:solidFill>
                  </a:tcPr>
                </a:tc>
                <a:tc>
                  <a:txBody>
                    <a:bodyPr/>
                    <a:lstStyle/>
                    <a:p>
                      <a:pPr algn="r" fontAlgn="b"/>
                      <a:r>
                        <a:rPr lang="en-US" sz="300" b="0" i="0" u="none" strike="noStrike">
                          <a:solidFill>
                            <a:srgbClr val="000000"/>
                          </a:solidFill>
                          <a:latin typeface="Calibri"/>
                        </a:rPr>
                        <a:t>7.2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3C77C"/>
                    </a:solidFill>
                  </a:tcPr>
                </a:tc>
                <a:tc>
                  <a:txBody>
                    <a:bodyPr/>
                    <a:lstStyle/>
                    <a:p>
                      <a:pPr algn="r" fontAlgn="b"/>
                      <a:r>
                        <a:rPr lang="en-US" sz="300" b="0" i="0" u="none" strike="noStrike">
                          <a:solidFill>
                            <a:srgbClr val="000000"/>
                          </a:solidFill>
                          <a:latin typeface="Calibri"/>
                        </a:rPr>
                        <a:t>39.8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300" b="0" i="0" u="none" strike="noStrike">
                          <a:solidFill>
                            <a:srgbClr val="000000"/>
                          </a:solidFill>
                          <a:latin typeface="Calibri"/>
                        </a:rPr>
                        <a:t>12.3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CCE7E"/>
                    </a:solidFill>
                  </a:tcPr>
                </a:tc>
                <a:tc>
                  <a:txBody>
                    <a:bodyPr/>
                    <a:lstStyle/>
                    <a:p>
                      <a:pPr algn="r" fontAlgn="b"/>
                      <a:r>
                        <a:rPr lang="en-US" sz="300" b="0" i="0" u="none" strike="noStrike">
                          <a:solidFill>
                            <a:srgbClr val="000000"/>
                          </a:solidFill>
                          <a:latin typeface="Calibri"/>
                        </a:rPr>
                        <a:t>40.8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300" b="0" i="0" u="none" strike="noStrike">
                          <a:solidFill>
                            <a:srgbClr val="000000"/>
                          </a:solidFill>
                          <a:latin typeface="Calibri"/>
                        </a:rPr>
                        <a:t>10.4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3CB7D"/>
                    </a:solidFill>
                  </a:tcPr>
                </a:tc>
                <a:tc>
                  <a:txBody>
                    <a:bodyPr/>
                    <a:lstStyle/>
                    <a:p>
                      <a:pPr algn="r" fontAlgn="b"/>
                      <a:r>
                        <a:rPr lang="en-US" sz="300" b="0" i="0" u="none" strike="noStrike">
                          <a:solidFill>
                            <a:srgbClr val="000000"/>
                          </a:solidFill>
                          <a:latin typeface="Calibri"/>
                        </a:rPr>
                        <a:t>43.6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7.4</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3C77C"/>
                    </a:solidFill>
                  </a:tcPr>
                </a:tc>
                <a:tc>
                  <a:txBody>
                    <a:bodyPr/>
                    <a:lstStyle/>
                    <a:p>
                      <a:pPr algn="r" fontAlgn="b"/>
                      <a:r>
                        <a:rPr lang="en-US" sz="300" b="0" i="0" u="none" strike="noStrike">
                          <a:solidFill>
                            <a:srgbClr val="000000"/>
                          </a:solidFill>
                          <a:latin typeface="Calibri"/>
                        </a:rPr>
                        <a:t>41.1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300" b="0" i="0" u="none" strike="noStrike">
                          <a:solidFill>
                            <a:srgbClr val="000000"/>
                          </a:solidFill>
                          <a:latin typeface="Calibri"/>
                        </a:rPr>
                        <a:t>12.2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BCE7E"/>
                    </a:solidFill>
                  </a:tcPr>
                </a:tc>
                <a:tc>
                  <a:txBody>
                    <a:bodyPr/>
                    <a:lstStyle/>
                    <a:p>
                      <a:pPr algn="r" fontAlgn="b"/>
                      <a:r>
                        <a:rPr lang="en-US" sz="300" b="0" i="0" u="none" strike="noStrike">
                          <a:solidFill>
                            <a:srgbClr val="000000"/>
                          </a:solidFill>
                          <a:latin typeface="Calibri"/>
                        </a:rPr>
                        <a:t>45.0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45.0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39.6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300" b="0" i="0" u="none" strike="noStrike">
                          <a:solidFill>
                            <a:srgbClr val="000000"/>
                          </a:solidFill>
                          <a:latin typeface="Calibri"/>
                        </a:rPr>
                        <a:t>50.0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C82"/>
                    </a:solidFill>
                  </a:tcPr>
                </a:tc>
                <a:tc>
                  <a:txBody>
                    <a:bodyPr/>
                    <a:lstStyle/>
                    <a:p>
                      <a:pPr algn="r" fontAlgn="b"/>
                      <a:r>
                        <a:rPr lang="en-US" sz="300" b="0" i="0" u="none" strike="noStrike">
                          <a:solidFill>
                            <a:srgbClr val="000000"/>
                          </a:solidFill>
                          <a:latin typeface="Calibri"/>
                        </a:rPr>
                        <a:t>41.7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300" b="0" i="0" u="none" strike="noStrike">
                          <a:solidFill>
                            <a:srgbClr val="000000"/>
                          </a:solidFill>
                          <a:latin typeface="Calibri"/>
                        </a:rPr>
                        <a:t>44.5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45.7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45.6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300" b="0" i="0" u="none" strike="noStrike">
                          <a:solidFill>
                            <a:srgbClr val="000000"/>
                          </a:solidFill>
                          <a:latin typeface="Calibri"/>
                        </a:rPr>
                        <a:t>35.3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41.6</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300" b="0" i="0" u="none" strike="noStrike">
                          <a:solidFill>
                            <a:srgbClr val="000000"/>
                          </a:solidFill>
                          <a:latin typeface="Calibri"/>
                        </a:rPr>
                        <a:t>36.9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300" b="0" i="0" u="none" strike="noStrike">
                          <a:solidFill>
                            <a:srgbClr val="000000"/>
                          </a:solidFill>
                          <a:latin typeface="Calibri"/>
                        </a:rPr>
                        <a:t>43.7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36.0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40.5</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300" b="0" i="0" u="none" strike="noStrike">
                          <a:solidFill>
                            <a:srgbClr val="000000"/>
                          </a:solidFill>
                          <a:latin typeface="Calibri"/>
                        </a:rPr>
                        <a:t>36.2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46.3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F82"/>
                    </a:solidFill>
                  </a:tcPr>
                </a:tc>
                <a:tc>
                  <a:txBody>
                    <a:bodyPr/>
                    <a:lstStyle/>
                    <a:p>
                      <a:pPr algn="r" fontAlgn="b"/>
                      <a:r>
                        <a:rPr lang="en-US" sz="300" b="0" i="0" u="none" strike="noStrike">
                          <a:solidFill>
                            <a:srgbClr val="000000"/>
                          </a:solidFill>
                          <a:latin typeface="Calibri"/>
                        </a:rPr>
                        <a:t>49.3</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300" b="0" i="0" u="none" strike="noStrike">
                          <a:solidFill>
                            <a:srgbClr val="000000"/>
                          </a:solidFill>
                          <a:latin typeface="Calibri"/>
                        </a:rPr>
                        <a:t>12.9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9FCF7E"/>
                    </a:solidFill>
                  </a:tcPr>
                </a:tc>
                <a:tc>
                  <a:txBody>
                    <a:bodyPr/>
                    <a:lstStyle/>
                    <a:p>
                      <a:pPr algn="r" fontAlgn="b"/>
                      <a:r>
                        <a:rPr lang="en-US" sz="300" b="0" i="0" u="none" strike="noStrike">
                          <a:solidFill>
                            <a:srgbClr val="000000"/>
                          </a:solidFill>
                          <a:latin typeface="Calibri"/>
                        </a:rPr>
                        <a:t>52.2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A81"/>
                    </a:solidFill>
                  </a:tcPr>
                </a:tc>
                <a:tc>
                  <a:txBody>
                    <a:bodyPr/>
                    <a:lstStyle/>
                    <a:p>
                      <a:pPr algn="r" fontAlgn="b"/>
                      <a:r>
                        <a:rPr lang="en-US" sz="300" b="0" i="0" u="none" strike="noStrike">
                          <a:solidFill>
                            <a:srgbClr val="000000"/>
                          </a:solidFill>
                          <a:latin typeface="Calibri"/>
                        </a:rPr>
                        <a:t>7.7</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5C77C"/>
                    </a:solidFill>
                  </a:tcPr>
                </a:tc>
                <a:tc>
                  <a:txBody>
                    <a:bodyPr/>
                    <a:lstStyle/>
                    <a:p>
                      <a:pPr algn="r" fontAlgn="b"/>
                      <a:r>
                        <a:rPr lang="en-US" sz="300" b="0" i="0" u="none" strike="noStrike">
                          <a:solidFill>
                            <a:srgbClr val="000000"/>
                          </a:solidFill>
                          <a:latin typeface="Calibri"/>
                        </a:rPr>
                        <a:t>47.8</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E82"/>
                    </a:solidFill>
                  </a:tcPr>
                </a:tc>
                <a:tc>
                  <a:txBody>
                    <a:bodyPr/>
                    <a:lstStyle/>
                    <a:p>
                      <a:pPr algn="r" fontAlgn="b"/>
                      <a:r>
                        <a:rPr lang="en-US" sz="300" b="0" i="0" u="none" strike="noStrike">
                          <a:solidFill>
                            <a:srgbClr val="000000"/>
                          </a:solidFill>
                          <a:latin typeface="Calibri"/>
                        </a:rPr>
                        <a:t>7.2</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83C77C"/>
                    </a:solidFill>
                  </a:tcPr>
                </a:tc>
                <a:tc>
                  <a:txBody>
                    <a:bodyPr/>
                    <a:lstStyle/>
                    <a:p>
                      <a:pPr algn="r" fontAlgn="b"/>
                      <a:r>
                        <a:rPr lang="en-US" sz="300" b="0" i="0" u="none" strike="noStrike">
                          <a:solidFill>
                            <a:srgbClr val="000000"/>
                          </a:solidFill>
                          <a:latin typeface="Calibri"/>
                        </a:rPr>
                        <a:t>49.9</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FDC82"/>
                    </a:solidFill>
                  </a:tcPr>
                </a:tc>
                <a:tc>
                  <a:txBody>
                    <a:bodyPr/>
                    <a:lstStyle/>
                    <a:p>
                      <a:pPr algn="r" fontAlgn="b"/>
                      <a:r>
                        <a:rPr lang="en-US" sz="300" b="0" i="0" u="none" strike="noStrike">
                          <a:solidFill>
                            <a:srgbClr val="000000"/>
                          </a:solidFill>
                          <a:latin typeface="Calibri"/>
                        </a:rPr>
                        <a:t>8.6</a:t>
                      </a:r>
                    </a:p>
                  </a:txBody>
                  <a:tcPr marL="2249" marR="2249" marT="2249"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9C97D"/>
                    </a:solidFill>
                  </a:tcPr>
                </a:tc>
              </a:tr>
              <a:tr h="44980">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r>
              <a:tr h="44980">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r>
              <a:tr h="44980">
                <a:tc>
                  <a:txBody>
                    <a:bodyPr/>
                    <a:lstStyle/>
                    <a:p>
                      <a:pPr algn="l" fontAlgn="b"/>
                      <a:endParaRPr lang="en-US" sz="300" b="0" i="0" u="none" strike="noStrike" dirty="0">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a:noFill/>
                    </a:lnB>
                  </a:tcPr>
                </a:tc>
              </a:tr>
              <a:tr h="270780">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gridSpan="9">
                  <a:txBody>
                    <a:bodyPr/>
                    <a:lstStyle/>
                    <a:p>
                      <a:pPr algn="l" fontAlgn="b"/>
                      <a:r>
                        <a:rPr lang="en-US" sz="900" b="1" i="0" u="none" strike="noStrike" dirty="0">
                          <a:solidFill>
                            <a:srgbClr val="000000"/>
                          </a:solidFill>
                          <a:latin typeface="Calibri"/>
                        </a:rPr>
                        <a:t>OVERALL MODEL RANKING RESULTS</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a:solidFill>
                          <a:srgbClr val="000000"/>
                        </a:solidFill>
                        <a:latin typeface="Calibri"/>
                      </a:endParaRP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r>
              <a:tr h="44980">
                <a:tc rowSpan="10">
                  <a:txBody>
                    <a:bodyPr/>
                    <a:lstStyle/>
                    <a:p>
                      <a:pPr algn="ctr" fontAlgn="ctr"/>
                      <a:r>
                        <a:rPr lang="en-US" sz="500" b="1" i="0" u="none" strike="noStrike">
                          <a:solidFill>
                            <a:srgbClr val="000000"/>
                          </a:solidFill>
                          <a:latin typeface="Calibri"/>
                        </a:rPr>
                        <a:t>Model Characteristics</a:t>
                      </a:r>
                    </a:p>
                  </a:txBody>
                  <a:tcPr marL="2249" marR="2249" marT="22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latin typeface="Calibri"/>
                        </a:rPr>
                        <a:t>Method_A1c</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dirty="0">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A8AC6"/>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Method_BMI</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5A8AC6"/>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Method_BP</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5A8AC6"/>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Method_Lipids</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5A8AC6"/>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Method_Smoke</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dirty="0">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5A8AC6"/>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Method_MI</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Method_Stroke</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49" marR="2249" marT="2249"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2249" marR="2249" marT="2249"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Method_DeathCHD</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4980">
                <a:tc vMerge="1">
                  <a:txBody>
                    <a:bodyPr/>
                    <a:lstStyle/>
                    <a:p>
                      <a:endParaRPr lang="en-US"/>
                    </a:p>
                  </a:txBody>
                  <a:tcPr/>
                </a:tc>
                <a:tc>
                  <a:txBody>
                    <a:bodyPr/>
                    <a:lstStyle/>
                    <a:p>
                      <a:pPr algn="l" fontAlgn="b"/>
                      <a:r>
                        <a:rPr lang="en-US" sz="300" b="0" i="0" u="none" strike="noStrike">
                          <a:solidFill>
                            <a:srgbClr val="000000"/>
                          </a:solidFill>
                          <a:latin typeface="Calibri"/>
                        </a:rPr>
                        <a:t>Method_DeathStroke</a:t>
                      </a:r>
                    </a:p>
                  </a:txBody>
                  <a:tcPr marL="2249" marR="2249" marT="2249"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47229">
                <a:tc vMerge="1">
                  <a:txBody>
                    <a:bodyPr/>
                    <a:lstStyle/>
                    <a:p>
                      <a:endParaRPr lang="en-US"/>
                    </a:p>
                  </a:txBody>
                  <a:tcPr/>
                </a:tc>
                <a:tc>
                  <a:txBody>
                    <a:bodyPr/>
                    <a:lstStyle/>
                    <a:p>
                      <a:pPr algn="l" fontAlgn="b"/>
                      <a:r>
                        <a:rPr lang="en-US" sz="300" b="0" i="0" u="none" strike="noStrike">
                          <a:solidFill>
                            <a:srgbClr val="000000"/>
                          </a:solidFill>
                          <a:latin typeface="Calibri"/>
                        </a:rPr>
                        <a:t>Method_TimeImprove</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1</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300" b="0" i="0" u="none" strike="noStrike">
                          <a:solidFill>
                            <a:srgbClr val="000000"/>
                          </a:solidFill>
                          <a:latin typeface="Calibri"/>
                        </a:rPr>
                        <a:t>0</a:t>
                      </a:r>
                    </a:p>
                  </a:txBody>
                  <a:tcPr marL="2249" marR="2249" marT="2249"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A8AC6"/>
                    </a:solidFill>
                  </a:tcPr>
                </a:tc>
              </a:tr>
              <a:tr h="87710">
                <a:tc>
                  <a:txBody>
                    <a:bodyPr/>
                    <a:lstStyle/>
                    <a:p>
                      <a:pPr algn="ctr" fontAlgn="ctr"/>
                      <a:r>
                        <a:rPr lang="en-US" sz="500" b="1" i="0" u="none" strike="noStrike" dirty="0">
                          <a:solidFill>
                            <a:srgbClr val="000000"/>
                          </a:solidFill>
                          <a:latin typeface="Calibri"/>
                        </a:rPr>
                        <a:t>Sorted</a:t>
                      </a:r>
                    </a:p>
                  </a:txBody>
                  <a:tcPr marL="2249" marR="2249" marT="224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latin typeface="Calibri"/>
                        </a:rPr>
                        <a:t>Weighted Mean</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300" b="0" i="0" u="none" strike="noStrike">
                          <a:solidFill>
                            <a:srgbClr val="000000"/>
                          </a:solidFill>
                          <a:latin typeface="Calibri"/>
                        </a:rPr>
                        <a:t>19.384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300" b="0" i="0" u="none" strike="noStrike">
                          <a:solidFill>
                            <a:srgbClr val="000000"/>
                          </a:solidFill>
                          <a:latin typeface="Calibri"/>
                        </a:rPr>
                        <a:t>20.191</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7BF7B"/>
                    </a:solidFill>
                  </a:tcPr>
                </a:tc>
                <a:tc>
                  <a:txBody>
                    <a:bodyPr/>
                    <a:lstStyle/>
                    <a:p>
                      <a:pPr algn="r" fontAlgn="b"/>
                      <a:r>
                        <a:rPr lang="en-US" sz="300" b="0" i="0" u="none" strike="noStrike" dirty="0">
                          <a:solidFill>
                            <a:srgbClr val="000000"/>
                          </a:solidFill>
                          <a:latin typeface="Calibri"/>
                        </a:rPr>
                        <a:t>21.622</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EC17B"/>
                    </a:solidFill>
                  </a:tcPr>
                </a:tc>
                <a:tc>
                  <a:txBody>
                    <a:bodyPr/>
                    <a:lstStyle/>
                    <a:p>
                      <a:pPr algn="r" fontAlgn="b"/>
                      <a:r>
                        <a:rPr lang="en-US" sz="300" b="0" i="0" u="none" strike="noStrike">
                          <a:solidFill>
                            <a:srgbClr val="000000"/>
                          </a:solidFill>
                          <a:latin typeface="Calibri"/>
                        </a:rPr>
                        <a:t>22.664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3C27B"/>
                    </a:solidFill>
                  </a:tcPr>
                </a:tc>
                <a:tc>
                  <a:txBody>
                    <a:bodyPr/>
                    <a:lstStyle/>
                    <a:p>
                      <a:pPr algn="r" fontAlgn="b"/>
                      <a:r>
                        <a:rPr lang="en-US" sz="300" b="0" i="0" u="none" strike="noStrike">
                          <a:solidFill>
                            <a:srgbClr val="000000"/>
                          </a:solidFill>
                          <a:latin typeface="Calibri"/>
                        </a:rPr>
                        <a:t>22.814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4C37C"/>
                    </a:solidFill>
                  </a:tcPr>
                </a:tc>
                <a:tc>
                  <a:txBody>
                    <a:bodyPr/>
                    <a:lstStyle/>
                    <a:p>
                      <a:pPr algn="r" fontAlgn="b"/>
                      <a:r>
                        <a:rPr lang="en-US" sz="300" b="0" i="0" u="none" strike="noStrike">
                          <a:solidFill>
                            <a:srgbClr val="000000"/>
                          </a:solidFill>
                          <a:latin typeface="Calibri"/>
                        </a:rPr>
                        <a:t>22.919</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C37C"/>
                    </a:solidFill>
                  </a:tcPr>
                </a:tc>
                <a:tc>
                  <a:txBody>
                    <a:bodyPr/>
                    <a:lstStyle/>
                    <a:p>
                      <a:pPr algn="r" fontAlgn="b"/>
                      <a:r>
                        <a:rPr lang="en-US" sz="300" b="0" i="0" u="none" strike="noStrike" dirty="0">
                          <a:solidFill>
                            <a:srgbClr val="000000"/>
                          </a:solidFill>
                          <a:latin typeface="Calibri"/>
                        </a:rPr>
                        <a:t>23.265</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C37C"/>
                    </a:solidFill>
                  </a:tcPr>
                </a:tc>
                <a:tc>
                  <a:txBody>
                    <a:bodyPr/>
                    <a:lstStyle/>
                    <a:p>
                      <a:pPr algn="r" fontAlgn="b"/>
                      <a:r>
                        <a:rPr lang="en-US" sz="300" b="0" i="0" u="none" strike="noStrike" dirty="0">
                          <a:solidFill>
                            <a:srgbClr val="000000"/>
                          </a:solidFill>
                          <a:latin typeface="Calibri"/>
                        </a:rPr>
                        <a:t>23.301</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C37C"/>
                    </a:solidFill>
                  </a:tcPr>
                </a:tc>
                <a:tc>
                  <a:txBody>
                    <a:bodyPr/>
                    <a:lstStyle/>
                    <a:p>
                      <a:pPr algn="r" fontAlgn="b"/>
                      <a:r>
                        <a:rPr lang="en-US" sz="300" b="0" i="0" u="none" strike="noStrike">
                          <a:solidFill>
                            <a:srgbClr val="000000"/>
                          </a:solidFill>
                          <a:latin typeface="Calibri"/>
                        </a:rPr>
                        <a:t>23.841</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AC47C"/>
                    </a:solidFill>
                  </a:tcPr>
                </a:tc>
                <a:tc>
                  <a:txBody>
                    <a:bodyPr/>
                    <a:lstStyle/>
                    <a:p>
                      <a:pPr algn="r" fontAlgn="b"/>
                      <a:r>
                        <a:rPr lang="en-US" sz="300" b="0" i="0" u="none" strike="noStrike">
                          <a:solidFill>
                            <a:srgbClr val="000000"/>
                          </a:solidFill>
                          <a:latin typeface="Calibri"/>
                        </a:rPr>
                        <a:t>23.92</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AC47C"/>
                    </a:solidFill>
                  </a:tcPr>
                </a:tc>
                <a:tc>
                  <a:txBody>
                    <a:bodyPr/>
                    <a:lstStyle/>
                    <a:p>
                      <a:pPr algn="r" fontAlgn="b"/>
                      <a:r>
                        <a:rPr lang="en-US" sz="300" b="0" i="0" u="none" strike="noStrike">
                          <a:solidFill>
                            <a:srgbClr val="000000"/>
                          </a:solidFill>
                          <a:latin typeface="Calibri"/>
                        </a:rPr>
                        <a:t>24.293</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CC57C"/>
                    </a:solidFill>
                  </a:tcPr>
                </a:tc>
                <a:tc>
                  <a:txBody>
                    <a:bodyPr/>
                    <a:lstStyle/>
                    <a:p>
                      <a:pPr algn="r" fontAlgn="b"/>
                      <a:r>
                        <a:rPr lang="en-US" sz="300" b="0" i="0" u="none" strike="noStrike">
                          <a:solidFill>
                            <a:srgbClr val="000000"/>
                          </a:solidFill>
                          <a:latin typeface="Calibri"/>
                        </a:rPr>
                        <a:t>24.561</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DC57C"/>
                    </a:solidFill>
                  </a:tcPr>
                </a:tc>
                <a:tc>
                  <a:txBody>
                    <a:bodyPr/>
                    <a:lstStyle/>
                    <a:p>
                      <a:pPr algn="r" fontAlgn="b"/>
                      <a:r>
                        <a:rPr lang="en-US" sz="300" b="0" i="0" u="none" strike="noStrike">
                          <a:solidFill>
                            <a:srgbClr val="000000"/>
                          </a:solidFill>
                          <a:latin typeface="Calibri"/>
                        </a:rPr>
                        <a:t>24.584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DC57C"/>
                    </a:solidFill>
                  </a:tcPr>
                </a:tc>
                <a:tc>
                  <a:txBody>
                    <a:bodyPr/>
                    <a:lstStyle/>
                    <a:p>
                      <a:pPr algn="r" fontAlgn="b"/>
                      <a:r>
                        <a:rPr lang="en-US" sz="300" b="0" i="0" u="none" strike="noStrike">
                          <a:solidFill>
                            <a:srgbClr val="000000"/>
                          </a:solidFill>
                          <a:latin typeface="Calibri"/>
                        </a:rPr>
                        <a:t>24.979</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C67C"/>
                    </a:solidFill>
                  </a:tcPr>
                </a:tc>
                <a:tc>
                  <a:txBody>
                    <a:bodyPr/>
                    <a:lstStyle/>
                    <a:p>
                      <a:pPr algn="r" fontAlgn="b"/>
                      <a:r>
                        <a:rPr lang="en-US" sz="300" b="0" i="0" u="none" strike="noStrike">
                          <a:solidFill>
                            <a:srgbClr val="000000"/>
                          </a:solidFill>
                          <a:latin typeface="Calibri"/>
                        </a:rPr>
                        <a:t>24.997</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C67C"/>
                    </a:solidFill>
                  </a:tcPr>
                </a:tc>
                <a:tc>
                  <a:txBody>
                    <a:bodyPr/>
                    <a:lstStyle/>
                    <a:p>
                      <a:pPr algn="r" fontAlgn="b"/>
                      <a:r>
                        <a:rPr lang="en-US" sz="300" b="0" i="0" u="none" strike="noStrike">
                          <a:solidFill>
                            <a:srgbClr val="000000"/>
                          </a:solidFill>
                          <a:latin typeface="Calibri"/>
                        </a:rPr>
                        <a:t>25.048</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C67C"/>
                    </a:solidFill>
                  </a:tcPr>
                </a:tc>
                <a:tc>
                  <a:txBody>
                    <a:bodyPr/>
                    <a:lstStyle/>
                    <a:p>
                      <a:pPr algn="r" fontAlgn="b"/>
                      <a:r>
                        <a:rPr lang="en-US" sz="300" b="0" i="0" u="none" strike="noStrike">
                          <a:solidFill>
                            <a:srgbClr val="000000"/>
                          </a:solidFill>
                          <a:latin typeface="Calibri"/>
                        </a:rPr>
                        <a:t>41.618</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F81"/>
                    </a:solidFill>
                  </a:tcPr>
                </a:tc>
                <a:tc>
                  <a:txBody>
                    <a:bodyPr/>
                    <a:lstStyle/>
                    <a:p>
                      <a:pPr algn="r" fontAlgn="b"/>
                      <a:r>
                        <a:rPr lang="en-US" sz="300" b="0" i="0" u="none" strike="noStrike">
                          <a:solidFill>
                            <a:srgbClr val="000000"/>
                          </a:solidFill>
                          <a:latin typeface="Calibri"/>
                        </a:rPr>
                        <a:t>43.138</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182"/>
                    </a:solidFill>
                  </a:tcPr>
                </a:tc>
                <a:tc>
                  <a:txBody>
                    <a:bodyPr/>
                    <a:lstStyle/>
                    <a:p>
                      <a:pPr algn="r" fontAlgn="b"/>
                      <a:r>
                        <a:rPr lang="en-US" sz="300" b="0" i="0" u="none" strike="noStrike">
                          <a:solidFill>
                            <a:srgbClr val="000000"/>
                          </a:solidFill>
                          <a:latin typeface="Calibri"/>
                        </a:rPr>
                        <a:t>45.39</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482"/>
                    </a:solidFill>
                  </a:tcPr>
                </a:tc>
                <a:tc>
                  <a:txBody>
                    <a:bodyPr/>
                    <a:lstStyle/>
                    <a:p>
                      <a:pPr algn="r" fontAlgn="b"/>
                      <a:r>
                        <a:rPr lang="en-US" sz="300" b="0" i="0" u="none" strike="noStrike">
                          <a:solidFill>
                            <a:srgbClr val="000000"/>
                          </a:solidFill>
                          <a:latin typeface="Calibri"/>
                        </a:rPr>
                        <a:t>45.947</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E582"/>
                    </a:solidFill>
                  </a:tcPr>
                </a:tc>
                <a:tc>
                  <a:txBody>
                    <a:bodyPr/>
                    <a:lstStyle/>
                    <a:p>
                      <a:pPr algn="r" fontAlgn="b"/>
                      <a:r>
                        <a:rPr lang="en-US" sz="300" b="0" i="0" u="none" strike="noStrike">
                          <a:solidFill>
                            <a:srgbClr val="000000"/>
                          </a:solidFill>
                          <a:latin typeface="Calibri"/>
                        </a:rPr>
                        <a:t>45.984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E582"/>
                    </a:solidFill>
                  </a:tcPr>
                </a:tc>
                <a:tc>
                  <a:txBody>
                    <a:bodyPr/>
                    <a:lstStyle/>
                    <a:p>
                      <a:pPr algn="r" fontAlgn="b"/>
                      <a:r>
                        <a:rPr lang="en-US" sz="300" b="0" i="0" u="none" strike="noStrike" dirty="0">
                          <a:solidFill>
                            <a:srgbClr val="000000"/>
                          </a:solidFill>
                          <a:latin typeface="Calibri"/>
                        </a:rPr>
                        <a:t>46.484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683"/>
                    </a:solidFill>
                  </a:tcPr>
                </a:tc>
                <a:tc>
                  <a:txBody>
                    <a:bodyPr/>
                    <a:lstStyle/>
                    <a:p>
                      <a:pPr algn="r" fontAlgn="b"/>
                      <a:r>
                        <a:rPr lang="en-US" sz="300" b="0" i="0" u="none" strike="noStrike">
                          <a:solidFill>
                            <a:srgbClr val="000000"/>
                          </a:solidFill>
                          <a:latin typeface="Calibri"/>
                        </a:rPr>
                        <a:t>46.517</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683"/>
                    </a:solidFill>
                  </a:tcPr>
                </a:tc>
                <a:tc>
                  <a:txBody>
                    <a:bodyPr/>
                    <a:lstStyle/>
                    <a:p>
                      <a:pPr algn="r" fontAlgn="b"/>
                      <a:r>
                        <a:rPr lang="en-US" sz="300" b="0" i="0" u="none" strike="noStrike">
                          <a:solidFill>
                            <a:srgbClr val="000000"/>
                          </a:solidFill>
                          <a:latin typeface="Calibri"/>
                        </a:rPr>
                        <a:t>46.637</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E683"/>
                    </a:solidFill>
                  </a:tcPr>
                </a:tc>
                <a:tc>
                  <a:txBody>
                    <a:bodyPr/>
                    <a:lstStyle/>
                    <a:p>
                      <a:pPr algn="r" fontAlgn="b"/>
                      <a:r>
                        <a:rPr lang="en-US" sz="300" b="0" i="0" u="none" strike="noStrike" dirty="0">
                          <a:solidFill>
                            <a:srgbClr val="000000"/>
                          </a:solidFill>
                          <a:latin typeface="Calibri"/>
                        </a:rPr>
                        <a:t>46.954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E783"/>
                    </a:solidFill>
                  </a:tcPr>
                </a:tc>
                <a:tc>
                  <a:txBody>
                    <a:bodyPr/>
                    <a:lstStyle/>
                    <a:p>
                      <a:pPr algn="r" fontAlgn="b"/>
                      <a:r>
                        <a:rPr lang="en-US" sz="300" b="0" i="0" u="none" strike="noStrike">
                          <a:solidFill>
                            <a:srgbClr val="000000"/>
                          </a:solidFill>
                          <a:latin typeface="Calibri"/>
                        </a:rPr>
                        <a:t>47.201</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E783"/>
                    </a:solidFill>
                  </a:tcPr>
                </a:tc>
                <a:tc>
                  <a:txBody>
                    <a:bodyPr/>
                    <a:lstStyle/>
                    <a:p>
                      <a:pPr algn="r" fontAlgn="b"/>
                      <a:r>
                        <a:rPr lang="en-US" sz="300" b="0" i="0" u="none" strike="noStrike">
                          <a:solidFill>
                            <a:srgbClr val="000000"/>
                          </a:solidFill>
                          <a:latin typeface="Calibri"/>
                        </a:rPr>
                        <a:t>47.606</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E883"/>
                    </a:solidFill>
                  </a:tcPr>
                </a:tc>
                <a:tc>
                  <a:txBody>
                    <a:bodyPr/>
                    <a:lstStyle/>
                    <a:p>
                      <a:pPr algn="r" fontAlgn="b"/>
                      <a:r>
                        <a:rPr lang="en-US" sz="300" b="0" i="0" u="none" strike="noStrike">
                          <a:solidFill>
                            <a:srgbClr val="000000"/>
                          </a:solidFill>
                          <a:latin typeface="Calibri"/>
                        </a:rPr>
                        <a:t>48.054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E883"/>
                    </a:solidFill>
                  </a:tcPr>
                </a:tc>
                <a:tc>
                  <a:txBody>
                    <a:bodyPr/>
                    <a:lstStyle/>
                    <a:p>
                      <a:pPr algn="r" fontAlgn="b"/>
                      <a:r>
                        <a:rPr lang="en-US" sz="300" b="0" i="0" u="none" strike="noStrike" dirty="0">
                          <a:solidFill>
                            <a:srgbClr val="000000"/>
                          </a:solidFill>
                          <a:latin typeface="Calibri"/>
                        </a:rPr>
                        <a:t>48.305</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E983"/>
                    </a:solidFill>
                  </a:tcPr>
                </a:tc>
                <a:tc>
                  <a:txBody>
                    <a:bodyPr/>
                    <a:lstStyle/>
                    <a:p>
                      <a:pPr algn="r" fontAlgn="b"/>
                      <a:r>
                        <a:rPr lang="en-US" sz="300" b="0" i="0" u="none" strike="noStrike" dirty="0">
                          <a:solidFill>
                            <a:srgbClr val="000000"/>
                          </a:solidFill>
                          <a:latin typeface="Calibri"/>
                        </a:rPr>
                        <a:t>48.784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983"/>
                    </a:solidFill>
                  </a:tcPr>
                </a:tc>
                <a:tc>
                  <a:txBody>
                    <a:bodyPr/>
                    <a:lstStyle/>
                    <a:p>
                      <a:pPr algn="r" fontAlgn="b"/>
                      <a:r>
                        <a:rPr lang="en-US" sz="300" b="0" i="0" u="none" strike="noStrike">
                          <a:solidFill>
                            <a:srgbClr val="000000"/>
                          </a:solidFill>
                          <a:latin typeface="Calibri"/>
                        </a:rPr>
                        <a:t>48.995</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A83"/>
                    </a:solidFill>
                  </a:tcPr>
                </a:tc>
                <a:tc>
                  <a:txBody>
                    <a:bodyPr/>
                    <a:lstStyle/>
                    <a:p>
                      <a:pPr algn="r" fontAlgn="b"/>
                      <a:r>
                        <a:rPr lang="en-US" sz="300" b="0" i="0" u="none" strike="noStrike">
                          <a:solidFill>
                            <a:srgbClr val="000000"/>
                          </a:solidFill>
                          <a:latin typeface="Calibri"/>
                        </a:rPr>
                        <a:t>49.249</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A83"/>
                    </a:solidFill>
                  </a:tcPr>
                </a:tc>
                <a:tc>
                  <a:txBody>
                    <a:bodyPr/>
                    <a:lstStyle/>
                    <a:p>
                      <a:pPr algn="r" fontAlgn="b"/>
                      <a:r>
                        <a:rPr lang="en-US" sz="300" b="0" i="0" u="none" strike="noStrike">
                          <a:solidFill>
                            <a:srgbClr val="000000"/>
                          </a:solidFill>
                          <a:latin typeface="Calibri"/>
                        </a:rPr>
                        <a:t>49.797</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300" b="0" i="0" u="none" strike="noStrike">
                          <a:solidFill>
                            <a:srgbClr val="000000"/>
                          </a:solidFill>
                          <a:latin typeface="Calibri"/>
                        </a:rPr>
                        <a:t>49.893</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300" b="0" i="0" u="none" strike="noStrike">
                          <a:solidFill>
                            <a:srgbClr val="000000"/>
                          </a:solidFill>
                          <a:latin typeface="Calibri"/>
                        </a:rPr>
                        <a:t>50.228</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300" b="0" i="0" u="none" strike="noStrike">
                          <a:solidFill>
                            <a:srgbClr val="000000"/>
                          </a:solidFill>
                          <a:latin typeface="Calibri"/>
                        </a:rPr>
                        <a:t>50.47</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300" b="0" i="0" u="none" strike="noStrike">
                          <a:solidFill>
                            <a:srgbClr val="000000"/>
                          </a:solidFill>
                          <a:latin typeface="Calibri"/>
                        </a:rPr>
                        <a:t>50.575</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300" b="0" i="0" u="none" strike="noStrike">
                          <a:solidFill>
                            <a:srgbClr val="000000"/>
                          </a:solidFill>
                          <a:latin typeface="Calibri"/>
                        </a:rPr>
                        <a:t>50.652</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300" b="0" i="0" u="none" strike="noStrike">
                          <a:solidFill>
                            <a:srgbClr val="000000"/>
                          </a:solidFill>
                          <a:latin typeface="Calibri"/>
                        </a:rPr>
                        <a:t>51.027</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300" b="0" i="0" u="none" strike="noStrike">
                          <a:solidFill>
                            <a:srgbClr val="000000"/>
                          </a:solidFill>
                          <a:latin typeface="Calibri"/>
                        </a:rPr>
                        <a:t>51.147</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C81"/>
                    </a:solidFill>
                  </a:tcPr>
                </a:tc>
                <a:tc>
                  <a:txBody>
                    <a:bodyPr/>
                    <a:lstStyle/>
                    <a:p>
                      <a:pPr algn="r" fontAlgn="b"/>
                      <a:r>
                        <a:rPr lang="en-US" sz="300" b="0" i="0" u="none" strike="noStrike">
                          <a:solidFill>
                            <a:srgbClr val="000000"/>
                          </a:solidFill>
                          <a:latin typeface="Calibri"/>
                        </a:rPr>
                        <a:t>51.213</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300" b="0" i="0" u="none" strike="noStrike">
                          <a:solidFill>
                            <a:srgbClr val="000000"/>
                          </a:solidFill>
                          <a:latin typeface="Calibri"/>
                        </a:rPr>
                        <a:t>51.319</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A81"/>
                    </a:solidFill>
                  </a:tcPr>
                </a:tc>
                <a:tc>
                  <a:txBody>
                    <a:bodyPr/>
                    <a:lstStyle/>
                    <a:p>
                      <a:pPr algn="r" fontAlgn="b"/>
                      <a:r>
                        <a:rPr lang="en-US" sz="300" b="0" i="0" u="none" strike="noStrike">
                          <a:solidFill>
                            <a:srgbClr val="000000"/>
                          </a:solidFill>
                          <a:latin typeface="Calibri"/>
                        </a:rPr>
                        <a:t>51.614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D781"/>
                    </a:solidFill>
                  </a:tcPr>
                </a:tc>
                <a:tc>
                  <a:txBody>
                    <a:bodyPr/>
                    <a:lstStyle/>
                    <a:p>
                      <a:pPr algn="r" fontAlgn="b"/>
                      <a:r>
                        <a:rPr lang="en-US" sz="300" b="0" i="0" u="none" strike="noStrike">
                          <a:solidFill>
                            <a:srgbClr val="000000"/>
                          </a:solidFill>
                          <a:latin typeface="Calibri"/>
                        </a:rPr>
                        <a:t>51.682</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D780"/>
                    </a:solidFill>
                  </a:tcPr>
                </a:tc>
                <a:tc>
                  <a:txBody>
                    <a:bodyPr/>
                    <a:lstStyle/>
                    <a:p>
                      <a:pPr algn="r" fontAlgn="b"/>
                      <a:r>
                        <a:rPr lang="en-US" sz="300" b="0" i="0" u="none" strike="noStrike">
                          <a:solidFill>
                            <a:srgbClr val="000000"/>
                          </a:solidFill>
                          <a:latin typeface="Calibri"/>
                        </a:rPr>
                        <a:t>51.809</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D580"/>
                    </a:solidFill>
                  </a:tcPr>
                </a:tc>
                <a:tc>
                  <a:txBody>
                    <a:bodyPr/>
                    <a:lstStyle/>
                    <a:p>
                      <a:pPr algn="r" fontAlgn="b"/>
                      <a:r>
                        <a:rPr lang="en-US" sz="300" b="0" i="0" u="none" strike="noStrike">
                          <a:solidFill>
                            <a:srgbClr val="000000"/>
                          </a:solidFill>
                          <a:latin typeface="Calibri"/>
                        </a:rPr>
                        <a:t>52.312</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sz="300" b="0" i="0" u="none" strike="noStrike" dirty="0">
                          <a:solidFill>
                            <a:srgbClr val="000000"/>
                          </a:solidFill>
                          <a:latin typeface="Calibri"/>
                        </a:rPr>
                        <a:t>52.432</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300" b="0" i="0" u="none" strike="noStrike">
                          <a:solidFill>
                            <a:srgbClr val="000000"/>
                          </a:solidFill>
                          <a:latin typeface="Calibri"/>
                        </a:rPr>
                        <a:t>52.627</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CD7F"/>
                    </a:solidFill>
                  </a:tcPr>
                </a:tc>
                <a:tc>
                  <a:txBody>
                    <a:bodyPr/>
                    <a:lstStyle/>
                    <a:p>
                      <a:pPr algn="r" fontAlgn="b"/>
                      <a:r>
                        <a:rPr lang="en-US" sz="300" b="0" i="0" u="none" strike="noStrike">
                          <a:solidFill>
                            <a:srgbClr val="000000"/>
                          </a:solidFill>
                          <a:latin typeface="Calibri"/>
                        </a:rPr>
                        <a:t>52.801</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CC7E"/>
                    </a:solidFill>
                  </a:tcPr>
                </a:tc>
                <a:tc>
                  <a:txBody>
                    <a:bodyPr/>
                    <a:lstStyle/>
                    <a:p>
                      <a:pPr algn="r" fontAlgn="b"/>
                      <a:r>
                        <a:rPr lang="en-US" sz="300" b="0" i="0" u="none" strike="noStrike">
                          <a:solidFill>
                            <a:srgbClr val="000000"/>
                          </a:solidFill>
                          <a:latin typeface="Calibri"/>
                        </a:rPr>
                        <a:t>52.956</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CA7E"/>
                    </a:solidFill>
                  </a:tcPr>
                </a:tc>
                <a:tc>
                  <a:txBody>
                    <a:bodyPr/>
                    <a:lstStyle/>
                    <a:p>
                      <a:pPr algn="r" fontAlgn="b"/>
                      <a:r>
                        <a:rPr lang="en-US" sz="300" b="0" i="0" u="none" strike="noStrike">
                          <a:solidFill>
                            <a:srgbClr val="000000"/>
                          </a:solidFill>
                          <a:latin typeface="Calibri"/>
                        </a:rPr>
                        <a:t>53.445</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C57D"/>
                    </a:solidFill>
                  </a:tcPr>
                </a:tc>
                <a:tc>
                  <a:txBody>
                    <a:bodyPr/>
                    <a:lstStyle/>
                    <a:p>
                      <a:pPr algn="r" fontAlgn="b"/>
                      <a:r>
                        <a:rPr lang="en-US" sz="300" b="0" i="0" u="none" strike="noStrike">
                          <a:solidFill>
                            <a:srgbClr val="000000"/>
                          </a:solidFill>
                          <a:latin typeface="Calibri"/>
                        </a:rPr>
                        <a:t>53.539</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C57D"/>
                    </a:solidFill>
                  </a:tcPr>
                </a:tc>
                <a:tc>
                  <a:txBody>
                    <a:bodyPr/>
                    <a:lstStyle/>
                    <a:p>
                      <a:pPr algn="r" fontAlgn="b"/>
                      <a:r>
                        <a:rPr lang="en-US" sz="300" b="0" i="0" u="none" strike="noStrike">
                          <a:solidFill>
                            <a:srgbClr val="000000"/>
                          </a:solidFill>
                          <a:latin typeface="Calibri"/>
                        </a:rPr>
                        <a:t>54.148</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BF7C"/>
                    </a:solidFill>
                  </a:tcPr>
                </a:tc>
                <a:tc>
                  <a:txBody>
                    <a:bodyPr/>
                    <a:lstStyle/>
                    <a:p>
                      <a:pPr algn="r" fontAlgn="b"/>
                      <a:r>
                        <a:rPr lang="en-US" sz="300" b="0" i="0" u="none" strike="noStrike">
                          <a:solidFill>
                            <a:srgbClr val="000000"/>
                          </a:solidFill>
                          <a:latin typeface="Calibri"/>
                        </a:rPr>
                        <a:t>54.212</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BE7C"/>
                    </a:solidFill>
                  </a:tcPr>
                </a:tc>
                <a:tc>
                  <a:txBody>
                    <a:bodyPr/>
                    <a:lstStyle/>
                    <a:p>
                      <a:pPr algn="r" fontAlgn="b"/>
                      <a:r>
                        <a:rPr lang="en-US" sz="300" b="0" i="0" u="none" strike="noStrike">
                          <a:solidFill>
                            <a:srgbClr val="000000"/>
                          </a:solidFill>
                          <a:latin typeface="Calibri"/>
                        </a:rPr>
                        <a:t>54.63</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BA7B"/>
                    </a:solidFill>
                  </a:tcPr>
                </a:tc>
                <a:tc>
                  <a:txBody>
                    <a:bodyPr/>
                    <a:lstStyle/>
                    <a:p>
                      <a:pPr algn="r" fontAlgn="b"/>
                      <a:r>
                        <a:rPr lang="en-US" sz="300" b="0" i="0" u="none" strike="noStrike">
                          <a:solidFill>
                            <a:srgbClr val="000000"/>
                          </a:solidFill>
                          <a:latin typeface="Calibri"/>
                        </a:rPr>
                        <a:t>55.122</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B57A"/>
                    </a:solidFill>
                  </a:tcPr>
                </a:tc>
                <a:tc>
                  <a:txBody>
                    <a:bodyPr/>
                    <a:lstStyle/>
                    <a:p>
                      <a:pPr algn="r" fontAlgn="b"/>
                      <a:r>
                        <a:rPr lang="en-US" sz="300" b="0" i="0" u="none" strike="noStrike">
                          <a:solidFill>
                            <a:srgbClr val="000000"/>
                          </a:solidFill>
                          <a:latin typeface="Calibri"/>
                        </a:rPr>
                        <a:t>55.353</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37A"/>
                    </a:solidFill>
                  </a:tcPr>
                </a:tc>
                <a:tc>
                  <a:txBody>
                    <a:bodyPr/>
                    <a:lstStyle/>
                    <a:p>
                      <a:pPr algn="r" fontAlgn="b"/>
                      <a:r>
                        <a:rPr lang="en-US" sz="300" b="0" i="0" u="none" strike="noStrike">
                          <a:solidFill>
                            <a:srgbClr val="000000"/>
                          </a:solidFill>
                          <a:latin typeface="Calibri"/>
                        </a:rPr>
                        <a:t>55.509</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179"/>
                    </a:solidFill>
                  </a:tcPr>
                </a:tc>
                <a:tc>
                  <a:txBody>
                    <a:bodyPr/>
                    <a:lstStyle/>
                    <a:p>
                      <a:pPr algn="r" fontAlgn="b"/>
                      <a:r>
                        <a:rPr lang="en-US" sz="300" b="0" i="0" u="none" strike="noStrike">
                          <a:solidFill>
                            <a:srgbClr val="000000"/>
                          </a:solidFill>
                          <a:latin typeface="Calibri"/>
                        </a:rPr>
                        <a:t>58.025</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9975"/>
                    </a:solidFill>
                  </a:tcPr>
                </a:tc>
                <a:tc>
                  <a:txBody>
                    <a:bodyPr/>
                    <a:lstStyle/>
                    <a:p>
                      <a:pPr algn="r" fontAlgn="b"/>
                      <a:r>
                        <a:rPr lang="en-US" sz="300" b="0" i="0" u="none" strike="noStrike">
                          <a:solidFill>
                            <a:srgbClr val="000000"/>
                          </a:solidFill>
                          <a:latin typeface="Calibri"/>
                        </a:rPr>
                        <a:t>58.034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9975"/>
                    </a:solidFill>
                  </a:tcPr>
                </a:tc>
                <a:tc>
                  <a:txBody>
                    <a:bodyPr/>
                    <a:lstStyle/>
                    <a:p>
                      <a:pPr algn="r" fontAlgn="b"/>
                      <a:r>
                        <a:rPr lang="en-US" sz="300" b="0" i="0" u="none" strike="noStrike">
                          <a:solidFill>
                            <a:srgbClr val="000000"/>
                          </a:solidFill>
                          <a:latin typeface="Calibri"/>
                        </a:rPr>
                        <a:t>58.667</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9373"/>
                    </a:solidFill>
                  </a:tcPr>
                </a:tc>
                <a:tc>
                  <a:txBody>
                    <a:bodyPr/>
                    <a:lstStyle/>
                    <a:p>
                      <a:pPr algn="r" fontAlgn="b"/>
                      <a:r>
                        <a:rPr lang="en-US" sz="300" b="0" i="0" u="none" strike="noStrike">
                          <a:solidFill>
                            <a:srgbClr val="000000"/>
                          </a:solidFill>
                          <a:latin typeface="Calibri"/>
                        </a:rPr>
                        <a:t>59.531</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8A72"/>
                    </a:solidFill>
                  </a:tcPr>
                </a:tc>
                <a:tc>
                  <a:txBody>
                    <a:bodyPr/>
                    <a:lstStyle/>
                    <a:p>
                      <a:pPr algn="r" fontAlgn="b"/>
                      <a:r>
                        <a:rPr lang="en-US" sz="300" b="0" i="0" u="none" strike="noStrike">
                          <a:solidFill>
                            <a:srgbClr val="000000"/>
                          </a:solidFill>
                          <a:latin typeface="Calibri"/>
                        </a:rPr>
                        <a:t>60.4</a:t>
                      </a:r>
                    </a:p>
                  </a:txBody>
                  <a:tcPr marL="2249" marR="2249" marT="224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8270"/>
                    </a:solidFill>
                  </a:tcPr>
                </a:tc>
                <a:tc>
                  <a:txBody>
                    <a:bodyPr/>
                    <a:lstStyle/>
                    <a:p>
                      <a:pPr algn="r" fontAlgn="b"/>
                      <a:r>
                        <a:rPr lang="en-US" sz="300" b="0" i="0" u="none" strike="noStrike" dirty="0">
                          <a:solidFill>
                            <a:srgbClr val="000000"/>
                          </a:solidFill>
                          <a:latin typeface="Calibri"/>
                        </a:rPr>
                        <a:t>62.932</a:t>
                      </a:r>
                    </a:p>
                  </a:txBody>
                  <a:tcPr marL="2249" marR="2249" marT="224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r>
            </a:tbl>
          </a:graphicData>
        </a:graphic>
      </p:graphicFrame>
      <p:sp>
        <p:nvSpPr>
          <p:cNvPr id="59" name="Rectangle 58"/>
          <p:cNvSpPr/>
          <p:nvPr/>
        </p:nvSpPr>
        <p:spPr>
          <a:xfrm>
            <a:off x="5257800" y="3810000"/>
            <a:ext cx="123444" cy="48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500"/>
                            </p:stCondLst>
                            <p:childTnLst>
                              <p:par>
                                <p:cTn id="14" presetID="51" presetClass="entr" presetSubtype="0" fill="hold" grpId="0" nodeType="after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770" decel="100000"/>
                                        <p:tgtEl>
                                          <p:spTgt spid="59"/>
                                        </p:tgtEl>
                                      </p:cBhvr>
                                    </p:animEffect>
                                    <p:animScale>
                                      <p:cBhvr>
                                        <p:cTn id="17" dur="770" decel="100000"/>
                                        <p:tgtEl>
                                          <p:spTgt spid="59"/>
                                        </p:tgtEl>
                                      </p:cBhvr>
                                      <p:from x="10000" y="10000"/>
                                      <p:to x="200000" y="450000"/>
                                    </p:animScale>
                                    <p:animScale>
                                      <p:cBhvr>
                                        <p:cTn id="18" dur="1230" accel="100000" fill="hold">
                                          <p:stCondLst>
                                            <p:cond delay="770"/>
                                          </p:stCondLst>
                                        </p:cTn>
                                        <p:tgtEl>
                                          <p:spTgt spid="59"/>
                                        </p:tgtEl>
                                      </p:cBhvr>
                                      <p:from x="200000" y="450000"/>
                                      <p:to x="100000" y="100000"/>
                                    </p:animScale>
                                    <p:set>
                                      <p:cBhvr>
                                        <p:cTn id="19" dur="770" fill="hold"/>
                                        <p:tgtEl>
                                          <p:spTgt spid="59"/>
                                        </p:tgtEl>
                                        <p:attrNameLst>
                                          <p:attrName>ppt_x</p:attrName>
                                        </p:attrNameLst>
                                      </p:cBhvr>
                                      <p:to>
                                        <p:strVal val="(0.5)"/>
                                      </p:to>
                                    </p:set>
                                    <p:anim from="(0.5)" to="(#ppt_x)" calcmode="lin" valueType="num">
                                      <p:cBhvr>
                                        <p:cTn id="20" dur="1230" accel="100000" fill="hold">
                                          <p:stCondLst>
                                            <p:cond delay="770"/>
                                          </p:stCondLst>
                                        </p:cTn>
                                        <p:tgtEl>
                                          <p:spTgt spid="59"/>
                                        </p:tgtEl>
                                        <p:attrNameLst>
                                          <p:attrName>ppt_x</p:attrName>
                                        </p:attrNameLst>
                                      </p:cBhvr>
                                    </p:anim>
                                    <p:set>
                                      <p:cBhvr>
                                        <p:cTn id="21" dur="770" fill="hold"/>
                                        <p:tgtEl>
                                          <p:spTgt spid="59"/>
                                        </p:tgtEl>
                                        <p:attrNameLst>
                                          <p:attrName>ppt_y</p:attrName>
                                        </p:attrNameLst>
                                      </p:cBhvr>
                                      <p:to>
                                        <p:strVal val="(#ppt_y+0.4)"/>
                                      </p:to>
                                    </p:set>
                                    <p:anim from="(#ppt_y+0.4)" to="(#ppt_y)" calcmode="lin" valueType="num">
                                      <p:cBhvr>
                                        <p:cTn id="22" dur="1230" accel="100000" fill="hold">
                                          <p:stCondLst>
                                            <p:cond delay="770"/>
                                          </p:stCondLst>
                                        </p:cTn>
                                        <p:tgtEl>
                                          <p:spTgt spid="59"/>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5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2014</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36866" name="Picture 2"/>
          <p:cNvPicPr>
            <a:picLocks noChangeAspect="1" noChangeArrowheads="1"/>
          </p:cNvPicPr>
          <p:nvPr/>
        </p:nvPicPr>
        <p:blipFill>
          <a:blip r:embed="rId2" cstate="print"/>
          <a:srcRect/>
          <a:stretch>
            <a:fillRect/>
          </a:stretch>
        </p:blipFill>
        <p:spPr bwMode="auto">
          <a:xfrm>
            <a:off x="609600" y="1295400"/>
            <a:ext cx="7991475" cy="4972050"/>
          </a:xfrm>
          <a:prstGeom prst="rect">
            <a:avLst/>
          </a:prstGeom>
          <a:noFill/>
          <a:ln w="9525">
            <a:noFill/>
            <a:miter lim="800000"/>
            <a:headEnd/>
            <a:tailEnd/>
          </a:ln>
        </p:spPr>
      </p:pic>
      <p:sp>
        <p:nvSpPr>
          <p:cNvPr id="5" name="TextBox 4"/>
          <p:cNvSpPr txBox="1"/>
          <p:nvPr/>
        </p:nvSpPr>
        <p:spPr>
          <a:xfrm>
            <a:off x="838200" y="5867400"/>
            <a:ext cx="3962400" cy="461665"/>
          </a:xfrm>
          <a:prstGeom prst="rect">
            <a:avLst/>
          </a:prstGeom>
          <a:noFill/>
        </p:spPr>
        <p:txBody>
          <a:bodyPr wrap="square" rtlCol="0">
            <a:spAutoFit/>
          </a:bodyPr>
          <a:lstStyle/>
          <a:p>
            <a:pPr algn="ctr"/>
            <a:r>
              <a:rPr lang="en-US" sz="2400" b="1" dirty="0" smtClean="0"/>
              <a:t>Date Correction</a:t>
            </a:r>
            <a:endParaRPr lang="en-US" sz="2400" b="1" dirty="0"/>
          </a:p>
        </p:txBody>
      </p:sp>
      <p:sp>
        <p:nvSpPr>
          <p:cNvPr id="6" name="TextBox 5"/>
          <p:cNvSpPr txBox="1"/>
          <p:nvPr/>
        </p:nvSpPr>
        <p:spPr>
          <a:xfrm>
            <a:off x="990600" y="1214735"/>
            <a:ext cx="3505200" cy="461665"/>
          </a:xfrm>
          <a:prstGeom prst="rect">
            <a:avLst/>
          </a:prstGeom>
          <a:noFill/>
        </p:spPr>
        <p:txBody>
          <a:bodyPr wrap="square" rtlCol="0">
            <a:spAutoFit/>
          </a:bodyPr>
          <a:lstStyle/>
          <a:p>
            <a:pPr algn="ctr"/>
            <a:r>
              <a:rPr lang="en-US" sz="2400" b="1" dirty="0" smtClean="0"/>
              <a:t>Raw Models</a:t>
            </a:r>
            <a:endParaRPr lang="en-US" sz="2400" b="1" dirty="0"/>
          </a:p>
        </p:txBody>
      </p:sp>
      <p:sp>
        <p:nvSpPr>
          <p:cNvPr id="7" name="TextBox 6"/>
          <p:cNvSpPr txBox="1"/>
          <p:nvPr/>
        </p:nvSpPr>
        <p:spPr>
          <a:xfrm>
            <a:off x="4572000" y="1214735"/>
            <a:ext cx="3886200" cy="461665"/>
          </a:xfrm>
          <a:prstGeom prst="rect">
            <a:avLst/>
          </a:prstGeom>
          <a:noFill/>
        </p:spPr>
        <p:txBody>
          <a:bodyPr wrap="square" rtlCol="0">
            <a:spAutoFit/>
          </a:bodyPr>
          <a:lstStyle/>
          <a:p>
            <a:pPr algn="ctr"/>
            <a:r>
              <a:rPr lang="en-US" sz="2400" b="1" dirty="0" err="1" smtClean="0"/>
              <a:t>BioMarker</a:t>
            </a:r>
            <a:r>
              <a:rPr lang="en-US" sz="2400" b="1" dirty="0" smtClean="0"/>
              <a:t> Correction</a:t>
            </a:r>
            <a:endParaRPr lang="en-US" sz="2400" b="1" dirty="0"/>
          </a:p>
        </p:txBody>
      </p:sp>
      <p:sp>
        <p:nvSpPr>
          <p:cNvPr id="8" name="TextBox 7"/>
          <p:cNvSpPr txBox="1"/>
          <p:nvPr/>
        </p:nvSpPr>
        <p:spPr>
          <a:xfrm>
            <a:off x="4419600" y="5867400"/>
            <a:ext cx="4343400" cy="461665"/>
          </a:xfrm>
          <a:prstGeom prst="rect">
            <a:avLst/>
          </a:prstGeom>
          <a:noFill/>
        </p:spPr>
        <p:txBody>
          <a:bodyPr wrap="square" rtlCol="0">
            <a:spAutoFit/>
          </a:bodyPr>
          <a:lstStyle/>
          <a:p>
            <a:pPr algn="ctr"/>
            <a:r>
              <a:rPr lang="en-US" sz="2400" b="1" dirty="0" err="1" smtClean="0"/>
              <a:t>Date+BioMarker</a:t>
            </a:r>
            <a:r>
              <a:rPr lang="en-US" sz="2400" b="1" dirty="0" smtClean="0"/>
              <a:t> Correction</a:t>
            </a:r>
            <a:endParaRPr lang="en-US" sz="2400" b="1" dirty="0"/>
          </a:p>
        </p:txBody>
      </p:sp>
      <p:sp>
        <p:nvSpPr>
          <p:cNvPr id="10" name="TextBox 9"/>
          <p:cNvSpPr txBox="1"/>
          <p:nvPr/>
        </p:nvSpPr>
        <p:spPr>
          <a:xfrm rot="16200000">
            <a:off x="-268189" y="1833890"/>
            <a:ext cx="1295400" cy="523220"/>
          </a:xfrm>
          <a:prstGeom prst="rect">
            <a:avLst/>
          </a:prstGeom>
          <a:noFill/>
        </p:spPr>
        <p:txBody>
          <a:bodyPr wrap="square" rtlCol="0">
            <a:spAutoFit/>
          </a:bodyPr>
          <a:lstStyle/>
          <a:p>
            <a:pPr algn="ctr"/>
            <a:r>
              <a:rPr lang="en-US" sz="1400" b="1" dirty="0" smtClean="0"/>
              <a:t>Biomarkers Independent</a:t>
            </a:r>
            <a:endParaRPr lang="en-US" sz="1400" b="1" dirty="0"/>
          </a:p>
        </p:txBody>
      </p:sp>
      <p:sp>
        <p:nvSpPr>
          <p:cNvPr id="11" name="TextBox 10"/>
          <p:cNvSpPr txBox="1"/>
          <p:nvPr/>
        </p:nvSpPr>
        <p:spPr>
          <a:xfrm rot="16200000">
            <a:off x="-169277" y="3014989"/>
            <a:ext cx="1066800" cy="523220"/>
          </a:xfrm>
          <a:prstGeom prst="rect">
            <a:avLst/>
          </a:prstGeom>
          <a:noFill/>
        </p:spPr>
        <p:txBody>
          <a:bodyPr wrap="square" rtlCol="0">
            <a:spAutoFit/>
          </a:bodyPr>
          <a:lstStyle/>
          <a:p>
            <a:pPr algn="ctr"/>
            <a:r>
              <a:rPr lang="en-US" sz="1400" b="1" dirty="0" smtClean="0"/>
              <a:t>Fully Correlated</a:t>
            </a:r>
            <a:endParaRPr lang="en-US" sz="1400" b="1" dirty="0"/>
          </a:p>
        </p:txBody>
      </p:sp>
      <p:sp>
        <p:nvSpPr>
          <p:cNvPr id="14" name="TextBox 13"/>
          <p:cNvSpPr txBox="1"/>
          <p:nvPr/>
        </p:nvSpPr>
        <p:spPr>
          <a:xfrm rot="16200000">
            <a:off x="6284267" y="3617267"/>
            <a:ext cx="4953000" cy="461665"/>
          </a:xfrm>
          <a:prstGeom prst="rect">
            <a:avLst/>
          </a:prstGeom>
          <a:noFill/>
        </p:spPr>
        <p:txBody>
          <a:bodyPr wrap="square" rtlCol="0">
            <a:spAutoFit/>
          </a:bodyPr>
          <a:lstStyle/>
          <a:p>
            <a:pPr algn="ctr"/>
            <a:r>
              <a:rPr lang="en-US" sz="2400" b="1" dirty="0" smtClean="0"/>
              <a:t> 8 Populations = 40 cohorts x 2</a:t>
            </a:r>
            <a:endParaRPr lang="en-US" sz="2400" b="1" dirty="0"/>
          </a:p>
        </p:txBody>
      </p:sp>
      <p:sp>
        <p:nvSpPr>
          <p:cNvPr id="15" name="TextBox 14"/>
          <p:cNvSpPr txBox="1"/>
          <p:nvPr/>
        </p:nvSpPr>
        <p:spPr>
          <a:xfrm>
            <a:off x="2362200" y="6172200"/>
            <a:ext cx="4343400" cy="461665"/>
          </a:xfrm>
          <a:prstGeom prst="rect">
            <a:avLst/>
          </a:prstGeom>
          <a:noFill/>
        </p:spPr>
        <p:txBody>
          <a:bodyPr wrap="square" rtlCol="0">
            <a:spAutoFit/>
          </a:bodyPr>
          <a:lstStyle/>
          <a:p>
            <a:pPr algn="ctr"/>
            <a:r>
              <a:rPr lang="en-US" sz="2400" b="1" dirty="0" smtClean="0"/>
              <a:t>50 Models x 4 Assumptions</a:t>
            </a:r>
            <a:endParaRPr lang="en-US" sz="2400" b="1" dirty="0"/>
          </a:p>
        </p:txBody>
      </p:sp>
      <p:sp>
        <p:nvSpPr>
          <p:cNvPr id="16" name="TextBox 15"/>
          <p:cNvSpPr txBox="1"/>
          <p:nvPr/>
        </p:nvSpPr>
        <p:spPr>
          <a:xfrm rot="16200000">
            <a:off x="-294502" y="4119890"/>
            <a:ext cx="1295400" cy="523220"/>
          </a:xfrm>
          <a:prstGeom prst="rect">
            <a:avLst/>
          </a:prstGeom>
          <a:noFill/>
        </p:spPr>
        <p:txBody>
          <a:bodyPr wrap="square" rtlCol="0">
            <a:spAutoFit/>
          </a:bodyPr>
          <a:lstStyle/>
          <a:p>
            <a:pPr algn="ctr"/>
            <a:r>
              <a:rPr lang="en-US" sz="1400" b="1" dirty="0" smtClean="0"/>
              <a:t>Biomarkers Independent</a:t>
            </a:r>
            <a:endParaRPr lang="en-US" sz="1400" b="1" dirty="0"/>
          </a:p>
        </p:txBody>
      </p:sp>
      <p:sp>
        <p:nvSpPr>
          <p:cNvPr id="17" name="TextBox 16"/>
          <p:cNvSpPr txBox="1"/>
          <p:nvPr/>
        </p:nvSpPr>
        <p:spPr>
          <a:xfrm rot="16200000">
            <a:off x="-195590" y="5300989"/>
            <a:ext cx="1066800" cy="523220"/>
          </a:xfrm>
          <a:prstGeom prst="rect">
            <a:avLst/>
          </a:prstGeom>
          <a:noFill/>
        </p:spPr>
        <p:txBody>
          <a:bodyPr wrap="square" rtlCol="0">
            <a:spAutoFit/>
          </a:bodyPr>
          <a:lstStyle/>
          <a:p>
            <a:pPr algn="ctr"/>
            <a:r>
              <a:rPr lang="en-US" sz="1400" b="1" dirty="0" smtClean="0"/>
              <a:t>Fully Correlated</a:t>
            </a:r>
            <a:endParaRPr lang="en-US" sz="1400" b="1" dirty="0"/>
          </a:p>
        </p:txBody>
      </p:sp>
      <p:cxnSp>
        <p:nvCxnSpPr>
          <p:cNvPr id="19" name="Straight Connector 18"/>
          <p:cNvCxnSpPr/>
          <p:nvPr/>
        </p:nvCxnSpPr>
        <p:spPr>
          <a:xfrm>
            <a:off x="0" y="2667000"/>
            <a:ext cx="861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2337" y="4885508"/>
            <a:ext cx="861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30996" y="1313510"/>
            <a:ext cx="0" cy="4953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1151" y="3780263"/>
            <a:ext cx="86106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66800" y="3124200"/>
            <a:ext cx="7543800" cy="369332"/>
          </a:xfrm>
          <a:prstGeom prst="rect">
            <a:avLst/>
          </a:prstGeom>
          <a:noFill/>
        </p:spPr>
        <p:txBody>
          <a:bodyPr wrap="square" rtlCol="0">
            <a:spAutoFit/>
          </a:bodyPr>
          <a:lstStyle/>
          <a:p>
            <a:pPr algn="ctr"/>
            <a:r>
              <a:rPr lang="en-US" b="1" dirty="0" smtClean="0">
                <a:solidFill>
                  <a:schemeClr val="bg1"/>
                </a:solidFill>
              </a:rPr>
              <a:t>Unexplained</a:t>
            </a:r>
            <a:endParaRPr lang="en-US" b="1" dirty="0">
              <a:solidFill>
                <a:schemeClr val="bg1"/>
              </a:solidFill>
            </a:endParaRPr>
          </a:p>
        </p:txBody>
      </p:sp>
      <p:sp>
        <p:nvSpPr>
          <p:cNvPr id="39" name="TextBox 38"/>
          <p:cNvSpPr txBox="1"/>
          <p:nvPr/>
        </p:nvSpPr>
        <p:spPr>
          <a:xfrm rot="16200000">
            <a:off x="1365766" y="4654034"/>
            <a:ext cx="2209800" cy="369332"/>
          </a:xfrm>
          <a:prstGeom prst="rect">
            <a:avLst/>
          </a:prstGeom>
          <a:noFill/>
        </p:spPr>
        <p:txBody>
          <a:bodyPr wrap="square" rtlCol="0">
            <a:spAutoFit/>
          </a:bodyPr>
          <a:lstStyle/>
          <a:p>
            <a:pPr algn="ctr"/>
            <a:r>
              <a:rPr lang="en-US" b="1" dirty="0" smtClean="0">
                <a:solidFill>
                  <a:schemeClr val="bg1"/>
                </a:solidFill>
              </a:rPr>
              <a:t>Best Model</a:t>
            </a:r>
            <a:endParaRPr lang="en-US" b="1" dirty="0">
              <a:solidFill>
                <a:schemeClr val="bg1"/>
              </a:solidFill>
            </a:endParaRPr>
          </a:p>
        </p:txBody>
      </p:sp>
      <p:sp>
        <p:nvSpPr>
          <p:cNvPr id="21" name="TextBox 20"/>
          <p:cNvSpPr txBox="1"/>
          <p:nvPr/>
        </p:nvSpPr>
        <p:spPr>
          <a:xfrm>
            <a:off x="0" y="6581001"/>
            <a:ext cx="7086600" cy="276999"/>
          </a:xfrm>
          <a:prstGeom prst="rect">
            <a:avLst/>
          </a:prstGeom>
          <a:noFill/>
        </p:spPr>
        <p:txBody>
          <a:bodyPr wrap="square" rtlCol="0">
            <a:spAutoFit/>
          </a:bodyPr>
          <a:lstStyle/>
          <a:p>
            <a:r>
              <a:rPr lang="en-US" sz="1200" dirty="0" smtClean="0"/>
              <a:t>Version 22 -  MIST_RefModel_2014_04_29_MATRIX_TraceBack.zip</a:t>
            </a:r>
            <a:endParaRPr lang="en-US" sz="1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6"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Horizontal)">
                                      <p:cBhvr>
                                        <p:cTn id="12" dur="500"/>
                                        <p:tgtEl>
                                          <p:spTgt spid="23"/>
                                        </p:tgtEl>
                                      </p:cBhvr>
                                    </p:animEffect>
                                  </p:childTnLst>
                                </p:cTn>
                              </p:par>
                              <p:par>
                                <p:cTn id="13" presetID="16" presetClass="entr" presetSubtype="21"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arn(inVertical)">
                                      <p:cBhvr>
                                        <p:cTn id="15" dur="500"/>
                                        <p:tgtEl>
                                          <p:spTgt spid="37"/>
                                        </p:tgtEl>
                                      </p:cBhvr>
                                    </p:animEffect>
                                  </p:childTnLst>
                                </p:cTn>
                              </p:par>
                            </p:childTnLst>
                          </p:cTn>
                        </p:par>
                        <p:par>
                          <p:cTn id="16" fill="hold">
                            <p:stCondLst>
                              <p:cond delay="1000"/>
                            </p:stCondLst>
                            <p:childTnLst>
                              <p:par>
                                <p:cTn id="17" presetID="2" presetClass="entr" presetSubtype="12"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500"/>
                                        <p:tgtEl>
                                          <p:spTgt spid="19"/>
                                        </p:tgtEl>
                                      </p:cBhvr>
                                    </p:animEffect>
                                  </p:childTnLst>
                                </p:cTn>
                              </p:par>
                              <p:par>
                                <p:cTn id="44" presetID="22" presetClass="entr" presetSubtype="2"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right)">
                                      <p:cBhvr>
                                        <p:cTn id="46" dur="500"/>
                                        <p:tgtEl>
                                          <p:spTgt spid="22"/>
                                        </p:tgtEl>
                                      </p:cBhvr>
                                    </p:animEffect>
                                  </p:childTnLst>
                                </p:cTn>
                              </p:par>
                            </p:childTnLst>
                          </p:cTn>
                        </p:par>
                        <p:par>
                          <p:cTn id="47" fill="hold">
                            <p:stCondLst>
                              <p:cond delay="500"/>
                            </p:stCondLst>
                            <p:childTnLst>
                              <p:par>
                                <p:cTn id="48" presetID="2" presetClass="entr" presetSubtype="8"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0-#ppt_w/2"/>
                                          </p:val>
                                        </p:tav>
                                        <p:tav tm="100000">
                                          <p:val>
                                            <p:strVal val="#ppt_x"/>
                                          </p:val>
                                        </p:tav>
                                      </p:tavLst>
                                    </p:anim>
                                    <p:anim calcmode="lin" valueType="num">
                                      <p:cBhvr additive="base">
                                        <p:cTn id="51" dur="500" fill="hold"/>
                                        <p:tgtEl>
                                          <p:spTgt spid="17"/>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0-#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8"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0-#ppt_w/2"/>
                                          </p:val>
                                        </p:tav>
                                        <p:tav tm="100000">
                                          <p:val>
                                            <p:strVal val="#ppt_x"/>
                                          </p:val>
                                        </p:tav>
                                      </p:tavLst>
                                    </p:anim>
                                    <p:anim calcmode="lin" valueType="num">
                                      <p:cBhvr additive="base">
                                        <p:cTn id="60" dur="500" fill="hold"/>
                                        <p:tgtEl>
                                          <p:spTgt spid="16"/>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0-#ppt_w/2"/>
                                          </p:val>
                                        </p:tav>
                                        <p:tav tm="100000">
                                          <p:val>
                                            <p:strVal val="#ppt_x"/>
                                          </p:val>
                                        </p:tav>
                                      </p:tavLst>
                                    </p:anim>
                                    <p:anim calcmode="lin" valueType="num">
                                      <p:cBhvr additive="base">
                                        <p:cTn id="6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7"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anim calcmode="lin" valueType="num">
                                      <p:cBhvr>
                                        <p:cTn id="70" dur="500" fill="hold"/>
                                        <p:tgtEl>
                                          <p:spTgt spid="39"/>
                                        </p:tgtEl>
                                        <p:attrNameLst>
                                          <p:attrName>ppt_x</p:attrName>
                                        </p:attrNameLst>
                                      </p:cBhvr>
                                      <p:tavLst>
                                        <p:tav tm="0">
                                          <p:val>
                                            <p:strVal val="#ppt_x"/>
                                          </p:val>
                                        </p:tav>
                                        <p:tav tm="100000">
                                          <p:val>
                                            <p:strVal val="#ppt_x"/>
                                          </p:val>
                                        </p:tav>
                                      </p:tavLst>
                                    </p:anim>
                                    <p:anim calcmode="lin" valueType="num">
                                      <p:cBhvr>
                                        <p:cTn id="71" dur="450" decel="100000" fill="hold"/>
                                        <p:tgtEl>
                                          <p:spTgt spid="39"/>
                                        </p:tgtEl>
                                        <p:attrNameLst>
                                          <p:attrName>ppt_y</p:attrName>
                                        </p:attrNameLst>
                                      </p:cBhvr>
                                      <p:tavLst>
                                        <p:tav tm="0">
                                          <p:val>
                                            <p:strVal val="#ppt_y+1"/>
                                          </p:val>
                                        </p:tav>
                                        <p:tav tm="100000">
                                          <p:val>
                                            <p:strVal val="#ppt_y-.03"/>
                                          </p:val>
                                        </p:tav>
                                      </p:tavLst>
                                    </p:anim>
                                    <p:anim calcmode="lin" valueType="num">
                                      <p:cBhvr>
                                        <p:cTn id="72"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8" presetClass="entr" presetSubtype="0" accel="50000" fill="hold" grpId="0" nodeType="clickEffect">
                                  <p:stCondLst>
                                    <p:cond delay="0"/>
                                  </p:stCondLst>
                                  <p:iterate type="lt">
                                    <p:tmPct val="50000"/>
                                  </p:iterate>
                                  <p:childTnLst>
                                    <p:set>
                                      <p:cBhvr>
                                        <p:cTn id="76" dur="1" fill="hold">
                                          <p:stCondLst>
                                            <p:cond delay="0"/>
                                          </p:stCondLst>
                                        </p:cTn>
                                        <p:tgtEl>
                                          <p:spTgt spid="38"/>
                                        </p:tgtEl>
                                        <p:attrNameLst>
                                          <p:attrName>style.visibility</p:attrName>
                                        </p:attrNameLst>
                                      </p:cBhvr>
                                      <p:to>
                                        <p:strVal val="visible"/>
                                      </p:to>
                                    </p:set>
                                    <p:set>
                                      <p:cBhvr>
                                        <p:cTn id="77" dur="228" fill="hold">
                                          <p:stCondLst>
                                            <p:cond delay="0"/>
                                          </p:stCondLst>
                                        </p:cTn>
                                        <p:tgtEl>
                                          <p:spTgt spid="38"/>
                                        </p:tgtEl>
                                        <p:attrNameLst>
                                          <p:attrName>style.rotation</p:attrName>
                                        </p:attrNameLst>
                                      </p:cBhvr>
                                      <p:to>
                                        <p:strVal val="-45.0"/>
                                      </p:to>
                                    </p:set>
                                    <p:anim calcmode="lin" valueType="num">
                                      <p:cBhvr>
                                        <p:cTn id="78" dur="228" fill="hold">
                                          <p:stCondLst>
                                            <p:cond delay="228"/>
                                          </p:stCondLst>
                                        </p:cTn>
                                        <p:tgtEl>
                                          <p:spTgt spid="38"/>
                                        </p:tgtEl>
                                        <p:attrNameLst>
                                          <p:attrName>style.rotation</p:attrName>
                                        </p:attrNameLst>
                                      </p:cBhvr>
                                      <p:tavLst>
                                        <p:tav tm="0">
                                          <p:val>
                                            <p:fltVal val="-45"/>
                                          </p:val>
                                        </p:tav>
                                        <p:tav tm="69900">
                                          <p:val>
                                            <p:fltVal val="45"/>
                                          </p:val>
                                        </p:tav>
                                        <p:tav tm="100000">
                                          <p:val>
                                            <p:fltVal val="0"/>
                                          </p:val>
                                        </p:tav>
                                      </p:tavLst>
                                    </p:anim>
                                    <p:anim calcmode="lin" valueType="num">
                                      <p:cBhvr>
                                        <p:cTn id="79" dur="228" fill="hold">
                                          <p:stCondLst>
                                            <p:cond delay="0"/>
                                          </p:stCondLst>
                                        </p:cTn>
                                        <p:tgtEl>
                                          <p:spTgt spid="38"/>
                                        </p:tgtEl>
                                        <p:attrNameLst>
                                          <p:attrName>ppt_y</p:attrName>
                                        </p:attrNameLst>
                                      </p:cBhvr>
                                      <p:tavLst>
                                        <p:tav tm="0">
                                          <p:val>
                                            <p:strVal val="#ppt_y-1"/>
                                          </p:val>
                                        </p:tav>
                                        <p:tav tm="100000">
                                          <p:val>
                                            <p:strVal val="#ppt_y-(0.354*#ppt_w-0.172*#ppt_h)"/>
                                          </p:val>
                                        </p:tav>
                                      </p:tavLst>
                                    </p:anim>
                                    <p:anim calcmode="lin" valueType="num">
                                      <p:cBhvr>
                                        <p:cTn id="80" dur="78" decel="50000" autoRev="1" fill="hold">
                                          <p:stCondLst>
                                            <p:cond delay="228"/>
                                          </p:stCondLst>
                                        </p:cTn>
                                        <p:tgtEl>
                                          <p:spTgt spid="38"/>
                                        </p:tgtEl>
                                        <p:attrNameLst>
                                          <p:attrName>ppt_y</p:attrName>
                                        </p:attrNameLst>
                                      </p:cBhvr>
                                      <p:tavLst>
                                        <p:tav tm="0">
                                          <p:val>
                                            <p:strVal val="#ppt_y-(0.354*#ppt_w-0.172*#ppt_h)"/>
                                          </p:val>
                                        </p:tav>
                                        <p:tav tm="100000">
                                          <p:val>
                                            <p:strVal val="#ppt_y-(0.354*#ppt_w-0.172*#ppt_h)-#ppt_h/2"/>
                                          </p:val>
                                        </p:tav>
                                      </p:tavLst>
                                    </p:anim>
                                    <p:anim calcmode="lin" valueType="num">
                                      <p:cBhvr>
                                        <p:cTn id="81" dur="68" fill="hold">
                                          <p:stCondLst>
                                            <p:cond delay="432"/>
                                          </p:stCondLst>
                                        </p:cTn>
                                        <p:tgtEl>
                                          <p:spTgt spid="3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4" grpId="0"/>
      <p:bldP spid="15" grpId="0"/>
      <p:bldP spid="16" grpId="0"/>
      <p:bldP spid="17" grpId="0"/>
      <p:bldP spid="38" grpId="0"/>
      <p:bldP spid="39"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2015</a:t>
            </a:r>
            <a:endParaRPr lang="en-US" dirty="0"/>
          </a:p>
        </p:txBody>
      </p:sp>
      <p:sp>
        <p:nvSpPr>
          <p:cNvPr id="3" name="Content Placeholder 2"/>
          <p:cNvSpPr>
            <a:spLocks noGrp="1"/>
          </p:cNvSpPr>
          <p:nvPr>
            <p:ph idx="1"/>
          </p:nvPr>
        </p:nvSpPr>
        <p:spPr/>
        <p:txBody>
          <a:bodyPr>
            <a:normAutofit/>
          </a:bodyPr>
          <a:lstStyle/>
          <a:p>
            <a:r>
              <a:rPr lang="en-US" dirty="0" smtClean="0"/>
              <a:t>With Object Oriented population generation</a:t>
            </a:r>
          </a:p>
          <a:p>
            <a:endParaRPr lang="en-US" dirty="0" smtClean="0"/>
          </a:p>
          <a:p>
            <a:pPr lvl="1"/>
            <a:endParaRPr lang="en-US" dirty="0" smtClean="0"/>
          </a:p>
          <a:p>
            <a:pPr lvl="1"/>
            <a:r>
              <a:rPr lang="en-US" dirty="0" smtClean="0"/>
              <a:t>Rows represent 47 cohorts from 9 populations</a:t>
            </a:r>
          </a:p>
          <a:p>
            <a:pPr lvl="1"/>
            <a:r>
              <a:rPr lang="en-US" dirty="0" smtClean="0"/>
              <a:t>Columns represent 544x2 model variations</a:t>
            </a:r>
          </a:p>
          <a:p>
            <a:pPr lvl="1"/>
            <a:endParaRPr lang="en-US" dirty="0" smtClean="0"/>
          </a:p>
        </p:txBody>
      </p:sp>
      <p:pic>
        <p:nvPicPr>
          <p:cNvPr id="27650" name="Picture 5"/>
          <p:cNvPicPr>
            <a:picLocks noChangeAspect="1" noChangeArrowheads="1"/>
          </p:cNvPicPr>
          <p:nvPr/>
        </p:nvPicPr>
        <p:blipFill>
          <a:blip r:embed="rId2" cstate="print"/>
          <a:srcRect b="50000"/>
          <a:stretch>
            <a:fillRect/>
          </a:stretch>
        </p:blipFill>
        <p:spPr bwMode="auto">
          <a:xfrm>
            <a:off x="533400" y="2514600"/>
            <a:ext cx="7986270" cy="533400"/>
          </a:xfrm>
          <a:prstGeom prst="rect">
            <a:avLst/>
          </a:prstGeom>
          <a:noFill/>
          <a:ln w="9525">
            <a:noFill/>
            <a:miter lim="800000"/>
            <a:headEnd/>
            <a:tailEnd/>
          </a:ln>
        </p:spPr>
      </p:pic>
      <p:sp>
        <p:nvSpPr>
          <p:cNvPr id="5" name="TextBox 4"/>
          <p:cNvSpPr txBox="1"/>
          <p:nvPr/>
        </p:nvSpPr>
        <p:spPr>
          <a:xfrm>
            <a:off x="0" y="6396335"/>
            <a:ext cx="7086600" cy="276999"/>
          </a:xfrm>
          <a:prstGeom prst="rect">
            <a:avLst/>
          </a:prstGeom>
          <a:noFill/>
        </p:spPr>
        <p:txBody>
          <a:bodyPr wrap="square" rtlCol="0">
            <a:spAutoFit/>
          </a:bodyPr>
          <a:lstStyle/>
          <a:p>
            <a:r>
              <a:rPr lang="en-US" sz="1200" dirty="0" smtClean="0"/>
              <a:t>Version 28 -  MIST_RefModel_2015_04_17_MATRIX_TraceBack.zip MIST 0.93.0.0</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for </a:t>
            </a:r>
            <a:br>
              <a:rPr lang="en-US" dirty="0" smtClean="0"/>
            </a:br>
            <a:r>
              <a:rPr lang="en-US" dirty="0" smtClean="0"/>
              <a:t>Disease Progression - Competition</a:t>
            </a:r>
            <a:endParaRPr lang="en-US" sz="2200" i="1" dirty="0">
              <a:solidFill>
                <a:srgbClr val="0000FF"/>
              </a:solidFill>
            </a:endParaRPr>
          </a:p>
        </p:txBody>
      </p:sp>
      <p:sp>
        <p:nvSpPr>
          <p:cNvPr id="3" name="Content Placeholder 2"/>
          <p:cNvSpPr>
            <a:spLocks noGrp="1"/>
          </p:cNvSpPr>
          <p:nvPr>
            <p:ph idx="1"/>
          </p:nvPr>
        </p:nvSpPr>
        <p:spPr/>
        <p:txBody>
          <a:bodyPr>
            <a:normAutofit fontScale="40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3500" dirty="0" smtClean="0"/>
              <a:t>Built from literature references and hence the name: The Reference Model</a:t>
            </a:r>
          </a:p>
          <a:p>
            <a:r>
              <a:rPr lang="en-US" sz="3500" dirty="0" smtClean="0"/>
              <a:t>Compares equations to populations from multiple studies /clinical trials</a:t>
            </a:r>
          </a:p>
          <a:p>
            <a:r>
              <a:rPr lang="en-US" sz="3500" dirty="0" smtClean="0"/>
              <a:t>A League / Consumers Report for disease models</a:t>
            </a:r>
          </a:p>
          <a:p>
            <a:r>
              <a:rPr lang="en-US" sz="3500" dirty="0" smtClean="0"/>
              <a:t>Current version deals with diabetic populations</a:t>
            </a:r>
          </a:p>
          <a:p>
            <a:endParaRPr lang="en-US" dirty="0" smtClean="0"/>
          </a:p>
        </p:txBody>
      </p:sp>
      <p:sp>
        <p:nvSpPr>
          <p:cNvPr id="4" name="Rounded Rectangle 3"/>
          <p:cNvSpPr/>
          <p:nvPr/>
        </p:nvSpPr>
        <p:spPr>
          <a:xfrm>
            <a:off x="1676400" y="1752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ecision 4"/>
          <p:cNvSpPr/>
          <p:nvPr/>
        </p:nvSpPr>
        <p:spPr>
          <a:xfrm>
            <a:off x="28956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25908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288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36576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624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9530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276600" y="1905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276600" y="1905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34000" y="1905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505200" y="2438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676400" y="2895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8956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288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36576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624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9530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276600" y="3048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34000" y="3048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505200" y="3581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676400" y="40386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25908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288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8956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1524000" y="4419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24000" y="3505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524000" y="2362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240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705600" y="3124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056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715000" y="2362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715000" y="3505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3657600" y="4419600"/>
            <a:ext cx="3048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010400" y="29718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638800" y="1752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5638800" y="2895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3505200" y="40386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sp>
        <p:nvSpPr>
          <p:cNvPr id="44" name="TextBox 43"/>
          <p:cNvSpPr txBox="1"/>
          <p:nvPr/>
        </p:nvSpPr>
        <p:spPr>
          <a:xfrm>
            <a:off x="2514600" y="1676400"/>
            <a:ext cx="276038" cy="338554"/>
          </a:xfrm>
          <a:prstGeom prst="rect">
            <a:avLst/>
          </a:prstGeom>
          <a:noFill/>
        </p:spPr>
        <p:txBody>
          <a:bodyPr wrap="square" rtlCol="0">
            <a:spAutoFit/>
          </a:bodyPr>
          <a:lstStyle/>
          <a:p>
            <a:r>
              <a:rPr lang="en-US" sz="1600" b="1" dirty="0" smtClean="0">
                <a:solidFill>
                  <a:srgbClr val="7030A0"/>
                </a:solidFill>
              </a:rPr>
              <a:t>A</a:t>
            </a:r>
          </a:p>
        </p:txBody>
      </p:sp>
      <p:sp>
        <p:nvSpPr>
          <p:cNvPr id="45" name="TextBox 44"/>
          <p:cNvSpPr txBox="1"/>
          <p:nvPr/>
        </p:nvSpPr>
        <p:spPr>
          <a:xfrm>
            <a:off x="2895600" y="1676400"/>
            <a:ext cx="276038" cy="338554"/>
          </a:xfrm>
          <a:prstGeom prst="rect">
            <a:avLst/>
          </a:prstGeom>
          <a:noFill/>
        </p:spPr>
        <p:txBody>
          <a:bodyPr wrap="square" rtlCol="0">
            <a:spAutoFit/>
          </a:bodyPr>
          <a:lstStyle/>
          <a:p>
            <a:r>
              <a:rPr lang="en-US" sz="1600" b="1" dirty="0" smtClean="0">
                <a:solidFill>
                  <a:srgbClr val="7030A0"/>
                </a:solidFill>
              </a:rPr>
              <a:t>B</a:t>
            </a:r>
          </a:p>
        </p:txBody>
      </p:sp>
      <p:sp>
        <p:nvSpPr>
          <p:cNvPr id="47" name="TextBox 46"/>
          <p:cNvSpPr txBox="1"/>
          <p:nvPr/>
        </p:nvSpPr>
        <p:spPr>
          <a:xfrm>
            <a:off x="2895600" y="2023646"/>
            <a:ext cx="276038" cy="338554"/>
          </a:xfrm>
          <a:prstGeom prst="rect">
            <a:avLst/>
          </a:prstGeom>
          <a:noFill/>
        </p:spPr>
        <p:txBody>
          <a:bodyPr wrap="square" rtlCol="0">
            <a:spAutoFit/>
          </a:bodyPr>
          <a:lstStyle/>
          <a:p>
            <a:r>
              <a:rPr lang="en-US" sz="1600" b="1" dirty="0" smtClean="0">
                <a:solidFill>
                  <a:srgbClr val="7030A0"/>
                </a:solidFill>
              </a:rPr>
              <a:t>C</a:t>
            </a:r>
          </a:p>
        </p:txBody>
      </p:sp>
      <p:sp>
        <p:nvSpPr>
          <p:cNvPr id="48" name="TextBox 47"/>
          <p:cNvSpPr txBox="1"/>
          <p:nvPr/>
        </p:nvSpPr>
        <p:spPr>
          <a:xfrm>
            <a:off x="2514600" y="2023646"/>
            <a:ext cx="276038" cy="338554"/>
          </a:xfrm>
          <a:prstGeom prst="rect">
            <a:avLst/>
          </a:prstGeom>
          <a:noFill/>
        </p:spPr>
        <p:txBody>
          <a:bodyPr wrap="square" rtlCol="0">
            <a:spAutoFit/>
          </a:bodyPr>
          <a:lstStyle/>
          <a:p>
            <a:r>
              <a:rPr lang="en-US" sz="1600" b="1" dirty="0" smtClean="0">
                <a:solidFill>
                  <a:srgbClr val="7030A0"/>
                </a:solidFill>
              </a:rPr>
              <a:t>D</a:t>
            </a:r>
          </a:p>
        </p:txBody>
      </p:sp>
      <p:sp>
        <p:nvSpPr>
          <p:cNvPr id="53" name="Arc 52"/>
          <p:cNvSpPr/>
          <p:nvPr/>
        </p:nvSpPr>
        <p:spPr>
          <a:xfrm>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4" name="Arc 53"/>
          <p:cNvSpPr/>
          <p:nvPr/>
        </p:nvSpPr>
        <p:spPr>
          <a:xfrm rot="54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5" name="Arc 54"/>
          <p:cNvSpPr/>
          <p:nvPr/>
        </p:nvSpPr>
        <p:spPr>
          <a:xfrm rot="108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6" name="Arc 55"/>
          <p:cNvSpPr/>
          <p:nvPr/>
        </p:nvSpPr>
        <p:spPr>
          <a:xfrm rot="162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cxnSp>
        <p:nvCxnSpPr>
          <p:cNvPr id="66" name="Straight Arrow Connector 65"/>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514600" y="2819400"/>
            <a:ext cx="276038" cy="338554"/>
          </a:xfrm>
          <a:prstGeom prst="rect">
            <a:avLst/>
          </a:prstGeom>
          <a:noFill/>
        </p:spPr>
        <p:txBody>
          <a:bodyPr wrap="square" rtlCol="0">
            <a:spAutoFit/>
          </a:bodyPr>
          <a:lstStyle/>
          <a:p>
            <a:r>
              <a:rPr lang="en-US" sz="1600" b="1" dirty="0" smtClean="0">
                <a:solidFill>
                  <a:srgbClr val="7030A0"/>
                </a:solidFill>
              </a:rPr>
              <a:t>E</a:t>
            </a:r>
          </a:p>
        </p:txBody>
      </p:sp>
      <p:sp>
        <p:nvSpPr>
          <p:cNvPr id="100" name="TextBox 99"/>
          <p:cNvSpPr txBox="1"/>
          <p:nvPr/>
        </p:nvSpPr>
        <p:spPr>
          <a:xfrm>
            <a:off x="2895600" y="2819400"/>
            <a:ext cx="276038" cy="338554"/>
          </a:xfrm>
          <a:prstGeom prst="rect">
            <a:avLst/>
          </a:prstGeom>
          <a:noFill/>
        </p:spPr>
        <p:txBody>
          <a:bodyPr wrap="square" rtlCol="0">
            <a:spAutoFit/>
          </a:bodyPr>
          <a:lstStyle/>
          <a:p>
            <a:r>
              <a:rPr lang="en-US" sz="1600" b="1" dirty="0" smtClean="0">
                <a:solidFill>
                  <a:srgbClr val="7030A0"/>
                </a:solidFill>
              </a:rPr>
              <a:t>F</a:t>
            </a:r>
          </a:p>
        </p:txBody>
      </p:sp>
      <p:sp>
        <p:nvSpPr>
          <p:cNvPr id="101" name="TextBox 100"/>
          <p:cNvSpPr txBox="1"/>
          <p:nvPr/>
        </p:nvSpPr>
        <p:spPr>
          <a:xfrm>
            <a:off x="2895600" y="3166646"/>
            <a:ext cx="276038" cy="338554"/>
          </a:xfrm>
          <a:prstGeom prst="rect">
            <a:avLst/>
          </a:prstGeom>
          <a:noFill/>
        </p:spPr>
        <p:txBody>
          <a:bodyPr wrap="square" rtlCol="0">
            <a:spAutoFit/>
          </a:bodyPr>
          <a:lstStyle/>
          <a:p>
            <a:r>
              <a:rPr lang="en-US" sz="1600" b="1" dirty="0" smtClean="0">
                <a:solidFill>
                  <a:srgbClr val="7030A0"/>
                </a:solidFill>
              </a:rPr>
              <a:t>G</a:t>
            </a:r>
          </a:p>
        </p:txBody>
      </p:sp>
      <p:sp>
        <p:nvSpPr>
          <p:cNvPr id="102" name="TextBox 101"/>
          <p:cNvSpPr txBox="1"/>
          <p:nvPr/>
        </p:nvSpPr>
        <p:spPr>
          <a:xfrm>
            <a:off x="2514600" y="3166646"/>
            <a:ext cx="276038" cy="338554"/>
          </a:xfrm>
          <a:prstGeom prst="rect">
            <a:avLst/>
          </a:prstGeom>
          <a:noFill/>
        </p:spPr>
        <p:txBody>
          <a:bodyPr wrap="square" rtlCol="0">
            <a:spAutoFit/>
          </a:bodyPr>
          <a:lstStyle/>
          <a:p>
            <a:r>
              <a:rPr lang="en-US" sz="1600" b="1" dirty="0" smtClean="0">
                <a:solidFill>
                  <a:srgbClr val="7030A0"/>
                </a:solidFill>
              </a:rPr>
              <a:t>H</a:t>
            </a:r>
          </a:p>
        </p:txBody>
      </p:sp>
      <p:sp>
        <p:nvSpPr>
          <p:cNvPr id="103" name="Arc 102"/>
          <p:cNvSpPr/>
          <p:nvPr/>
        </p:nvSpPr>
        <p:spPr>
          <a:xfrm>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4" name="Arc 103"/>
          <p:cNvSpPr/>
          <p:nvPr/>
        </p:nvSpPr>
        <p:spPr>
          <a:xfrm rot="54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5" name="Arc 104"/>
          <p:cNvSpPr/>
          <p:nvPr/>
        </p:nvSpPr>
        <p:spPr>
          <a:xfrm rot="108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6" name="Arc 105"/>
          <p:cNvSpPr/>
          <p:nvPr/>
        </p:nvSpPr>
        <p:spPr>
          <a:xfrm rot="162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nvGrpSpPr>
          <p:cNvPr id="46" name="Group 133"/>
          <p:cNvGrpSpPr/>
          <p:nvPr/>
        </p:nvGrpSpPr>
        <p:grpSpPr>
          <a:xfrm>
            <a:off x="152400" y="1981200"/>
            <a:ext cx="990600" cy="1066800"/>
            <a:chOff x="152400" y="2819400"/>
            <a:chExt cx="990600" cy="1066800"/>
          </a:xfrm>
        </p:grpSpPr>
        <p:sp>
          <p:nvSpPr>
            <p:cNvPr id="135" name="Oval 13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3</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6" name="Smiley Face 135"/>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Smiley Face 136"/>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Smiley Face 137"/>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Smiley Face 138"/>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p:cNvCxnSpPr/>
          <p:nvPr/>
        </p:nvCxnSpPr>
        <p:spPr>
          <a:xfrm>
            <a:off x="1219200" y="32004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grpSp>
        <p:nvGrpSpPr>
          <p:cNvPr id="49" name="Group 127"/>
          <p:cNvGrpSpPr/>
          <p:nvPr/>
        </p:nvGrpSpPr>
        <p:grpSpPr>
          <a:xfrm>
            <a:off x="152400" y="2362200"/>
            <a:ext cx="990600" cy="1066800"/>
            <a:chOff x="152400" y="2819400"/>
            <a:chExt cx="990600" cy="1066800"/>
          </a:xfrm>
        </p:grpSpPr>
        <p:sp>
          <p:nvSpPr>
            <p:cNvPr id="129" name="Oval 128"/>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2</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0" name="Smiley Face 129"/>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Smiley Face 13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miley Face 13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miley Face 132"/>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126"/>
          <p:cNvGrpSpPr/>
          <p:nvPr/>
        </p:nvGrpSpPr>
        <p:grpSpPr>
          <a:xfrm>
            <a:off x="152400" y="2743200"/>
            <a:ext cx="990600" cy="1066800"/>
            <a:chOff x="152400" y="2819400"/>
            <a:chExt cx="990600" cy="1066800"/>
          </a:xfrm>
        </p:grpSpPr>
        <p:sp>
          <p:nvSpPr>
            <p:cNvPr id="125" name="Oval 12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07" name="Smiley Face 106"/>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Smiley Face 11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Smiley Face 11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Smiley Face 125"/>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9" name="Table 148"/>
          <p:cNvGraphicFramePr>
            <a:graphicFrameLocks noGrp="1"/>
          </p:cNvGraphicFramePr>
          <p:nvPr/>
        </p:nvGraphicFramePr>
        <p:xfrm>
          <a:off x="6857999" y="3505200"/>
          <a:ext cx="2209801" cy="1371600"/>
        </p:xfrm>
        <a:graphic>
          <a:graphicData uri="http://schemas.openxmlformats.org/drawingml/2006/table">
            <a:tbl>
              <a:tblPr/>
              <a:tblGrid>
                <a:gridCol w="402721"/>
                <a:gridCol w="361416"/>
                <a:gridCol w="361416"/>
                <a:gridCol w="361416"/>
                <a:gridCol w="361416"/>
                <a:gridCol w="361416"/>
              </a:tblGrid>
              <a:tr h="221226">
                <a:tc>
                  <a:txBody>
                    <a:body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a:t>
                      </a:r>
                      <a:r>
                        <a:rPr lang="en-US" sz="1100" b="1" i="0" u="none" strike="noStrike" dirty="0" smtClean="0">
                          <a:solidFill>
                            <a:srgbClr val="000000"/>
                          </a:solidFill>
                          <a:latin typeface="Calibri"/>
                        </a:rPr>
                        <a:t>EH</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a:t>
                      </a:r>
                      <a:r>
                        <a:rPr lang="en-US" sz="1100" b="1" i="0" u="none" strike="noStrike" dirty="0" smtClean="0">
                          <a:solidFill>
                            <a:srgbClr val="000000"/>
                          </a:solidFill>
                          <a:latin typeface="Calibri"/>
                        </a:rPr>
                        <a:t>AD</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2A1C7"/>
                    </a:solidFill>
                  </a:tcPr>
                </a:tc>
                <a:tc>
                  <a:txBody>
                    <a:bodyPr/>
                    <a:lstStyle/>
                    <a:p>
                      <a:pPr algn="ctr" fontAlgn="b"/>
                      <a:r>
                        <a:rPr lang="en-US" sz="1100" b="1" i="0" u="none" strike="noStrike" dirty="0" smtClean="0">
                          <a:solidFill>
                            <a:srgbClr val="000000"/>
                          </a:solidFill>
                          <a:latin typeface="Calibri"/>
                        </a:rPr>
                        <a:t>A</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1100" b="1" i="0" u="none" strike="noStrike" dirty="0">
                          <a:solidFill>
                            <a:srgbClr val="000000"/>
                          </a:solidFill>
                          <a:latin typeface="Calibri"/>
                        </a:rPr>
                        <a:t>B</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DC07C"/>
                    </a:solidFill>
                  </a:tcPr>
                </a:tc>
                <a:tc>
                  <a:txBody>
                    <a:bodyPr/>
                    <a:lstStyle/>
                    <a:p>
                      <a:pPr algn="ctr" fontAlgn="b"/>
                      <a:r>
                        <a:rPr lang="en-US" sz="1100" b="1" i="0" u="none" strike="noStrike" dirty="0">
                          <a:solidFill>
                            <a:srgbClr val="000000"/>
                          </a:solidFill>
                          <a:latin typeface="Calibri"/>
                        </a:rPr>
                        <a:t>C</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B9574"/>
                    </a:solidFill>
                  </a:tcPr>
                </a:tc>
                <a:tc>
                  <a:txBody>
                    <a:bodyPr/>
                    <a:lstStyle/>
                    <a:p>
                      <a:pPr algn="ctr" fontAlgn="b"/>
                      <a:r>
                        <a:rPr lang="en-US" sz="1100" b="1" i="0" u="none" strike="noStrike" dirty="0" smtClean="0">
                          <a:solidFill>
                            <a:srgbClr val="000000"/>
                          </a:solidFill>
                          <a:latin typeface="Calibri"/>
                        </a:rPr>
                        <a:t>D</a:t>
                      </a:r>
                      <a:endParaRPr lang="en-US" sz="1100" b="1" i="0" u="none" strike="noStrike" dirty="0">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232287">
                <a:tc>
                  <a:txBody>
                    <a:bodyPr/>
                    <a:lstStyle/>
                    <a:p>
                      <a:pPr algn="ctr" fontAlgn="b"/>
                      <a:r>
                        <a:rPr lang="en-US" sz="1100" b="1" i="0" u="none" strike="noStrike">
                          <a:solidFill>
                            <a:srgbClr val="000000"/>
                          </a:solidFill>
                          <a:latin typeface="Calibri"/>
                        </a:rPr>
                        <a:t>Pop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rtl="0" fontAlgn="t"/>
                      <a:r>
                        <a:rPr lang="en-US" sz="1200" b="0" i="0" u="none" strike="noStrike" dirty="0">
                          <a:solidFill>
                            <a:srgbClr val="000000"/>
                          </a:solidFill>
                          <a:latin typeface="Calibri"/>
                        </a:rPr>
                        <a:t>4</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FCA677"/>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Pop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4</a:t>
                      </a:r>
                    </a:p>
                  </a:txBody>
                  <a:tcPr marL="9525" marR="9525" marT="9525" marB="0">
                    <a:lnL>
                      <a:noFill/>
                    </a:lnL>
                    <a:lnR>
                      <a:noFill/>
                    </a:lnR>
                    <a:lnT>
                      <a:noFill/>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a:noFill/>
                    </a:lnT>
                    <a:lnB>
                      <a:noFill/>
                    </a:lnB>
                    <a:solidFill>
                      <a:srgbClr val="FCA677"/>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a:noFill/>
                    </a:lnT>
                    <a:lnB>
                      <a:noFill/>
                    </a:lnB>
                    <a:solidFill>
                      <a:srgbClr val="63BE7B"/>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32287">
                <a:tc>
                  <a:txBody>
                    <a:bodyPr/>
                    <a:lstStyle/>
                    <a:p>
                      <a:pPr algn="ctr" fontAlgn="b"/>
                      <a:r>
                        <a:rPr lang="en-US" sz="1100" b="1" i="0" u="none" strike="noStrike">
                          <a:solidFill>
                            <a:srgbClr val="000000"/>
                          </a:solidFill>
                          <a:latin typeface="Calibri"/>
                        </a:rPr>
                        <a:t>Pop 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3</a:t>
                      </a:r>
                    </a:p>
                  </a:txBody>
                  <a:tcPr marL="9525" marR="9525" marT="9525" marB="0">
                    <a:lnL>
                      <a:noFill/>
                    </a:lnL>
                    <a:lnR>
                      <a:noFill/>
                    </a:lnR>
                    <a:lnT>
                      <a:noFill/>
                    </a:lnT>
                    <a:lnB>
                      <a:noFill/>
                    </a:lnB>
                    <a:solidFill>
                      <a:srgbClr val="FFE283"/>
                    </a:solidFill>
                  </a:tcPr>
                </a:tc>
                <a:tc>
                  <a:txBody>
                    <a:bodyPr/>
                    <a:lstStyle/>
                    <a:p>
                      <a:pPr algn="ctr" rtl="0" fontAlgn="t"/>
                      <a:r>
                        <a:rPr lang="en-US" sz="1200" b="0" i="0" u="none" strike="noStrike">
                          <a:solidFill>
                            <a:srgbClr val="000000"/>
                          </a:solidFill>
                          <a:latin typeface="Calibri"/>
                        </a:rPr>
                        <a:t>9</a:t>
                      </a:r>
                    </a:p>
                  </a:txBody>
                  <a:tcPr marL="9525" marR="9525" marT="9525" marB="0">
                    <a:lnL>
                      <a:noFill/>
                    </a:lnL>
                    <a:lnR>
                      <a:noFill/>
                    </a:lnR>
                    <a:lnT>
                      <a:noFill/>
                    </a:lnT>
                    <a:lnB>
                      <a:noFill/>
                    </a:lnB>
                    <a:solidFill>
                      <a:srgbClr val="F8696B"/>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a:noFill/>
                    </a:lnT>
                    <a:lnB>
                      <a:noFill/>
                    </a:lnB>
                    <a:solidFill>
                      <a:srgbClr val="CBDC81"/>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21226">
                <a:tc>
                  <a:txBody>
                    <a:bodyPr/>
                    <a:lstStyle/>
                    <a:p>
                      <a:pPr algn="ctr" fontAlgn="b"/>
                      <a:r>
                        <a:rPr lang="en-US" sz="1100" b="0" i="0" u="none" strike="noStrike">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bl>
          </a:graphicData>
        </a:graphic>
      </p:graphicFrame>
      <p:sp>
        <p:nvSpPr>
          <p:cNvPr id="150" name="Rectangle 149"/>
          <p:cNvSpPr/>
          <p:nvPr/>
        </p:nvSpPr>
        <p:spPr>
          <a:xfrm>
            <a:off x="7619999" y="4648200"/>
            <a:ext cx="14478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6857999" y="4953000"/>
            <a:ext cx="2057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Callout 151"/>
          <p:cNvSpPr/>
          <p:nvPr/>
        </p:nvSpPr>
        <p:spPr>
          <a:xfrm>
            <a:off x="7467600" y="4800600"/>
            <a:ext cx="1371600" cy="762000"/>
          </a:xfrm>
          <a:prstGeom prst="wedgeEllipseCallout">
            <a:avLst>
              <a:gd name="adj1" fmla="val -18452"/>
              <a:gd name="adj2" fmla="val -788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Fitness Matrix</a:t>
            </a:r>
            <a:endParaRPr lang="en-US" b="1"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2" nodeType="withEffect">
                                  <p:stCondLst>
                                    <p:cond delay="0"/>
                                  </p:stCondLst>
                                  <p:childTnLst>
                                    <p:animMotion origin="layout" path="M 3.33333E-6 2.22222E-6 L 3.33333E-6 -0.17222 " pathEditMode="relative" rAng="0" ptsTypes="AA">
                                      <p:cBhvr>
                                        <p:cTn id="6" dur="500" fill="hold"/>
                                        <p:tgtEl>
                                          <p:spTgt spid="150"/>
                                        </p:tgtEl>
                                        <p:attrNameLst>
                                          <p:attrName>ppt_x</p:attrName>
                                          <p:attrName>ppt_y</p:attrName>
                                        </p:attrNameLst>
                                      </p:cBhvr>
                                      <p:rCtr x="0" y="-86"/>
                                    </p:animMotion>
                                  </p:childTnLst>
                                </p:cTn>
                              </p:par>
                              <p:par>
                                <p:cTn id="7" presetID="64" presetClass="path" presetSubtype="0" accel="50000" decel="50000" fill="hold" grpId="0" nodeType="withEffect">
                                  <p:stCondLst>
                                    <p:cond delay="0"/>
                                  </p:stCondLst>
                                  <p:childTnLst>
                                    <p:animMotion origin="layout" path="M 1.11022E-16 1.11022E-16 L 1.11022E-16 -0.10556 " pathEditMode="relative" rAng="0" ptsTypes="AA">
                                      <p:cBhvr>
                                        <p:cTn id="8" dur="500" fill="hold"/>
                                        <p:tgtEl>
                                          <p:spTgt spid="151"/>
                                        </p:tgtEl>
                                        <p:attrNameLst>
                                          <p:attrName>ppt_x</p:attrName>
                                          <p:attrName>ppt_y</p:attrName>
                                        </p:attrNameLst>
                                      </p:cBhvr>
                                      <p:rCtr x="0" y="-53"/>
                                    </p:animMotion>
                                  </p:childTnLst>
                                </p:cTn>
                              </p:par>
                              <p:par>
                                <p:cTn id="9" presetID="2" presetClass="entr" presetSubtype="8"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par>
                                <p:cTn id="18" presetID="63" presetClass="path" presetSubtype="0" accel="50000" decel="50000" fill="hold" grpId="0" nodeType="withEffect">
                                  <p:stCondLst>
                                    <p:cond delay="0"/>
                                  </p:stCondLst>
                                  <p:childTnLst>
                                    <p:animMotion origin="layout" path="M -3.33333E-6 -0.17222 L 0.0375 -0.17222 " pathEditMode="relative" rAng="0" ptsTypes="AA">
                                      <p:cBhvr>
                                        <p:cTn id="19" dur="2000" fill="hold"/>
                                        <p:tgtEl>
                                          <p:spTgt spid="150"/>
                                        </p:tgtEl>
                                        <p:attrNameLst>
                                          <p:attrName>ppt_x</p:attrName>
                                          <p:attrName>ppt_y</p:attrName>
                                        </p:attrNameLst>
                                      </p:cBhvr>
                                      <p:rCtr x="19" y="0"/>
                                    </p:animMotion>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53"/>
                                        </p:tgtEl>
                                        <p:attrNameLst>
                                          <p:attrName>style.visibility</p:attrName>
                                        </p:attrNameLst>
                                      </p:cBhvr>
                                      <p:to>
                                        <p:strVal val="hidden"/>
                                      </p:to>
                                    </p:set>
                                  </p:childTnLst>
                                </p:cTn>
                              </p:par>
                              <p:par>
                                <p:cTn id="24" presetID="22" presetClass="entr" presetSubtype="1" fill="hold" grpId="1"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up)">
                                      <p:cBhvr>
                                        <p:cTn id="26" dur="500"/>
                                        <p:tgtEl>
                                          <p:spTgt spid="54"/>
                                        </p:tgtEl>
                                      </p:cBhvr>
                                    </p:animEffect>
                                  </p:childTnLst>
                                </p:cTn>
                              </p:par>
                              <p:par>
                                <p:cTn id="27" presetID="63" presetClass="path" presetSubtype="0" accel="50000" decel="50000" fill="hold" grpId="1" nodeType="withEffect">
                                  <p:stCondLst>
                                    <p:cond delay="0"/>
                                  </p:stCondLst>
                                  <p:childTnLst>
                                    <p:animMotion origin="layout" path="M 0.0375 -0.17222 L 0.07917 -0.17222 " pathEditMode="relative" rAng="0" ptsTypes="AA">
                                      <p:cBhvr>
                                        <p:cTn id="28" dur="2000" fill="hold"/>
                                        <p:tgtEl>
                                          <p:spTgt spid="150"/>
                                        </p:tgtEl>
                                        <p:attrNameLst>
                                          <p:attrName>ppt_x</p:attrName>
                                          <p:attrName>ppt_y</p:attrName>
                                        </p:attrNameLst>
                                      </p:cBhvr>
                                      <p:rCtr x="21" y="0"/>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hidden"/>
                                      </p:to>
                                    </p:set>
                                  </p:childTnLst>
                                </p:cTn>
                              </p:par>
                              <p:par>
                                <p:cTn id="33" presetID="22" presetClass="entr" presetSubtype="2" fill="hold" grpId="1"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right)">
                                      <p:cBhvr>
                                        <p:cTn id="35" dur="500"/>
                                        <p:tgtEl>
                                          <p:spTgt spid="55"/>
                                        </p:tgtEl>
                                      </p:cBhvr>
                                    </p:animEffect>
                                  </p:childTnLst>
                                </p:cTn>
                              </p:par>
                              <p:par>
                                <p:cTn id="36" presetID="2" presetClass="exit" presetSubtype="2" fill="hold" nodeType="withEffect">
                                  <p:stCondLst>
                                    <p:cond delay="0"/>
                                  </p:stCondLst>
                                  <p:childTnLst>
                                    <p:anim calcmode="lin" valueType="num">
                                      <p:cBhvr additive="base">
                                        <p:cTn id="37" dur="500"/>
                                        <p:tgtEl>
                                          <p:spTgt spid="150"/>
                                        </p:tgtEl>
                                        <p:attrNameLst>
                                          <p:attrName>ppt_x</p:attrName>
                                        </p:attrNameLst>
                                      </p:cBhvr>
                                      <p:tavLst>
                                        <p:tav tm="0">
                                          <p:val>
                                            <p:strVal val="ppt_x"/>
                                          </p:val>
                                        </p:tav>
                                        <p:tav tm="100000">
                                          <p:val>
                                            <p:strVal val="1+ppt_w/2"/>
                                          </p:val>
                                        </p:tav>
                                      </p:tavLst>
                                    </p:anim>
                                    <p:anim calcmode="lin" valueType="num">
                                      <p:cBhvr additive="base">
                                        <p:cTn id="38" dur="500"/>
                                        <p:tgtEl>
                                          <p:spTgt spid="150"/>
                                        </p:tgtEl>
                                        <p:attrNameLst>
                                          <p:attrName>ppt_y</p:attrName>
                                        </p:attrNameLst>
                                      </p:cBhvr>
                                      <p:tavLst>
                                        <p:tav tm="0">
                                          <p:val>
                                            <p:strVal val="ppt_y"/>
                                          </p:val>
                                        </p:tav>
                                        <p:tav tm="100000">
                                          <p:val>
                                            <p:strVal val="ppt_y"/>
                                          </p:val>
                                        </p:tav>
                                      </p:tavLst>
                                    </p:anim>
                                    <p:set>
                                      <p:cBhvr>
                                        <p:cTn id="39" dur="1" fill="hold">
                                          <p:stCondLst>
                                            <p:cond delay="499"/>
                                          </p:stCondLst>
                                        </p:cTn>
                                        <p:tgtEl>
                                          <p:spTgt spid="150"/>
                                        </p:tgtEl>
                                        <p:attrNameLst>
                                          <p:attrName>style.visibility</p:attrName>
                                        </p:attrNameLst>
                                      </p:cBhvr>
                                      <p:to>
                                        <p:strVal val="hidden"/>
                                      </p:to>
                                    </p:set>
                                  </p:childTnLst>
                                </p:cTn>
                              </p:par>
                            </p:childTnLst>
                          </p:cTn>
                        </p:par>
                        <p:par>
                          <p:cTn id="40" fill="hold">
                            <p:stCondLst>
                              <p:cond delay="500"/>
                            </p:stCondLst>
                            <p:childTnLst>
                              <p:par>
                                <p:cTn id="41" presetID="1" presetClass="exit"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hidden"/>
                                      </p:to>
                                    </p:set>
                                  </p:childTnLst>
                                </p:cTn>
                              </p:par>
                              <p:par>
                                <p:cTn id="43" presetID="22" presetClass="entr" presetSubtype="4" fill="hold" grpId="1"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childTnLst>
                          </p:cTn>
                        </p:par>
                        <p:par>
                          <p:cTn id="46" fill="hold">
                            <p:stCondLst>
                              <p:cond delay="1000"/>
                            </p:stCondLst>
                            <p:childTnLst>
                              <p:par>
                                <p:cTn id="47" presetID="1" presetClass="exit" presetSubtype="0" fill="hold" grpId="0" nodeType="afterEffect">
                                  <p:stCondLst>
                                    <p:cond delay="0"/>
                                  </p:stCondLst>
                                  <p:childTnLst>
                                    <p:set>
                                      <p:cBhvr>
                                        <p:cTn id="48" dur="1" fill="hold">
                                          <p:stCondLst>
                                            <p:cond delay="0"/>
                                          </p:stCondLst>
                                        </p:cTn>
                                        <p:tgtEl>
                                          <p:spTgt spid="56"/>
                                        </p:tgtEl>
                                        <p:attrNameLst>
                                          <p:attrName>style.visibility</p:attrName>
                                        </p:attrNameLst>
                                      </p:cBhvr>
                                      <p:to>
                                        <p:strVal val="hidden"/>
                                      </p:to>
                                    </p:set>
                                  </p:childTnLst>
                                </p:cTn>
                              </p:par>
                            </p:childTnLst>
                          </p:cTn>
                        </p:par>
                        <p:par>
                          <p:cTn id="49" fill="hold">
                            <p:stCondLst>
                              <p:cond delay="1000"/>
                            </p:stCondLst>
                            <p:childTnLst>
                              <p:par>
                                <p:cTn id="50" presetID="1" presetClass="entr" presetSubtype="0" fill="hold" grpId="2" nodeType="afterEffect">
                                  <p:stCondLst>
                                    <p:cond delay="0"/>
                                  </p:stCondLst>
                                  <p:childTnLst>
                                    <p:set>
                                      <p:cBhvr>
                                        <p:cTn id="51" dur="1" fill="hold">
                                          <p:stCondLst>
                                            <p:cond delay="0"/>
                                          </p:stCondLst>
                                        </p:cTn>
                                        <p:tgtEl>
                                          <p:spTgt spid="53"/>
                                        </p:tgtEl>
                                        <p:attrNameLst>
                                          <p:attrName>style.visibility</p:attrName>
                                        </p:attrNameLst>
                                      </p:cBhvr>
                                      <p:to>
                                        <p:strVal val="visible"/>
                                      </p:to>
                                    </p:set>
                                  </p:childTnLst>
                                </p:cTn>
                              </p:par>
                              <p:par>
                                <p:cTn id="52" presetID="1" presetClass="entr" presetSubtype="0" fill="hold" grpId="2" nodeType="withEffect">
                                  <p:stCondLst>
                                    <p:cond delay="0"/>
                                  </p:stCondLst>
                                  <p:childTnLst>
                                    <p:set>
                                      <p:cBhvr>
                                        <p:cTn id="53" dur="1" fill="hold">
                                          <p:stCondLst>
                                            <p:cond delay="0"/>
                                          </p:stCondLst>
                                        </p:cTn>
                                        <p:tgtEl>
                                          <p:spTgt spid="54"/>
                                        </p:tgtEl>
                                        <p:attrNameLst>
                                          <p:attrName>style.visibility</p:attrName>
                                        </p:attrNameLst>
                                      </p:cBhvr>
                                      <p:to>
                                        <p:strVal val="visible"/>
                                      </p:to>
                                    </p:set>
                                  </p:childTnLst>
                                </p:cTn>
                              </p:par>
                              <p:par>
                                <p:cTn id="54" presetID="1" presetClass="entr" presetSubtype="0" fill="hold" grpId="2" nodeType="withEffect">
                                  <p:stCondLst>
                                    <p:cond delay="0"/>
                                  </p:stCondLst>
                                  <p:childTnLst>
                                    <p:set>
                                      <p:cBhvr>
                                        <p:cTn id="55" dur="1" fill="hold">
                                          <p:stCondLst>
                                            <p:cond delay="0"/>
                                          </p:stCondLst>
                                        </p:cTn>
                                        <p:tgtEl>
                                          <p:spTgt spid="55"/>
                                        </p:tgtEl>
                                        <p:attrNameLst>
                                          <p:attrName>style.visibility</p:attrName>
                                        </p:attrNameLst>
                                      </p:cBhvr>
                                      <p:to>
                                        <p:strVal val="visible"/>
                                      </p:to>
                                    </p:set>
                                  </p:childTnLst>
                                </p:cTn>
                              </p:par>
                              <p:par>
                                <p:cTn id="56" presetID="1" presetClass="entr" presetSubtype="0" fill="hold" grpId="2" nodeType="with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8" fill="hold" grpId="1" nodeType="after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wipe(left)">
                                      <p:cBhvr>
                                        <p:cTn id="61" dur="500"/>
                                        <p:tgtEl>
                                          <p:spTgt spid="103"/>
                                        </p:tgtEl>
                                      </p:cBhvr>
                                    </p:animEffect>
                                  </p:childTnLst>
                                </p:cTn>
                              </p:par>
                            </p:childTnLst>
                          </p:cTn>
                        </p:par>
                        <p:par>
                          <p:cTn id="62" fill="hold">
                            <p:stCondLst>
                              <p:cond delay="1500"/>
                            </p:stCondLst>
                            <p:childTnLst>
                              <p:par>
                                <p:cTn id="63" presetID="1" presetClass="exit" presetSubtype="0" fill="hold" grpId="0" nodeType="afterEffect">
                                  <p:stCondLst>
                                    <p:cond delay="0"/>
                                  </p:stCondLst>
                                  <p:childTnLst>
                                    <p:set>
                                      <p:cBhvr>
                                        <p:cTn id="64" dur="1" fill="hold">
                                          <p:stCondLst>
                                            <p:cond delay="0"/>
                                          </p:stCondLst>
                                        </p:cTn>
                                        <p:tgtEl>
                                          <p:spTgt spid="103"/>
                                        </p:tgtEl>
                                        <p:attrNameLst>
                                          <p:attrName>style.visibility</p:attrName>
                                        </p:attrNameLst>
                                      </p:cBhvr>
                                      <p:to>
                                        <p:strVal val="hidden"/>
                                      </p:to>
                                    </p:set>
                                  </p:childTnLst>
                                </p:cTn>
                              </p:par>
                              <p:par>
                                <p:cTn id="65" presetID="22" presetClass="entr" presetSubtype="1" fill="hold" grpId="1" nodeType="with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wipe(up)">
                                      <p:cBhvr>
                                        <p:cTn id="67" dur="500"/>
                                        <p:tgtEl>
                                          <p:spTgt spid="104"/>
                                        </p:tgtEl>
                                      </p:cBhvr>
                                    </p:animEffect>
                                  </p:childTnLst>
                                </p:cTn>
                              </p:par>
                            </p:childTnLst>
                          </p:cTn>
                        </p:par>
                        <p:par>
                          <p:cTn id="68" fill="hold">
                            <p:stCondLst>
                              <p:cond delay="2000"/>
                            </p:stCondLst>
                            <p:childTnLst>
                              <p:par>
                                <p:cTn id="69" presetID="1" presetClass="exit" presetSubtype="0" fill="hold" grpId="0" nodeType="afterEffect">
                                  <p:stCondLst>
                                    <p:cond delay="0"/>
                                  </p:stCondLst>
                                  <p:childTnLst>
                                    <p:set>
                                      <p:cBhvr>
                                        <p:cTn id="70" dur="1" fill="hold">
                                          <p:stCondLst>
                                            <p:cond delay="0"/>
                                          </p:stCondLst>
                                        </p:cTn>
                                        <p:tgtEl>
                                          <p:spTgt spid="104"/>
                                        </p:tgtEl>
                                        <p:attrNameLst>
                                          <p:attrName>style.visibility</p:attrName>
                                        </p:attrNameLst>
                                      </p:cBhvr>
                                      <p:to>
                                        <p:strVal val="hidden"/>
                                      </p:to>
                                    </p:set>
                                  </p:childTnLst>
                                </p:cTn>
                              </p:par>
                              <p:par>
                                <p:cTn id="71" presetID="22" presetClass="entr" presetSubtype="2" fill="hold" grpId="1" nodeType="with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wipe(right)">
                                      <p:cBhvr>
                                        <p:cTn id="73" dur="500"/>
                                        <p:tgtEl>
                                          <p:spTgt spid="105"/>
                                        </p:tgtEl>
                                      </p:cBhvr>
                                    </p:animEffect>
                                  </p:childTnLst>
                                </p:cTn>
                              </p:par>
                            </p:childTnLst>
                          </p:cTn>
                        </p:par>
                        <p:par>
                          <p:cTn id="74" fill="hold">
                            <p:stCondLst>
                              <p:cond delay="2500"/>
                            </p:stCondLst>
                            <p:childTnLst>
                              <p:par>
                                <p:cTn id="75" presetID="1" presetClass="exit" presetSubtype="0" fill="hold" grpId="0" nodeType="afterEffect">
                                  <p:stCondLst>
                                    <p:cond delay="0"/>
                                  </p:stCondLst>
                                  <p:childTnLst>
                                    <p:set>
                                      <p:cBhvr>
                                        <p:cTn id="76" dur="1" fill="hold">
                                          <p:stCondLst>
                                            <p:cond delay="0"/>
                                          </p:stCondLst>
                                        </p:cTn>
                                        <p:tgtEl>
                                          <p:spTgt spid="105"/>
                                        </p:tgtEl>
                                        <p:attrNameLst>
                                          <p:attrName>style.visibility</p:attrName>
                                        </p:attrNameLst>
                                      </p:cBhvr>
                                      <p:to>
                                        <p:strVal val="hidden"/>
                                      </p:to>
                                    </p:set>
                                  </p:childTnLst>
                                </p:cTn>
                              </p:par>
                              <p:par>
                                <p:cTn id="77" presetID="22" presetClass="entr" presetSubtype="4" fill="hold" grpId="1" nodeType="with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wipe(down)">
                                      <p:cBhvr>
                                        <p:cTn id="79" dur="500"/>
                                        <p:tgtEl>
                                          <p:spTgt spid="106"/>
                                        </p:tgtEl>
                                      </p:cBhvr>
                                    </p:animEffect>
                                  </p:childTnLst>
                                </p:cTn>
                              </p:par>
                            </p:childTnLst>
                          </p:cTn>
                        </p:par>
                        <p:par>
                          <p:cTn id="80" fill="hold">
                            <p:stCondLst>
                              <p:cond delay="3000"/>
                            </p:stCondLst>
                            <p:childTnLst>
                              <p:par>
                                <p:cTn id="81" presetID="1" presetClass="exit" presetSubtype="0" fill="hold" grpId="0" nodeType="afterEffect">
                                  <p:stCondLst>
                                    <p:cond delay="0"/>
                                  </p:stCondLst>
                                  <p:childTnLst>
                                    <p:set>
                                      <p:cBhvr>
                                        <p:cTn id="82" dur="1" fill="hold">
                                          <p:stCondLst>
                                            <p:cond delay="0"/>
                                          </p:stCondLst>
                                        </p:cTn>
                                        <p:tgtEl>
                                          <p:spTgt spid="106"/>
                                        </p:tgtEl>
                                        <p:attrNameLst>
                                          <p:attrName>style.visibility</p:attrName>
                                        </p:attrNameLst>
                                      </p:cBhvr>
                                      <p:to>
                                        <p:strVal val="hidden"/>
                                      </p:to>
                                    </p:set>
                                  </p:childTnLst>
                                </p:cTn>
                              </p:par>
                            </p:childTnLst>
                          </p:cTn>
                        </p:par>
                        <p:par>
                          <p:cTn id="83" fill="hold">
                            <p:stCondLst>
                              <p:cond delay="3000"/>
                            </p:stCondLst>
                            <p:childTnLst>
                              <p:par>
                                <p:cTn id="84" presetID="1" presetClass="entr" presetSubtype="0" fill="hold" grpId="2" nodeType="afterEffect">
                                  <p:stCondLst>
                                    <p:cond delay="0"/>
                                  </p:stCondLst>
                                  <p:childTnLst>
                                    <p:set>
                                      <p:cBhvr>
                                        <p:cTn id="85" dur="1" fill="hold">
                                          <p:stCondLst>
                                            <p:cond delay="0"/>
                                          </p:stCondLst>
                                        </p:cTn>
                                        <p:tgtEl>
                                          <p:spTgt spid="103"/>
                                        </p:tgtEl>
                                        <p:attrNameLst>
                                          <p:attrName>style.visibility</p:attrName>
                                        </p:attrNameLst>
                                      </p:cBhvr>
                                      <p:to>
                                        <p:strVal val="visible"/>
                                      </p:to>
                                    </p:set>
                                  </p:childTnLst>
                                </p:cTn>
                              </p:par>
                              <p:par>
                                <p:cTn id="86" presetID="1" presetClass="entr" presetSubtype="0" fill="hold" grpId="2" nodeType="withEffect">
                                  <p:stCondLst>
                                    <p:cond delay="0"/>
                                  </p:stCondLst>
                                  <p:childTnLst>
                                    <p:set>
                                      <p:cBhvr>
                                        <p:cTn id="87" dur="1" fill="hold">
                                          <p:stCondLst>
                                            <p:cond delay="0"/>
                                          </p:stCondLst>
                                        </p:cTn>
                                        <p:tgtEl>
                                          <p:spTgt spid="104"/>
                                        </p:tgtEl>
                                        <p:attrNameLst>
                                          <p:attrName>style.visibility</p:attrName>
                                        </p:attrNameLst>
                                      </p:cBhvr>
                                      <p:to>
                                        <p:strVal val="visible"/>
                                      </p:to>
                                    </p:set>
                                  </p:childTnLst>
                                </p:cTn>
                              </p:par>
                              <p:par>
                                <p:cTn id="88" presetID="1" presetClass="entr" presetSubtype="0" fill="hold" grpId="2" nodeType="withEffect">
                                  <p:stCondLst>
                                    <p:cond delay="0"/>
                                  </p:stCondLst>
                                  <p:childTnLst>
                                    <p:set>
                                      <p:cBhvr>
                                        <p:cTn id="89" dur="1" fill="hold">
                                          <p:stCondLst>
                                            <p:cond delay="0"/>
                                          </p:stCondLst>
                                        </p:cTn>
                                        <p:tgtEl>
                                          <p:spTgt spid="105"/>
                                        </p:tgtEl>
                                        <p:attrNameLst>
                                          <p:attrName>style.visibility</p:attrName>
                                        </p:attrNameLst>
                                      </p:cBhvr>
                                      <p:to>
                                        <p:strVal val="visible"/>
                                      </p:to>
                                    </p:set>
                                  </p:childTnLst>
                                </p:cTn>
                              </p:par>
                              <p:par>
                                <p:cTn id="90" presetID="1" presetClass="entr" presetSubtype="0" fill="hold" grpId="2" nodeType="withEffect">
                                  <p:stCondLst>
                                    <p:cond delay="0"/>
                                  </p:stCondLst>
                                  <p:childTnLst>
                                    <p:set>
                                      <p:cBhvr>
                                        <p:cTn id="91" dur="1" fill="hold">
                                          <p:stCondLst>
                                            <p:cond delay="0"/>
                                          </p:stCondLst>
                                        </p:cTn>
                                        <p:tgtEl>
                                          <p:spTgt spid="10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additive="base">
                                        <p:cTn id="96" dur="500" fill="hold"/>
                                        <p:tgtEl>
                                          <p:spTgt spid="49"/>
                                        </p:tgtEl>
                                        <p:attrNameLst>
                                          <p:attrName>ppt_x</p:attrName>
                                        </p:attrNameLst>
                                      </p:cBhvr>
                                      <p:tavLst>
                                        <p:tav tm="0">
                                          <p:val>
                                            <p:strVal val="0-#ppt_w/2"/>
                                          </p:val>
                                        </p:tav>
                                        <p:tav tm="100000">
                                          <p:val>
                                            <p:strVal val="#ppt_x"/>
                                          </p:val>
                                        </p:tav>
                                      </p:tavLst>
                                    </p:anim>
                                    <p:anim calcmode="lin" valueType="num">
                                      <p:cBhvr additive="base">
                                        <p:cTn id="97" dur="500" fill="hold"/>
                                        <p:tgtEl>
                                          <p:spTgt spid="49"/>
                                        </p:tgtEl>
                                        <p:attrNameLst>
                                          <p:attrName>ppt_y</p:attrName>
                                        </p:attrNameLst>
                                      </p:cBhvr>
                                      <p:tavLst>
                                        <p:tav tm="0">
                                          <p:val>
                                            <p:strVal val="#ppt_y"/>
                                          </p:val>
                                        </p:tav>
                                        <p:tav tm="100000">
                                          <p:val>
                                            <p:strVal val="#ppt_y"/>
                                          </p:val>
                                        </p:tav>
                                      </p:tavLst>
                                    </p:anim>
                                  </p:childTnLst>
                                </p:cTn>
                              </p:par>
                              <p:par>
                                <p:cTn id="98" presetID="2" presetClass="exit" presetSubtype="8" fill="hold" nodeType="withEffect">
                                  <p:stCondLst>
                                    <p:cond delay="0"/>
                                  </p:stCondLst>
                                  <p:childTnLst>
                                    <p:anim calcmode="lin" valueType="num">
                                      <p:cBhvr additive="base">
                                        <p:cTn id="99" dur="500"/>
                                        <p:tgtEl>
                                          <p:spTgt spid="50"/>
                                        </p:tgtEl>
                                        <p:attrNameLst>
                                          <p:attrName>ppt_x</p:attrName>
                                        </p:attrNameLst>
                                      </p:cBhvr>
                                      <p:tavLst>
                                        <p:tav tm="0">
                                          <p:val>
                                            <p:strVal val="ppt_x"/>
                                          </p:val>
                                        </p:tav>
                                        <p:tav tm="100000">
                                          <p:val>
                                            <p:strVal val="0-ppt_w/2"/>
                                          </p:val>
                                        </p:tav>
                                      </p:tavLst>
                                    </p:anim>
                                    <p:anim calcmode="lin" valueType="num">
                                      <p:cBhvr additive="base">
                                        <p:cTn id="100" dur="500"/>
                                        <p:tgtEl>
                                          <p:spTgt spid="50"/>
                                        </p:tgtEl>
                                        <p:attrNameLst>
                                          <p:attrName>ppt_y</p:attrName>
                                        </p:attrNameLst>
                                      </p:cBhvr>
                                      <p:tavLst>
                                        <p:tav tm="0">
                                          <p:val>
                                            <p:strVal val="ppt_y"/>
                                          </p:val>
                                        </p:tav>
                                        <p:tav tm="100000">
                                          <p:val>
                                            <p:strVal val="ppt_y"/>
                                          </p:val>
                                        </p:tav>
                                      </p:tavLst>
                                    </p:anim>
                                    <p:set>
                                      <p:cBhvr>
                                        <p:cTn id="101" dur="1" fill="hold">
                                          <p:stCondLst>
                                            <p:cond delay="499"/>
                                          </p:stCondLst>
                                        </p:cTn>
                                        <p:tgtEl>
                                          <p:spTgt spid="50"/>
                                        </p:tgtEl>
                                        <p:attrNameLst>
                                          <p:attrName>style.visibility</p:attrName>
                                        </p:attrNameLst>
                                      </p:cBhvr>
                                      <p:to>
                                        <p:strVal val="hidden"/>
                                      </p:to>
                                    </p:set>
                                  </p:childTnLst>
                                </p:cTn>
                              </p:par>
                            </p:childTnLst>
                          </p:cTn>
                        </p:par>
                        <p:par>
                          <p:cTn id="102" fill="hold">
                            <p:stCondLst>
                              <p:cond delay="500"/>
                            </p:stCondLst>
                            <p:childTnLst>
                              <p:par>
                                <p:cTn id="103" presetID="42" presetClass="path" presetSubtype="0" accel="50000" decel="50000" fill="hold" grpId="1" nodeType="afterEffect">
                                  <p:stCondLst>
                                    <p:cond delay="0"/>
                                  </p:stCondLst>
                                  <p:childTnLst>
                                    <p:animMotion origin="layout" path="M -1.11022E-16 -0.10556 L -1.11022E-16 -0.07223 " pathEditMode="relative" rAng="0" ptsTypes="AA">
                                      <p:cBhvr>
                                        <p:cTn id="104" dur="2000" fill="hold"/>
                                        <p:tgtEl>
                                          <p:spTgt spid="151"/>
                                        </p:tgtEl>
                                        <p:attrNameLst>
                                          <p:attrName>ppt_x</p:attrName>
                                          <p:attrName>ppt_y</p:attrName>
                                        </p:attrNameLst>
                                      </p:cBhvr>
                                      <p:rCtr x="0" y="17"/>
                                    </p:animMotion>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6"/>
                                        </p:tgtEl>
                                        <p:attrNameLst>
                                          <p:attrName>style.visibility</p:attrName>
                                        </p:attrNameLst>
                                      </p:cBhvr>
                                      <p:to>
                                        <p:strVal val="visible"/>
                                      </p:to>
                                    </p:set>
                                    <p:anim calcmode="lin" valueType="num">
                                      <p:cBhvr additive="base">
                                        <p:cTn id="109" dur="500" fill="hold"/>
                                        <p:tgtEl>
                                          <p:spTgt spid="46"/>
                                        </p:tgtEl>
                                        <p:attrNameLst>
                                          <p:attrName>ppt_x</p:attrName>
                                        </p:attrNameLst>
                                      </p:cBhvr>
                                      <p:tavLst>
                                        <p:tav tm="0">
                                          <p:val>
                                            <p:strVal val="0-#ppt_w/2"/>
                                          </p:val>
                                        </p:tav>
                                        <p:tav tm="100000">
                                          <p:val>
                                            <p:strVal val="#ppt_x"/>
                                          </p:val>
                                        </p:tav>
                                      </p:tavLst>
                                    </p:anim>
                                    <p:anim calcmode="lin" valueType="num">
                                      <p:cBhvr additive="base">
                                        <p:cTn id="110" dur="500" fill="hold"/>
                                        <p:tgtEl>
                                          <p:spTgt spid="46"/>
                                        </p:tgtEl>
                                        <p:attrNameLst>
                                          <p:attrName>ppt_y</p:attrName>
                                        </p:attrNameLst>
                                      </p:cBhvr>
                                      <p:tavLst>
                                        <p:tav tm="0">
                                          <p:val>
                                            <p:strVal val="#ppt_y"/>
                                          </p:val>
                                        </p:tav>
                                        <p:tav tm="100000">
                                          <p:val>
                                            <p:strVal val="#ppt_y"/>
                                          </p:val>
                                        </p:tav>
                                      </p:tavLst>
                                    </p:anim>
                                  </p:childTnLst>
                                </p:cTn>
                              </p:par>
                              <p:par>
                                <p:cTn id="111" presetID="2" presetClass="exit" presetSubtype="8" fill="hold" nodeType="withEffect">
                                  <p:stCondLst>
                                    <p:cond delay="0"/>
                                  </p:stCondLst>
                                  <p:childTnLst>
                                    <p:anim calcmode="lin" valueType="num">
                                      <p:cBhvr additive="base">
                                        <p:cTn id="112" dur="500"/>
                                        <p:tgtEl>
                                          <p:spTgt spid="49"/>
                                        </p:tgtEl>
                                        <p:attrNameLst>
                                          <p:attrName>ppt_x</p:attrName>
                                        </p:attrNameLst>
                                      </p:cBhvr>
                                      <p:tavLst>
                                        <p:tav tm="0">
                                          <p:val>
                                            <p:strVal val="ppt_x"/>
                                          </p:val>
                                        </p:tav>
                                        <p:tav tm="100000">
                                          <p:val>
                                            <p:strVal val="0-ppt_w/2"/>
                                          </p:val>
                                        </p:tav>
                                      </p:tavLst>
                                    </p:anim>
                                    <p:anim calcmode="lin" valueType="num">
                                      <p:cBhvr additive="base">
                                        <p:cTn id="113" dur="500"/>
                                        <p:tgtEl>
                                          <p:spTgt spid="49"/>
                                        </p:tgtEl>
                                        <p:attrNameLst>
                                          <p:attrName>ppt_y</p:attrName>
                                        </p:attrNameLst>
                                      </p:cBhvr>
                                      <p:tavLst>
                                        <p:tav tm="0">
                                          <p:val>
                                            <p:strVal val="ppt_y"/>
                                          </p:val>
                                        </p:tav>
                                        <p:tav tm="100000">
                                          <p:val>
                                            <p:strVal val="ppt_y"/>
                                          </p:val>
                                        </p:tav>
                                      </p:tavLst>
                                    </p:anim>
                                    <p:set>
                                      <p:cBhvr>
                                        <p:cTn id="114" dur="1" fill="hold">
                                          <p:stCondLst>
                                            <p:cond delay="499"/>
                                          </p:stCondLst>
                                        </p:cTn>
                                        <p:tgtEl>
                                          <p:spTgt spid="49"/>
                                        </p:tgtEl>
                                        <p:attrNameLst>
                                          <p:attrName>style.visibility</p:attrName>
                                        </p:attrNameLst>
                                      </p:cBhvr>
                                      <p:to>
                                        <p:strVal val="hidden"/>
                                      </p:to>
                                    </p:set>
                                  </p:childTnLst>
                                </p:cTn>
                              </p:par>
                            </p:childTnLst>
                          </p:cTn>
                        </p:par>
                        <p:par>
                          <p:cTn id="115" fill="hold">
                            <p:stCondLst>
                              <p:cond delay="500"/>
                            </p:stCondLst>
                            <p:childTnLst>
                              <p:par>
                                <p:cTn id="116" presetID="2" presetClass="exit" presetSubtype="4" fill="hold" grpId="2" nodeType="afterEffect">
                                  <p:stCondLst>
                                    <p:cond delay="0"/>
                                  </p:stCondLst>
                                  <p:childTnLst>
                                    <p:anim calcmode="lin" valueType="num">
                                      <p:cBhvr additive="base">
                                        <p:cTn id="117" dur="500"/>
                                        <p:tgtEl>
                                          <p:spTgt spid="151"/>
                                        </p:tgtEl>
                                        <p:attrNameLst>
                                          <p:attrName>ppt_x</p:attrName>
                                        </p:attrNameLst>
                                      </p:cBhvr>
                                      <p:tavLst>
                                        <p:tav tm="0">
                                          <p:val>
                                            <p:strVal val="ppt_x"/>
                                          </p:val>
                                        </p:tav>
                                        <p:tav tm="100000">
                                          <p:val>
                                            <p:strVal val="ppt_x"/>
                                          </p:val>
                                        </p:tav>
                                      </p:tavLst>
                                    </p:anim>
                                    <p:anim calcmode="lin" valueType="num">
                                      <p:cBhvr additive="base">
                                        <p:cTn id="118" dur="500"/>
                                        <p:tgtEl>
                                          <p:spTgt spid="151"/>
                                        </p:tgtEl>
                                        <p:attrNameLst>
                                          <p:attrName>ppt_y</p:attrName>
                                        </p:attrNameLst>
                                      </p:cBhvr>
                                      <p:tavLst>
                                        <p:tav tm="0">
                                          <p:val>
                                            <p:strVal val="ppt_y"/>
                                          </p:val>
                                        </p:tav>
                                        <p:tav tm="100000">
                                          <p:val>
                                            <p:strVal val="1+ppt_h/2"/>
                                          </p:val>
                                        </p:tav>
                                      </p:tavLst>
                                    </p:anim>
                                    <p:set>
                                      <p:cBhvr>
                                        <p:cTn id="119" dur="1" fill="hold">
                                          <p:stCondLst>
                                            <p:cond delay="499"/>
                                          </p:stCondLst>
                                        </p:cTn>
                                        <p:tgtEl>
                                          <p:spTgt spid="151"/>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P spid="56" grpId="2" animBg="1"/>
      <p:bldP spid="103" grpId="0" animBg="1"/>
      <p:bldP spid="103" grpId="1" animBg="1"/>
      <p:bldP spid="103" grpId="2" animBg="1"/>
      <p:bldP spid="104" grpId="0" animBg="1"/>
      <p:bldP spid="104" grpId="1" animBg="1"/>
      <p:bldP spid="104" grpId="2" animBg="1"/>
      <p:bldP spid="105" grpId="0" animBg="1"/>
      <p:bldP spid="105" grpId="1" animBg="1"/>
      <p:bldP spid="105" grpId="2" animBg="1"/>
      <p:bldP spid="106" grpId="0" animBg="1"/>
      <p:bldP spid="106" grpId="1" animBg="1"/>
      <p:bldP spid="106" grpId="2" animBg="1"/>
      <p:bldP spid="150" grpId="0" animBg="1"/>
      <p:bldP spid="150" grpId="1" animBg="1"/>
      <p:bldP spid="150" grpId="2" animBg="1"/>
      <p:bldP spid="151" grpId="0" animBg="1"/>
      <p:bldP spid="151" grpId="1" animBg="1"/>
      <p:bldP spid="151" grpId="2" animBg="1"/>
      <p:bldP spid="15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Increase in Model Size</a:t>
            </a:r>
            <a:endParaRPr lang="en-US" dirty="0"/>
          </a:p>
        </p:txBody>
      </p:sp>
      <p:graphicFrame>
        <p:nvGraphicFramePr>
          <p:cNvPr id="4" name="Content Placeholder 3"/>
          <p:cNvGraphicFramePr>
            <a:graphicFrameLocks noGrp="1"/>
          </p:cNvGraphicFramePr>
          <p:nvPr>
            <p:ph idx="1"/>
          </p:nvPr>
        </p:nvGraphicFramePr>
        <p:xfrm>
          <a:off x="457200" y="11430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438400" y="1600200"/>
            <a:ext cx="1321580" cy="369332"/>
          </a:xfrm>
          <a:prstGeom prst="rect">
            <a:avLst/>
          </a:prstGeom>
          <a:noFill/>
        </p:spPr>
        <p:txBody>
          <a:bodyPr wrap="none" rtlCol="0">
            <a:spAutoFit/>
          </a:bodyPr>
          <a:lstStyle/>
          <a:p>
            <a:r>
              <a:rPr lang="en-US" dirty="0" smtClean="0"/>
              <a:t>2012 – Start</a:t>
            </a:r>
            <a:endParaRPr lang="en-US" dirty="0"/>
          </a:p>
        </p:txBody>
      </p:sp>
      <p:sp>
        <p:nvSpPr>
          <p:cNvPr id="6" name="TextBox 5"/>
          <p:cNvSpPr txBox="1"/>
          <p:nvPr/>
        </p:nvSpPr>
        <p:spPr>
          <a:xfrm>
            <a:off x="2819400" y="1981200"/>
            <a:ext cx="3348994" cy="369332"/>
          </a:xfrm>
          <a:prstGeom prst="rect">
            <a:avLst/>
          </a:prstGeom>
          <a:noFill/>
        </p:spPr>
        <p:txBody>
          <a:bodyPr wrap="none" rtlCol="0">
            <a:spAutoFit/>
          </a:bodyPr>
          <a:lstStyle/>
          <a:p>
            <a:r>
              <a:rPr lang="en-US" dirty="0" smtClean="0"/>
              <a:t>2013 – HPC and Cloud Computing</a:t>
            </a:r>
            <a:endParaRPr lang="en-US" dirty="0"/>
          </a:p>
        </p:txBody>
      </p:sp>
      <p:sp>
        <p:nvSpPr>
          <p:cNvPr id="7" name="TextBox 6"/>
          <p:cNvSpPr txBox="1"/>
          <p:nvPr/>
        </p:nvSpPr>
        <p:spPr>
          <a:xfrm>
            <a:off x="3163658" y="2362200"/>
            <a:ext cx="5827942" cy="369332"/>
          </a:xfrm>
          <a:prstGeom prst="rect">
            <a:avLst/>
          </a:prstGeom>
          <a:noFill/>
        </p:spPr>
        <p:txBody>
          <a:bodyPr wrap="none" rtlCol="0">
            <a:spAutoFit/>
          </a:bodyPr>
          <a:lstStyle/>
          <a:p>
            <a:r>
              <a:rPr lang="en-US" dirty="0" smtClean="0"/>
              <a:t>2014 – Evolutionary Computation for Population Generation </a:t>
            </a:r>
            <a:endParaRPr lang="en-US" dirty="0"/>
          </a:p>
        </p:txBody>
      </p:sp>
      <p:sp>
        <p:nvSpPr>
          <p:cNvPr id="8" name="TextBox 7"/>
          <p:cNvSpPr txBox="1"/>
          <p:nvPr/>
        </p:nvSpPr>
        <p:spPr>
          <a:xfrm>
            <a:off x="4437725" y="2667000"/>
            <a:ext cx="4553875" cy="369332"/>
          </a:xfrm>
          <a:prstGeom prst="rect">
            <a:avLst/>
          </a:prstGeom>
          <a:noFill/>
        </p:spPr>
        <p:txBody>
          <a:bodyPr wrap="none" rtlCol="0">
            <a:spAutoFit/>
          </a:bodyPr>
          <a:lstStyle/>
          <a:p>
            <a:r>
              <a:rPr lang="en-US" dirty="0" smtClean="0"/>
              <a:t>2015 – Object Oriented Population Generation</a:t>
            </a:r>
            <a:endParaRPr lang="en-US" dirty="0"/>
          </a:p>
        </p:txBody>
      </p:sp>
      <p:cxnSp>
        <p:nvCxnSpPr>
          <p:cNvPr id="10" name="Straight Arrow Connector 9"/>
          <p:cNvCxnSpPr/>
          <p:nvPr/>
        </p:nvCxnSpPr>
        <p:spPr>
          <a:xfrm flipH="1">
            <a:off x="5257800" y="2971800"/>
            <a:ext cx="152400" cy="30480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657600" y="2743200"/>
            <a:ext cx="228600" cy="38100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209800" y="2362200"/>
            <a:ext cx="762000" cy="76200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133600" y="1981200"/>
            <a:ext cx="609600" cy="91440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4" name="Explosion 2 13"/>
          <p:cNvSpPr/>
          <p:nvPr/>
        </p:nvSpPr>
        <p:spPr>
          <a:xfrm>
            <a:off x="228600" y="5562600"/>
            <a:ext cx="8686800" cy="1066800"/>
          </a:xfrm>
          <a:prstGeom prst="irregularSeal2">
            <a:avLst/>
          </a:prstGeom>
          <a:gradFill>
            <a:gsLst>
              <a:gs pos="0">
                <a:srgbClr val="FFC000"/>
              </a:gs>
              <a:gs pos="35000">
                <a:srgbClr val="FFFF99"/>
              </a:gs>
              <a:gs pos="100000">
                <a:srgbClr val="F8696B"/>
              </a:gs>
            </a:gsLst>
          </a:gradFill>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sz="2000" b="1" dirty="0" smtClean="0"/>
              <a:t>2016: Computational Wall Reached</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right)">
                                      <p:cBhvr>
                                        <p:cTn id="16" dur="500"/>
                                        <p:tgtEl>
                                          <p:spTgt spid="6"/>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right)">
                                      <p:cBhvr>
                                        <p:cTn id="25" dur="500"/>
                                        <p:tgtEl>
                                          <p:spTgt spid="7"/>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righ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right)">
                                      <p:cBhvr>
                                        <p:cTn id="34" dur="500"/>
                                        <p:tgtEl>
                                          <p:spTgt spid="8"/>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right)">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1000" fill="hold"/>
                                        <p:tgtEl>
                                          <p:spTgt spid="14"/>
                                        </p:tgtEl>
                                        <p:attrNameLst>
                                          <p:attrName>ppt_w</p:attrName>
                                        </p:attrNameLst>
                                      </p:cBhvr>
                                      <p:tavLst>
                                        <p:tav tm="0">
                                          <p:val>
                                            <p:fltVal val="0"/>
                                          </p:val>
                                        </p:tav>
                                        <p:tav tm="100000">
                                          <p:val>
                                            <p:strVal val="#ppt_w"/>
                                          </p:val>
                                        </p:tav>
                                      </p:tavLst>
                                    </p:anim>
                                    <p:anim calcmode="lin" valueType="num">
                                      <p:cBhvr>
                                        <p:cTn id="44" dur="1000" fill="hold"/>
                                        <p:tgtEl>
                                          <p:spTgt spid="14"/>
                                        </p:tgtEl>
                                        <p:attrNameLst>
                                          <p:attrName>ppt_h</p:attrName>
                                        </p:attrNameLst>
                                      </p:cBhvr>
                                      <p:tavLst>
                                        <p:tav tm="0">
                                          <p:val>
                                            <p:fltVal val="0"/>
                                          </p:val>
                                        </p:tav>
                                        <p:tav tm="100000">
                                          <p:val>
                                            <p:strVal val="#ppt_h"/>
                                          </p:val>
                                        </p:tav>
                                      </p:tavLst>
                                    </p:anim>
                                    <p:anim calcmode="lin" valueType="num">
                                      <p:cBhvr>
                                        <p:cTn id="45"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from Competition to Combination</a:t>
            </a:r>
            <a:endParaRPr lang="en-US" sz="2200" i="1" dirty="0">
              <a:solidFill>
                <a:srgbClr val="0000FF"/>
              </a:solidFill>
            </a:endParaRPr>
          </a:p>
        </p:txBody>
      </p:sp>
      <p:sp>
        <p:nvSpPr>
          <p:cNvPr id="3" name="Content Placeholder 2"/>
          <p:cNvSpPr>
            <a:spLocks noGrp="1"/>
          </p:cNvSpPr>
          <p:nvPr>
            <p:ph idx="1"/>
          </p:nvPr>
        </p:nvSpPr>
        <p:spPr/>
        <p:txBody>
          <a:bodyPr>
            <a:normAutofit fontScale="47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3500" dirty="0" smtClean="0"/>
              <a:t>Linear combination rather than one risk equations </a:t>
            </a:r>
          </a:p>
          <a:p>
            <a:r>
              <a:rPr lang="en-US" sz="3500" dirty="0" smtClean="0"/>
              <a:t>Fitness in continuous space rather than discrete space</a:t>
            </a:r>
          </a:p>
          <a:p>
            <a:r>
              <a:rPr lang="en-US" sz="3500" dirty="0" smtClean="0"/>
              <a:t>Reduce computation time for best model</a:t>
            </a:r>
          </a:p>
          <a:p>
            <a:r>
              <a:rPr lang="en-US" sz="3500" dirty="0" smtClean="0"/>
              <a:t>Best model more accurate</a:t>
            </a:r>
          </a:p>
          <a:p>
            <a:endParaRPr lang="en-US" sz="3500" dirty="0" smtClean="0"/>
          </a:p>
          <a:p>
            <a:endParaRPr lang="en-US" sz="3500" dirty="0" smtClean="0"/>
          </a:p>
          <a:p>
            <a:endParaRPr lang="en-US" sz="3500" dirty="0" smtClean="0"/>
          </a:p>
          <a:p>
            <a:endParaRPr lang="en-US" sz="3500" dirty="0" smtClean="0"/>
          </a:p>
          <a:p>
            <a:endParaRPr lang="en-US" sz="3500" dirty="0" smtClean="0"/>
          </a:p>
          <a:p>
            <a:endParaRPr lang="en-US" sz="3500" dirty="0" smtClean="0"/>
          </a:p>
          <a:p>
            <a:endParaRPr lang="en-US" dirty="0" smtClean="0"/>
          </a:p>
        </p:txBody>
      </p:sp>
      <p:sp>
        <p:nvSpPr>
          <p:cNvPr id="4" name="Rounded Rectangle 3"/>
          <p:cNvSpPr/>
          <p:nvPr/>
        </p:nvSpPr>
        <p:spPr>
          <a:xfrm>
            <a:off x="1676400" y="1752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ecision 4"/>
          <p:cNvSpPr/>
          <p:nvPr/>
        </p:nvSpPr>
        <p:spPr>
          <a:xfrm>
            <a:off x="28956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25908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288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36576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624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9530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276600" y="1905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276600" y="1905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34000" y="1905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505200" y="2438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676400" y="2895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8956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sp>
        <p:nvSpPr>
          <p:cNvPr id="18" name="Rectangle 17"/>
          <p:cNvSpPr/>
          <p:nvPr/>
        </p:nvSpPr>
        <p:spPr>
          <a:xfrm>
            <a:off x="18288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36576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624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9530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276600" y="3048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34000" y="3048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505200" y="3581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676400" y="40386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25908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288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8956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1524000" y="4419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24000" y="3505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524000" y="2362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240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705600" y="3124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056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715000" y="2362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715000" y="3505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3657600" y="4419600"/>
            <a:ext cx="3048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010400" y="29718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638800" y="1752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5638800" y="2895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3505200" y="40386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sp>
        <p:nvSpPr>
          <p:cNvPr id="44" name="TextBox 43"/>
          <p:cNvSpPr txBox="1"/>
          <p:nvPr/>
        </p:nvSpPr>
        <p:spPr>
          <a:xfrm>
            <a:off x="2514600" y="1676400"/>
            <a:ext cx="276038" cy="338554"/>
          </a:xfrm>
          <a:prstGeom prst="rect">
            <a:avLst/>
          </a:prstGeom>
          <a:noFill/>
        </p:spPr>
        <p:txBody>
          <a:bodyPr wrap="square" rtlCol="0">
            <a:spAutoFit/>
          </a:bodyPr>
          <a:lstStyle/>
          <a:p>
            <a:r>
              <a:rPr lang="en-US" sz="1600" b="1" dirty="0" smtClean="0">
                <a:solidFill>
                  <a:srgbClr val="7030A0"/>
                </a:solidFill>
              </a:rPr>
              <a:t>A</a:t>
            </a:r>
          </a:p>
        </p:txBody>
      </p:sp>
      <p:sp>
        <p:nvSpPr>
          <p:cNvPr id="45" name="TextBox 44"/>
          <p:cNvSpPr txBox="1"/>
          <p:nvPr/>
        </p:nvSpPr>
        <p:spPr>
          <a:xfrm>
            <a:off x="2895600" y="1676400"/>
            <a:ext cx="276038" cy="338554"/>
          </a:xfrm>
          <a:prstGeom prst="rect">
            <a:avLst/>
          </a:prstGeom>
          <a:noFill/>
        </p:spPr>
        <p:txBody>
          <a:bodyPr wrap="square" rtlCol="0">
            <a:spAutoFit/>
          </a:bodyPr>
          <a:lstStyle/>
          <a:p>
            <a:r>
              <a:rPr lang="en-US" sz="1600" b="1" dirty="0" smtClean="0">
                <a:solidFill>
                  <a:srgbClr val="7030A0"/>
                </a:solidFill>
              </a:rPr>
              <a:t>B</a:t>
            </a:r>
          </a:p>
        </p:txBody>
      </p:sp>
      <p:sp>
        <p:nvSpPr>
          <p:cNvPr id="47" name="TextBox 46"/>
          <p:cNvSpPr txBox="1"/>
          <p:nvPr/>
        </p:nvSpPr>
        <p:spPr>
          <a:xfrm>
            <a:off x="2895600" y="2023646"/>
            <a:ext cx="276038" cy="338554"/>
          </a:xfrm>
          <a:prstGeom prst="rect">
            <a:avLst/>
          </a:prstGeom>
          <a:noFill/>
        </p:spPr>
        <p:txBody>
          <a:bodyPr wrap="square" rtlCol="0">
            <a:spAutoFit/>
          </a:bodyPr>
          <a:lstStyle/>
          <a:p>
            <a:r>
              <a:rPr lang="en-US" sz="1600" b="1" dirty="0" smtClean="0">
                <a:solidFill>
                  <a:srgbClr val="7030A0"/>
                </a:solidFill>
              </a:rPr>
              <a:t>C</a:t>
            </a:r>
          </a:p>
        </p:txBody>
      </p:sp>
      <p:sp>
        <p:nvSpPr>
          <p:cNvPr id="48" name="TextBox 47"/>
          <p:cNvSpPr txBox="1"/>
          <p:nvPr/>
        </p:nvSpPr>
        <p:spPr>
          <a:xfrm>
            <a:off x="2514600" y="2023646"/>
            <a:ext cx="276038" cy="338554"/>
          </a:xfrm>
          <a:prstGeom prst="rect">
            <a:avLst/>
          </a:prstGeom>
          <a:noFill/>
        </p:spPr>
        <p:txBody>
          <a:bodyPr wrap="square" rtlCol="0">
            <a:spAutoFit/>
          </a:bodyPr>
          <a:lstStyle/>
          <a:p>
            <a:r>
              <a:rPr lang="en-US" sz="1600" b="1" dirty="0" smtClean="0">
                <a:solidFill>
                  <a:srgbClr val="7030A0"/>
                </a:solidFill>
              </a:rPr>
              <a:t>D</a:t>
            </a:r>
          </a:p>
        </p:txBody>
      </p:sp>
      <p:cxnSp>
        <p:nvCxnSpPr>
          <p:cNvPr id="66" name="Straight Arrow Connector 65"/>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46" name="Group 133"/>
          <p:cNvGrpSpPr/>
          <p:nvPr/>
        </p:nvGrpSpPr>
        <p:grpSpPr>
          <a:xfrm>
            <a:off x="152400" y="1981200"/>
            <a:ext cx="990600" cy="1066800"/>
            <a:chOff x="152400" y="2819400"/>
            <a:chExt cx="990600" cy="1066800"/>
          </a:xfrm>
        </p:grpSpPr>
        <p:sp>
          <p:nvSpPr>
            <p:cNvPr id="135" name="Oval 13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3</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6" name="Smiley Face 135"/>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Smiley Face 136"/>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Smiley Face 137"/>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Smiley Face 138"/>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p:cNvCxnSpPr/>
          <p:nvPr/>
        </p:nvCxnSpPr>
        <p:spPr>
          <a:xfrm>
            <a:off x="1219200" y="32004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grpSp>
        <p:nvGrpSpPr>
          <p:cNvPr id="49" name="Group 127"/>
          <p:cNvGrpSpPr/>
          <p:nvPr/>
        </p:nvGrpSpPr>
        <p:grpSpPr>
          <a:xfrm>
            <a:off x="152400" y="2362200"/>
            <a:ext cx="990600" cy="1066800"/>
            <a:chOff x="152400" y="2819400"/>
            <a:chExt cx="990600" cy="1066800"/>
          </a:xfrm>
        </p:grpSpPr>
        <p:sp>
          <p:nvSpPr>
            <p:cNvPr id="129" name="Oval 128"/>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2</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0" name="Smiley Face 129"/>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Smiley Face 13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miley Face 13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miley Face 132"/>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126"/>
          <p:cNvGrpSpPr/>
          <p:nvPr/>
        </p:nvGrpSpPr>
        <p:grpSpPr>
          <a:xfrm>
            <a:off x="152400" y="2743200"/>
            <a:ext cx="990600" cy="1066800"/>
            <a:chOff x="152400" y="2819400"/>
            <a:chExt cx="990600" cy="1066800"/>
          </a:xfrm>
        </p:grpSpPr>
        <p:sp>
          <p:nvSpPr>
            <p:cNvPr id="125" name="Oval 12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07" name="Smiley Face 106"/>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Smiley Face 11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Smiley Face 11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Smiley Face 125"/>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9" name="Table 148"/>
          <p:cNvGraphicFramePr>
            <a:graphicFrameLocks noGrp="1"/>
          </p:cNvGraphicFramePr>
          <p:nvPr/>
        </p:nvGraphicFramePr>
        <p:xfrm>
          <a:off x="6858000" y="1447800"/>
          <a:ext cx="2209801" cy="1371600"/>
        </p:xfrm>
        <a:graphic>
          <a:graphicData uri="http://schemas.openxmlformats.org/drawingml/2006/table">
            <a:tbl>
              <a:tblPr/>
              <a:tblGrid>
                <a:gridCol w="402721"/>
                <a:gridCol w="361416"/>
                <a:gridCol w="361416"/>
                <a:gridCol w="361416"/>
                <a:gridCol w="361416"/>
                <a:gridCol w="361416"/>
              </a:tblGrid>
              <a:tr h="221226">
                <a:tc>
                  <a:txBody>
                    <a:body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a:t>
                      </a:r>
                      <a:r>
                        <a:rPr lang="en-US" sz="1100" b="1" i="0" u="none" strike="noStrike" dirty="0" smtClean="0">
                          <a:solidFill>
                            <a:srgbClr val="000000"/>
                          </a:solidFill>
                          <a:latin typeface="Calibri"/>
                        </a:rPr>
                        <a:t>EH</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a:t>
                      </a:r>
                      <a:r>
                        <a:rPr lang="en-US" sz="1100" b="1" i="0" u="none" strike="noStrike" dirty="0" smtClean="0">
                          <a:solidFill>
                            <a:srgbClr val="000000"/>
                          </a:solidFill>
                          <a:latin typeface="Calibri"/>
                        </a:rPr>
                        <a:t>AD</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2A1C7"/>
                    </a:solidFill>
                  </a:tcPr>
                </a:tc>
                <a:tc>
                  <a:txBody>
                    <a:bodyPr/>
                    <a:lstStyle/>
                    <a:p>
                      <a:pPr algn="ctr" fontAlgn="b"/>
                      <a:r>
                        <a:rPr lang="en-US" sz="1100" b="1" i="0" u="none" strike="noStrike" dirty="0" smtClean="0">
                          <a:solidFill>
                            <a:srgbClr val="000000"/>
                          </a:solidFill>
                          <a:latin typeface="Calibri"/>
                        </a:rPr>
                        <a:t>A</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1100" b="1" i="0" u="none" strike="noStrike" dirty="0">
                          <a:solidFill>
                            <a:srgbClr val="000000"/>
                          </a:solidFill>
                          <a:latin typeface="Calibri"/>
                        </a:rPr>
                        <a:t>B</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DC07C"/>
                    </a:solidFill>
                  </a:tcPr>
                </a:tc>
                <a:tc>
                  <a:txBody>
                    <a:bodyPr/>
                    <a:lstStyle/>
                    <a:p>
                      <a:pPr algn="ctr" fontAlgn="b"/>
                      <a:r>
                        <a:rPr lang="en-US" sz="1100" b="1" i="0" u="none" strike="noStrike" dirty="0">
                          <a:solidFill>
                            <a:srgbClr val="000000"/>
                          </a:solidFill>
                          <a:latin typeface="Calibri"/>
                        </a:rPr>
                        <a:t>C</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B9574"/>
                    </a:solidFill>
                  </a:tcPr>
                </a:tc>
                <a:tc>
                  <a:txBody>
                    <a:bodyPr/>
                    <a:lstStyle/>
                    <a:p>
                      <a:pPr algn="ctr" fontAlgn="b"/>
                      <a:r>
                        <a:rPr lang="en-US" sz="1100" b="1" i="0" u="none" strike="noStrike" dirty="0" smtClean="0">
                          <a:solidFill>
                            <a:srgbClr val="000000"/>
                          </a:solidFill>
                          <a:latin typeface="Calibri"/>
                        </a:rPr>
                        <a:t>D</a:t>
                      </a:r>
                      <a:endParaRPr lang="en-US" sz="1100" b="1" i="0" u="none" strike="noStrike" dirty="0">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232287">
                <a:tc>
                  <a:txBody>
                    <a:bodyPr/>
                    <a:lstStyle/>
                    <a:p>
                      <a:pPr algn="ctr" fontAlgn="b"/>
                      <a:r>
                        <a:rPr lang="en-US" sz="1100" b="1" i="0" u="none" strike="noStrike">
                          <a:solidFill>
                            <a:srgbClr val="000000"/>
                          </a:solidFill>
                          <a:latin typeface="Calibri"/>
                        </a:rPr>
                        <a:t>Pop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rtl="0" fontAlgn="t"/>
                      <a:r>
                        <a:rPr lang="en-US" sz="1200" b="0" i="0" u="none" strike="noStrike" dirty="0">
                          <a:solidFill>
                            <a:srgbClr val="000000"/>
                          </a:solidFill>
                          <a:latin typeface="Calibri"/>
                        </a:rPr>
                        <a:t>4</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FCA677"/>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Pop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4</a:t>
                      </a:r>
                    </a:p>
                  </a:txBody>
                  <a:tcPr marL="9525" marR="9525" marT="9525" marB="0">
                    <a:lnL>
                      <a:noFill/>
                    </a:lnL>
                    <a:lnR>
                      <a:noFill/>
                    </a:lnR>
                    <a:lnT>
                      <a:noFill/>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a:noFill/>
                    </a:lnT>
                    <a:lnB>
                      <a:noFill/>
                    </a:lnB>
                    <a:solidFill>
                      <a:srgbClr val="FCA677"/>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a:noFill/>
                    </a:lnT>
                    <a:lnB>
                      <a:noFill/>
                    </a:lnB>
                    <a:solidFill>
                      <a:srgbClr val="63BE7B"/>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32287">
                <a:tc>
                  <a:txBody>
                    <a:bodyPr/>
                    <a:lstStyle/>
                    <a:p>
                      <a:pPr algn="ctr" fontAlgn="b"/>
                      <a:r>
                        <a:rPr lang="en-US" sz="1100" b="1" i="0" u="none" strike="noStrike">
                          <a:solidFill>
                            <a:srgbClr val="000000"/>
                          </a:solidFill>
                          <a:latin typeface="Calibri"/>
                        </a:rPr>
                        <a:t>Pop 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3</a:t>
                      </a:r>
                    </a:p>
                  </a:txBody>
                  <a:tcPr marL="9525" marR="9525" marT="9525" marB="0">
                    <a:lnL>
                      <a:noFill/>
                    </a:lnL>
                    <a:lnR>
                      <a:noFill/>
                    </a:lnR>
                    <a:lnT>
                      <a:noFill/>
                    </a:lnT>
                    <a:lnB>
                      <a:noFill/>
                    </a:lnB>
                    <a:solidFill>
                      <a:srgbClr val="FFE283"/>
                    </a:solidFill>
                  </a:tcPr>
                </a:tc>
                <a:tc>
                  <a:txBody>
                    <a:bodyPr/>
                    <a:lstStyle/>
                    <a:p>
                      <a:pPr algn="ctr" rtl="0" fontAlgn="t"/>
                      <a:r>
                        <a:rPr lang="en-US" sz="1200" b="0" i="0" u="none" strike="noStrike">
                          <a:solidFill>
                            <a:srgbClr val="000000"/>
                          </a:solidFill>
                          <a:latin typeface="Calibri"/>
                        </a:rPr>
                        <a:t>9</a:t>
                      </a:r>
                    </a:p>
                  </a:txBody>
                  <a:tcPr marL="9525" marR="9525" marT="9525" marB="0">
                    <a:lnL>
                      <a:noFill/>
                    </a:lnL>
                    <a:lnR>
                      <a:noFill/>
                    </a:lnR>
                    <a:lnT>
                      <a:noFill/>
                    </a:lnT>
                    <a:lnB>
                      <a:noFill/>
                    </a:lnB>
                    <a:solidFill>
                      <a:srgbClr val="F8696B"/>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a:noFill/>
                    </a:lnT>
                    <a:lnB>
                      <a:noFill/>
                    </a:lnB>
                    <a:solidFill>
                      <a:srgbClr val="CBDC81"/>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21226">
                <a:tc>
                  <a:txBody>
                    <a:bodyPr/>
                    <a:lstStyle/>
                    <a:p>
                      <a:pPr algn="ctr" fontAlgn="b"/>
                      <a:r>
                        <a:rPr lang="en-US" sz="1100" b="0" i="0" u="none" strike="noStrike">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bl>
          </a:graphicData>
        </a:graphic>
      </p:graphicFrame>
      <p:sp>
        <p:nvSpPr>
          <p:cNvPr id="152" name="Oval Callout 151"/>
          <p:cNvSpPr/>
          <p:nvPr/>
        </p:nvSpPr>
        <p:spPr>
          <a:xfrm>
            <a:off x="7772400" y="2590800"/>
            <a:ext cx="1295400" cy="990600"/>
          </a:xfrm>
          <a:prstGeom prst="wedgeEllipseCallout">
            <a:avLst>
              <a:gd name="adj1" fmla="val -46687"/>
              <a:gd name="adj2" fmla="val -483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7030A0"/>
                </a:solidFill>
              </a:rPr>
              <a:t>Discrete Fitness Matrix</a:t>
            </a:r>
            <a:endParaRPr lang="en-US" sz="1600" b="1" dirty="0">
              <a:solidFill>
                <a:srgbClr val="7030A0"/>
              </a:solidFill>
            </a:endParaRPr>
          </a:p>
        </p:txBody>
      </p:sp>
      <p:sp>
        <p:nvSpPr>
          <p:cNvPr id="86" name="TextBox 85"/>
          <p:cNvSpPr txBox="1"/>
          <p:nvPr/>
        </p:nvSpPr>
        <p:spPr>
          <a:xfrm>
            <a:off x="1676400" y="1752600"/>
            <a:ext cx="1905000" cy="338554"/>
          </a:xfrm>
          <a:prstGeom prst="rect">
            <a:avLst/>
          </a:prstGeom>
          <a:noFill/>
        </p:spPr>
        <p:txBody>
          <a:bodyPr wrap="square" rtlCol="0">
            <a:spAutoFit/>
          </a:bodyPr>
          <a:lstStyle/>
          <a:p>
            <a:r>
              <a:rPr lang="en-US" sz="1600" b="1" dirty="0" err="1" smtClean="0">
                <a:solidFill>
                  <a:srgbClr val="FF0000"/>
                </a:solidFill>
              </a:rPr>
              <a:t>a</a:t>
            </a:r>
            <a:r>
              <a:rPr lang="en-US" sz="1600" b="1" dirty="0" err="1" smtClean="0">
                <a:solidFill>
                  <a:srgbClr val="7030A0"/>
                </a:solidFill>
              </a:rPr>
              <a:t>A+</a:t>
            </a:r>
            <a:r>
              <a:rPr lang="en-US" sz="1600" b="1" dirty="0" err="1" smtClean="0">
                <a:solidFill>
                  <a:srgbClr val="FF0000"/>
                </a:solidFill>
              </a:rPr>
              <a:t>b</a:t>
            </a:r>
            <a:r>
              <a:rPr lang="en-US" sz="1600" b="1" dirty="0" err="1" smtClean="0">
                <a:solidFill>
                  <a:srgbClr val="7030A0"/>
                </a:solidFill>
              </a:rPr>
              <a:t>B+</a:t>
            </a:r>
            <a:r>
              <a:rPr lang="en-US" sz="1600" b="1" dirty="0" err="1" smtClean="0">
                <a:solidFill>
                  <a:srgbClr val="FF0000"/>
                </a:solidFill>
              </a:rPr>
              <a:t>c</a:t>
            </a:r>
            <a:r>
              <a:rPr lang="en-US" sz="1600" b="1" dirty="0" err="1" smtClean="0">
                <a:solidFill>
                  <a:srgbClr val="7030A0"/>
                </a:solidFill>
              </a:rPr>
              <a:t>C+</a:t>
            </a:r>
            <a:r>
              <a:rPr lang="en-US" sz="1600" b="1" dirty="0" err="1" smtClean="0">
                <a:solidFill>
                  <a:srgbClr val="FF0000"/>
                </a:solidFill>
              </a:rPr>
              <a:t>d</a:t>
            </a:r>
            <a:r>
              <a:rPr lang="en-US" sz="1600" b="1" dirty="0" err="1" smtClean="0">
                <a:solidFill>
                  <a:srgbClr val="7030A0"/>
                </a:solidFill>
              </a:rPr>
              <a:t>D</a:t>
            </a:r>
            <a:endParaRPr lang="en-US" sz="1600" b="1" dirty="0" smtClean="0">
              <a:solidFill>
                <a:srgbClr val="7030A0"/>
              </a:solidFill>
            </a:endParaRPr>
          </a:p>
        </p:txBody>
      </p:sp>
      <p:sp>
        <p:nvSpPr>
          <p:cNvPr id="97" name="TextBox 96"/>
          <p:cNvSpPr txBox="1"/>
          <p:nvPr/>
        </p:nvSpPr>
        <p:spPr>
          <a:xfrm>
            <a:off x="2514600" y="2819400"/>
            <a:ext cx="276038" cy="338554"/>
          </a:xfrm>
          <a:prstGeom prst="rect">
            <a:avLst/>
          </a:prstGeom>
          <a:noFill/>
        </p:spPr>
        <p:txBody>
          <a:bodyPr wrap="square" rtlCol="0">
            <a:spAutoFit/>
          </a:bodyPr>
          <a:lstStyle/>
          <a:p>
            <a:r>
              <a:rPr lang="en-US" sz="1600" b="1" dirty="0" smtClean="0">
                <a:solidFill>
                  <a:srgbClr val="7030A0"/>
                </a:solidFill>
              </a:rPr>
              <a:t>E</a:t>
            </a:r>
          </a:p>
        </p:txBody>
      </p:sp>
      <p:sp>
        <p:nvSpPr>
          <p:cNvPr id="108" name="TextBox 107"/>
          <p:cNvSpPr txBox="1"/>
          <p:nvPr/>
        </p:nvSpPr>
        <p:spPr>
          <a:xfrm>
            <a:off x="2895600" y="2819400"/>
            <a:ext cx="276038" cy="338554"/>
          </a:xfrm>
          <a:prstGeom prst="rect">
            <a:avLst/>
          </a:prstGeom>
          <a:noFill/>
        </p:spPr>
        <p:txBody>
          <a:bodyPr wrap="square" rtlCol="0">
            <a:spAutoFit/>
          </a:bodyPr>
          <a:lstStyle/>
          <a:p>
            <a:r>
              <a:rPr lang="en-US" sz="1600" b="1" dirty="0" smtClean="0">
                <a:solidFill>
                  <a:srgbClr val="7030A0"/>
                </a:solidFill>
              </a:rPr>
              <a:t>F</a:t>
            </a:r>
          </a:p>
        </p:txBody>
      </p:sp>
      <p:sp>
        <p:nvSpPr>
          <p:cNvPr id="109" name="TextBox 108"/>
          <p:cNvSpPr txBox="1"/>
          <p:nvPr/>
        </p:nvSpPr>
        <p:spPr>
          <a:xfrm>
            <a:off x="2895600" y="3166646"/>
            <a:ext cx="276038" cy="338554"/>
          </a:xfrm>
          <a:prstGeom prst="rect">
            <a:avLst/>
          </a:prstGeom>
          <a:noFill/>
        </p:spPr>
        <p:txBody>
          <a:bodyPr wrap="square" rtlCol="0">
            <a:spAutoFit/>
          </a:bodyPr>
          <a:lstStyle/>
          <a:p>
            <a:r>
              <a:rPr lang="en-US" sz="1600" b="1" dirty="0" smtClean="0">
                <a:solidFill>
                  <a:srgbClr val="7030A0"/>
                </a:solidFill>
              </a:rPr>
              <a:t>G</a:t>
            </a:r>
          </a:p>
        </p:txBody>
      </p:sp>
      <p:sp>
        <p:nvSpPr>
          <p:cNvPr id="110" name="TextBox 109"/>
          <p:cNvSpPr txBox="1"/>
          <p:nvPr/>
        </p:nvSpPr>
        <p:spPr>
          <a:xfrm>
            <a:off x="2514600" y="3166646"/>
            <a:ext cx="276038" cy="338554"/>
          </a:xfrm>
          <a:prstGeom prst="rect">
            <a:avLst/>
          </a:prstGeom>
          <a:noFill/>
        </p:spPr>
        <p:txBody>
          <a:bodyPr wrap="square" rtlCol="0">
            <a:spAutoFit/>
          </a:bodyPr>
          <a:lstStyle/>
          <a:p>
            <a:r>
              <a:rPr lang="en-US" sz="1600" b="1" dirty="0" smtClean="0">
                <a:solidFill>
                  <a:srgbClr val="7030A0"/>
                </a:solidFill>
              </a:rPr>
              <a:t>H</a:t>
            </a:r>
          </a:p>
        </p:txBody>
      </p:sp>
      <p:sp>
        <p:nvSpPr>
          <p:cNvPr id="113" name="TextBox 112"/>
          <p:cNvSpPr txBox="1"/>
          <p:nvPr/>
        </p:nvSpPr>
        <p:spPr>
          <a:xfrm>
            <a:off x="1676400" y="2895600"/>
            <a:ext cx="1905000" cy="338554"/>
          </a:xfrm>
          <a:prstGeom prst="rect">
            <a:avLst/>
          </a:prstGeom>
          <a:noFill/>
        </p:spPr>
        <p:txBody>
          <a:bodyPr wrap="square" rtlCol="0">
            <a:spAutoFit/>
          </a:bodyPr>
          <a:lstStyle/>
          <a:p>
            <a:r>
              <a:rPr lang="en-US" sz="1600" b="1" dirty="0" err="1" smtClean="0">
                <a:solidFill>
                  <a:srgbClr val="FF0000"/>
                </a:solidFill>
              </a:rPr>
              <a:t>e</a:t>
            </a:r>
            <a:r>
              <a:rPr lang="en-US" sz="1600" b="1" dirty="0" err="1" smtClean="0">
                <a:solidFill>
                  <a:srgbClr val="7030A0"/>
                </a:solidFill>
              </a:rPr>
              <a:t>E+</a:t>
            </a:r>
            <a:r>
              <a:rPr lang="en-US" sz="1600" b="1" dirty="0" err="1" smtClean="0">
                <a:solidFill>
                  <a:srgbClr val="FF0000"/>
                </a:solidFill>
              </a:rPr>
              <a:t>f</a:t>
            </a:r>
            <a:r>
              <a:rPr lang="en-US" sz="1600" b="1" dirty="0" err="1" smtClean="0">
                <a:solidFill>
                  <a:srgbClr val="7030A0"/>
                </a:solidFill>
              </a:rPr>
              <a:t>F+</a:t>
            </a:r>
            <a:r>
              <a:rPr lang="en-US" sz="1600" b="1" dirty="0" err="1" smtClean="0">
                <a:solidFill>
                  <a:srgbClr val="FF0000"/>
                </a:solidFill>
              </a:rPr>
              <a:t>g</a:t>
            </a:r>
            <a:r>
              <a:rPr lang="en-US" sz="1600" b="1" dirty="0" err="1" smtClean="0">
                <a:solidFill>
                  <a:srgbClr val="7030A0"/>
                </a:solidFill>
              </a:rPr>
              <a:t>G+</a:t>
            </a:r>
            <a:r>
              <a:rPr lang="en-US" sz="1600" b="1" dirty="0" err="1" smtClean="0">
                <a:solidFill>
                  <a:srgbClr val="FF0000"/>
                </a:solidFill>
              </a:rPr>
              <a:t>h</a:t>
            </a:r>
            <a:r>
              <a:rPr lang="en-US" sz="1600" b="1" dirty="0" err="1" smtClean="0">
                <a:solidFill>
                  <a:srgbClr val="7030A0"/>
                </a:solidFill>
              </a:rPr>
              <a:t>H</a:t>
            </a:r>
            <a:endParaRPr lang="en-US" sz="1600" b="1" dirty="0" smtClean="0">
              <a:solidFill>
                <a:srgbClr val="7030A0"/>
              </a:solidFill>
            </a:endParaRPr>
          </a:p>
        </p:txBody>
      </p:sp>
      <p:pic>
        <p:nvPicPr>
          <p:cNvPr id="1027" name="Picture 3" descr="C:\Users\Work\Desktop\figure_1.png"/>
          <p:cNvPicPr>
            <a:picLocks noChangeAspect="1" noChangeArrowheads="1"/>
          </p:cNvPicPr>
          <p:nvPr/>
        </p:nvPicPr>
        <p:blipFill>
          <a:blip r:embed="rId2" cstate="print"/>
          <a:srcRect l="12500" t="10049" r="12500" b="6205"/>
          <a:stretch>
            <a:fillRect/>
          </a:stretch>
        </p:blipFill>
        <p:spPr bwMode="auto">
          <a:xfrm>
            <a:off x="6781800" y="3886200"/>
            <a:ext cx="2286000" cy="1905000"/>
          </a:xfrm>
          <a:prstGeom prst="rect">
            <a:avLst/>
          </a:prstGeom>
          <a:noFill/>
        </p:spPr>
      </p:pic>
      <p:sp>
        <p:nvSpPr>
          <p:cNvPr id="116" name="Oval Callout 115"/>
          <p:cNvSpPr/>
          <p:nvPr/>
        </p:nvSpPr>
        <p:spPr>
          <a:xfrm>
            <a:off x="6096000" y="5791200"/>
            <a:ext cx="2057400" cy="762000"/>
          </a:xfrm>
          <a:prstGeom prst="wedgeEllipseCallout">
            <a:avLst>
              <a:gd name="adj1" fmla="val 15013"/>
              <a:gd name="adj2" fmla="val -723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7030A0"/>
                </a:solidFill>
              </a:rPr>
              <a:t>Continuous Fitness Space</a:t>
            </a:r>
            <a:endParaRPr lang="en-US" sz="1600" b="1" dirty="0">
              <a:solidFill>
                <a:srgbClr val="7030A0"/>
              </a:solidFill>
            </a:endParaRPr>
          </a:p>
        </p:txBody>
      </p:sp>
      <p:sp>
        <p:nvSpPr>
          <p:cNvPr id="114" name="Down Arrow 113"/>
          <p:cNvSpPr/>
          <p:nvPr/>
        </p:nvSpPr>
        <p:spPr>
          <a:xfrm>
            <a:off x="8077200" y="36576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fill="hold"/>
                                        <p:tgtEl>
                                          <p:spTgt spid="49"/>
                                        </p:tgtEl>
                                        <p:attrNameLst>
                                          <p:attrName>ppt_x</p:attrName>
                                        </p:attrNameLst>
                                      </p:cBhvr>
                                      <p:tavLst>
                                        <p:tav tm="0">
                                          <p:val>
                                            <p:strVal val="0-#ppt_w/2"/>
                                          </p:val>
                                        </p:tav>
                                        <p:tav tm="100000">
                                          <p:val>
                                            <p:strVal val="#ppt_x"/>
                                          </p:val>
                                        </p:tav>
                                      </p:tavLst>
                                    </p:anim>
                                    <p:anim calcmode="lin" valueType="num">
                                      <p:cBhvr additive="base">
                                        <p:cTn id="13" dur="500" fill="hold"/>
                                        <p:tgtEl>
                                          <p:spTgt spid="4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0-#ppt_w/2"/>
                                          </p:val>
                                        </p:tav>
                                        <p:tav tm="100000">
                                          <p:val>
                                            <p:strVal val="#ppt_x"/>
                                          </p:val>
                                        </p:tav>
                                      </p:tavLst>
                                    </p:anim>
                                    <p:anim calcmode="lin" valueType="num">
                                      <p:cBhvr additive="base">
                                        <p:cTn id="18" dur="500" fill="hold"/>
                                        <p:tgtEl>
                                          <p:spTgt spid="4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49"/>
                                        </p:tgtEl>
                                        <p:attrNameLst>
                                          <p:attrName>style.visibility</p:attrName>
                                        </p:attrNameLst>
                                      </p:cBhvr>
                                      <p:to>
                                        <p:strVal val="visible"/>
                                      </p:to>
                                    </p:set>
                                    <p:animEffect transition="in" filter="wipe(left)">
                                      <p:cBhvr>
                                        <p:cTn id="22" dur="500"/>
                                        <p:tgtEl>
                                          <p:spTgt spid="149"/>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52"/>
                                        </p:tgtEl>
                                        <p:attrNameLst>
                                          <p:attrName>style.visibility</p:attrName>
                                        </p:attrNameLst>
                                      </p:cBhvr>
                                      <p:to>
                                        <p:strVal val="visible"/>
                                      </p:to>
                                    </p:set>
                                    <p:animEffect transition="in" filter="wipe(up)">
                                      <p:cBhvr>
                                        <p:cTn id="26" dur="500"/>
                                        <p:tgtEl>
                                          <p:spTgt spid="152"/>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8.33333E-7 2.22222E-6 L -0.08177 0.00879 " pathEditMode="relative" rAng="0" ptsTypes="AA">
                                      <p:cBhvr>
                                        <p:cTn id="30" dur="2000" fill="hold"/>
                                        <p:tgtEl>
                                          <p:spTgt spid="44"/>
                                        </p:tgtEl>
                                        <p:attrNameLst>
                                          <p:attrName>ppt_x</p:attrName>
                                          <p:attrName>ppt_y</p:attrName>
                                        </p:attrNameLst>
                                      </p:cBhvr>
                                      <p:rCtr x="-41" y="4"/>
                                    </p:animMotion>
                                  </p:childTnLst>
                                </p:cTn>
                              </p:par>
                              <p:par>
                                <p:cTn id="31" presetID="0" presetClass="path" presetSubtype="0" accel="50000" decel="50000" fill="hold" grpId="0" nodeType="withEffect">
                                  <p:stCondLst>
                                    <p:cond delay="0"/>
                                  </p:stCondLst>
                                  <p:childTnLst>
                                    <p:animMotion origin="layout" path="M -8.33333E-7 -1.48148E-6 L -0.08455 0.01111 " pathEditMode="relative" rAng="0" ptsTypes="AA">
                                      <p:cBhvr>
                                        <p:cTn id="32" dur="2000" fill="hold"/>
                                        <p:tgtEl>
                                          <p:spTgt spid="45"/>
                                        </p:tgtEl>
                                        <p:attrNameLst>
                                          <p:attrName>ppt_x</p:attrName>
                                          <p:attrName>ppt_y</p:attrName>
                                        </p:attrNameLst>
                                      </p:cBhvr>
                                      <p:rCtr x="-42" y="6"/>
                                    </p:animMotion>
                                  </p:childTnLst>
                                </p:cTn>
                              </p:par>
                              <p:par>
                                <p:cTn id="33" presetID="0" presetClass="path" presetSubtype="0" accel="50000" decel="50000" fill="hold" grpId="0" nodeType="withEffect">
                                  <p:stCondLst>
                                    <p:cond delay="0"/>
                                  </p:stCondLst>
                                  <p:childTnLst>
                                    <p:animMotion origin="layout" path="M -1.66667E-6 1.48148E-6 L -0.05486 -0.03866 " pathEditMode="relative" rAng="0" ptsTypes="AA">
                                      <p:cBhvr>
                                        <p:cTn id="34" dur="2000" fill="hold"/>
                                        <p:tgtEl>
                                          <p:spTgt spid="47"/>
                                        </p:tgtEl>
                                        <p:attrNameLst>
                                          <p:attrName>ppt_x</p:attrName>
                                          <p:attrName>ppt_y</p:attrName>
                                        </p:attrNameLst>
                                      </p:cBhvr>
                                      <p:rCtr x="-27" y="-19"/>
                                    </p:animMotion>
                                  </p:childTnLst>
                                </p:cTn>
                              </p:par>
                              <p:par>
                                <p:cTn id="35" presetID="0" presetClass="path" presetSubtype="0" accel="50000" decel="50000" fill="hold" grpId="0" nodeType="withEffect">
                                  <p:stCondLst>
                                    <p:cond delay="0"/>
                                  </p:stCondLst>
                                  <p:childTnLst>
                                    <p:animMotion origin="layout" path="M -4.16667E-6 4.07407E-6 L 0.02275 -0.03727 " pathEditMode="relative" rAng="0" ptsTypes="AA">
                                      <p:cBhvr>
                                        <p:cTn id="36" dur="2000" fill="hold"/>
                                        <p:tgtEl>
                                          <p:spTgt spid="48"/>
                                        </p:tgtEl>
                                        <p:attrNameLst>
                                          <p:attrName>ppt_x</p:attrName>
                                          <p:attrName>ppt_y</p:attrName>
                                        </p:attrNameLst>
                                      </p:cBhvr>
                                      <p:rCtr x="11" y="-19"/>
                                    </p:animMotion>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86"/>
                                        </p:tgtEl>
                                        <p:attrNameLst>
                                          <p:attrName>style.visibility</p:attrName>
                                        </p:attrNameLst>
                                      </p:cBhvr>
                                      <p:to>
                                        <p:strVal val="visible"/>
                                      </p:to>
                                    </p:set>
                                    <p:animEffect transition="in" filter="fade">
                                      <p:cBhvr>
                                        <p:cTn id="40" dur="2000"/>
                                        <p:tgtEl>
                                          <p:spTgt spid="86"/>
                                        </p:tgtEl>
                                      </p:cBhvr>
                                    </p:animEffect>
                                  </p:childTnLst>
                                </p:cTn>
                              </p:par>
                            </p:childTnLst>
                          </p:cTn>
                        </p:par>
                        <p:par>
                          <p:cTn id="41" fill="hold">
                            <p:stCondLst>
                              <p:cond delay="4000"/>
                            </p:stCondLst>
                            <p:childTnLst>
                              <p:par>
                                <p:cTn id="42" presetID="10" presetClass="exit" presetSubtype="0" fill="hold" grpId="1" nodeType="afterEffect">
                                  <p:stCondLst>
                                    <p:cond delay="0"/>
                                  </p:stCondLst>
                                  <p:childTnLst>
                                    <p:animEffect transition="out" filter="fade">
                                      <p:cBhvr>
                                        <p:cTn id="43" dur="2000"/>
                                        <p:tgtEl>
                                          <p:spTgt spid="44"/>
                                        </p:tgtEl>
                                      </p:cBhvr>
                                    </p:animEffect>
                                    <p:set>
                                      <p:cBhvr>
                                        <p:cTn id="44" dur="1" fill="hold">
                                          <p:stCondLst>
                                            <p:cond delay="1999"/>
                                          </p:stCondLst>
                                        </p:cTn>
                                        <p:tgtEl>
                                          <p:spTgt spid="44"/>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2000"/>
                                        <p:tgtEl>
                                          <p:spTgt spid="45"/>
                                        </p:tgtEl>
                                      </p:cBhvr>
                                    </p:animEffect>
                                    <p:set>
                                      <p:cBhvr>
                                        <p:cTn id="47" dur="1" fill="hold">
                                          <p:stCondLst>
                                            <p:cond delay="1999"/>
                                          </p:stCondLst>
                                        </p:cTn>
                                        <p:tgtEl>
                                          <p:spTgt spid="45"/>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2000"/>
                                        <p:tgtEl>
                                          <p:spTgt spid="47"/>
                                        </p:tgtEl>
                                      </p:cBhvr>
                                    </p:animEffect>
                                    <p:set>
                                      <p:cBhvr>
                                        <p:cTn id="50" dur="1" fill="hold">
                                          <p:stCondLst>
                                            <p:cond delay="1999"/>
                                          </p:stCondLst>
                                        </p:cTn>
                                        <p:tgtEl>
                                          <p:spTgt spid="4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2000"/>
                                        <p:tgtEl>
                                          <p:spTgt spid="48"/>
                                        </p:tgtEl>
                                      </p:cBhvr>
                                    </p:animEffect>
                                    <p:set>
                                      <p:cBhvr>
                                        <p:cTn id="53" dur="1" fill="hold">
                                          <p:stCondLst>
                                            <p:cond delay="1999"/>
                                          </p:stCondLst>
                                        </p:cTn>
                                        <p:tgtEl>
                                          <p:spTgt spid="48"/>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grpId="0" nodeType="clickEffect">
                                  <p:stCondLst>
                                    <p:cond delay="0"/>
                                  </p:stCondLst>
                                  <p:childTnLst>
                                    <p:animMotion origin="layout" path="M -8.33333E-7 2.22222E-6 L -0.08177 0.00879 " pathEditMode="relative" rAng="0" ptsTypes="AA">
                                      <p:cBhvr>
                                        <p:cTn id="57" dur="2000" fill="hold"/>
                                        <p:tgtEl>
                                          <p:spTgt spid="97"/>
                                        </p:tgtEl>
                                        <p:attrNameLst>
                                          <p:attrName>ppt_x</p:attrName>
                                          <p:attrName>ppt_y</p:attrName>
                                        </p:attrNameLst>
                                      </p:cBhvr>
                                      <p:rCtr x="-41" y="4"/>
                                    </p:animMotion>
                                  </p:childTnLst>
                                </p:cTn>
                              </p:par>
                              <p:par>
                                <p:cTn id="58" presetID="0" presetClass="path" presetSubtype="0" accel="50000" decel="50000" fill="hold" grpId="0" nodeType="withEffect">
                                  <p:stCondLst>
                                    <p:cond delay="0"/>
                                  </p:stCondLst>
                                  <p:childTnLst>
                                    <p:animMotion origin="layout" path="M -8.33333E-7 2.67299E-6 L -0.09427 0.01087 " pathEditMode="relative" rAng="0" ptsTypes="AA">
                                      <p:cBhvr>
                                        <p:cTn id="59" dur="2000" fill="hold"/>
                                        <p:tgtEl>
                                          <p:spTgt spid="108"/>
                                        </p:tgtEl>
                                        <p:attrNameLst>
                                          <p:attrName>ppt_x</p:attrName>
                                          <p:attrName>ppt_y</p:attrName>
                                        </p:attrNameLst>
                                      </p:cBhvr>
                                      <p:rCtr x="-47" y="5"/>
                                    </p:animMotion>
                                  </p:childTnLst>
                                </p:cTn>
                              </p:par>
                              <p:par>
                                <p:cTn id="60" presetID="0" presetClass="path" presetSubtype="0" accel="50000" decel="50000" fill="hold" grpId="0" nodeType="withEffect">
                                  <p:stCondLst>
                                    <p:cond delay="0"/>
                                  </p:stCondLst>
                                  <p:childTnLst>
                                    <p:animMotion origin="layout" path="M -8.33333E-7 -3.93427E-8 L -0.06233 -0.03819 " pathEditMode="relative" rAng="0" ptsTypes="AA">
                                      <p:cBhvr>
                                        <p:cTn id="61" dur="2000" fill="hold"/>
                                        <p:tgtEl>
                                          <p:spTgt spid="109"/>
                                        </p:tgtEl>
                                        <p:attrNameLst>
                                          <p:attrName>ppt_x</p:attrName>
                                          <p:attrName>ppt_y</p:attrName>
                                        </p:attrNameLst>
                                      </p:cBhvr>
                                      <p:rCtr x="-31" y="-19"/>
                                    </p:animMotion>
                                  </p:childTnLst>
                                </p:cTn>
                              </p:par>
                              <p:par>
                                <p:cTn id="62" presetID="0" presetClass="path" presetSubtype="0" accel="50000" decel="50000" fill="hold" grpId="0" nodeType="withEffect">
                                  <p:stCondLst>
                                    <p:cond delay="0"/>
                                  </p:stCondLst>
                                  <p:childTnLst>
                                    <p:animMotion origin="layout" path="M -4.16667E-6 -3.93427E-8 L 0.02118 -0.04119 " pathEditMode="relative" rAng="0" ptsTypes="AA">
                                      <p:cBhvr>
                                        <p:cTn id="63" dur="2000" fill="hold"/>
                                        <p:tgtEl>
                                          <p:spTgt spid="110"/>
                                        </p:tgtEl>
                                        <p:attrNameLst>
                                          <p:attrName>ppt_x</p:attrName>
                                          <p:attrName>ppt_y</p:attrName>
                                        </p:attrNameLst>
                                      </p:cBhvr>
                                      <p:rCtr x="11" y="-21"/>
                                    </p:animMotion>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113"/>
                                        </p:tgtEl>
                                        <p:attrNameLst>
                                          <p:attrName>style.visibility</p:attrName>
                                        </p:attrNameLst>
                                      </p:cBhvr>
                                      <p:to>
                                        <p:strVal val="visible"/>
                                      </p:to>
                                    </p:set>
                                    <p:animEffect transition="in" filter="fade">
                                      <p:cBhvr>
                                        <p:cTn id="67" dur="2000"/>
                                        <p:tgtEl>
                                          <p:spTgt spid="113"/>
                                        </p:tgtEl>
                                      </p:cBhvr>
                                    </p:animEffect>
                                  </p:childTnLst>
                                </p:cTn>
                              </p:par>
                            </p:childTnLst>
                          </p:cTn>
                        </p:par>
                        <p:par>
                          <p:cTn id="68" fill="hold">
                            <p:stCondLst>
                              <p:cond delay="4000"/>
                            </p:stCondLst>
                            <p:childTnLst>
                              <p:par>
                                <p:cTn id="69" presetID="10" presetClass="exit" presetSubtype="0" fill="hold" grpId="1" nodeType="afterEffect">
                                  <p:stCondLst>
                                    <p:cond delay="0"/>
                                  </p:stCondLst>
                                  <p:childTnLst>
                                    <p:animEffect transition="out" filter="fade">
                                      <p:cBhvr>
                                        <p:cTn id="70" dur="2000"/>
                                        <p:tgtEl>
                                          <p:spTgt spid="97"/>
                                        </p:tgtEl>
                                      </p:cBhvr>
                                    </p:animEffect>
                                    <p:set>
                                      <p:cBhvr>
                                        <p:cTn id="71" dur="1" fill="hold">
                                          <p:stCondLst>
                                            <p:cond delay="1999"/>
                                          </p:stCondLst>
                                        </p:cTn>
                                        <p:tgtEl>
                                          <p:spTgt spid="97"/>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2000"/>
                                        <p:tgtEl>
                                          <p:spTgt spid="108"/>
                                        </p:tgtEl>
                                      </p:cBhvr>
                                    </p:animEffect>
                                    <p:set>
                                      <p:cBhvr>
                                        <p:cTn id="74" dur="1" fill="hold">
                                          <p:stCondLst>
                                            <p:cond delay="1999"/>
                                          </p:stCondLst>
                                        </p:cTn>
                                        <p:tgtEl>
                                          <p:spTgt spid="108"/>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2000"/>
                                        <p:tgtEl>
                                          <p:spTgt spid="109"/>
                                        </p:tgtEl>
                                      </p:cBhvr>
                                    </p:animEffect>
                                    <p:set>
                                      <p:cBhvr>
                                        <p:cTn id="77" dur="1" fill="hold">
                                          <p:stCondLst>
                                            <p:cond delay="1999"/>
                                          </p:stCondLst>
                                        </p:cTn>
                                        <p:tgtEl>
                                          <p:spTgt spid="109"/>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2000"/>
                                        <p:tgtEl>
                                          <p:spTgt spid="110"/>
                                        </p:tgtEl>
                                      </p:cBhvr>
                                    </p:animEffect>
                                    <p:set>
                                      <p:cBhvr>
                                        <p:cTn id="80" dur="1" fill="hold">
                                          <p:stCondLst>
                                            <p:cond delay="1999"/>
                                          </p:stCondLst>
                                        </p:cTn>
                                        <p:tgtEl>
                                          <p:spTgt spid="11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114"/>
                                        </p:tgtEl>
                                        <p:attrNameLst>
                                          <p:attrName>style.visibility</p:attrName>
                                        </p:attrNameLst>
                                      </p:cBhvr>
                                      <p:to>
                                        <p:strVal val="visible"/>
                                      </p:to>
                                    </p:set>
                                    <p:animEffect transition="in" filter="wipe(up)">
                                      <p:cBhvr>
                                        <p:cTn id="85" dur="500"/>
                                        <p:tgtEl>
                                          <p:spTgt spid="114"/>
                                        </p:tgtEl>
                                      </p:cBhvr>
                                    </p:animEffect>
                                  </p:childTnLst>
                                </p:cTn>
                              </p:par>
                            </p:childTnLst>
                          </p:cTn>
                        </p:par>
                        <p:par>
                          <p:cTn id="86" fill="hold">
                            <p:stCondLst>
                              <p:cond delay="500"/>
                            </p:stCondLst>
                            <p:childTnLst>
                              <p:par>
                                <p:cTn id="87" presetID="22" presetClass="entr" presetSubtype="1" fill="hold" nodeType="afterEffect">
                                  <p:stCondLst>
                                    <p:cond delay="0"/>
                                  </p:stCondLst>
                                  <p:childTnLst>
                                    <p:set>
                                      <p:cBhvr>
                                        <p:cTn id="88" dur="1" fill="hold">
                                          <p:stCondLst>
                                            <p:cond delay="0"/>
                                          </p:stCondLst>
                                        </p:cTn>
                                        <p:tgtEl>
                                          <p:spTgt spid="1027"/>
                                        </p:tgtEl>
                                        <p:attrNameLst>
                                          <p:attrName>style.visibility</p:attrName>
                                        </p:attrNameLst>
                                      </p:cBhvr>
                                      <p:to>
                                        <p:strVal val="visible"/>
                                      </p:to>
                                    </p:set>
                                    <p:animEffect transition="in" filter="wipe(up)">
                                      <p:cBhvr>
                                        <p:cTn id="89" dur="500"/>
                                        <p:tgtEl>
                                          <p:spTgt spid="1027"/>
                                        </p:tgtEl>
                                      </p:cBhvr>
                                    </p:animEffect>
                                  </p:childTnLst>
                                </p:cTn>
                              </p:par>
                            </p:childTnLst>
                          </p:cTn>
                        </p:par>
                        <p:par>
                          <p:cTn id="90" fill="hold">
                            <p:stCondLst>
                              <p:cond delay="1000"/>
                            </p:stCondLst>
                            <p:childTnLst>
                              <p:par>
                                <p:cTn id="91" presetID="22" presetClass="entr" presetSubtype="1" fill="hold" grpId="0" nodeType="afterEffect">
                                  <p:stCondLst>
                                    <p:cond delay="0"/>
                                  </p:stCondLst>
                                  <p:childTnLst>
                                    <p:set>
                                      <p:cBhvr>
                                        <p:cTn id="92" dur="1" fill="hold">
                                          <p:stCondLst>
                                            <p:cond delay="0"/>
                                          </p:stCondLst>
                                        </p:cTn>
                                        <p:tgtEl>
                                          <p:spTgt spid="116"/>
                                        </p:tgtEl>
                                        <p:attrNameLst>
                                          <p:attrName>style.visibility</p:attrName>
                                        </p:attrNameLst>
                                      </p:cBhvr>
                                      <p:to>
                                        <p:strVal val="visible"/>
                                      </p:to>
                                    </p:set>
                                    <p:animEffect transition="in" filter="wipe(up)">
                                      <p:cBhvr>
                                        <p:cTn id="93"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p:bldP spid="45" grpId="1"/>
      <p:bldP spid="47" grpId="0"/>
      <p:bldP spid="47" grpId="1"/>
      <p:bldP spid="48" grpId="0"/>
      <p:bldP spid="48" grpId="1"/>
      <p:bldP spid="152" grpId="0" animBg="1"/>
      <p:bldP spid="86" grpId="0"/>
      <p:bldP spid="97" grpId="0"/>
      <p:bldP spid="97" grpId="1"/>
      <p:bldP spid="108" grpId="0"/>
      <p:bldP spid="108" grpId="1"/>
      <p:bldP spid="109" grpId="0"/>
      <p:bldP spid="109" grpId="1"/>
      <p:bldP spid="110" grpId="0"/>
      <p:bldP spid="110" grpId="1"/>
      <p:bldP spid="113" grpId="0"/>
      <p:bldP spid="116" grpId="0" animBg="1"/>
      <p:bldP spid="1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Combine Models?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a:t>
            </a:r>
            <a:r>
              <a:rPr lang="en-US" dirty="0" smtClean="0"/>
              <a:t>much </a:t>
            </a:r>
            <a:r>
              <a:rPr lang="en-US" dirty="0" smtClean="0"/>
              <a:t>is known </a:t>
            </a:r>
            <a:r>
              <a:rPr lang="en-US" dirty="0" smtClean="0"/>
              <a:t>about </a:t>
            </a:r>
            <a:r>
              <a:rPr lang="en-US" dirty="0" smtClean="0"/>
              <a:t>the dataset?</a:t>
            </a:r>
          </a:p>
          <a:p>
            <a:endParaRPr lang="en-US" dirty="0" smtClean="0"/>
          </a:p>
          <a:p>
            <a:endParaRPr lang="en-US" dirty="0" smtClean="0"/>
          </a:p>
          <a:p>
            <a:r>
              <a:rPr lang="en-US" dirty="0" smtClean="0"/>
              <a:t>The Simple Case: </a:t>
            </a:r>
            <a:r>
              <a:rPr lang="en-US" dirty="0" smtClean="0"/>
              <a:t>individual </a:t>
            </a:r>
            <a:r>
              <a:rPr lang="en-US" dirty="0" smtClean="0"/>
              <a:t>data </a:t>
            </a:r>
            <a:r>
              <a:rPr lang="en-US" dirty="0" smtClean="0"/>
              <a:t>known</a:t>
            </a:r>
            <a:endParaRPr lang="en-US" dirty="0" smtClean="0"/>
          </a:p>
          <a:p>
            <a:pPr lvl="1"/>
            <a:r>
              <a:rPr lang="en-US" dirty="0" smtClean="0"/>
              <a:t>Regression = Least </a:t>
            </a:r>
            <a:r>
              <a:rPr lang="en-US" dirty="0" smtClean="0"/>
              <a:t>Squares</a:t>
            </a:r>
          </a:p>
          <a:p>
            <a:pPr lvl="1"/>
            <a:endParaRPr lang="en-US" dirty="0" smtClean="0"/>
          </a:p>
          <a:p>
            <a:endParaRPr lang="en-US" dirty="0" smtClean="0"/>
          </a:p>
          <a:p>
            <a:r>
              <a:rPr lang="en-US" dirty="0" smtClean="0"/>
              <a:t>The </a:t>
            </a:r>
            <a:r>
              <a:rPr lang="en-US" dirty="0" smtClean="0"/>
              <a:t>Realistic Case: Aggregate statistical </a:t>
            </a:r>
            <a:r>
              <a:rPr lang="en-US" dirty="0" smtClean="0"/>
              <a:t>models</a:t>
            </a:r>
            <a:endParaRPr lang="en-US" dirty="0" smtClean="0"/>
          </a:p>
          <a:p>
            <a:pPr lvl="1"/>
            <a:r>
              <a:rPr lang="en-US" dirty="0" smtClean="0"/>
              <a:t>Gradient Descent</a:t>
            </a:r>
          </a:p>
          <a:p>
            <a:pPr lvl="1"/>
            <a:r>
              <a:rPr lang="en-US" dirty="0" smtClean="0"/>
              <a:t>Evolutionary Computation</a:t>
            </a:r>
          </a:p>
          <a:p>
            <a:pPr lvl="1"/>
            <a:endParaRPr lang="en-US" dirty="0" smtClean="0"/>
          </a:p>
          <a:p>
            <a:pPr lvl="1"/>
            <a:endParaRPr lang="en-US" dirty="0" smtClean="0"/>
          </a:p>
          <a:p>
            <a:endParaRPr lang="en-US" dirty="0" smtClean="0"/>
          </a:p>
        </p:txBody>
      </p:sp>
      <p:sp>
        <p:nvSpPr>
          <p:cNvPr id="4" name="Smiley Face 3"/>
          <p:cNvSpPr/>
          <p:nvPr/>
        </p:nvSpPr>
        <p:spPr>
          <a:xfrm>
            <a:off x="7696200" y="3505200"/>
            <a:ext cx="381000" cy="381000"/>
          </a:xfrm>
          <a:prstGeom prst="smileyFace">
            <a:avLst>
              <a:gd name="adj" fmla="val -465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 name="Smiley Face 5"/>
          <p:cNvSpPr/>
          <p:nvPr/>
        </p:nvSpPr>
        <p:spPr>
          <a:xfrm>
            <a:off x="7315200" y="3505200"/>
            <a:ext cx="381000" cy="381000"/>
          </a:xfrm>
          <a:prstGeom prst="smileyFace">
            <a:avLst>
              <a:gd name="adj" fmla="val -61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Smiley Face 6"/>
          <p:cNvSpPr/>
          <p:nvPr/>
        </p:nvSpPr>
        <p:spPr>
          <a:xfrm>
            <a:off x="7696200" y="3886200"/>
            <a:ext cx="381000" cy="381000"/>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Smiley Face 7"/>
          <p:cNvSpPr/>
          <p:nvPr/>
        </p:nvSpPr>
        <p:spPr>
          <a:xfrm>
            <a:off x="7315200" y="3886200"/>
            <a:ext cx="381000" cy="381000"/>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 name="Smiley Face 8"/>
          <p:cNvSpPr/>
          <p:nvPr/>
        </p:nvSpPr>
        <p:spPr>
          <a:xfrm>
            <a:off x="8077200" y="3886200"/>
            <a:ext cx="381000" cy="381000"/>
          </a:xfrm>
          <a:prstGeom prst="smileyFace">
            <a:avLst>
              <a:gd name="adj" fmla="val -4653"/>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Flowchart: Process 9"/>
          <p:cNvSpPr/>
          <p:nvPr/>
        </p:nvSpPr>
        <p:spPr>
          <a:xfrm>
            <a:off x="7239000" y="5257800"/>
            <a:ext cx="1676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 Died</a:t>
            </a:r>
          </a:p>
          <a:p>
            <a:pPr algn="ctr"/>
            <a:r>
              <a:rPr lang="en-US" dirty="0" smtClean="0"/>
              <a:t>10% 2</a:t>
            </a:r>
            <a:r>
              <a:rPr lang="en-US" baseline="30000" dirty="0" smtClean="0"/>
              <a:t>nd</a:t>
            </a:r>
            <a:r>
              <a:rPr lang="en-US" dirty="0" smtClean="0"/>
              <a:t> Stroke</a:t>
            </a:r>
            <a:endParaRPr lang="en-US" dirty="0"/>
          </a:p>
        </p:txBody>
      </p:sp>
      <p:sp>
        <p:nvSpPr>
          <p:cNvPr id="12" name="Smiley Face 11"/>
          <p:cNvSpPr/>
          <p:nvPr/>
        </p:nvSpPr>
        <p:spPr>
          <a:xfrm>
            <a:off x="5867400" y="3505200"/>
            <a:ext cx="381000" cy="381000"/>
          </a:xfrm>
          <a:prstGeom prst="smileyFace">
            <a:avLst>
              <a:gd name="adj" fmla="val 465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Smiley Face 12"/>
          <p:cNvSpPr/>
          <p:nvPr/>
        </p:nvSpPr>
        <p:spPr>
          <a:xfrm>
            <a:off x="6248400" y="3505200"/>
            <a:ext cx="381000" cy="381000"/>
          </a:xfrm>
          <a:prstGeom prst="smileyFace">
            <a:avLst>
              <a:gd name="adj" fmla="val 465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Smiley Face 13"/>
          <p:cNvSpPr/>
          <p:nvPr/>
        </p:nvSpPr>
        <p:spPr>
          <a:xfrm>
            <a:off x="5486400" y="3505200"/>
            <a:ext cx="381000" cy="381000"/>
          </a:xfrm>
          <a:prstGeom prst="smileyFace">
            <a:avLst>
              <a:gd name="adj" fmla="val 465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Smiley Face 14"/>
          <p:cNvSpPr/>
          <p:nvPr/>
        </p:nvSpPr>
        <p:spPr>
          <a:xfrm>
            <a:off x="5867400" y="3886200"/>
            <a:ext cx="381000" cy="381000"/>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Smiley Face 15"/>
          <p:cNvSpPr/>
          <p:nvPr/>
        </p:nvSpPr>
        <p:spPr>
          <a:xfrm>
            <a:off x="5486400" y="3886200"/>
            <a:ext cx="381000" cy="381000"/>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7" name="Smiley Face 16"/>
          <p:cNvSpPr/>
          <p:nvPr/>
        </p:nvSpPr>
        <p:spPr>
          <a:xfrm>
            <a:off x="6248400" y="3886200"/>
            <a:ext cx="381000" cy="381000"/>
          </a:xfrm>
          <a:prstGeom prst="smileyFace">
            <a:avLst>
              <a:gd name="adj" fmla="val 4653"/>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ight Arrow 18"/>
          <p:cNvSpPr/>
          <p:nvPr/>
        </p:nvSpPr>
        <p:spPr>
          <a:xfrm>
            <a:off x="6858000" y="5486400"/>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p:cNvSpPr/>
          <p:nvPr/>
        </p:nvSpPr>
        <p:spPr>
          <a:xfrm>
            <a:off x="5029200" y="5257800"/>
            <a:ext cx="1676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 people</a:t>
            </a:r>
          </a:p>
          <a:p>
            <a:pPr algn="ctr"/>
            <a:r>
              <a:rPr lang="en-US" dirty="0" smtClean="0"/>
              <a:t>50% Male</a:t>
            </a:r>
          </a:p>
          <a:p>
            <a:pPr algn="ctr"/>
            <a:r>
              <a:rPr lang="en-US" dirty="0" smtClean="0"/>
              <a:t>15% had Stroke</a:t>
            </a:r>
            <a:endParaRPr lang="en-US" dirty="0"/>
          </a:p>
        </p:txBody>
      </p:sp>
      <p:sp>
        <p:nvSpPr>
          <p:cNvPr id="21" name="Right Arrow 20"/>
          <p:cNvSpPr/>
          <p:nvPr/>
        </p:nvSpPr>
        <p:spPr>
          <a:xfrm>
            <a:off x="6858000" y="3810000"/>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Summing Junction 21"/>
          <p:cNvSpPr/>
          <p:nvPr/>
        </p:nvSpPr>
        <p:spPr>
          <a:xfrm>
            <a:off x="8077200" y="3505200"/>
            <a:ext cx="381000" cy="3810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Case</a:t>
            </a:r>
            <a:br>
              <a:rPr lang="en-US" dirty="0" smtClean="0"/>
            </a:br>
            <a:endParaRPr lang="en-US" dirty="0"/>
          </a:p>
        </p:txBody>
      </p:sp>
      <p:sp>
        <p:nvSpPr>
          <p:cNvPr id="3" name="Content Placeholder 2"/>
          <p:cNvSpPr>
            <a:spLocks noGrp="1"/>
          </p:cNvSpPr>
          <p:nvPr>
            <p:ph idx="1"/>
          </p:nvPr>
        </p:nvSpPr>
        <p:spPr/>
        <p:txBody>
          <a:bodyPr>
            <a:normAutofit/>
          </a:bodyPr>
          <a:lstStyle/>
          <a:p>
            <a:pPr lvl="1"/>
            <a:endParaRPr lang="en-US" dirty="0" smtClean="0"/>
          </a:p>
          <a:p>
            <a:endParaRPr lang="en-US" dirty="0" smtClean="0"/>
          </a:p>
          <a:p>
            <a:pPr>
              <a:buNone/>
            </a:pPr>
            <a:endParaRPr lang="en-US" dirty="0" smtClean="0"/>
          </a:p>
          <a:p>
            <a:pPr>
              <a:buNone/>
            </a:pPr>
            <a:r>
              <a:rPr lang="en-US" u="sng" dirty="0" smtClean="0"/>
              <a:t>Simple Example</a:t>
            </a:r>
          </a:p>
          <a:p>
            <a:pPr>
              <a:buNone/>
            </a:pPr>
            <a:r>
              <a:rPr lang="en-US" dirty="0" smtClean="0"/>
              <a:t>Inputs without noise: </a:t>
            </a:r>
          </a:p>
          <a:p>
            <a:pPr>
              <a:buNone/>
            </a:pPr>
            <a:endParaRPr lang="en-US" dirty="0" smtClean="0"/>
          </a:p>
          <a:p>
            <a:pPr>
              <a:buNone/>
            </a:pPr>
            <a:r>
              <a:rPr lang="en-US" dirty="0" smtClean="0"/>
              <a:t>The solution of transformation coefficients:</a:t>
            </a:r>
          </a:p>
          <a:p>
            <a:pPr>
              <a:buNone/>
            </a:pPr>
            <a:endParaRPr lang="en-US" dirty="0" smtClean="0"/>
          </a:p>
        </p:txBody>
      </p: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52600" y="2362200"/>
            <a:ext cx="5743575" cy="1152525"/>
          </a:xfrm>
          <a:prstGeom prst="rect">
            <a:avLst/>
          </a:prstGeom>
          <a:noFill/>
        </p:spPr>
      </p:pic>
      <p:sp>
        <p:nvSpPr>
          <p:cNvPr id="153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3400" y="4495800"/>
            <a:ext cx="3248025" cy="409575"/>
          </a:xfrm>
          <a:prstGeom prst="rect">
            <a:avLst/>
          </a:prstGeom>
          <a:noFill/>
        </p:spPr>
      </p:pic>
      <p:sp>
        <p:nvSpPr>
          <p:cNvPr id="10" name="Rounded Rectangular Callout 9"/>
          <p:cNvSpPr/>
          <p:nvPr/>
        </p:nvSpPr>
        <p:spPr>
          <a:xfrm>
            <a:off x="7086600" y="1524000"/>
            <a:ext cx="1676400" cy="990600"/>
          </a:xfrm>
          <a:prstGeom prst="wedgeRoundRectCallout">
            <a:avLst>
              <a:gd name="adj1" fmla="val -47610"/>
              <a:gd name="adj2" fmla="val 7424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observed phenomenon</a:t>
            </a:r>
            <a:endParaRPr lang="en-US" dirty="0"/>
          </a:p>
        </p:txBody>
      </p:sp>
      <p:sp>
        <p:nvSpPr>
          <p:cNvPr id="11" name="Rounded Rectangular Callout 10"/>
          <p:cNvSpPr/>
          <p:nvPr/>
        </p:nvSpPr>
        <p:spPr>
          <a:xfrm>
            <a:off x="5943600" y="1524000"/>
            <a:ext cx="1066800" cy="990600"/>
          </a:xfrm>
          <a:prstGeom prst="wedgeRoundRectCallout">
            <a:avLst>
              <a:gd name="adj1" fmla="val -22391"/>
              <a:gd name="adj2" fmla="val 7760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noise</a:t>
            </a:r>
            <a:endParaRPr lang="en-US" dirty="0"/>
          </a:p>
        </p:txBody>
      </p:sp>
      <p:sp>
        <p:nvSpPr>
          <p:cNvPr id="12" name="Rounded Rectangular Callout 11"/>
          <p:cNvSpPr/>
          <p:nvPr/>
        </p:nvSpPr>
        <p:spPr>
          <a:xfrm>
            <a:off x="4800600" y="1524000"/>
            <a:ext cx="1066800" cy="990600"/>
          </a:xfrm>
          <a:prstGeom prst="wedgeRoundRectCallout">
            <a:avLst>
              <a:gd name="adj1" fmla="val -22391"/>
              <a:gd name="adj2" fmla="val 7760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models</a:t>
            </a:r>
            <a:endParaRPr lang="en-US" dirty="0"/>
          </a:p>
        </p:txBody>
      </p:sp>
      <p:sp>
        <p:nvSpPr>
          <p:cNvPr id="13" name="Rounded Rectangular Callout 12"/>
          <p:cNvSpPr/>
          <p:nvPr/>
        </p:nvSpPr>
        <p:spPr>
          <a:xfrm>
            <a:off x="5105400" y="3352800"/>
            <a:ext cx="1447800" cy="609600"/>
          </a:xfrm>
          <a:prstGeom prst="wedgeRoundRectCallout">
            <a:avLst>
              <a:gd name="adj1" fmla="val -25754"/>
              <a:gd name="adj2" fmla="val -914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individuals</a:t>
            </a:r>
            <a:endParaRPr lang="en-US" dirty="0"/>
          </a:p>
        </p:txBody>
      </p:sp>
      <p:sp>
        <p:nvSpPr>
          <p:cNvPr id="14" name="Rounded Rectangular Callout 13"/>
          <p:cNvSpPr/>
          <p:nvPr/>
        </p:nvSpPr>
        <p:spPr>
          <a:xfrm>
            <a:off x="228600" y="1524000"/>
            <a:ext cx="2514600" cy="914400"/>
          </a:xfrm>
          <a:prstGeom prst="wedgeRoundRectCallout">
            <a:avLst>
              <a:gd name="adj1" fmla="val 14634"/>
              <a:gd name="adj2" fmla="val 8124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Fitness function</a:t>
            </a:r>
          </a:p>
          <a:p>
            <a:pPr algn="ctr"/>
            <a:r>
              <a:rPr lang="en-US" dirty="0" smtClean="0"/>
              <a:t>to minimize</a:t>
            </a:r>
            <a:endParaRPr lang="en-US" dirty="0"/>
          </a:p>
        </p:txBody>
      </p:sp>
      <p:sp>
        <p:nvSpPr>
          <p:cNvPr id="15" name="Rounded Rectangular Callout 14"/>
          <p:cNvSpPr/>
          <p:nvPr/>
        </p:nvSpPr>
        <p:spPr>
          <a:xfrm>
            <a:off x="2971800" y="1524000"/>
            <a:ext cx="1752600" cy="914400"/>
          </a:xfrm>
          <a:prstGeom prst="wedgeRoundRectCallout">
            <a:avLst>
              <a:gd name="adj1" fmla="val 33916"/>
              <a:gd name="adj2" fmla="val 8445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model transformation</a:t>
            </a:r>
            <a:endParaRPr lang="en-US" dirty="0"/>
          </a:p>
        </p:txBody>
      </p:sp>
      <p:pic>
        <p:nvPicPr>
          <p:cNvPr id="15382" name="Picture 2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191000" y="4495800"/>
            <a:ext cx="1247775" cy="409575"/>
          </a:xfrm>
          <a:prstGeom prst="rect">
            <a:avLst/>
          </a:prstGeom>
          <a:noFill/>
        </p:spPr>
      </p:pic>
      <p:pic>
        <p:nvPicPr>
          <p:cNvPr id="15381" name="Picture 2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715000" y="4495800"/>
            <a:ext cx="1257300" cy="409575"/>
          </a:xfrm>
          <a:prstGeom prst="rect">
            <a:avLst/>
          </a:prstGeom>
          <a:noFill/>
        </p:spPr>
      </p:pic>
      <p:pic>
        <p:nvPicPr>
          <p:cNvPr id="15380" name="Picture 2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7086600" y="4495800"/>
            <a:ext cx="1400175" cy="419100"/>
          </a:xfrm>
          <a:prstGeom prst="rect">
            <a:avLst/>
          </a:prstGeom>
          <a:noFill/>
        </p:spPr>
      </p:pic>
      <p:sp>
        <p:nvSpPr>
          <p:cNvPr id="15383" name="Rectangle 2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alibri" pitchFamily="34" charset="0"/>
                <a:ea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91" name="Rectangle 3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alibri" pitchFamily="34" charset="0"/>
                <a:ea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5390" name="Picture 30"/>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743200" y="5715000"/>
            <a:ext cx="3962400" cy="40957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Case Solution</a:t>
            </a:r>
            <a:br>
              <a:rPr lang="en-US" dirty="0" smtClean="0"/>
            </a:br>
            <a:r>
              <a:rPr lang="en-US" dirty="0" smtClean="0"/>
              <a:t>Regression = Least Squares</a:t>
            </a:r>
            <a:endParaRPr lang="en-US" dirty="0"/>
          </a:p>
        </p:txBody>
      </p:sp>
      <p:sp>
        <p:nvSpPr>
          <p:cNvPr id="3" name="Content Placeholder 2"/>
          <p:cNvSpPr>
            <a:spLocks noGrp="1"/>
          </p:cNvSpPr>
          <p:nvPr>
            <p:ph idx="1"/>
          </p:nvPr>
        </p:nvSpPr>
        <p:spPr/>
        <p:txBody>
          <a:bodyPr>
            <a:normAutofit/>
          </a:bodyPr>
          <a:lstStyle/>
          <a:p>
            <a:pPr>
              <a:buNone/>
            </a:pPr>
            <a:r>
              <a:rPr lang="en-US" dirty="0" smtClean="0"/>
              <a:t>Write an equation for each individual:</a:t>
            </a:r>
          </a:p>
          <a:p>
            <a:pPr lvl="1"/>
            <a:endParaRPr lang="en-US" dirty="0" smtClean="0"/>
          </a:p>
          <a:p>
            <a:endParaRPr lang="en-US" dirty="0" smtClean="0"/>
          </a:p>
          <a:p>
            <a:endParaRPr lang="en-US" dirty="0" smtClean="0"/>
          </a:p>
          <a:p>
            <a:pPr>
              <a:buNone/>
            </a:pPr>
            <a:r>
              <a:rPr lang="en-US" dirty="0" smtClean="0"/>
              <a:t>Solve the over constrained equation set:</a:t>
            </a:r>
          </a:p>
          <a:p>
            <a:pPr>
              <a:buNone/>
            </a:pPr>
            <a:endParaRPr lang="en-US" dirty="0" smtClean="0"/>
          </a:p>
          <a:p>
            <a:pPr>
              <a:buNone/>
            </a:pPr>
            <a:r>
              <a:rPr lang="en-US" dirty="0" smtClean="0"/>
              <a:t>Knowing individual data = exact solution</a:t>
            </a:r>
          </a:p>
          <a:p>
            <a:pPr>
              <a:buNone/>
            </a:pPr>
            <a:endParaRPr lang="en-US" dirty="0" smtClean="0"/>
          </a:p>
        </p:txBody>
      </p:sp>
      <p:sp>
        <p:nvSpPr>
          <p:cNvPr id="14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33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81200" y="2286000"/>
            <a:ext cx="5105400" cy="1504950"/>
          </a:xfrm>
          <a:prstGeom prst="rect">
            <a:avLst/>
          </a:prstGeom>
          <a:noFill/>
        </p:spPr>
      </p:pic>
      <p:sp>
        <p:nvSpPr>
          <p:cNvPr id="1434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33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76600" y="4495800"/>
            <a:ext cx="2200275" cy="552450"/>
          </a:xfrm>
          <a:prstGeom prst="rect">
            <a:avLst/>
          </a:prstGeom>
          <a:noFill/>
        </p:spPr>
      </p:pic>
      <p:sp>
        <p:nvSpPr>
          <p:cNvPr id="14341" name="Rectangle 5"/>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Aggregate Case</a:t>
            </a:r>
            <a:br>
              <a:rPr lang="en-US" dirty="0" smtClean="0"/>
            </a:br>
            <a:endParaRPr lang="en-US" dirty="0"/>
          </a:p>
        </p:txBody>
      </p:sp>
      <p:sp>
        <p:nvSpPr>
          <p:cNvPr id="3" name="Content Placeholder 2"/>
          <p:cNvSpPr>
            <a:spLocks noGrp="1"/>
          </p:cNvSpPr>
          <p:nvPr>
            <p:ph idx="1"/>
          </p:nvPr>
        </p:nvSpPr>
        <p:spPr/>
        <p:txBody>
          <a:bodyPr>
            <a:normAutofit fontScale="92500"/>
          </a:bodyPr>
          <a:lstStyle/>
          <a:p>
            <a:endParaRPr lang="en-US" dirty="0" smtClean="0"/>
          </a:p>
          <a:p>
            <a:endParaRPr lang="en-US" dirty="0" smtClean="0"/>
          </a:p>
          <a:p>
            <a:endParaRPr lang="en-US" dirty="0" smtClean="0"/>
          </a:p>
          <a:p>
            <a:pPr>
              <a:buNone/>
            </a:pPr>
            <a:endParaRPr lang="en-US" dirty="0" smtClean="0"/>
          </a:p>
          <a:p>
            <a:pPr>
              <a:buNone/>
            </a:pPr>
            <a:r>
              <a:rPr lang="en-US" dirty="0" smtClean="0"/>
              <a:t>There is a single equation</a:t>
            </a:r>
          </a:p>
          <a:p>
            <a:pPr>
              <a:buNone/>
            </a:pPr>
            <a:r>
              <a:rPr lang="en-US" dirty="0" smtClean="0"/>
              <a:t>There are multiple unknowns</a:t>
            </a:r>
          </a:p>
          <a:p>
            <a:pPr>
              <a:buNone/>
            </a:pPr>
            <a:r>
              <a:rPr lang="en-US" dirty="0" smtClean="0"/>
              <a:t>The are an infinite number of solutions =</a:t>
            </a:r>
          </a:p>
          <a:p>
            <a:pPr>
              <a:buNone/>
            </a:pPr>
            <a:r>
              <a:rPr lang="en-US" dirty="0" smtClean="0"/>
              <a:t>Many ways to combine models to improve fitness</a:t>
            </a:r>
          </a:p>
          <a:p>
            <a:pPr>
              <a:buNone/>
            </a:pPr>
            <a:endParaRPr lang="en-US" dirty="0" smtClean="0"/>
          </a:p>
        </p:txBody>
      </p:sp>
      <p:graphicFrame>
        <p:nvGraphicFramePr>
          <p:cNvPr id="13325" name="Object 13"/>
          <p:cNvGraphicFramePr>
            <a:graphicFrameLocks noChangeAspect="1"/>
          </p:cNvGraphicFramePr>
          <p:nvPr/>
        </p:nvGraphicFramePr>
        <p:xfrm>
          <a:off x="457200" y="1905000"/>
          <a:ext cx="8216900" cy="1281113"/>
        </p:xfrm>
        <a:graphic>
          <a:graphicData uri="http://schemas.openxmlformats.org/presentationml/2006/ole">
            <p:oleObj spid="_x0000_s13325" name="Document" r:id="rId3" imgW="8217291" imgH="1280546" progId="Word.Document.12">
              <p:embed/>
            </p:oleObj>
          </a:graphicData>
        </a:graphic>
      </p:graphicFrame>
      <p:sp>
        <p:nvSpPr>
          <p:cNvPr id="18" name="Rounded Rectangular Callout 17"/>
          <p:cNvSpPr/>
          <p:nvPr/>
        </p:nvSpPr>
        <p:spPr>
          <a:xfrm>
            <a:off x="6477000" y="1143000"/>
            <a:ext cx="1676400" cy="990600"/>
          </a:xfrm>
          <a:prstGeom prst="wedgeRoundRectCallout">
            <a:avLst>
              <a:gd name="adj1" fmla="val -4965"/>
              <a:gd name="adj2" fmla="val 6921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observed phenomenon</a:t>
            </a:r>
            <a:endParaRPr lang="en-US" dirty="0"/>
          </a:p>
        </p:txBody>
      </p:sp>
      <p:sp>
        <p:nvSpPr>
          <p:cNvPr id="19" name="Rounded Rectangular Callout 18"/>
          <p:cNvSpPr/>
          <p:nvPr/>
        </p:nvSpPr>
        <p:spPr>
          <a:xfrm>
            <a:off x="5334000" y="1143000"/>
            <a:ext cx="1066800" cy="990600"/>
          </a:xfrm>
          <a:prstGeom prst="wedgeRoundRectCallout">
            <a:avLst>
              <a:gd name="adj1" fmla="val -22391"/>
              <a:gd name="adj2" fmla="val 7760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noise</a:t>
            </a:r>
            <a:endParaRPr lang="en-US" dirty="0"/>
          </a:p>
        </p:txBody>
      </p:sp>
      <p:sp>
        <p:nvSpPr>
          <p:cNvPr id="20" name="Rounded Rectangular Callout 19"/>
          <p:cNvSpPr/>
          <p:nvPr/>
        </p:nvSpPr>
        <p:spPr>
          <a:xfrm>
            <a:off x="4191000" y="1143000"/>
            <a:ext cx="1066800" cy="990600"/>
          </a:xfrm>
          <a:prstGeom prst="wedgeRoundRectCallout">
            <a:avLst>
              <a:gd name="adj1" fmla="val -9924"/>
              <a:gd name="adj2" fmla="val 7089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models</a:t>
            </a:r>
            <a:endParaRPr lang="en-US" dirty="0"/>
          </a:p>
        </p:txBody>
      </p:sp>
      <p:sp>
        <p:nvSpPr>
          <p:cNvPr id="21" name="Rounded Rectangular Callout 20"/>
          <p:cNvSpPr/>
          <p:nvPr/>
        </p:nvSpPr>
        <p:spPr>
          <a:xfrm>
            <a:off x="4800600" y="2895600"/>
            <a:ext cx="1447800" cy="609600"/>
          </a:xfrm>
          <a:prstGeom prst="wedgeRoundRectCallout">
            <a:avLst>
              <a:gd name="adj1" fmla="val -37237"/>
              <a:gd name="adj2" fmla="val -914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individuals</a:t>
            </a:r>
            <a:endParaRPr lang="en-US" dirty="0"/>
          </a:p>
        </p:txBody>
      </p:sp>
      <p:sp>
        <p:nvSpPr>
          <p:cNvPr id="23" name="Rounded Rectangular Callout 22"/>
          <p:cNvSpPr/>
          <p:nvPr/>
        </p:nvSpPr>
        <p:spPr>
          <a:xfrm>
            <a:off x="2362200" y="1143000"/>
            <a:ext cx="1752600" cy="914400"/>
          </a:xfrm>
          <a:prstGeom prst="wedgeRoundRectCallout">
            <a:avLst>
              <a:gd name="adj1" fmla="val 30122"/>
              <a:gd name="adj2" fmla="val 7718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model transformation</a:t>
            </a:r>
            <a:endParaRPr lang="en-US" dirty="0"/>
          </a:p>
        </p:txBody>
      </p:sp>
      <p:sp>
        <p:nvSpPr>
          <p:cNvPr id="24" name="Rounded Rectangular Callout 23"/>
          <p:cNvSpPr/>
          <p:nvPr/>
        </p:nvSpPr>
        <p:spPr>
          <a:xfrm>
            <a:off x="3124200" y="2895600"/>
            <a:ext cx="1447800" cy="609600"/>
          </a:xfrm>
          <a:prstGeom prst="wedgeRoundRectCallout">
            <a:avLst>
              <a:gd name="adj1" fmla="val -31496"/>
              <a:gd name="adj2" fmla="val -914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aggregation</a:t>
            </a:r>
          </a:p>
          <a:p>
            <a:pPr algn="ctr"/>
            <a:r>
              <a:rPr lang="en-US" dirty="0" smtClean="0"/>
              <a:t>function</a:t>
            </a:r>
            <a:endParaRPr lang="en-US" dirty="0"/>
          </a:p>
        </p:txBody>
      </p:sp>
      <p:sp>
        <p:nvSpPr>
          <p:cNvPr id="25" name="Rounded Rectangular Callout 24"/>
          <p:cNvSpPr/>
          <p:nvPr/>
        </p:nvSpPr>
        <p:spPr>
          <a:xfrm>
            <a:off x="6553200" y="2895600"/>
            <a:ext cx="1447800" cy="609600"/>
          </a:xfrm>
          <a:prstGeom prst="wedgeRoundRectCallout">
            <a:avLst>
              <a:gd name="adj1" fmla="val -31496"/>
              <a:gd name="adj2" fmla="val -914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aggregation</a:t>
            </a:r>
          </a:p>
          <a:p>
            <a:pPr algn="ctr"/>
            <a:r>
              <a:rPr lang="en-US" dirty="0" smtClean="0"/>
              <a:t>function</a:t>
            </a:r>
            <a:endParaRPr lang="en-US" dirty="0"/>
          </a:p>
        </p:txBody>
      </p:sp>
      <p:sp>
        <p:nvSpPr>
          <p:cNvPr id="33" name="Rounded Rectangular Callout 32"/>
          <p:cNvSpPr/>
          <p:nvPr/>
        </p:nvSpPr>
        <p:spPr>
          <a:xfrm>
            <a:off x="6477000" y="3886200"/>
            <a:ext cx="1752600" cy="1066800"/>
          </a:xfrm>
          <a:prstGeom prst="wedgeRoundRectCallout">
            <a:avLst>
              <a:gd name="adj1" fmla="val -35292"/>
              <a:gd name="adj2" fmla="val -8452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Only the aggregate statistics returned</a:t>
            </a:r>
            <a:endParaRPr lang="en-US" dirty="0"/>
          </a:p>
        </p:txBody>
      </p:sp>
      <p:sp>
        <p:nvSpPr>
          <p:cNvPr id="34" name="Rounded Rectangular Callout 33"/>
          <p:cNvSpPr/>
          <p:nvPr/>
        </p:nvSpPr>
        <p:spPr>
          <a:xfrm>
            <a:off x="228600" y="1143000"/>
            <a:ext cx="1905000" cy="914400"/>
          </a:xfrm>
          <a:prstGeom prst="wedgeRoundRectCallout">
            <a:avLst>
              <a:gd name="adj1" fmla="val -15039"/>
              <a:gd name="adj2" fmla="val 7578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Fitness function</a:t>
            </a:r>
          </a:p>
          <a:p>
            <a:pPr algn="ctr"/>
            <a:r>
              <a:rPr lang="en-US" dirty="0" smtClean="0"/>
              <a:t>to minimize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10013</TotalTime>
  <Words>10701</Words>
  <Application>Microsoft Office PowerPoint</Application>
  <PresentationFormat>On-screen Show (4:3)</PresentationFormat>
  <Paragraphs>9753</Paragraphs>
  <Slides>28</Slides>
  <Notes>2</Notes>
  <HiddenSlides>9</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Document</vt:lpstr>
      <vt:lpstr>Optimizing Model Combinations</vt:lpstr>
      <vt:lpstr>Background:  Model Competition and Combination</vt:lpstr>
      <vt:lpstr>The Reference Model for  Disease Progression - Competition</vt:lpstr>
      <vt:lpstr>Increase in Model Size</vt:lpstr>
      <vt:lpstr>The Reference Model from Competition to Combination</vt:lpstr>
      <vt:lpstr>How to Combine Models?</vt:lpstr>
      <vt:lpstr>Simple Case </vt:lpstr>
      <vt:lpstr>Simple Case Solution Regression = Least Squares</vt:lpstr>
      <vt:lpstr>Aggregate Case </vt:lpstr>
      <vt:lpstr>Simple Example of an Aggregate Case</vt:lpstr>
      <vt:lpstr>Simple Example of an Aggregate Model – Meaning</vt:lpstr>
      <vt:lpstr>Aggregate Model Solution 1 Gradient Descent</vt:lpstr>
      <vt:lpstr>Aggregate Model Solution 2 Evolutionary Computation</vt:lpstr>
      <vt:lpstr>Aggregate Model Method Comparison</vt:lpstr>
      <vt:lpstr>The Reference Model Results using Gradient Descent </vt:lpstr>
      <vt:lpstr>The Reference Model Results using Gradient Descent </vt:lpstr>
      <vt:lpstr>Conclusions</vt:lpstr>
      <vt:lpstr>Acknowledgments</vt:lpstr>
      <vt:lpstr>Questions?</vt:lpstr>
      <vt:lpstr>Future Work</vt:lpstr>
      <vt:lpstr>Simple Case Sensitivity Analysis</vt:lpstr>
      <vt:lpstr>Aggregate Case Sensitivity Analysis</vt:lpstr>
      <vt:lpstr>Towards Big Data</vt:lpstr>
      <vt:lpstr>Technological Improvement   Time Line</vt:lpstr>
      <vt:lpstr>Results 2012</vt:lpstr>
      <vt:lpstr>Results 2013</vt:lpstr>
      <vt:lpstr>Results 2014</vt:lpstr>
      <vt:lpstr>Results 2015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Model</dc:title>
  <dc:creator>Work</dc:creator>
  <cp:lastModifiedBy>Work</cp:lastModifiedBy>
  <cp:revision>1219</cp:revision>
  <dcterms:created xsi:type="dcterms:W3CDTF">2012-03-14T20:44:16Z</dcterms:created>
  <dcterms:modified xsi:type="dcterms:W3CDTF">2016-04-25T06:03:50Z</dcterms:modified>
</cp:coreProperties>
</file>