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19" r:id="rId2"/>
    <p:sldId id="343" r:id="rId3"/>
    <p:sldId id="344" r:id="rId4"/>
    <p:sldId id="350" r:id="rId5"/>
    <p:sldId id="337" r:id="rId6"/>
    <p:sldId id="313" r:id="rId7"/>
    <p:sldId id="352" r:id="rId8"/>
    <p:sldId id="345" r:id="rId9"/>
    <p:sldId id="349" r:id="rId10"/>
    <p:sldId id="346" r:id="rId11"/>
    <p:sldId id="347" r:id="rId12"/>
    <p:sldId id="268" r:id="rId13"/>
    <p:sldId id="353" r:id="rId14"/>
    <p:sldId id="293" r:id="rId15"/>
    <p:sldId id="351" r:id="rId16"/>
    <p:sldId id="348" r:id="rId17"/>
    <p:sldId id="339" r:id="rId18"/>
    <p:sldId id="341" r:id="rId19"/>
    <p:sldId id="338" r:id="rId20"/>
    <p:sldId id="340" r:id="rId21"/>
    <p:sldId id="342" r:id="rId22"/>
    <p:sldId id="322"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A8AC6"/>
    <a:srgbClr val="C9F1FF"/>
    <a:srgbClr val="21FFFA"/>
    <a:srgbClr val="FFFF99"/>
    <a:srgbClr val="FDC07C"/>
    <a:srgbClr val="660033"/>
    <a:srgbClr val="F8696B"/>
    <a:srgbClr val="FB9574"/>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278" autoAdjust="0"/>
    <p:restoredTop sz="98343" autoAdjust="0"/>
  </p:normalViewPr>
  <p:slideViewPr>
    <p:cSldViewPr>
      <p:cViewPr varScale="1">
        <p:scale>
          <a:sx n="67" d="100"/>
          <a:sy n="67" d="100"/>
        </p:scale>
        <p:origin x="-1254" y="-90"/>
      </p:cViewPr>
      <p:guideLst>
        <p:guide orient="horz" pos="2160"/>
        <p:guide pos="2880"/>
      </p:guideLst>
    </p:cSldViewPr>
  </p:slideViewPr>
  <p:outlineViewPr>
    <p:cViewPr>
      <p:scale>
        <a:sx n="33" d="100"/>
        <a:sy n="33" d="100"/>
      </p:scale>
      <p:origin x="48" y="20682"/>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b="1">
                <a:solidFill>
                  <a:srgbClr val="FF00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73F6FF-6632-4E48-8F29-53F70D24E2CD}" type="datetimeFigureOut">
              <a:rPr lang="en-US" smtClean="0"/>
              <a:pPr/>
              <a:t>4/11/2014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FDDB10-D60E-42A6-80F4-E4BBC9F0670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73F6FF-6632-4E48-8F29-53F70D24E2CD}" type="datetimeFigureOut">
              <a:rPr lang="en-US" smtClean="0"/>
              <a:pPr/>
              <a:t>4/11/2014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FDDB10-D60E-42A6-80F4-E4BBC9F0670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rgbClr val="FF0000"/>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Rectangle 9"/>
          <p:cNvSpPr/>
          <p:nvPr userDrawn="1"/>
        </p:nvSpPr>
        <p:spPr>
          <a:xfrm>
            <a:off x="8002213" y="6550223"/>
            <a:ext cx="1141787" cy="307777"/>
          </a:xfrm>
          <a:prstGeom prst="rect">
            <a:avLst/>
          </a:prstGeom>
        </p:spPr>
        <p:txBody>
          <a:bodyPr wrap="none">
            <a:spAutoFit/>
          </a:bodyPr>
          <a:lstStyle/>
          <a:p>
            <a:r>
              <a:rPr lang="en-US" sz="1400" dirty="0" smtClean="0">
                <a:solidFill>
                  <a:schemeClr val="tx1">
                    <a:lumMod val="65000"/>
                    <a:lumOff val="35000"/>
                  </a:schemeClr>
                </a:solidFill>
              </a:rPr>
              <a:t>Jacob </a:t>
            </a:r>
            <a:r>
              <a:rPr lang="en-US" sz="1400" dirty="0" err="1" smtClean="0">
                <a:solidFill>
                  <a:schemeClr val="tx1">
                    <a:lumMod val="65000"/>
                    <a:lumOff val="35000"/>
                  </a:schemeClr>
                </a:solidFill>
              </a:rPr>
              <a:t>Barhak</a:t>
            </a:r>
            <a:endParaRPr lang="en-US" sz="1400" dirty="0">
              <a:solidFill>
                <a:schemeClr val="tx1">
                  <a:lumMod val="65000"/>
                  <a:lumOff val="35000"/>
                </a:scheme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73F6FF-6632-4E48-8F29-53F70D24E2CD}" type="datetimeFigureOut">
              <a:rPr lang="en-US" smtClean="0"/>
              <a:pPr/>
              <a:t>4/11/2014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FDDB10-D60E-42A6-80F4-E4BBC9F0670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A73F6FF-6632-4E48-8F29-53F70D24E2CD}" type="datetimeFigureOut">
              <a:rPr lang="en-US" smtClean="0"/>
              <a:pPr/>
              <a:t>4/11/2014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FDDB10-D60E-42A6-80F4-E4BBC9F0670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A73F6FF-6632-4E48-8F29-53F70D24E2CD}" type="datetimeFigureOut">
              <a:rPr lang="en-US" smtClean="0"/>
              <a:pPr/>
              <a:t>4/11/2014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FDDB10-D60E-42A6-80F4-E4BBC9F0670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A73F6FF-6632-4E48-8F29-53F70D24E2CD}" type="datetimeFigureOut">
              <a:rPr lang="en-US" smtClean="0"/>
              <a:pPr/>
              <a:t>4/11/2014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FDDB10-D60E-42A6-80F4-E4BBC9F0670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73F6FF-6632-4E48-8F29-53F70D24E2CD}" type="datetimeFigureOut">
              <a:rPr lang="en-US" smtClean="0"/>
              <a:pPr/>
              <a:t>4/11/2014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FDDB10-D60E-42A6-80F4-E4BBC9F0670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73F6FF-6632-4E48-8F29-53F70D24E2CD}" type="datetimeFigureOut">
              <a:rPr lang="en-US" smtClean="0"/>
              <a:pPr/>
              <a:t>4/11/2014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FDDB10-D60E-42A6-80F4-E4BBC9F0670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73F6FF-6632-4E48-8F29-53F70D24E2CD}" type="datetimeFigureOut">
              <a:rPr lang="en-US" smtClean="0"/>
              <a:pPr/>
              <a:t>4/11/2014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FDDB10-D60E-42A6-80F4-E4BBC9F0670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73F6FF-6632-4E48-8F29-53F70D24E2CD}" type="datetimeFigureOut">
              <a:rPr lang="en-US" smtClean="0"/>
              <a:pPr/>
              <a:t>4/11/2014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FDDB10-D60E-42A6-80F4-E4BBC9F0670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inspyred/inspyred" TargetMode="External"/><Relationship Id="rId2" Type="http://schemas.openxmlformats.org/officeDocument/2006/relationships/hyperlink" Target="https://github.com/Jacob-Barhak/MIS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hyperlink" Target="https://github.com/inspyred/inspyred" TargetMode="External"/><Relationship Id="rId4" Type="http://schemas.openxmlformats.org/officeDocument/2006/relationships/hyperlink" Target="https://github.com/Jacob-Barhak/MIST"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676400"/>
            <a:ext cx="7772400" cy="1470025"/>
          </a:xfrm>
        </p:spPr>
        <p:txBody>
          <a:bodyPr>
            <a:normAutofit fontScale="90000"/>
          </a:bodyPr>
          <a:lstStyle/>
          <a:p>
            <a:r>
              <a:rPr lang="en-US" dirty="0" smtClean="0"/>
              <a:t>Population Generation from Statistics Using Genetic Algorithms with </a:t>
            </a:r>
            <a:br>
              <a:rPr lang="en-US" dirty="0" smtClean="0"/>
            </a:br>
            <a:r>
              <a:rPr lang="en-US" dirty="0" smtClean="0"/>
              <a:t>MIST + INSPYRED</a:t>
            </a:r>
            <a:br>
              <a:rPr lang="en-US" dirty="0" smtClean="0"/>
            </a:br>
            <a:endParaRPr lang="en-US" dirty="0" smtClean="0"/>
          </a:p>
        </p:txBody>
      </p:sp>
      <p:sp>
        <p:nvSpPr>
          <p:cNvPr id="5" name="Subtitle 4"/>
          <p:cNvSpPr>
            <a:spLocks noGrp="1"/>
          </p:cNvSpPr>
          <p:nvPr>
            <p:ph type="subTitle" idx="1"/>
          </p:nvPr>
        </p:nvSpPr>
        <p:spPr>
          <a:xfrm>
            <a:off x="762000" y="3657600"/>
            <a:ext cx="7620000" cy="2743200"/>
          </a:xfrm>
        </p:spPr>
        <p:txBody>
          <a:bodyPr>
            <a:normAutofit fontScale="85000" lnSpcReduction="20000"/>
          </a:bodyPr>
          <a:lstStyle/>
          <a:p>
            <a:endParaRPr lang="en-US" dirty="0" smtClean="0">
              <a:solidFill>
                <a:schemeClr val="tx1"/>
              </a:solidFill>
            </a:endParaRPr>
          </a:p>
          <a:p>
            <a:endParaRPr lang="en-US" dirty="0" smtClean="0">
              <a:solidFill>
                <a:schemeClr val="tx1"/>
              </a:solidFill>
            </a:endParaRPr>
          </a:p>
          <a:p>
            <a:endParaRPr lang="en-US" dirty="0" smtClean="0">
              <a:solidFill>
                <a:schemeClr val="tx1"/>
              </a:solidFill>
            </a:endParaRPr>
          </a:p>
          <a:p>
            <a:endParaRPr lang="en-US" dirty="0" smtClean="0">
              <a:solidFill>
                <a:schemeClr val="tx1"/>
              </a:solidFill>
            </a:endParaRPr>
          </a:p>
          <a:p>
            <a:r>
              <a:rPr lang="en-US" sz="3100" b="1" dirty="0" smtClean="0">
                <a:solidFill>
                  <a:schemeClr val="tx1"/>
                </a:solidFill>
              </a:rPr>
              <a:t> </a:t>
            </a:r>
            <a:r>
              <a:rPr lang="en-US" sz="2600" b="1" dirty="0" smtClean="0">
                <a:solidFill>
                  <a:schemeClr val="tx1"/>
                </a:solidFill>
              </a:rPr>
              <a:t>MODSIM World 2014 Conference &amp; Expo</a:t>
            </a:r>
          </a:p>
          <a:p>
            <a:r>
              <a:rPr lang="en-US" sz="2600" b="1" dirty="0" smtClean="0">
                <a:solidFill>
                  <a:schemeClr val="tx1"/>
                </a:solidFill>
              </a:rPr>
              <a:t>Hampton Roads </a:t>
            </a:r>
            <a:r>
              <a:rPr lang="en-US" sz="2600" b="1" dirty="0" smtClean="0">
                <a:solidFill>
                  <a:schemeClr val="tx1"/>
                </a:solidFill>
              </a:rPr>
              <a:t>VA, </a:t>
            </a:r>
            <a:r>
              <a:rPr lang="en-US" sz="2600" b="1" dirty="0" smtClean="0">
                <a:solidFill>
                  <a:schemeClr val="tx1"/>
                </a:solidFill>
              </a:rPr>
              <a:t>USA</a:t>
            </a:r>
          </a:p>
          <a:p>
            <a:r>
              <a:rPr lang="en-US" sz="2600" b="1" dirty="0" smtClean="0">
                <a:solidFill>
                  <a:schemeClr val="tx1"/>
                </a:solidFill>
              </a:rPr>
              <a:t>16 April 2014</a:t>
            </a:r>
          </a:p>
        </p:txBody>
      </p:sp>
      <p:sp>
        <p:nvSpPr>
          <p:cNvPr id="10" name="Rectangle 3"/>
          <p:cNvSpPr txBox="1">
            <a:spLocks noChangeArrowheads="1"/>
          </p:cNvSpPr>
          <p:nvPr/>
        </p:nvSpPr>
        <p:spPr bwMode="auto">
          <a:xfrm>
            <a:off x="228600" y="3581400"/>
            <a:ext cx="8686800" cy="1295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2" anchor="t" anchorCtr="0" compatLnSpc="1">
            <a:prstTxWarp prst="textNoShape">
              <a:avLst/>
            </a:prstTxWarp>
          </a:bodyPr>
          <a:lstStyle/>
          <a:p>
            <a:pPr algn="ctr"/>
            <a:r>
              <a:rPr lang="en-US" sz="2400" b="1" dirty="0" smtClean="0"/>
              <a:t>Jacob </a:t>
            </a:r>
            <a:r>
              <a:rPr lang="en-US" sz="2400" b="1" dirty="0" err="1" smtClean="0"/>
              <a:t>Barhak</a:t>
            </a:r>
            <a:endParaRPr lang="en-US" sz="2400" b="1" dirty="0" smtClean="0"/>
          </a:p>
          <a:p>
            <a:pPr algn="ctr"/>
            <a:r>
              <a:rPr lang="en-US" sz="2400" b="1" dirty="0" smtClean="0"/>
              <a:t>Freelancer</a:t>
            </a:r>
          </a:p>
          <a:p>
            <a:pPr algn="ctr"/>
            <a:r>
              <a:rPr lang="en-US" sz="2400" b="1" dirty="0" smtClean="0"/>
              <a:t>Austin, Texas</a:t>
            </a:r>
          </a:p>
          <a:p>
            <a:pPr algn="ctr"/>
            <a:endParaRPr lang="en-US" sz="2400" b="1" dirty="0" smtClean="0"/>
          </a:p>
          <a:p>
            <a:pPr algn="ctr"/>
            <a:r>
              <a:rPr lang="en-US" sz="2400" b="1" dirty="0" smtClean="0"/>
              <a:t>Aaron Garrett</a:t>
            </a:r>
          </a:p>
          <a:p>
            <a:pPr algn="ctr"/>
            <a:r>
              <a:rPr lang="en-US" sz="2400" b="1" dirty="0" smtClean="0"/>
              <a:t>Jacksonville State University</a:t>
            </a:r>
          </a:p>
          <a:p>
            <a:pPr algn="ctr"/>
            <a:r>
              <a:rPr lang="en-US" sz="2400" b="1" dirty="0" smtClean="0"/>
              <a:t>Jacksonville, Alabama</a:t>
            </a:r>
          </a:p>
          <a:p>
            <a:pPr algn="ctr"/>
            <a:r>
              <a:rPr lang="en-US" sz="2400" b="1" dirty="0" smtClean="0"/>
              <a:t> </a:t>
            </a:r>
          </a:p>
        </p:txBody>
      </p:sp>
      <p:pic>
        <p:nvPicPr>
          <p:cNvPr id="1026" name="Picture 2" descr="C:\Users\Work\Desktop\JacobBarhak_QR_Code.png"/>
          <p:cNvPicPr>
            <a:picLocks noChangeAspect="1" noChangeArrowheads="1"/>
          </p:cNvPicPr>
          <p:nvPr/>
        </p:nvPicPr>
        <p:blipFill>
          <a:blip r:embed="rId2" cstate="print"/>
          <a:srcRect/>
          <a:stretch>
            <a:fillRect/>
          </a:stretch>
        </p:blipFill>
        <p:spPr bwMode="auto">
          <a:xfrm>
            <a:off x="0" y="4714875"/>
            <a:ext cx="2143125" cy="2143125"/>
          </a:xfrm>
          <a:prstGeom prst="rect">
            <a:avLst/>
          </a:prstGeom>
          <a:noFill/>
        </p:spPr>
      </p:pic>
      <p:pic>
        <p:nvPicPr>
          <p:cNvPr id="1027" name="Picture 3" descr="C:\Users\Work\Desktop\PictureOfMeCropped.jpg"/>
          <p:cNvPicPr>
            <a:picLocks noChangeAspect="1" noChangeArrowheads="1"/>
          </p:cNvPicPr>
          <p:nvPr/>
        </p:nvPicPr>
        <p:blipFill>
          <a:blip r:embed="rId3" cstate="print"/>
          <a:srcRect/>
          <a:stretch>
            <a:fillRect/>
          </a:stretch>
        </p:blipFill>
        <p:spPr bwMode="auto">
          <a:xfrm>
            <a:off x="1143000" y="2514600"/>
            <a:ext cx="990600" cy="1148092"/>
          </a:xfrm>
          <a:prstGeom prst="rect">
            <a:avLst/>
          </a:prstGeom>
          <a:noFill/>
        </p:spPr>
      </p:pic>
      <p:pic>
        <p:nvPicPr>
          <p:cNvPr id="1029" name="Picture 5" descr="Aaron Garrett"/>
          <p:cNvPicPr>
            <a:picLocks noChangeAspect="1" noChangeArrowheads="1"/>
          </p:cNvPicPr>
          <p:nvPr/>
        </p:nvPicPr>
        <p:blipFill>
          <a:blip r:embed="rId4" cstate="print"/>
          <a:srcRect l="25600" r="26400" b="26437"/>
          <a:stretch>
            <a:fillRect/>
          </a:stretch>
        </p:blipFill>
        <p:spPr bwMode="auto">
          <a:xfrm>
            <a:off x="6858000" y="2438400"/>
            <a:ext cx="1143000" cy="1219200"/>
          </a:xfrm>
          <a:prstGeom prst="rect">
            <a:avLst/>
          </a:prstGeom>
          <a:noFill/>
        </p:spPr>
      </p:pic>
      <p:pic>
        <p:nvPicPr>
          <p:cNvPr id="1030" name="Picture 6" descr="C:\Users\Work\Desktop\Present\qrcode\GarretWeb.png"/>
          <p:cNvPicPr>
            <a:picLocks noChangeAspect="1" noChangeArrowheads="1"/>
          </p:cNvPicPr>
          <p:nvPr/>
        </p:nvPicPr>
        <p:blipFill>
          <a:blip r:embed="rId5" cstate="print"/>
          <a:srcRect/>
          <a:stretch>
            <a:fillRect/>
          </a:stretch>
        </p:blipFill>
        <p:spPr bwMode="auto">
          <a:xfrm>
            <a:off x="7000875" y="4714875"/>
            <a:ext cx="2143125" cy="2143125"/>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Population Generation Example</a:t>
            </a:r>
            <a:br>
              <a:rPr lang="en-US" dirty="0" smtClean="0"/>
            </a:br>
            <a:r>
              <a:rPr lang="en-US" dirty="0" smtClean="0"/>
              <a:t>Skewed by Inclusion/Exclusion</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Generate 10 people with:</a:t>
            </a:r>
          </a:p>
          <a:p>
            <a:pPr lvl="1"/>
            <a:r>
              <a:rPr lang="en-US" dirty="0" smtClean="0"/>
              <a:t>Inclusion criteria is 45&lt; Age &lt;90</a:t>
            </a:r>
          </a:p>
          <a:p>
            <a:pPr lvl="1"/>
            <a:r>
              <a:rPr lang="en-US" dirty="0" smtClean="0"/>
              <a:t>The base population distribution is:</a:t>
            </a:r>
          </a:p>
          <a:p>
            <a:pPr lvl="2"/>
            <a:r>
              <a:rPr lang="en-US" dirty="0" smtClean="0"/>
              <a:t>Age for Male:      Mean </a:t>
            </a:r>
            <a:r>
              <a:rPr lang="en-US" b="1" dirty="0" smtClean="0"/>
              <a:t>53</a:t>
            </a:r>
            <a:r>
              <a:rPr lang="en-US" dirty="0" smtClean="0"/>
              <a:t> SD </a:t>
            </a:r>
            <a:r>
              <a:rPr lang="en-US" b="1" dirty="0" smtClean="0"/>
              <a:t>10</a:t>
            </a:r>
          </a:p>
          <a:p>
            <a:pPr lvl="2"/>
            <a:r>
              <a:rPr lang="en-US" dirty="0" smtClean="0"/>
              <a:t>Age for Female:  Mean </a:t>
            </a:r>
            <a:r>
              <a:rPr lang="en-US" b="1" dirty="0" smtClean="0"/>
              <a:t>52</a:t>
            </a:r>
            <a:r>
              <a:rPr lang="en-US" dirty="0" smtClean="0"/>
              <a:t> SD </a:t>
            </a:r>
            <a:r>
              <a:rPr lang="en-US" b="1" dirty="0" smtClean="0"/>
              <a:t>7</a:t>
            </a:r>
          </a:p>
          <a:p>
            <a:pPr lvl="2"/>
            <a:r>
              <a:rPr lang="en-US" dirty="0" smtClean="0"/>
              <a:t>Male:                    </a:t>
            </a:r>
            <a:r>
              <a:rPr lang="en-US" b="1" dirty="0" smtClean="0"/>
              <a:t>50% </a:t>
            </a:r>
          </a:p>
          <a:p>
            <a:pPr lvl="2">
              <a:buNone/>
            </a:pPr>
            <a:endParaRPr lang="en-US" dirty="0" smtClean="0"/>
          </a:p>
          <a:p>
            <a:r>
              <a:rPr lang="en-US" dirty="0" smtClean="0"/>
              <a:t>Generation Functions (Implementation):</a:t>
            </a:r>
          </a:p>
          <a:p>
            <a:pPr lvl="1">
              <a:buNone/>
            </a:pPr>
            <a:r>
              <a:rPr lang="en-US" dirty="0" smtClean="0"/>
              <a:t>Age ~ </a:t>
            </a:r>
            <a:r>
              <a:rPr lang="en-US" dirty="0" err="1" smtClean="0">
                <a:solidFill>
                  <a:srgbClr val="0070C0"/>
                </a:solidFill>
              </a:rPr>
              <a:t>Iif</a:t>
            </a:r>
            <a:r>
              <a:rPr lang="en-US" dirty="0" smtClean="0">
                <a:solidFill>
                  <a:srgbClr val="0070C0"/>
                </a:solidFill>
              </a:rPr>
              <a:t> (</a:t>
            </a:r>
            <a:r>
              <a:rPr lang="en-US" dirty="0" err="1" smtClean="0">
                <a:solidFill>
                  <a:srgbClr val="0070C0"/>
                </a:solidFill>
              </a:rPr>
              <a:t>Male,Gaussian</a:t>
            </a:r>
            <a:r>
              <a:rPr lang="en-US" dirty="0" smtClean="0">
                <a:solidFill>
                  <a:srgbClr val="0070C0"/>
                </a:solidFill>
              </a:rPr>
              <a:t>(53,10) ,Gaussian(52,7))</a:t>
            </a:r>
          </a:p>
          <a:p>
            <a:pPr lvl="1">
              <a:buNone/>
            </a:pPr>
            <a:r>
              <a:rPr lang="en-US" dirty="0" smtClean="0"/>
              <a:t>Male ~ </a:t>
            </a:r>
            <a:r>
              <a:rPr lang="en-US" dirty="0" smtClean="0">
                <a:solidFill>
                  <a:srgbClr val="0070C0"/>
                </a:solidFill>
              </a:rPr>
              <a:t>Bernoulli(0.5)</a:t>
            </a:r>
          </a:p>
          <a:p>
            <a:pPr lvl="1">
              <a:buNone/>
            </a:pPr>
            <a:r>
              <a:rPr lang="en-US" dirty="0" smtClean="0"/>
              <a:t>Assert  =  </a:t>
            </a:r>
            <a:r>
              <a:rPr lang="en-US" dirty="0" smtClean="0">
                <a:solidFill>
                  <a:srgbClr val="0070C0"/>
                </a:solidFill>
              </a:rPr>
              <a:t>And(</a:t>
            </a:r>
            <a:r>
              <a:rPr lang="en-US" dirty="0" err="1" smtClean="0">
                <a:solidFill>
                  <a:srgbClr val="0070C0"/>
                </a:solidFill>
              </a:rPr>
              <a:t>Gr</a:t>
            </a:r>
            <a:r>
              <a:rPr lang="en-US" dirty="0" smtClean="0">
                <a:solidFill>
                  <a:srgbClr val="0070C0"/>
                </a:solidFill>
              </a:rPr>
              <a:t>(Age,45),Ls(Age,90))</a:t>
            </a:r>
          </a:p>
          <a:p>
            <a:pPr lvl="1">
              <a:buNone/>
            </a:pPr>
            <a:endParaRPr lang="en-US" dirty="0" smtClean="0">
              <a:solidFill>
                <a:srgbClr val="0070C0"/>
              </a:solidFill>
            </a:endParaRPr>
          </a:p>
          <a:p>
            <a:r>
              <a:rPr lang="en-US" dirty="0" smtClean="0"/>
              <a:t>Notes:</a:t>
            </a:r>
          </a:p>
          <a:p>
            <a:pPr lvl="1"/>
            <a:r>
              <a:rPr lang="en-US" b="1" dirty="0" smtClean="0"/>
              <a:t>May not represent well what was intended</a:t>
            </a:r>
            <a:endParaRPr lang="en-US" dirty="0" smtClean="0"/>
          </a:p>
          <a:p>
            <a:pPr lvl="1"/>
            <a:r>
              <a:rPr lang="en-US" dirty="0" smtClean="0"/>
              <a:t>Assertion drops non qualifying candidates</a:t>
            </a:r>
          </a:p>
          <a:p>
            <a:pPr lvl="1"/>
            <a:r>
              <a:rPr lang="en-US" dirty="0" smtClean="0"/>
              <a:t>The resulting Age is skewed</a:t>
            </a:r>
          </a:p>
        </p:txBody>
      </p:sp>
      <p:graphicFrame>
        <p:nvGraphicFramePr>
          <p:cNvPr id="4" name="Table 3"/>
          <p:cNvGraphicFramePr>
            <a:graphicFrameLocks noGrp="1"/>
          </p:cNvGraphicFramePr>
          <p:nvPr/>
        </p:nvGraphicFramePr>
        <p:xfrm>
          <a:off x="6375890" y="1600200"/>
          <a:ext cx="2082310" cy="3101686"/>
        </p:xfrm>
        <a:graphic>
          <a:graphicData uri="http://schemas.openxmlformats.org/drawingml/2006/table">
            <a:tbl>
              <a:tblPr firstRow="1" bandRow="1">
                <a:tableStyleId>{073A0DAA-6AF3-43AB-8588-CEC1D06C72B9}</a:tableStyleId>
              </a:tblPr>
              <a:tblGrid>
                <a:gridCol w="1347377"/>
                <a:gridCol w="734933"/>
              </a:tblGrid>
              <a:tr h="263236">
                <a:tc>
                  <a:txBody>
                    <a:bodyPr/>
                    <a:lstStyle/>
                    <a:p>
                      <a:pPr algn="ctr" fontAlgn="b"/>
                      <a:r>
                        <a:rPr lang="en-US" sz="1600" u="none" strike="noStrike" dirty="0"/>
                        <a:t>Age</a:t>
                      </a:r>
                      <a:endParaRPr lang="en-US" sz="1600" b="0" i="0" u="none" strike="noStrike" dirty="0">
                        <a:solidFill>
                          <a:srgbClr val="000000"/>
                        </a:solidFill>
                        <a:latin typeface="Calibri"/>
                      </a:endParaRPr>
                    </a:p>
                  </a:txBody>
                  <a:tcPr marL="9525" marR="9525" marT="9525" marB="0" anchor="b"/>
                </a:tc>
                <a:tc>
                  <a:txBody>
                    <a:bodyPr/>
                    <a:lstStyle/>
                    <a:p>
                      <a:pPr algn="ctr" fontAlgn="b"/>
                      <a:r>
                        <a:rPr lang="en-US" sz="1600" u="none" strike="noStrike" dirty="0"/>
                        <a:t>Male</a:t>
                      </a:r>
                      <a:endParaRPr lang="en-US" sz="1600" b="0" i="0" u="none" strike="noStrike" dirty="0">
                        <a:solidFill>
                          <a:srgbClr val="000000"/>
                        </a:solidFill>
                        <a:latin typeface="Calibri"/>
                      </a:endParaRPr>
                    </a:p>
                  </a:txBody>
                  <a:tcPr marL="9525" marR="9525" marT="9525" marB="0" anchor="b"/>
                </a:tc>
              </a:tr>
              <a:tr h="263236">
                <a:tc>
                  <a:txBody>
                    <a:bodyPr/>
                    <a:lstStyle/>
                    <a:p>
                      <a:pPr algn="r" fontAlgn="b"/>
                      <a:r>
                        <a:rPr lang="en-US" sz="1800" b="0" i="0" u="none" strike="noStrike" dirty="0">
                          <a:solidFill>
                            <a:srgbClr val="000000"/>
                          </a:solidFill>
                          <a:latin typeface="Calibri"/>
                        </a:rPr>
                        <a:t>48.85785535</a:t>
                      </a:r>
                    </a:p>
                  </a:txBody>
                  <a:tcPr marL="9525" marR="9525" marT="9525" marB="0" anchor="b"/>
                </a:tc>
                <a:tc>
                  <a:txBody>
                    <a:bodyPr/>
                    <a:lstStyle/>
                    <a:p>
                      <a:pPr algn="r" fontAlgn="b"/>
                      <a:r>
                        <a:rPr lang="en-US" sz="1800" b="0" i="0" u="none" strike="noStrike">
                          <a:solidFill>
                            <a:srgbClr val="000000"/>
                          </a:solidFill>
                          <a:latin typeface="Calibri"/>
                        </a:rPr>
                        <a:t>0</a:t>
                      </a:r>
                    </a:p>
                  </a:txBody>
                  <a:tcPr marL="9525" marR="9525" marT="9525" marB="0" anchor="b"/>
                </a:tc>
              </a:tr>
              <a:tr h="263236">
                <a:tc>
                  <a:txBody>
                    <a:bodyPr/>
                    <a:lstStyle/>
                    <a:p>
                      <a:pPr algn="r" fontAlgn="b"/>
                      <a:r>
                        <a:rPr lang="en-US" sz="1800" b="0" i="0" u="none" strike="noStrike">
                          <a:solidFill>
                            <a:srgbClr val="000000"/>
                          </a:solidFill>
                          <a:latin typeface="Calibri"/>
                        </a:rPr>
                        <a:t>59.94741744</a:t>
                      </a:r>
                    </a:p>
                  </a:txBody>
                  <a:tcPr marL="9525" marR="9525" marT="9525" marB="0" anchor="b"/>
                </a:tc>
                <a:tc>
                  <a:txBody>
                    <a:bodyPr/>
                    <a:lstStyle/>
                    <a:p>
                      <a:pPr algn="r" fontAlgn="b"/>
                      <a:r>
                        <a:rPr lang="en-US" sz="1800" b="0" i="0" u="none" strike="noStrike">
                          <a:solidFill>
                            <a:srgbClr val="000000"/>
                          </a:solidFill>
                          <a:latin typeface="Calibri"/>
                        </a:rPr>
                        <a:t>0</a:t>
                      </a:r>
                    </a:p>
                  </a:txBody>
                  <a:tcPr marL="9525" marR="9525" marT="9525" marB="0" anchor="b"/>
                </a:tc>
              </a:tr>
              <a:tr h="263236">
                <a:tc>
                  <a:txBody>
                    <a:bodyPr/>
                    <a:lstStyle/>
                    <a:p>
                      <a:pPr algn="r" fontAlgn="b"/>
                      <a:r>
                        <a:rPr lang="en-US" sz="1800" b="0" i="0" u="none" strike="noStrike">
                          <a:solidFill>
                            <a:srgbClr val="000000"/>
                          </a:solidFill>
                          <a:latin typeface="Calibri"/>
                        </a:rPr>
                        <a:t>56.19039096</a:t>
                      </a:r>
                    </a:p>
                  </a:txBody>
                  <a:tcPr marL="9525" marR="9525" marT="9525" marB="0" anchor="b"/>
                </a:tc>
                <a:tc>
                  <a:txBody>
                    <a:bodyPr/>
                    <a:lstStyle/>
                    <a:p>
                      <a:pPr algn="r" fontAlgn="b"/>
                      <a:r>
                        <a:rPr lang="en-US" sz="1800" b="0" i="0" u="none" strike="noStrike">
                          <a:solidFill>
                            <a:srgbClr val="000000"/>
                          </a:solidFill>
                          <a:latin typeface="Calibri"/>
                        </a:rPr>
                        <a:t>1</a:t>
                      </a:r>
                    </a:p>
                  </a:txBody>
                  <a:tcPr marL="9525" marR="9525" marT="9525" marB="0" anchor="b"/>
                </a:tc>
              </a:tr>
              <a:tr h="263236">
                <a:tc>
                  <a:txBody>
                    <a:bodyPr/>
                    <a:lstStyle/>
                    <a:p>
                      <a:pPr algn="r" fontAlgn="b"/>
                      <a:r>
                        <a:rPr lang="en-US" sz="1800" b="0" i="0" u="none" strike="noStrike">
                          <a:solidFill>
                            <a:srgbClr val="000000"/>
                          </a:solidFill>
                          <a:latin typeface="Calibri"/>
                        </a:rPr>
                        <a:t>64.40825341</a:t>
                      </a:r>
                    </a:p>
                  </a:txBody>
                  <a:tcPr marL="9525" marR="9525" marT="9525" marB="0" anchor="b"/>
                </a:tc>
                <a:tc>
                  <a:txBody>
                    <a:bodyPr/>
                    <a:lstStyle/>
                    <a:p>
                      <a:pPr algn="r" fontAlgn="b"/>
                      <a:r>
                        <a:rPr lang="en-US" sz="1800" b="0" i="0" u="none" strike="noStrike">
                          <a:solidFill>
                            <a:srgbClr val="000000"/>
                          </a:solidFill>
                          <a:latin typeface="Calibri"/>
                        </a:rPr>
                        <a:t>0</a:t>
                      </a:r>
                    </a:p>
                  </a:txBody>
                  <a:tcPr marL="9525" marR="9525" marT="9525" marB="0" anchor="b"/>
                </a:tc>
              </a:tr>
              <a:tr h="263236">
                <a:tc>
                  <a:txBody>
                    <a:bodyPr/>
                    <a:lstStyle/>
                    <a:p>
                      <a:pPr algn="r" fontAlgn="b"/>
                      <a:r>
                        <a:rPr lang="en-US" sz="1800" b="0" i="0" u="none" strike="noStrike">
                          <a:solidFill>
                            <a:srgbClr val="000000"/>
                          </a:solidFill>
                          <a:latin typeface="Calibri"/>
                        </a:rPr>
                        <a:t>49.77582796</a:t>
                      </a:r>
                    </a:p>
                  </a:txBody>
                  <a:tcPr marL="9525" marR="9525" marT="9525" marB="0" anchor="b"/>
                </a:tc>
                <a:tc>
                  <a:txBody>
                    <a:bodyPr/>
                    <a:lstStyle/>
                    <a:p>
                      <a:pPr algn="r" fontAlgn="b"/>
                      <a:r>
                        <a:rPr lang="en-US" sz="1800" b="0" i="0" u="none" strike="noStrike">
                          <a:solidFill>
                            <a:srgbClr val="000000"/>
                          </a:solidFill>
                          <a:latin typeface="Calibri"/>
                        </a:rPr>
                        <a:t>1</a:t>
                      </a:r>
                    </a:p>
                  </a:txBody>
                  <a:tcPr marL="9525" marR="9525" marT="9525" marB="0" anchor="b"/>
                </a:tc>
              </a:tr>
              <a:tr h="263236">
                <a:tc>
                  <a:txBody>
                    <a:bodyPr/>
                    <a:lstStyle/>
                    <a:p>
                      <a:pPr algn="r" fontAlgn="b"/>
                      <a:r>
                        <a:rPr lang="en-US" sz="1800" b="0" i="0" u="none" strike="noStrike">
                          <a:solidFill>
                            <a:srgbClr val="000000"/>
                          </a:solidFill>
                          <a:latin typeface="Calibri"/>
                        </a:rPr>
                        <a:t>60.29975596</a:t>
                      </a:r>
                    </a:p>
                  </a:txBody>
                  <a:tcPr marL="9525" marR="9525" marT="9525" marB="0" anchor="b"/>
                </a:tc>
                <a:tc>
                  <a:txBody>
                    <a:bodyPr/>
                    <a:lstStyle/>
                    <a:p>
                      <a:pPr algn="r" fontAlgn="b"/>
                      <a:r>
                        <a:rPr lang="en-US" sz="1800" b="0" i="0" u="none" strike="noStrike">
                          <a:solidFill>
                            <a:srgbClr val="000000"/>
                          </a:solidFill>
                          <a:latin typeface="Calibri"/>
                        </a:rPr>
                        <a:t>1</a:t>
                      </a:r>
                    </a:p>
                  </a:txBody>
                  <a:tcPr marL="9525" marR="9525" marT="9525" marB="0" anchor="b"/>
                </a:tc>
              </a:tr>
              <a:tr h="263236">
                <a:tc>
                  <a:txBody>
                    <a:bodyPr/>
                    <a:lstStyle/>
                    <a:p>
                      <a:pPr algn="r" fontAlgn="b"/>
                      <a:r>
                        <a:rPr lang="en-US" sz="1800" b="0" i="0" u="none" strike="noStrike">
                          <a:solidFill>
                            <a:srgbClr val="000000"/>
                          </a:solidFill>
                          <a:latin typeface="Calibri"/>
                        </a:rPr>
                        <a:t>51.27571792</a:t>
                      </a:r>
                    </a:p>
                  </a:txBody>
                  <a:tcPr marL="9525" marR="9525" marT="9525" marB="0" anchor="b"/>
                </a:tc>
                <a:tc>
                  <a:txBody>
                    <a:bodyPr/>
                    <a:lstStyle/>
                    <a:p>
                      <a:pPr algn="r" fontAlgn="b"/>
                      <a:r>
                        <a:rPr lang="en-US" sz="1800" b="0" i="0" u="none" strike="noStrike">
                          <a:solidFill>
                            <a:srgbClr val="000000"/>
                          </a:solidFill>
                          <a:latin typeface="Calibri"/>
                        </a:rPr>
                        <a:t>1</a:t>
                      </a:r>
                    </a:p>
                  </a:txBody>
                  <a:tcPr marL="9525" marR="9525" marT="9525" marB="0" anchor="b"/>
                </a:tc>
              </a:tr>
              <a:tr h="263236">
                <a:tc>
                  <a:txBody>
                    <a:bodyPr/>
                    <a:lstStyle/>
                    <a:p>
                      <a:pPr algn="r" fontAlgn="b"/>
                      <a:r>
                        <a:rPr lang="en-US" sz="1800" b="0" i="0" u="none" strike="noStrike">
                          <a:solidFill>
                            <a:srgbClr val="000000"/>
                          </a:solidFill>
                          <a:latin typeface="Calibri"/>
                        </a:rPr>
                        <a:t>72.13820388</a:t>
                      </a:r>
                    </a:p>
                  </a:txBody>
                  <a:tcPr marL="9525" marR="9525" marT="9525" marB="0" anchor="b"/>
                </a:tc>
                <a:tc>
                  <a:txBody>
                    <a:bodyPr/>
                    <a:lstStyle/>
                    <a:p>
                      <a:pPr algn="r" fontAlgn="b"/>
                      <a:r>
                        <a:rPr lang="en-US" sz="1800" b="0" i="0" u="none" strike="noStrike">
                          <a:solidFill>
                            <a:srgbClr val="000000"/>
                          </a:solidFill>
                          <a:latin typeface="Calibri"/>
                        </a:rPr>
                        <a:t>1</a:t>
                      </a:r>
                    </a:p>
                  </a:txBody>
                  <a:tcPr marL="9525" marR="9525" marT="9525" marB="0" anchor="b"/>
                </a:tc>
              </a:tr>
              <a:tr h="263236">
                <a:tc>
                  <a:txBody>
                    <a:bodyPr/>
                    <a:lstStyle/>
                    <a:p>
                      <a:pPr algn="r" fontAlgn="b"/>
                      <a:r>
                        <a:rPr lang="en-US" sz="1800" b="0" i="0" u="none" strike="noStrike">
                          <a:solidFill>
                            <a:srgbClr val="000000"/>
                          </a:solidFill>
                          <a:latin typeface="Calibri"/>
                        </a:rPr>
                        <a:t>55.51746037</a:t>
                      </a:r>
                    </a:p>
                  </a:txBody>
                  <a:tcPr marL="9525" marR="9525" marT="9525" marB="0" anchor="b"/>
                </a:tc>
                <a:tc>
                  <a:txBody>
                    <a:bodyPr/>
                    <a:lstStyle/>
                    <a:p>
                      <a:pPr algn="r" fontAlgn="b"/>
                      <a:r>
                        <a:rPr lang="en-US" sz="1800" b="0" i="0" u="none" strike="noStrike">
                          <a:solidFill>
                            <a:srgbClr val="000000"/>
                          </a:solidFill>
                          <a:latin typeface="Calibri"/>
                        </a:rPr>
                        <a:t>0</a:t>
                      </a:r>
                    </a:p>
                  </a:txBody>
                  <a:tcPr marL="9525" marR="9525" marT="9525" marB="0" anchor="b"/>
                </a:tc>
              </a:tr>
              <a:tr h="263236">
                <a:tc>
                  <a:txBody>
                    <a:bodyPr/>
                    <a:lstStyle/>
                    <a:p>
                      <a:pPr algn="r" fontAlgn="b"/>
                      <a:r>
                        <a:rPr lang="en-US" sz="1800" b="0" i="0" u="none" strike="noStrike">
                          <a:solidFill>
                            <a:srgbClr val="000000"/>
                          </a:solidFill>
                          <a:latin typeface="Calibri"/>
                        </a:rPr>
                        <a:t>58.72574003</a:t>
                      </a:r>
                    </a:p>
                  </a:txBody>
                  <a:tcPr marL="9525" marR="9525" marT="9525" marB="0" anchor="b"/>
                </a:tc>
                <a:tc>
                  <a:txBody>
                    <a:bodyPr/>
                    <a:lstStyle/>
                    <a:p>
                      <a:pPr algn="r" fontAlgn="b"/>
                      <a:r>
                        <a:rPr lang="en-US" sz="1800" b="0" i="0" u="none" strike="noStrike" dirty="0">
                          <a:solidFill>
                            <a:srgbClr val="000000"/>
                          </a:solidFill>
                          <a:latin typeface="Calibri"/>
                        </a:rPr>
                        <a:t>0</a:t>
                      </a:r>
                    </a:p>
                  </a:txBody>
                  <a:tcPr marL="9525" marR="9525" marT="9525" marB="0" anchor="b"/>
                </a:tc>
              </a:tr>
            </a:tbl>
          </a:graphicData>
        </a:graphic>
      </p:graphicFrame>
      <p:sp>
        <p:nvSpPr>
          <p:cNvPr id="6" name="TextBox 5"/>
          <p:cNvSpPr txBox="1"/>
          <p:nvPr/>
        </p:nvSpPr>
        <p:spPr>
          <a:xfrm>
            <a:off x="5943600" y="4800600"/>
            <a:ext cx="3124200" cy="1477328"/>
          </a:xfrm>
          <a:prstGeom prst="rect">
            <a:avLst/>
          </a:prstGeom>
          <a:noFill/>
        </p:spPr>
        <p:txBody>
          <a:bodyPr wrap="square" rtlCol="0">
            <a:spAutoFit/>
          </a:bodyPr>
          <a:lstStyle/>
          <a:p>
            <a:r>
              <a:rPr lang="en-US" dirty="0" smtClean="0"/>
              <a:t>Final population that would have been reported in Table 1:</a:t>
            </a:r>
          </a:p>
          <a:p>
            <a:r>
              <a:rPr lang="en-US" dirty="0" smtClean="0"/>
              <a:t>Age  Mean:   </a:t>
            </a:r>
            <a:r>
              <a:rPr lang="en-US" b="1" dirty="0" smtClean="0"/>
              <a:t>57.7</a:t>
            </a:r>
            <a:r>
              <a:rPr lang="en-US" dirty="0" smtClean="0"/>
              <a:t>1366233</a:t>
            </a:r>
          </a:p>
          <a:p>
            <a:r>
              <a:rPr lang="en-US" dirty="0" smtClean="0"/>
              <a:t>Age SD:         </a:t>
            </a:r>
            <a:r>
              <a:rPr lang="en-US" b="1" dirty="0" smtClean="0"/>
              <a:t>7.1</a:t>
            </a:r>
            <a:r>
              <a:rPr lang="en-US" dirty="0" smtClean="0"/>
              <a:t>15024093</a:t>
            </a:r>
          </a:p>
          <a:p>
            <a:r>
              <a:rPr lang="en-US" dirty="0" smtClean="0"/>
              <a:t>Male Mean: </a:t>
            </a:r>
            <a:r>
              <a:rPr lang="en-US" b="1" dirty="0" smtClean="0"/>
              <a:t>0.5</a:t>
            </a:r>
            <a:endParaRPr lang="en-US" b="1" dirty="0"/>
          </a:p>
        </p:txBody>
      </p:sp>
      <p:sp>
        <p:nvSpPr>
          <p:cNvPr id="8" name="Right Arrow 7"/>
          <p:cNvSpPr/>
          <p:nvPr/>
        </p:nvSpPr>
        <p:spPr>
          <a:xfrm>
            <a:off x="4648200" y="4191000"/>
            <a:ext cx="1295400" cy="3810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Oval Callout 8"/>
          <p:cNvSpPr/>
          <p:nvPr/>
        </p:nvSpPr>
        <p:spPr>
          <a:xfrm>
            <a:off x="2133600" y="6019800"/>
            <a:ext cx="3581400" cy="457200"/>
          </a:xfrm>
          <a:prstGeom prst="wedgeEllipseCallout">
            <a:avLst>
              <a:gd name="adj1" fmla="val 55693"/>
              <a:gd name="adj2" fmla="val -70834"/>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Result to be Published</a:t>
            </a:r>
            <a:endParaRPr lang="en-US" b="1" dirty="0">
              <a:solidFill>
                <a:srgbClr val="FF0000"/>
              </a:solidFill>
            </a:endParaRPr>
          </a:p>
        </p:txBody>
      </p:sp>
      <p:sp>
        <p:nvSpPr>
          <p:cNvPr id="13" name="Rectangle 12"/>
          <p:cNvSpPr/>
          <p:nvPr/>
        </p:nvSpPr>
        <p:spPr>
          <a:xfrm>
            <a:off x="5943600" y="5410200"/>
            <a:ext cx="2667000" cy="83820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895600" y="2438400"/>
            <a:ext cx="1371600" cy="68580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Callout 9"/>
          <p:cNvSpPr/>
          <p:nvPr/>
        </p:nvSpPr>
        <p:spPr>
          <a:xfrm>
            <a:off x="4495800" y="2438400"/>
            <a:ext cx="1828800" cy="1143000"/>
          </a:xfrm>
          <a:prstGeom prst="wedgeEllipseCallout">
            <a:avLst>
              <a:gd name="adj1" fmla="val -66269"/>
              <a:gd name="adj2" fmla="val -8312"/>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Design is Subject to Constraints</a:t>
            </a:r>
            <a:endParaRPr 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 calcmode="lin" valueType="num">
                                      <p:cBhvr additive="base">
                                        <p:cTn id="7"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7" end="7"/>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anim calcmode="lin" valueType="num">
                                      <p:cBhvr additive="base">
                                        <p:cTn id="11" dur="50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
                                            <p:txEl>
                                              <p:pRg st="8" end="8"/>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anim calcmode="lin" valueType="num">
                                      <p:cBhvr additive="base">
                                        <p:cTn id="15" dur="500" fill="hold"/>
                                        <p:tgtEl>
                                          <p:spTgt spid="3">
                                            <p:txEl>
                                              <p:pRg st="9" end="9"/>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3">
                                            <p:txEl>
                                              <p:pRg st="9" end="9"/>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anim calcmode="lin" valueType="num">
                                      <p:cBhvr additive="base">
                                        <p:cTn id="19" dur="500" fill="hold"/>
                                        <p:tgtEl>
                                          <p:spTgt spid="3">
                                            <p:txEl>
                                              <p:pRg st="10" end="1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0" end="10"/>
                                            </p:txEl>
                                          </p:spTgt>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left)">
                                      <p:cBhvr>
                                        <p:cTn id="24" dur="500"/>
                                        <p:tgtEl>
                                          <p:spTgt spid="8"/>
                                        </p:tgtEl>
                                      </p:cBhvr>
                                    </p:animEffect>
                                  </p:childTnLst>
                                </p:cTn>
                              </p:par>
                            </p:childTnLst>
                          </p:cTn>
                        </p:par>
                        <p:par>
                          <p:cTn id="25" fill="hold">
                            <p:stCondLst>
                              <p:cond delay="1000"/>
                            </p:stCondLst>
                            <p:childTnLst>
                              <p:par>
                                <p:cTn id="26" presetID="22" presetClass="entr" presetSubtype="8" fill="hold" nodeType="after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left)">
                                      <p:cBhvr>
                                        <p:cTn id="28" dur="500"/>
                                        <p:tgtEl>
                                          <p:spTgt spid="4"/>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up)">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nodeType="clickEffect">
                                  <p:stCondLst>
                                    <p:cond delay="0"/>
                                  </p:stCondLst>
                                  <p:childTnLst>
                                    <p:set>
                                      <p:cBhvr>
                                        <p:cTn id="35" dur="1" fill="hold">
                                          <p:stCondLst>
                                            <p:cond delay="0"/>
                                          </p:stCondLst>
                                        </p:cTn>
                                        <p:tgtEl>
                                          <p:spTgt spid="3">
                                            <p:txEl>
                                              <p:pRg st="12" end="12"/>
                                            </p:txEl>
                                          </p:spTgt>
                                        </p:tgtEl>
                                        <p:attrNameLst>
                                          <p:attrName>style.visibility</p:attrName>
                                        </p:attrNameLst>
                                      </p:cBhvr>
                                      <p:to>
                                        <p:strVal val="visible"/>
                                      </p:to>
                                    </p:set>
                                    <p:anim calcmode="lin" valueType="num">
                                      <p:cBhvr additive="base">
                                        <p:cTn id="36" dur="500" fill="hold"/>
                                        <p:tgtEl>
                                          <p:spTgt spid="3">
                                            <p:txEl>
                                              <p:pRg st="12" end="12"/>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3">
                                            <p:txEl>
                                              <p:pRg st="12" end="12"/>
                                            </p:txEl>
                                          </p:spTgt>
                                        </p:tgtEl>
                                        <p:attrNameLst>
                                          <p:attrName>ppt_y</p:attrName>
                                        </p:attrNameLst>
                                      </p:cBhvr>
                                      <p:tavLst>
                                        <p:tav tm="0">
                                          <p:val>
                                            <p:strVal val="#ppt_y"/>
                                          </p:val>
                                        </p:tav>
                                        <p:tav tm="100000">
                                          <p:val>
                                            <p:strVal val="#ppt_y"/>
                                          </p:val>
                                        </p:tav>
                                      </p:tavLst>
                                    </p:anim>
                                  </p:childTnLst>
                                </p:cTn>
                              </p:par>
                            </p:childTnLst>
                          </p:cTn>
                        </p:par>
                        <p:par>
                          <p:cTn id="38" fill="hold">
                            <p:stCondLst>
                              <p:cond delay="500"/>
                            </p:stCondLst>
                            <p:childTnLst>
                              <p:par>
                                <p:cTn id="39" presetID="2" presetClass="entr" presetSubtype="8" fill="hold" nodeType="afterEffect">
                                  <p:stCondLst>
                                    <p:cond delay="0"/>
                                  </p:stCondLst>
                                  <p:childTnLst>
                                    <p:set>
                                      <p:cBhvr>
                                        <p:cTn id="40" dur="1" fill="hold">
                                          <p:stCondLst>
                                            <p:cond delay="0"/>
                                          </p:stCondLst>
                                        </p:cTn>
                                        <p:tgtEl>
                                          <p:spTgt spid="3">
                                            <p:txEl>
                                              <p:pRg st="13" end="13"/>
                                            </p:txEl>
                                          </p:spTgt>
                                        </p:tgtEl>
                                        <p:attrNameLst>
                                          <p:attrName>style.visibility</p:attrName>
                                        </p:attrNameLst>
                                      </p:cBhvr>
                                      <p:to>
                                        <p:strVal val="visible"/>
                                      </p:to>
                                    </p:set>
                                    <p:anim calcmode="lin" valueType="num">
                                      <p:cBhvr additive="base">
                                        <p:cTn id="41" dur="500" fill="hold"/>
                                        <p:tgtEl>
                                          <p:spTgt spid="3">
                                            <p:txEl>
                                              <p:pRg st="13" end="13"/>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3">
                                            <p:txEl>
                                              <p:pRg st="13" end="13"/>
                                            </p:txEl>
                                          </p:spTgt>
                                        </p:tgtEl>
                                        <p:attrNameLst>
                                          <p:attrName>ppt_y</p:attrName>
                                        </p:attrNameLst>
                                      </p:cBhvr>
                                      <p:tavLst>
                                        <p:tav tm="0">
                                          <p:val>
                                            <p:strVal val="#ppt_y"/>
                                          </p:val>
                                        </p:tav>
                                        <p:tav tm="100000">
                                          <p:val>
                                            <p:strVal val="#ppt_y"/>
                                          </p:val>
                                        </p:tav>
                                      </p:tavLst>
                                    </p:anim>
                                  </p:childTnLst>
                                </p:cTn>
                              </p:par>
                            </p:childTnLst>
                          </p:cTn>
                        </p:par>
                        <p:par>
                          <p:cTn id="43" fill="hold">
                            <p:stCondLst>
                              <p:cond delay="1000"/>
                            </p:stCondLst>
                            <p:childTnLst>
                              <p:par>
                                <p:cTn id="44" presetID="2" presetClass="entr" presetSubtype="8" fill="hold" nodeType="afterEffect">
                                  <p:stCondLst>
                                    <p:cond delay="0"/>
                                  </p:stCondLst>
                                  <p:childTnLst>
                                    <p:set>
                                      <p:cBhvr>
                                        <p:cTn id="45" dur="1" fill="hold">
                                          <p:stCondLst>
                                            <p:cond delay="0"/>
                                          </p:stCondLst>
                                        </p:cTn>
                                        <p:tgtEl>
                                          <p:spTgt spid="3">
                                            <p:txEl>
                                              <p:pRg st="14" end="14"/>
                                            </p:txEl>
                                          </p:spTgt>
                                        </p:tgtEl>
                                        <p:attrNameLst>
                                          <p:attrName>style.visibility</p:attrName>
                                        </p:attrNameLst>
                                      </p:cBhvr>
                                      <p:to>
                                        <p:strVal val="visible"/>
                                      </p:to>
                                    </p:set>
                                    <p:anim calcmode="lin" valueType="num">
                                      <p:cBhvr additive="base">
                                        <p:cTn id="46" dur="500" fill="hold"/>
                                        <p:tgtEl>
                                          <p:spTgt spid="3">
                                            <p:txEl>
                                              <p:pRg st="14" end="14"/>
                                            </p:txEl>
                                          </p:spTgt>
                                        </p:tgtEl>
                                        <p:attrNameLst>
                                          <p:attrName>ppt_x</p:attrName>
                                        </p:attrNameLst>
                                      </p:cBhvr>
                                      <p:tavLst>
                                        <p:tav tm="0">
                                          <p:val>
                                            <p:strVal val="0-#ppt_w/2"/>
                                          </p:val>
                                        </p:tav>
                                        <p:tav tm="100000">
                                          <p:val>
                                            <p:strVal val="#ppt_x"/>
                                          </p:val>
                                        </p:tav>
                                      </p:tavLst>
                                    </p:anim>
                                    <p:anim calcmode="lin" valueType="num">
                                      <p:cBhvr additive="base">
                                        <p:cTn id="47" dur="500" fill="hold"/>
                                        <p:tgtEl>
                                          <p:spTgt spid="3">
                                            <p:txEl>
                                              <p:pRg st="14" end="14"/>
                                            </p:txEl>
                                          </p:spTgt>
                                        </p:tgtEl>
                                        <p:attrNameLst>
                                          <p:attrName>ppt_y</p:attrName>
                                        </p:attrNameLst>
                                      </p:cBhvr>
                                      <p:tavLst>
                                        <p:tav tm="0">
                                          <p:val>
                                            <p:strVal val="#ppt_y"/>
                                          </p:val>
                                        </p:tav>
                                        <p:tav tm="100000">
                                          <p:val>
                                            <p:strVal val="#ppt_y"/>
                                          </p:val>
                                        </p:tav>
                                      </p:tavLst>
                                    </p:anim>
                                  </p:childTnLst>
                                </p:cTn>
                              </p:par>
                            </p:childTnLst>
                          </p:cTn>
                        </p:par>
                        <p:par>
                          <p:cTn id="48" fill="hold">
                            <p:stCondLst>
                              <p:cond delay="1500"/>
                            </p:stCondLst>
                            <p:childTnLst>
                              <p:par>
                                <p:cTn id="49" presetID="2" presetClass="entr" presetSubtype="8" fill="hold" nodeType="afterEffect">
                                  <p:stCondLst>
                                    <p:cond delay="0"/>
                                  </p:stCondLst>
                                  <p:childTnLst>
                                    <p:set>
                                      <p:cBhvr>
                                        <p:cTn id="50" dur="1" fill="hold">
                                          <p:stCondLst>
                                            <p:cond delay="0"/>
                                          </p:stCondLst>
                                        </p:cTn>
                                        <p:tgtEl>
                                          <p:spTgt spid="3">
                                            <p:txEl>
                                              <p:pRg st="15" end="15"/>
                                            </p:txEl>
                                          </p:spTgt>
                                        </p:tgtEl>
                                        <p:attrNameLst>
                                          <p:attrName>style.visibility</p:attrName>
                                        </p:attrNameLst>
                                      </p:cBhvr>
                                      <p:to>
                                        <p:strVal val="visible"/>
                                      </p:to>
                                    </p:set>
                                    <p:anim calcmode="lin" valueType="num">
                                      <p:cBhvr additive="base">
                                        <p:cTn id="51" dur="500" fill="hold"/>
                                        <p:tgtEl>
                                          <p:spTgt spid="3">
                                            <p:txEl>
                                              <p:pRg st="15" end="15"/>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3">
                                            <p:txEl>
                                              <p:pRg st="15" end="15"/>
                                            </p:txEl>
                                          </p:spTgt>
                                        </p:tgtEl>
                                        <p:attrNameLst>
                                          <p:attrName>ppt_y</p:attrName>
                                        </p:attrNameLst>
                                      </p:cBhvr>
                                      <p:tavLst>
                                        <p:tav tm="0">
                                          <p:val>
                                            <p:strVal val="#ppt_y"/>
                                          </p:val>
                                        </p:tav>
                                        <p:tav tm="100000">
                                          <p:val>
                                            <p:strVal val="#ppt_y"/>
                                          </p:val>
                                        </p:tav>
                                      </p:tavLst>
                                    </p:anim>
                                  </p:childTnLst>
                                </p:cTn>
                              </p:par>
                              <p:par>
                                <p:cTn id="53" presetID="22" presetClass="entr" presetSubtype="8" fill="hold" grpId="0" nodeType="with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wipe(left)">
                                      <p:cBhvr>
                                        <p:cTn id="55" dur="500"/>
                                        <p:tgtEl>
                                          <p:spTgt spid="14"/>
                                        </p:tgtEl>
                                      </p:cBhvr>
                                    </p:animEffect>
                                  </p:childTnLst>
                                </p:cTn>
                              </p:par>
                              <p:par>
                                <p:cTn id="56" presetID="22" presetClass="entr" presetSubtype="2" fill="hold" grpId="0" nodeType="with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wipe(right)">
                                      <p:cBhvr>
                                        <p:cTn id="58" dur="500"/>
                                        <p:tgtEl>
                                          <p:spTgt spid="13"/>
                                        </p:tgtEl>
                                      </p:cBhvr>
                                    </p:animEffect>
                                  </p:childTnLst>
                                </p:cTn>
                              </p:par>
                            </p:childTnLst>
                          </p:cTn>
                        </p:par>
                        <p:par>
                          <p:cTn id="59" fill="hold">
                            <p:stCondLst>
                              <p:cond delay="2000"/>
                            </p:stCondLst>
                            <p:childTnLst>
                              <p:par>
                                <p:cTn id="60" presetID="22" presetClass="entr" presetSubtype="8" fill="hold" grpId="0" nodeType="afterEffect">
                                  <p:stCondLst>
                                    <p:cond delay="0"/>
                                  </p:stCondLst>
                                  <p:childTnLst>
                                    <p:set>
                                      <p:cBhvr>
                                        <p:cTn id="61" dur="1" fill="hold">
                                          <p:stCondLst>
                                            <p:cond delay="0"/>
                                          </p:stCondLst>
                                        </p:cTn>
                                        <p:tgtEl>
                                          <p:spTgt spid="10"/>
                                        </p:tgtEl>
                                        <p:attrNameLst>
                                          <p:attrName>style.visibility</p:attrName>
                                        </p:attrNameLst>
                                      </p:cBhvr>
                                      <p:to>
                                        <p:strVal val="visible"/>
                                      </p:to>
                                    </p:set>
                                    <p:animEffect transition="in" filter="wipe(left)">
                                      <p:cBhvr>
                                        <p:cTn id="62" dur="500"/>
                                        <p:tgtEl>
                                          <p:spTgt spid="10"/>
                                        </p:tgtEl>
                                      </p:cBhvr>
                                    </p:animEffect>
                                  </p:childTnLst>
                                </p:cTn>
                              </p:par>
                              <p:par>
                                <p:cTn id="63" presetID="22" presetClass="entr" presetSubtype="2" fill="hold" grpId="0" nodeType="withEffect">
                                  <p:stCondLst>
                                    <p:cond delay="0"/>
                                  </p:stCondLst>
                                  <p:childTnLst>
                                    <p:set>
                                      <p:cBhvr>
                                        <p:cTn id="64" dur="1" fill="hold">
                                          <p:stCondLst>
                                            <p:cond delay="0"/>
                                          </p:stCondLst>
                                        </p:cTn>
                                        <p:tgtEl>
                                          <p:spTgt spid="9"/>
                                        </p:tgtEl>
                                        <p:attrNameLst>
                                          <p:attrName>style.visibility</p:attrName>
                                        </p:attrNameLst>
                                      </p:cBhvr>
                                      <p:to>
                                        <p:strVal val="visible"/>
                                      </p:to>
                                    </p:set>
                                    <p:animEffect transition="in" filter="wipe(right)">
                                      <p:cBhvr>
                                        <p:cTn id="6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9" grpId="0" animBg="1"/>
      <p:bldP spid="13" grpId="0" animBg="1"/>
      <p:bldP spid="14" grpId="0" animBg="1"/>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Population Generation Example</a:t>
            </a:r>
            <a:br>
              <a:rPr lang="en-US" dirty="0" smtClean="0"/>
            </a:br>
            <a:r>
              <a:rPr lang="en-US" dirty="0" smtClean="0"/>
              <a:t>With Objectives </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Generate 10 people with objectives:</a:t>
            </a:r>
          </a:p>
          <a:p>
            <a:pPr lvl="1"/>
            <a:r>
              <a:rPr lang="en-US" dirty="0" smtClean="0"/>
              <a:t>Base distribution &amp; Inclusion criteria as before</a:t>
            </a:r>
          </a:p>
          <a:p>
            <a:pPr lvl="1"/>
            <a:r>
              <a:rPr lang="en-US" dirty="0" smtClean="0"/>
              <a:t>Age :   Mean </a:t>
            </a:r>
            <a:r>
              <a:rPr lang="en-US" b="1" dirty="0" smtClean="0"/>
              <a:t>50</a:t>
            </a:r>
            <a:r>
              <a:rPr lang="en-US" dirty="0" smtClean="0"/>
              <a:t>, SD </a:t>
            </a:r>
            <a:r>
              <a:rPr lang="en-US" b="1" dirty="0" smtClean="0"/>
              <a:t>5</a:t>
            </a:r>
          </a:p>
          <a:p>
            <a:pPr lvl="1"/>
            <a:r>
              <a:rPr lang="en-US" dirty="0" smtClean="0"/>
              <a:t>Male:  </a:t>
            </a:r>
            <a:r>
              <a:rPr lang="en-US" b="1" dirty="0" smtClean="0"/>
              <a:t>60%</a:t>
            </a:r>
          </a:p>
          <a:p>
            <a:pPr lvl="2">
              <a:buNone/>
            </a:pPr>
            <a:endParaRPr lang="en-US" dirty="0" smtClean="0"/>
          </a:p>
          <a:p>
            <a:r>
              <a:rPr lang="en-US" dirty="0" smtClean="0"/>
              <a:t>Objectives (Implementation):</a:t>
            </a:r>
          </a:p>
          <a:p>
            <a:pPr lvl="1">
              <a:buNone/>
            </a:pPr>
            <a:r>
              <a:rPr lang="en-US" dirty="0" smtClean="0"/>
              <a:t>Age  Mean: 50 , Weight 1</a:t>
            </a:r>
          </a:p>
          <a:p>
            <a:pPr lvl="1">
              <a:buNone/>
            </a:pPr>
            <a:r>
              <a:rPr lang="en-US" dirty="0" smtClean="0"/>
              <a:t>Age  SD: 5 , Weight 1</a:t>
            </a:r>
          </a:p>
          <a:p>
            <a:pPr lvl="1">
              <a:buNone/>
            </a:pPr>
            <a:r>
              <a:rPr lang="en-US" dirty="0" smtClean="0"/>
              <a:t>Male: 0.6 , Weight 10</a:t>
            </a:r>
          </a:p>
          <a:p>
            <a:pPr lvl="1">
              <a:buNone/>
            </a:pPr>
            <a:endParaRPr lang="en-US" dirty="0" smtClean="0"/>
          </a:p>
          <a:p>
            <a:r>
              <a:rPr lang="en-US" dirty="0" smtClean="0"/>
              <a:t>Notes:</a:t>
            </a:r>
          </a:p>
          <a:p>
            <a:pPr lvl="1"/>
            <a:r>
              <a:rPr lang="en-US" dirty="0" smtClean="0"/>
              <a:t>Design matches results as much as possible</a:t>
            </a:r>
          </a:p>
          <a:p>
            <a:pPr lvl="1"/>
            <a:r>
              <a:rPr lang="en-US" dirty="0" smtClean="0"/>
              <a:t>The designer can study effect of constraints</a:t>
            </a:r>
          </a:p>
          <a:p>
            <a:pPr lvl="1"/>
            <a:r>
              <a:rPr lang="en-US" b="1" dirty="0" smtClean="0"/>
              <a:t>Table 1 can now be planned ahead!</a:t>
            </a:r>
          </a:p>
          <a:p>
            <a:pPr lvl="1"/>
            <a:endParaRPr lang="en-US" dirty="0" smtClean="0"/>
          </a:p>
          <a:p>
            <a:endParaRPr lang="en-US" dirty="0" smtClean="0">
              <a:solidFill>
                <a:srgbClr val="0070C0"/>
              </a:solidFill>
            </a:endParaRPr>
          </a:p>
          <a:p>
            <a:pPr lvl="1"/>
            <a:endParaRPr lang="en-US" dirty="0" smtClean="0"/>
          </a:p>
          <a:p>
            <a:pPr lvl="1"/>
            <a:endParaRPr lang="en-US" dirty="0" smtClean="0"/>
          </a:p>
          <a:p>
            <a:pPr lvl="1"/>
            <a:endParaRPr lang="en-US" dirty="0" smtClean="0"/>
          </a:p>
          <a:p>
            <a:pPr lvl="1"/>
            <a:endParaRPr lang="en-US" dirty="0" smtClean="0"/>
          </a:p>
          <a:p>
            <a:endParaRPr lang="en-US" dirty="0" smtClean="0"/>
          </a:p>
          <a:p>
            <a:endParaRPr lang="en-US" dirty="0" smtClean="0"/>
          </a:p>
        </p:txBody>
      </p:sp>
      <p:graphicFrame>
        <p:nvGraphicFramePr>
          <p:cNvPr id="4" name="Table 3"/>
          <p:cNvGraphicFramePr>
            <a:graphicFrameLocks noGrp="1"/>
          </p:cNvGraphicFramePr>
          <p:nvPr/>
        </p:nvGraphicFramePr>
        <p:xfrm>
          <a:off x="6375890" y="1600200"/>
          <a:ext cx="2082310" cy="3101686"/>
        </p:xfrm>
        <a:graphic>
          <a:graphicData uri="http://schemas.openxmlformats.org/drawingml/2006/table">
            <a:tbl>
              <a:tblPr firstRow="1" bandRow="1">
                <a:tableStyleId>{073A0DAA-6AF3-43AB-8588-CEC1D06C72B9}</a:tableStyleId>
              </a:tblPr>
              <a:tblGrid>
                <a:gridCol w="1347377"/>
                <a:gridCol w="734933"/>
              </a:tblGrid>
              <a:tr h="263236">
                <a:tc>
                  <a:txBody>
                    <a:bodyPr/>
                    <a:lstStyle/>
                    <a:p>
                      <a:pPr algn="ctr" fontAlgn="b"/>
                      <a:r>
                        <a:rPr lang="en-US" sz="1600" u="none" strike="noStrike" dirty="0"/>
                        <a:t>Age</a:t>
                      </a:r>
                      <a:endParaRPr lang="en-US" sz="1600" b="0" i="0" u="none" strike="noStrike" dirty="0">
                        <a:solidFill>
                          <a:srgbClr val="000000"/>
                        </a:solidFill>
                        <a:latin typeface="Calibri"/>
                      </a:endParaRPr>
                    </a:p>
                  </a:txBody>
                  <a:tcPr marL="9525" marR="9525" marT="9525" marB="0" anchor="b"/>
                </a:tc>
                <a:tc>
                  <a:txBody>
                    <a:bodyPr/>
                    <a:lstStyle/>
                    <a:p>
                      <a:pPr algn="ctr" fontAlgn="b"/>
                      <a:r>
                        <a:rPr lang="en-US" sz="1600" u="none" strike="noStrike" dirty="0"/>
                        <a:t>Male</a:t>
                      </a:r>
                      <a:endParaRPr lang="en-US" sz="1600" b="0" i="0" u="none" strike="noStrike" dirty="0">
                        <a:solidFill>
                          <a:srgbClr val="000000"/>
                        </a:solidFill>
                        <a:latin typeface="Calibri"/>
                      </a:endParaRPr>
                    </a:p>
                  </a:txBody>
                  <a:tcPr marL="9525" marR="9525" marT="9525" marB="0" anchor="b"/>
                </a:tc>
              </a:tr>
              <a:tr h="263236">
                <a:tc>
                  <a:txBody>
                    <a:bodyPr/>
                    <a:lstStyle/>
                    <a:p>
                      <a:pPr algn="r" fontAlgn="b"/>
                      <a:r>
                        <a:rPr lang="en-US" sz="1800" b="0" i="0" u="none" strike="noStrike">
                          <a:solidFill>
                            <a:srgbClr val="000000"/>
                          </a:solidFill>
                          <a:latin typeface="Calibri"/>
                        </a:rPr>
                        <a:t>50.8953429</a:t>
                      </a:r>
                    </a:p>
                  </a:txBody>
                  <a:tcPr marL="9525" marR="9525" marT="9525" marB="0" anchor="b"/>
                </a:tc>
                <a:tc>
                  <a:txBody>
                    <a:bodyPr/>
                    <a:lstStyle/>
                    <a:p>
                      <a:pPr algn="r" fontAlgn="b"/>
                      <a:r>
                        <a:rPr lang="en-US" sz="1800" b="0" i="0" u="none" strike="noStrike">
                          <a:solidFill>
                            <a:srgbClr val="000000"/>
                          </a:solidFill>
                          <a:latin typeface="Calibri"/>
                        </a:rPr>
                        <a:t>0</a:t>
                      </a:r>
                    </a:p>
                  </a:txBody>
                  <a:tcPr marL="9525" marR="9525" marT="9525" marB="0" anchor="b"/>
                </a:tc>
              </a:tr>
              <a:tr h="263236">
                <a:tc>
                  <a:txBody>
                    <a:bodyPr/>
                    <a:lstStyle/>
                    <a:p>
                      <a:pPr algn="r" fontAlgn="b"/>
                      <a:r>
                        <a:rPr lang="en-US" sz="1800" b="0" i="0" u="none" strike="noStrike">
                          <a:solidFill>
                            <a:srgbClr val="000000"/>
                          </a:solidFill>
                          <a:latin typeface="Calibri"/>
                        </a:rPr>
                        <a:t>53.71135174</a:t>
                      </a:r>
                    </a:p>
                  </a:txBody>
                  <a:tcPr marL="9525" marR="9525" marT="9525" marB="0" anchor="b"/>
                </a:tc>
                <a:tc>
                  <a:txBody>
                    <a:bodyPr/>
                    <a:lstStyle/>
                    <a:p>
                      <a:pPr algn="r" fontAlgn="b"/>
                      <a:r>
                        <a:rPr lang="en-US" sz="1800" b="0" i="0" u="none" strike="noStrike">
                          <a:solidFill>
                            <a:srgbClr val="000000"/>
                          </a:solidFill>
                          <a:latin typeface="Calibri"/>
                        </a:rPr>
                        <a:t>1</a:t>
                      </a:r>
                    </a:p>
                  </a:txBody>
                  <a:tcPr marL="9525" marR="9525" marT="9525" marB="0" anchor="b"/>
                </a:tc>
              </a:tr>
              <a:tr h="263236">
                <a:tc>
                  <a:txBody>
                    <a:bodyPr/>
                    <a:lstStyle/>
                    <a:p>
                      <a:pPr algn="r" fontAlgn="b"/>
                      <a:r>
                        <a:rPr lang="en-US" sz="1800" b="0" i="0" u="none" strike="noStrike">
                          <a:solidFill>
                            <a:srgbClr val="000000"/>
                          </a:solidFill>
                          <a:latin typeface="Calibri"/>
                        </a:rPr>
                        <a:t>52.86278825</a:t>
                      </a:r>
                    </a:p>
                  </a:txBody>
                  <a:tcPr marL="9525" marR="9525" marT="9525" marB="0" anchor="b"/>
                </a:tc>
                <a:tc>
                  <a:txBody>
                    <a:bodyPr/>
                    <a:lstStyle/>
                    <a:p>
                      <a:pPr algn="r" fontAlgn="b"/>
                      <a:r>
                        <a:rPr lang="en-US" sz="1800" b="0" i="0" u="none" strike="noStrike">
                          <a:solidFill>
                            <a:srgbClr val="000000"/>
                          </a:solidFill>
                          <a:latin typeface="Calibri"/>
                        </a:rPr>
                        <a:t>0</a:t>
                      </a:r>
                    </a:p>
                  </a:txBody>
                  <a:tcPr marL="9525" marR="9525" marT="9525" marB="0" anchor="b"/>
                </a:tc>
              </a:tr>
              <a:tr h="263236">
                <a:tc>
                  <a:txBody>
                    <a:bodyPr/>
                    <a:lstStyle/>
                    <a:p>
                      <a:pPr algn="r" fontAlgn="b"/>
                      <a:r>
                        <a:rPr lang="en-US" sz="1800" b="0" i="0" u="none" strike="noStrike">
                          <a:solidFill>
                            <a:srgbClr val="000000"/>
                          </a:solidFill>
                          <a:latin typeface="Calibri"/>
                        </a:rPr>
                        <a:t>46.021901</a:t>
                      </a:r>
                    </a:p>
                  </a:txBody>
                  <a:tcPr marL="9525" marR="9525" marT="9525" marB="0" anchor="b"/>
                </a:tc>
                <a:tc>
                  <a:txBody>
                    <a:bodyPr/>
                    <a:lstStyle/>
                    <a:p>
                      <a:pPr algn="r" fontAlgn="b"/>
                      <a:r>
                        <a:rPr lang="en-US" sz="1800" b="0" i="0" u="none" strike="noStrike">
                          <a:solidFill>
                            <a:srgbClr val="000000"/>
                          </a:solidFill>
                          <a:latin typeface="Calibri"/>
                        </a:rPr>
                        <a:t>1</a:t>
                      </a:r>
                    </a:p>
                  </a:txBody>
                  <a:tcPr marL="9525" marR="9525" marT="9525" marB="0" anchor="b"/>
                </a:tc>
              </a:tr>
              <a:tr h="263236">
                <a:tc>
                  <a:txBody>
                    <a:bodyPr/>
                    <a:lstStyle/>
                    <a:p>
                      <a:pPr algn="r" fontAlgn="b"/>
                      <a:r>
                        <a:rPr lang="en-US" sz="1800" b="0" i="0" u="none" strike="noStrike">
                          <a:solidFill>
                            <a:srgbClr val="000000"/>
                          </a:solidFill>
                          <a:latin typeface="Calibri"/>
                        </a:rPr>
                        <a:t>48.36662032</a:t>
                      </a:r>
                    </a:p>
                  </a:txBody>
                  <a:tcPr marL="9525" marR="9525" marT="9525" marB="0" anchor="b"/>
                </a:tc>
                <a:tc>
                  <a:txBody>
                    <a:bodyPr/>
                    <a:lstStyle/>
                    <a:p>
                      <a:pPr algn="r" fontAlgn="b"/>
                      <a:r>
                        <a:rPr lang="en-US" sz="1800" b="0" i="0" u="none" strike="noStrike">
                          <a:solidFill>
                            <a:srgbClr val="000000"/>
                          </a:solidFill>
                          <a:latin typeface="Calibri"/>
                        </a:rPr>
                        <a:t>1</a:t>
                      </a:r>
                    </a:p>
                  </a:txBody>
                  <a:tcPr marL="9525" marR="9525" marT="9525" marB="0" anchor="b"/>
                </a:tc>
              </a:tr>
              <a:tr h="263236">
                <a:tc>
                  <a:txBody>
                    <a:bodyPr/>
                    <a:lstStyle/>
                    <a:p>
                      <a:pPr algn="r" fontAlgn="b"/>
                      <a:r>
                        <a:rPr lang="en-US" sz="1800" b="0" i="0" u="none" strike="noStrike">
                          <a:solidFill>
                            <a:srgbClr val="000000"/>
                          </a:solidFill>
                          <a:latin typeface="Calibri"/>
                        </a:rPr>
                        <a:t>47.87355499</a:t>
                      </a:r>
                    </a:p>
                  </a:txBody>
                  <a:tcPr marL="9525" marR="9525" marT="9525" marB="0" anchor="b"/>
                </a:tc>
                <a:tc>
                  <a:txBody>
                    <a:bodyPr/>
                    <a:lstStyle/>
                    <a:p>
                      <a:pPr algn="r" fontAlgn="b"/>
                      <a:r>
                        <a:rPr lang="en-US" sz="1800" b="0" i="0" u="none" strike="noStrike">
                          <a:solidFill>
                            <a:srgbClr val="000000"/>
                          </a:solidFill>
                          <a:latin typeface="Calibri"/>
                        </a:rPr>
                        <a:t>1</a:t>
                      </a:r>
                    </a:p>
                  </a:txBody>
                  <a:tcPr marL="9525" marR="9525" marT="9525" marB="0" anchor="b"/>
                </a:tc>
              </a:tr>
              <a:tr h="263236">
                <a:tc>
                  <a:txBody>
                    <a:bodyPr/>
                    <a:lstStyle/>
                    <a:p>
                      <a:pPr algn="r" fontAlgn="b"/>
                      <a:r>
                        <a:rPr lang="en-US" sz="1800" b="0" i="0" u="none" strike="noStrike">
                          <a:solidFill>
                            <a:srgbClr val="000000"/>
                          </a:solidFill>
                          <a:latin typeface="Calibri"/>
                        </a:rPr>
                        <a:t>45.11370607</a:t>
                      </a:r>
                    </a:p>
                  </a:txBody>
                  <a:tcPr marL="9525" marR="9525" marT="9525" marB="0" anchor="b"/>
                </a:tc>
                <a:tc>
                  <a:txBody>
                    <a:bodyPr/>
                    <a:lstStyle/>
                    <a:p>
                      <a:pPr algn="r" fontAlgn="b"/>
                      <a:r>
                        <a:rPr lang="en-US" sz="1800" b="0" i="0" u="none" strike="noStrike">
                          <a:solidFill>
                            <a:srgbClr val="000000"/>
                          </a:solidFill>
                          <a:latin typeface="Calibri"/>
                        </a:rPr>
                        <a:t>1</a:t>
                      </a:r>
                    </a:p>
                  </a:txBody>
                  <a:tcPr marL="9525" marR="9525" marT="9525" marB="0" anchor="b"/>
                </a:tc>
              </a:tr>
              <a:tr h="263236">
                <a:tc>
                  <a:txBody>
                    <a:bodyPr/>
                    <a:lstStyle/>
                    <a:p>
                      <a:pPr algn="r" fontAlgn="b"/>
                      <a:r>
                        <a:rPr lang="en-US" sz="1800" b="0" i="0" u="none" strike="noStrike">
                          <a:solidFill>
                            <a:srgbClr val="000000"/>
                          </a:solidFill>
                          <a:latin typeface="Calibri"/>
                        </a:rPr>
                        <a:t>62.15347882</a:t>
                      </a:r>
                    </a:p>
                  </a:txBody>
                  <a:tcPr marL="9525" marR="9525" marT="9525" marB="0" anchor="b"/>
                </a:tc>
                <a:tc>
                  <a:txBody>
                    <a:bodyPr/>
                    <a:lstStyle/>
                    <a:p>
                      <a:pPr algn="r" fontAlgn="b"/>
                      <a:r>
                        <a:rPr lang="en-US" sz="1800" b="0" i="0" u="none" strike="noStrike">
                          <a:solidFill>
                            <a:srgbClr val="000000"/>
                          </a:solidFill>
                          <a:latin typeface="Calibri"/>
                        </a:rPr>
                        <a:t>1</a:t>
                      </a:r>
                    </a:p>
                  </a:txBody>
                  <a:tcPr marL="9525" marR="9525" marT="9525" marB="0" anchor="b"/>
                </a:tc>
              </a:tr>
              <a:tr h="263236">
                <a:tc>
                  <a:txBody>
                    <a:bodyPr/>
                    <a:lstStyle/>
                    <a:p>
                      <a:pPr algn="r" fontAlgn="b"/>
                      <a:r>
                        <a:rPr lang="en-US" sz="1800" b="0" i="0" u="none" strike="noStrike">
                          <a:solidFill>
                            <a:srgbClr val="000000"/>
                          </a:solidFill>
                          <a:latin typeface="Calibri"/>
                        </a:rPr>
                        <a:t>47.48350736</a:t>
                      </a:r>
                    </a:p>
                  </a:txBody>
                  <a:tcPr marL="9525" marR="9525" marT="9525" marB="0" anchor="b"/>
                </a:tc>
                <a:tc>
                  <a:txBody>
                    <a:bodyPr/>
                    <a:lstStyle/>
                    <a:p>
                      <a:pPr algn="r" fontAlgn="b"/>
                      <a:r>
                        <a:rPr lang="en-US" sz="1800" b="0" i="0" u="none" strike="noStrike">
                          <a:solidFill>
                            <a:srgbClr val="000000"/>
                          </a:solidFill>
                          <a:latin typeface="Calibri"/>
                        </a:rPr>
                        <a:t>0</a:t>
                      </a:r>
                    </a:p>
                  </a:txBody>
                  <a:tcPr marL="9525" marR="9525" marT="9525" marB="0" anchor="b"/>
                </a:tc>
              </a:tr>
              <a:tr h="263236">
                <a:tc>
                  <a:txBody>
                    <a:bodyPr/>
                    <a:lstStyle/>
                    <a:p>
                      <a:pPr algn="r" fontAlgn="b"/>
                      <a:r>
                        <a:rPr lang="en-US" sz="1800" b="0" i="0" u="none" strike="noStrike">
                          <a:solidFill>
                            <a:srgbClr val="000000"/>
                          </a:solidFill>
                          <a:latin typeface="Calibri"/>
                        </a:rPr>
                        <a:t>45.93131347</a:t>
                      </a:r>
                    </a:p>
                  </a:txBody>
                  <a:tcPr marL="9525" marR="9525" marT="9525" marB="0" anchor="b"/>
                </a:tc>
                <a:tc>
                  <a:txBody>
                    <a:bodyPr/>
                    <a:lstStyle/>
                    <a:p>
                      <a:pPr algn="r" fontAlgn="b"/>
                      <a:r>
                        <a:rPr lang="en-US" sz="1800" b="0" i="0" u="none" strike="noStrike" dirty="0">
                          <a:solidFill>
                            <a:srgbClr val="000000"/>
                          </a:solidFill>
                          <a:latin typeface="Calibri"/>
                        </a:rPr>
                        <a:t>0</a:t>
                      </a:r>
                    </a:p>
                  </a:txBody>
                  <a:tcPr marL="9525" marR="9525" marT="9525" marB="0" anchor="b"/>
                </a:tc>
              </a:tr>
            </a:tbl>
          </a:graphicData>
        </a:graphic>
      </p:graphicFrame>
      <p:sp>
        <p:nvSpPr>
          <p:cNvPr id="5" name="Right Arrow 4"/>
          <p:cNvSpPr/>
          <p:nvPr/>
        </p:nvSpPr>
        <p:spPr>
          <a:xfrm>
            <a:off x="4648200" y="3505200"/>
            <a:ext cx="1295400" cy="3810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TextBox 5"/>
          <p:cNvSpPr txBox="1"/>
          <p:nvPr/>
        </p:nvSpPr>
        <p:spPr>
          <a:xfrm>
            <a:off x="5943600" y="4800600"/>
            <a:ext cx="3124200" cy="1477328"/>
          </a:xfrm>
          <a:prstGeom prst="rect">
            <a:avLst/>
          </a:prstGeom>
          <a:noFill/>
        </p:spPr>
        <p:txBody>
          <a:bodyPr wrap="square" rtlCol="0">
            <a:spAutoFit/>
          </a:bodyPr>
          <a:lstStyle/>
          <a:p>
            <a:r>
              <a:rPr lang="en-US" dirty="0" smtClean="0"/>
              <a:t>Final population selected out of 1000 generated candidates:</a:t>
            </a:r>
          </a:p>
          <a:p>
            <a:r>
              <a:rPr lang="en-US" dirty="0" smtClean="0"/>
              <a:t>Age  Mean:  </a:t>
            </a:r>
            <a:r>
              <a:rPr lang="en-US" b="1" dirty="0" smtClean="0"/>
              <a:t>50.0</a:t>
            </a:r>
            <a:r>
              <a:rPr lang="en-US" dirty="0" smtClean="0"/>
              <a:t>4135649</a:t>
            </a:r>
          </a:p>
          <a:p>
            <a:r>
              <a:rPr lang="en-US" dirty="0" smtClean="0"/>
              <a:t>Age SD:         </a:t>
            </a:r>
            <a:r>
              <a:rPr lang="en-US" b="1" dirty="0" smtClean="0"/>
              <a:t>5.1</a:t>
            </a:r>
            <a:r>
              <a:rPr lang="en-US" dirty="0" smtClean="0"/>
              <a:t>66548964</a:t>
            </a:r>
          </a:p>
          <a:p>
            <a:r>
              <a:rPr lang="en-US" dirty="0" smtClean="0"/>
              <a:t>Male Mean: </a:t>
            </a:r>
            <a:r>
              <a:rPr lang="en-US" b="1" dirty="0" smtClean="0"/>
              <a:t>0.6</a:t>
            </a:r>
            <a:endParaRPr lang="en-US" b="1" dirty="0"/>
          </a:p>
        </p:txBody>
      </p:sp>
      <p:sp>
        <p:nvSpPr>
          <p:cNvPr id="12" name="Rectangle 11"/>
          <p:cNvSpPr/>
          <p:nvPr/>
        </p:nvSpPr>
        <p:spPr>
          <a:xfrm>
            <a:off x="1905000" y="2209800"/>
            <a:ext cx="1676400" cy="60960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Callout 6"/>
          <p:cNvSpPr/>
          <p:nvPr/>
        </p:nvSpPr>
        <p:spPr>
          <a:xfrm>
            <a:off x="4038600" y="2286000"/>
            <a:ext cx="2133600" cy="914400"/>
          </a:xfrm>
          <a:prstGeom prst="wedgeEllipseCallout">
            <a:avLst>
              <a:gd name="adj1" fmla="val -77152"/>
              <a:gd name="adj2" fmla="val -17268"/>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Design = Desired + Constraints</a:t>
            </a:r>
            <a:endParaRPr lang="en-US" b="1" dirty="0">
              <a:solidFill>
                <a:srgbClr val="FF0000"/>
              </a:solidFill>
            </a:endParaRPr>
          </a:p>
        </p:txBody>
      </p:sp>
      <p:sp>
        <p:nvSpPr>
          <p:cNvPr id="13" name="Rectangle 12"/>
          <p:cNvSpPr/>
          <p:nvPr/>
        </p:nvSpPr>
        <p:spPr>
          <a:xfrm>
            <a:off x="5943600" y="5410200"/>
            <a:ext cx="2667000" cy="83820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Callout 13"/>
          <p:cNvSpPr/>
          <p:nvPr/>
        </p:nvSpPr>
        <p:spPr>
          <a:xfrm>
            <a:off x="2133600" y="6019800"/>
            <a:ext cx="3581400" cy="457200"/>
          </a:xfrm>
          <a:prstGeom prst="wedgeEllipseCallout">
            <a:avLst>
              <a:gd name="adj1" fmla="val 55693"/>
              <a:gd name="adj2" fmla="val -70834"/>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Result to be Published</a:t>
            </a:r>
            <a:endParaRPr 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wipe(left)">
                                      <p:cBhvr>
                                        <p:cTn id="7" dur="500"/>
                                        <p:tgtEl>
                                          <p:spTgt spid="3">
                                            <p:txEl>
                                              <p:pRg st="5" end="5"/>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wipe(left)">
                                      <p:cBhvr>
                                        <p:cTn id="10" dur="500"/>
                                        <p:tgtEl>
                                          <p:spTgt spid="3">
                                            <p:txEl>
                                              <p:pRg st="6" end="6"/>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wipe(left)">
                                      <p:cBhvr>
                                        <p:cTn id="13" dur="500"/>
                                        <p:tgtEl>
                                          <p:spTgt spid="3">
                                            <p:txEl>
                                              <p:pRg st="7" end="7"/>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wipe(left)">
                                      <p:cBhvr>
                                        <p:cTn id="16" dur="500"/>
                                        <p:tgtEl>
                                          <p:spTgt spid="3">
                                            <p:txEl>
                                              <p:pRg st="8" end="8"/>
                                            </p:txEl>
                                          </p:spTgt>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left)">
                                      <p:cBhvr>
                                        <p:cTn id="20" dur="500"/>
                                        <p:tgtEl>
                                          <p:spTgt spid="5"/>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ipe(left)">
                                      <p:cBhvr>
                                        <p:cTn id="24" dur="500"/>
                                        <p:tgtEl>
                                          <p:spTgt spid="4"/>
                                        </p:tgtEl>
                                      </p:cBhvr>
                                    </p:animEffect>
                                  </p:childTnLst>
                                </p:cTn>
                              </p:par>
                            </p:childTnLst>
                          </p:cTn>
                        </p:par>
                        <p:par>
                          <p:cTn id="25" fill="hold">
                            <p:stCondLst>
                              <p:cond delay="1500"/>
                            </p:stCondLst>
                            <p:childTnLst>
                              <p:par>
                                <p:cTn id="26" presetID="22" presetClass="entr" presetSubtype="1"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up)">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animEffect transition="in" filter="wipe(left)">
                                      <p:cBhvr>
                                        <p:cTn id="33" dur="500"/>
                                        <p:tgtEl>
                                          <p:spTgt spid="3">
                                            <p:txEl>
                                              <p:pRg st="10" end="10"/>
                                            </p:txEl>
                                          </p:spTgt>
                                        </p:tgtEl>
                                      </p:cBhvr>
                                    </p:animEffect>
                                  </p:childTnLst>
                                </p:cTn>
                              </p:par>
                            </p:childTnLst>
                          </p:cTn>
                        </p:par>
                        <p:par>
                          <p:cTn id="34" fill="hold">
                            <p:stCondLst>
                              <p:cond delay="500"/>
                            </p:stCondLst>
                            <p:childTnLst>
                              <p:par>
                                <p:cTn id="35" presetID="22" presetClass="entr" presetSubtype="8" fill="hold" nodeType="after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Effect transition="in" filter="wipe(left)">
                                      <p:cBhvr>
                                        <p:cTn id="37" dur="500"/>
                                        <p:tgtEl>
                                          <p:spTgt spid="3">
                                            <p:txEl>
                                              <p:pRg st="11" end="11"/>
                                            </p:txEl>
                                          </p:spTgt>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left)">
                                      <p:cBhvr>
                                        <p:cTn id="40" dur="500"/>
                                        <p:tgtEl>
                                          <p:spTgt spid="12"/>
                                        </p:tgtEl>
                                      </p:cBhvr>
                                    </p:animEffect>
                                  </p:childTnLst>
                                </p:cTn>
                              </p:par>
                              <p:par>
                                <p:cTn id="41" presetID="22" presetClass="entr" presetSubtype="2"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wipe(right)">
                                      <p:cBhvr>
                                        <p:cTn id="43" dur="500"/>
                                        <p:tgtEl>
                                          <p:spTgt spid="13"/>
                                        </p:tgtEl>
                                      </p:cBhvr>
                                    </p:animEffect>
                                  </p:childTnLst>
                                </p:cTn>
                              </p:par>
                            </p:childTnLst>
                          </p:cTn>
                        </p:par>
                        <p:par>
                          <p:cTn id="44" fill="hold">
                            <p:stCondLst>
                              <p:cond delay="1000"/>
                            </p:stCondLst>
                            <p:childTnLst>
                              <p:par>
                                <p:cTn id="45" presetID="22" presetClass="entr" presetSubtype="8" fill="hold" grpId="0" nodeType="after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wipe(left)">
                                      <p:cBhvr>
                                        <p:cTn id="47" dur="500"/>
                                        <p:tgtEl>
                                          <p:spTgt spid="7"/>
                                        </p:tgtEl>
                                      </p:cBhvr>
                                    </p:animEffect>
                                  </p:childTnLst>
                                </p:cTn>
                              </p:par>
                              <p:par>
                                <p:cTn id="48" presetID="22" presetClass="entr" presetSubtype="2" fill="hold" grpId="0" nodeType="with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wipe(right)">
                                      <p:cBhvr>
                                        <p:cTn id="50" dur="500"/>
                                        <p:tgtEl>
                                          <p:spTgt spid="14"/>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animEffect transition="in" filter="wipe(left)">
                                      <p:cBhvr>
                                        <p:cTn id="55" dur="500"/>
                                        <p:tgtEl>
                                          <p:spTgt spid="3">
                                            <p:txEl>
                                              <p:pRg st="12" end="12"/>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3">
                                            <p:txEl>
                                              <p:pRg st="13" end="13"/>
                                            </p:txEl>
                                          </p:spTgt>
                                        </p:tgtEl>
                                        <p:attrNameLst>
                                          <p:attrName>style.visibility</p:attrName>
                                        </p:attrNameLst>
                                      </p:cBhvr>
                                      <p:to>
                                        <p:strVal val="visible"/>
                                      </p:to>
                                    </p:set>
                                    <p:animEffect transition="in" filter="wipe(left)">
                                      <p:cBhvr>
                                        <p:cTn id="60"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12" grpId="0" animBg="1"/>
      <p:bldP spid="7" grpId="0" animBg="1"/>
      <p:bldP spid="13" grpId="0" animBg="1"/>
      <p:bldP spid="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Summary</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INSPYRED MIST can regenerate mock populations from Table 1 in clinical trials</a:t>
            </a:r>
          </a:p>
          <a:p>
            <a:endParaRPr lang="en-US" dirty="0" smtClean="0"/>
          </a:p>
          <a:p>
            <a:endParaRPr lang="en-US" dirty="0" smtClean="0"/>
          </a:p>
          <a:p>
            <a:endParaRPr lang="en-US" dirty="0" smtClean="0"/>
          </a:p>
          <a:p>
            <a:endParaRPr lang="en-US" dirty="0" smtClean="0"/>
          </a:p>
          <a:p>
            <a:endParaRPr lang="en-US" dirty="0" smtClean="0"/>
          </a:p>
          <a:p>
            <a:r>
              <a:rPr lang="en-US" dirty="0" smtClean="0"/>
              <a:t>MIST and INSPYRED are free and available on </a:t>
            </a:r>
            <a:r>
              <a:rPr lang="en-US" dirty="0" err="1" smtClean="0"/>
              <a:t>GitHub</a:t>
            </a:r>
            <a:r>
              <a:rPr lang="en-US" dirty="0" smtClean="0"/>
              <a:t>: </a:t>
            </a:r>
          </a:p>
          <a:p>
            <a:pPr lvl="1"/>
            <a:r>
              <a:rPr lang="en-US" dirty="0" smtClean="0">
                <a:solidFill>
                  <a:srgbClr val="7030A0"/>
                </a:solidFill>
                <a:hlinkClick r:id="rId2"/>
              </a:rPr>
              <a:t>https://github.com/Jacob-Barhak/MIST</a:t>
            </a:r>
            <a:endParaRPr lang="en-US" dirty="0" smtClean="0">
              <a:solidFill>
                <a:srgbClr val="7030A0"/>
              </a:solidFill>
            </a:endParaRPr>
          </a:p>
          <a:p>
            <a:pPr lvl="1"/>
            <a:r>
              <a:rPr lang="en-US" u="sng" dirty="0" smtClean="0">
                <a:hlinkClick r:id="rId3"/>
              </a:rPr>
              <a:t>https://github.com/inspyred/inspyred</a:t>
            </a:r>
            <a:endParaRPr lang="en-US" dirty="0" smtClean="0"/>
          </a:p>
          <a:p>
            <a:pPr>
              <a:buNone/>
            </a:pPr>
            <a:endParaRPr lang="en-US" dirty="0" smtClean="0">
              <a:solidFill>
                <a:srgbClr val="7030A0"/>
              </a:solidFill>
            </a:endParaRPr>
          </a:p>
        </p:txBody>
      </p:sp>
      <p:sp>
        <p:nvSpPr>
          <p:cNvPr id="4" name="Cloud Callout 3"/>
          <p:cNvSpPr/>
          <p:nvPr/>
        </p:nvSpPr>
        <p:spPr>
          <a:xfrm>
            <a:off x="1066800" y="2895600"/>
            <a:ext cx="2895600" cy="1600200"/>
          </a:xfrm>
          <a:prstGeom prst="cloudCallout">
            <a:avLst>
              <a:gd name="adj1" fmla="val 1759"/>
              <a:gd name="adj2" fmla="val -790"/>
            </a:avLst>
          </a:prstGeom>
          <a:solidFill>
            <a:schemeClr val="accent1">
              <a:lumMod val="20000"/>
              <a:lumOff val="80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MIST</a:t>
            </a:r>
            <a:endParaRPr lang="en-US" dirty="0" smtClean="0">
              <a:solidFill>
                <a:schemeClr val="tx1"/>
              </a:solidFill>
            </a:endParaRPr>
          </a:p>
        </p:txBody>
      </p:sp>
      <p:sp>
        <p:nvSpPr>
          <p:cNvPr id="5" name="Cloud Callout 4"/>
          <p:cNvSpPr/>
          <p:nvPr/>
        </p:nvSpPr>
        <p:spPr>
          <a:xfrm>
            <a:off x="3200400" y="2438400"/>
            <a:ext cx="2057400" cy="685800"/>
          </a:xfrm>
          <a:prstGeom prst="cloudCallout">
            <a:avLst>
              <a:gd name="adj1" fmla="val -45715"/>
              <a:gd name="adj2" fmla="val 87443"/>
            </a:avLst>
          </a:prstGeom>
          <a:solidFill>
            <a:schemeClr val="accent2">
              <a:lumMod val="20000"/>
              <a:lumOff val="80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INSPYRED</a:t>
            </a:r>
            <a:endParaRPr lang="en-US" dirty="0" smtClean="0">
              <a:solidFill>
                <a:schemeClr val="tx1"/>
              </a:solidFill>
            </a:endParaRPr>
          </a:p>
        </p:txBody>
      </p:sp>
      <p:sp>
        <p:nvSpPr>
          <p:cNvPr id="7" name="Vertical Scroll 6"/>
          <p:cNvSpPr/>
          <p:nvPr/>
        </p:nvSpPr>
        <p:spPr>
          <a:xfrm>
            <a:off x="5486400" y="2362200"/>
            <a:ext cx="2590800" cy="2057400"/>
          </a:xfrm>
          <a:prstGeom prst="verticalScroll">
            <a:avLst>
              <a:gd name="adj" fmla="val 18750"/>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Table 1</a:t>
            </a:r>
          </a:p>
          <a:p>
            <a:pPr algn="ctr"/>
            <a:endParaRPr lang="en-US" sz="1600" dirty="0" smtClean="0">
              <a:solidFill>
                <a:schemeClr val="tx1"/>
              </a:solidFill>
            </a:endParaRPr>
          </a:p>
          <a:p>
            <a:pPr algn="ctr"/>
            <a:endParaRPr lang="en-US" sz="1600" dirty="0" smtClean="0">
              <a:solidFill>
                <a:schemeClr val="tx1"/>
              </a:solidFill>
            </a:endParaRPr>
          </a:p>
          <a:p>
            <a:pPr algn="ctr"/>
            <a:endParaRPr lang="en-US" sz="1600" dirty="0" smtClean="0">
              <a:solidFill>
                <a:schemeClr val="tx1"/>
              </a:solidFill>
            </a:endParaRPr>
          </a:p>
          <a:p>
            <a:pPr algn="ctr"/>
            <a:endParaRPr lang="en-US" sz="1600" dirty="0">
              <a:solidFill>
                <a:schemeClr val="tx1"/>
              </a:solidFill>
            </a:endParaRPr>
          </a:p>
        </p:txBody>
      </p:sp>
      <p:sp>
        <p:nvSpPr>
          <p:cNvPr id="8" name="Smiley Face 7"/>
          <p:cNvSpPr/>
          <p:nvPr/>
        </p:nvSpPr>
        <p:spPr>
          <a:xfrm>
            <a:off x="6248400" y="3200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Smiley Face 8"/>
          <p:cNvSpPr/>
          <p:nvPr/>
        </p:nvSpPr>
        <p:spPr>
          <a:xfrm>
            <a:off x="6400800" y="3200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Smiley Face 9"/>
          <p:cNvSpPr/>
          <p:nvPr/>
        </p:nvSpPr>
        <p:spPr>
          <a:xfrm>
            <a:off x="6553200" y="3200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Smiley Face 10"/>
          <p:cNvSpPr/>
          <p:nvPr/>
        </p:nvSpPr>
        <p:spPr>
          <a:xfrm>
            <a:off x="6705600" y="3200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Smiley Face 11"/>
          <p:cNvSpPr/>
          <p:nvPr/>
        </p:nvSpPr>
        <p:spPr>
          <a:xfrm>
            <a:off x="6858000" y="3200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Smiley Face 12"/>
          <p:cNvSpPr/>
          <p:nvPr/>
        </p:nvSpPr>
        <p:spPr>
          <a:xfrm>
            <a:off x="6324600" y="3352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Smiley Face 13"/>
          <p:cNvSpPr/>
          <p:nvPr/>
        </p:nvSpPr>
        <p:spPr>
          <a:xfrm>
            <a:off x="6477000" y="3352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Smiley Face 14"/>
          <p:cNvSpPr/>
          <p:nvPr/>
        </p:nvSpPr>
        <p:spPr>
          <a:xfrm>
            <a:off x="6629400" y="3352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 name="Smiley Face 15"/>
          <p:cNvSpPr/>
          <p:nvPr/>
        </p:nvSpPr>
        <p:spPr>
          <a:xfrm>
            <a:off x="6781800" y="3352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 name="Smiley Face 16"/>
          <p:cNvSpPr/>
          <p:nvPr/>
        </p:nvSpPr>
        <p:spPr>
          <a:xfrm>
            <a:off x="6934200" y="3352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8" name="Smiley Face 17"/>
          <p:cNvSpPr/>
          <p:nvPr/>
        </p:nvSpPr>
        <p:spPr>
          <a:xfrm>
            <a:off x="6400800" y="3505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 name="Smiley Face 18"/>
          <p:cNvSpPr/>
          <p:nvPr/>
        </p:nvSpPr>
        <p:spPr>
          <a:xfrm>
            <a:off x="6553200" y="3505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 name="Smiley Face 19"/>
          <p:cNvSpPr/>
          <p:nvPr/>
        </p:nvSpPr>
        <p:spPr>
          <a:xfrm>
            <a:off x="6705600" y="3505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Smiley Face 20"/>
          <p:cNvSpPr/>
          <p:nvPr/>
        </p:nvSpPr>
        <p:spPr>
          <a:xfrm>
            <a:off x="6858000" y="3505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Smiley Face 21"/>
          <p:cNvSpPr/>
          <p:nvPr/>
        </p:nvSpPr>
        <p:spPr>
          <a:xfrm>
            <a:off x="7010400" y="3505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 name="Smiley Face 22"/>
          <p:cNvSpPr/>
          <p:nvPr/>
        </p:nvSpPr>
        <p:spPr>
          <a:xfrm>
            <a:off x="6477000" y="3657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 name="Smiley Face 23"/>
          <p:cNvSpPr/>
          <p:nvPr/>
        </p:nvSpPr>
        <p:spPr>
          <a:xfrm>
            <a:off x="6629400" y="3657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5" name="Smiley Face 24"/>
          <p:cNvSpPr/>
          <p:nvPr/>
        </p:nvSpPr>
        <p:spPr>
          <a:xfrm>
            <a:off x="6781800" y="3657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6" name="Smiley Face 25"/>
          <p:cNvSpPr/>
          <p:nvPr/>
        </p:nvSpPr>
        <p:spPr>
          <a:xfrm>
            <a:off x="6934200" y="3657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 name="Smiley Face 26"/>
          <p:cNvSpPr/>
          <p:nvPr/>
        </p:nvSpPr>
        <p:spPr>
          <a:xfrm>
            <a:off x="7086600" y="3657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 name="Smiley Face 27"/>
          <p:cNvSpPr/>
          <p:nvPr/>
        </p:nvSpPr>
        <p:spPr>
          <a:xfrm>
            <a:off x="6553200" y="3810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 name="Smiley Face 28"/>
          <p:cNvSpPr/>
          <p:nvPr/>
        </p:nvSpPr>
        <p:spPr>
          <a:xfrm>
            <a:off x="6705600" y="3810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0" name="Smiley Face 29"/>
          <p:cNvSpPr/>
          <p:nvPr/>
        </p:nvSpPr>
        <p:spPr>
          <a:xfrm>
            <a:off x="6858000" y="3810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 name="Smiley Face 30"/>
          <p:cNvSpPr/>
          <p:nvPr/>
        </p:nvSpPr>
        <p:spPr>
          <a:xfrm>
            <a:off x="7010400" y="3810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2" name="Smiley Face 31"/>
          <p:cNvSpPr/>
          <p:nvPr/>
        </p:nvSpPr>
        <p:spPr>
          <a:xfrm>
            <a:off x="7162800" y="3810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 name="Smiley Face 32"/>
          <p:cNvSpPr/>
          <p:nvPr/>
        </p:nvSpPr>
        <p:spPr>
          <a:xfrm>
            <a:off x="7010400" y="3505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 name="Smiley Face 33"/>
          <p:cNvSpPr/>
          <p:nvPr/>
        </p:nvSpPr>
        <p:spPr>
          <a:xfrm>
            <a:off x="6934200" y="3657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5" name="Smiley Face 34"/>
          <p:cNvSpPr/>
          <p:nvPr/>
        </p:nvSpPr>
        <p:spPr>
          <a:xfrm>
            <a:off x="7086600" y="3657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6" name="Smiley Face 35"/>
          <p:cNvSpPr/>
          <p:nvPr/>
        </p:nvSpPr>
        <p:spPr>
          <a:xfrm>
            <a:off x="6858000" y="3810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7" name="Smiley Face 36"/>
          <p:cNvSpPr/>
          <p:nvPr/>
        </p:nvSpPr>
        <p:spPr>
          <a:xfrm>
            <a:off x="7010400" y="3810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8" name="Smiley Face 37"/>
          <p:cNvSpPr/>
          <p:nvPr/>
        </p:nvSpPr>
        <p:spPr>
          <a:xfrm>
            <a:off x="7162800" y="3810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9" name="Right Arrow 38"/>
          <p:cNvSpPr/>
          <p:nvPr/>
        </p:nvSpPr>
        <p:spPr>
          <a:xfrm>
            <a:off x="4038600" y="3276600"/>
            <a:ext cx="1752600" cy="6858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Generate</a:t>
            </a:r>
            <a:endParaRPr lang="en-US" dirty="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This Modeling Technology Opens Possibilities</a:t>
            </a:r>
            <a:endParaRPr lang="en-US" dirty="0"/>
          </a:p>
        </p:txBody>
      </p:sp>
      <p:sp>
        <p:nvSpPr>
          <p:cNvPr id="3" name="Content Placeholder 2"/>
          <p:cNvSpPr>
            <a:spLocks noGrp="1"/>
          </p:cNvSpPr>
          <p:nvPr>
            <p:ph idx="1"/>
          </p:nvPr>
        </p:nvSpPr>
        <p:spPr/>
        <p:txBody>
          <a:bodyPr>
            <a:normAutofit fontScale="92500" lnSpcReduction="10000"/>
          </a:bodyPr>
          <a:lstStyle/>
          <a:p>
            <a:endParaRPr lang="en-US" dirty="0" smtClean="0"/>
          </a:p>
          <a:p>
            <a:r>
              <a:rPr lang="en-US" dirty="0" smtClean="0"/>
              <a:t>The Reference Model for Disease Progression </a:t>
            </a:r>
          </a:p>
          <a:p>
            <a:pPr lvl="1"/>
            <a:r>
              <a:rPr lang="en-US" dirty="0" smtClean="0"/>
              <a:t>Uses MIST</a:t>
            </a:r>
          </a:p>
          <a:p>
            <a:pPr lvl="1"/>
            <a:r>
              <a:rPr lang="en-US" dirty="0" smtClean="0"/>
              <a:t>Reduced Monte Carlo error</a:t>
            </a:r>
          </a:p>
          <a:p>
            <a:pPr lvl="1"/>
            <a:r>
              <a:rPr lang="en-US" dirty="0" smtClean="0"/>
              <a:t>Reduced User Error</a:t>
            </a:r>
          </a:p>
          <a:p>
            <a:endParaRPr lang="en-US" dirty="0" smtClean="0"/>
          </a:p>
          <a:p>
            <a:r>
              <a:rPr lang="en-US" dirty="0" smtClean="0"/>
              <a:t>Unexplored Future Potential:</a:t>
            </a:r>
          </a:p>
          <a:p>
            <a:pPr lvl="1"/>
            <a:r>
              <a:rPr lang="en-US" dirty="0" smtClean="0"/>
              <a:t>Planning Recruitment Efforts?</a:t>
            </a:r>
          </a:p>
          <a:p>
            <a:pPr lvl="2"/>
            <a:r>
              <a:rPr lang="en-US" dirty="0" smtClean="0"/>
              <a:t>Clinical Trials?</a:t>
            </a:r>
          </a:p>
          <a:p>
            <a:pPr lvl="2"/>
            <a:r>
              <a:rPr lang="en-US" dirty="0" smtClean="0"/>
              <a:t>Other Recruitment Efforts?</a:t>
            </a:r>
          </a:p>
          <a:p>
            <a:endParaRPr lang="en-US" dirty="0" smtClean="0"/>
          </a:p>
          <a:p>
            <a:endParaRPr lang="en-US" dirty="0" smtClean="0"/>
          </a:p>
          <a:p>
            <a:endParaRPr lang="en-US" dirty="0" smtClean="0"/>
          </a:p>
          <a:p>
            <a:endParaRPr lang="en-US" dirty="0" smtClean="0"/>
          </a:p>
          <a:p>
            <a:endParaRPr lang="en-US" dirty="0" smtClean="0"/>
          </a:p>
          <a:p>
            <a:endParaRPr lang="en-US" dirty="0" smtClean="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Acknowledgments</a:t>
            </a:r>
            <a:endParaRPr lang="en-US" dirty="0"/>
          </a:p>
        </p:txBody>
      </p:sp>
      <p:sp>
        <p:nvSpPr>
          <p:cNvPr id="3" name="Content Placeholder 2"/>
          <p:cNvSpPr>
            <a:spLocks noGrp="1"/>
          </p:cNvSpPr>
          <p:nvPr>
            <p:ph idx="1"/>
          </p:nvPr>
        </p:nvSpPr>
        <p:spPr/>
        <p:txBody>
          <a:bodyPr>
            <a:normAutofit fontScale="47500" lnSpcReduction="20000"/>
          </a:bodyPr>
          <a:lstStyle/>
          <a:p>
            <a:r>
              <a:rPr lang="en-US" b="1" dirty="0" smtClean="0"/>
              <a:t>Deanna J.M. </a:t>
            </a:r>
            <a:r>
              <a:rPr lang="en-US" b="1" dirty="0" err="1" smtClean="0"/>
              <a:t>Isaman</a:t>
            </a:r>
            <a:r>
              <a:rPr lang="en-US" b="1" dirty="0" smtClean="0"/>
              <a:t> </a:t>
            </a:r>
            <a:r>
              <a:rPr lang="en-US" dirty="0" smtClean="0"/>
              <a:t>- who is the spirit behind the great ideas. She taught me my first steps in disease modeling</a:t>
            </a:r>
          </a:p>
          <a:p>
            <a:endParaRPr lang="en-US" b="1" dirty="0" smtClean="0"/>
          </a:p>
          <a:p>
            <a:r>
              <a:rPr lang="en-US" b="1" dirty="0" smtClean="0"/>
              <a:t>Morton Brown</a:t>
            </a:r>
            <a:r>
              <a:rPr lang="en-US" dirty="0" smtClean="0"/>
              <a:t> &amp; </a:t>
            </a:r>
            <a:r>
              <a:rPr lang="en-US" b="1" dirty="0" smtClean="0"/>
              <a:t>William H. Herman </a:t>
            </a:r>
            <a:r>
              <a:rPr lang="en-US" dirty="0" smtClean="0"/>
              <a:t>– for  guidance, critical feedback, and growth environment</a:t>
            </a:r>
          </a:p>
          <a:p>
            <a:pPr>
              <a:buNone/>
            </a:pPr>
            <a:endParaRPr lang="en-US" dirty="0" smtClean="0"/>
          </a:p>
          <a:p>
            <a:r>
              <a:rPr lang="en-US" dirty="0" smtClean="0"/>
              <a:t>All those who developed free software used: including Python, Anaconda, Python(</a:t>
            </a:r>
            <a:r>
              <a:rPr lang="en-US" dirty="0" err="1" smtClean="0"/>
              <a:t>x,y</a:t>
            </a:r>
            <a:r>
              <a:rPr lang="en-US" dirty="0" smtClean="0"/>
              <a:t>), </a:t>
            </a:r>
            <a:r>
              <a:rPr lang="en-US" dirty="0" err="1" smtClean="0"/>
              <a:t>numpy</a:t>
            </a:r>
            <a:r>
              <a:rPr lang="en-US" dirty="0" smtClean="0"/>
              <a:t>, </a:t>
            </a:r>
            <a:r>
              <a:rPr lang="en-US" dirty="0" err="1" smtClean="0"/>
              <a:t>SciPy</a:t>
            </a:r>
            <a:r>
              <a:rPr lang="en-US" dirty="0" smtClean="0"/>
              <a:t>, nose, </a:t>
            </a:r>
            <a:r>
              <a:rPr lang="en-US" dirty="0" err="1" smtClean="0"/>
              <a:t>winpdb</a:t>
            </a:r>
            <a:r>
              <a:rPr lang="en-US" dirty="0" smtClean="0"/>
              <a:t>, Star Cluster, </a:t>
            </a:r>
            <a:r>
              <a:rPr lang="en-US" dirty="0" err="1" smtClean="0"/>
              <a:t>Ubuntu</a:t>
            </a:r>
            <a:r>
              <a:rPr lang="en-US" dirty="0" smtClean="0"/>
              <a:t>, Sun Grid Engine</a:t>
            </a:r>
          </a:p>
          <a:p>
            <a:endParaRPr lang="en-US" dirty="0" smtClean="0"/>
          </a:p>
          <a:p>
            <a:r>
              <a:rPr lang="en-US" dirty="0" smtClean="0"/>
              <a:t>The legacy IEST modeling  framework was supported by the Biostatistics and Economic Modeling Core of the MDRTC (P60DK020572) and by the Methods and Measurement Core of the MCDTR (P30DK092926), both funded by the National Institute of Diabetes and Digestive and Kidney Diseases. The modeling framework was initially defined as GPL and was funded by Chronic Disease Modeling for Clinical Research Innovations grant (R21DK075077) from the same institute. MIST is based on IEST.</a:t>
            </a:r>
          </a:p>
          <a:p>
            <a:endParaRPr lang="en-US" b="1" dirty="0" smtClean="0"/>
          </a:p>
          <a:p>
            <a:r>
              <a:rPr lang="en-US" b="1" dirty="0" smtClean="0"/>
              <a:t>The Reference Model and MIST were developed independently without financial support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normAutofit/>
          </a:bodyPr>
          <a:lstStyle/>
          <a:p>
            <a:pPr>
              <a:buNone/>
            </a:pPr>
            <a:r>
              <a:rPr lang="en-US" b="1" dirty="0" smtClean="0"/>
              <a:t>            MIST                                        INSPYRED</a:t>
            </a:r>
          </a:p>
          <a:p>
            <a:pPr>
              <a:buNone/>
            </a:pPr>
            <a:endParaRPr lang="en-US" b="1" dirty="0" smtClean="0"/>
          </a:p>
          <a:p>
            <a:pPr>
              <a:buNone/>
            </a:pPr>
            <a:endParaRPr lang="en-US" b="1" dirty="0" smtClean="0"/>
          </a:p>
        </p:txBody>
      </p:sp>
      <p:pic>
        <p:nvPicPr>
          <p:cNvPr id="4" name="Picture 1" descr="C:\Users\Work\Desktop\Present\qrcode\MISTgithub.png"/>
          <p:cNvPicPr>
            <a:picLocks noChangeAspect="1" noChangeArrowheads="1"/>
          </p:cNvPicPr>
          <p:nvPr/>
        </p:nvPicPr>
        <p:blipFill>
          <a:blip r:embed="rId2" cstate="print"/>
          <a:srcRect/>
          <a:stretch>
            <a:fillRect/>
          </a:stretch>
        </p:blipFill>
        <p:spPr bwMode="auto">
          <a:xfrm>
            <a:off x="0" y="2343150"/>
            <a:ext cx="4286250" cy="4286250"/>
          </a:xfrm>
          <a:prstGeom prst="rect">
            <a:avLst/>
          </a:prstGeom>
          <a:noFill/>
        </p:spPr>
      </p:pic>
      <p:pic>
        <p:nvPicPr>
          <p:cNvPr id="5" name="Picture 2" descr="C:\Users\Work\Desktop\Present\qrcode\INSPYREDgithub.png"/>
          <p:cNvPicPr>
            <a:picLocks noChangeAspect="1" noChangeArrowheads="1"/>
          </p:cNvPicPr>
          <p:nvPr/>
        </p:nvPicPr>
        <p:blipFill>
          <a:blip r:embed="rId3" cstate="print"/>
          <a:srcRect/>
          <a:stretch>
            <a:fillRect/>
          </a:stretch>
        </p:blipFill>
        <p:spPr bwMode="auto">
          <a:xfrm>
            <a:off x="4857750" y="2343150"/>
            <a:ext cx="4286250" cy="4286250"/>
          </a:xfrm>
          <a:prstGeom prst="rect">
            <a:avLst/>
          </a:prstGeom>
          <a:noFill/>
        </p:spPr>
      </p:pic>
      <p:sp>
        <p:nvSpPr>
          <p:cNvPr id="6" name="TextBox 5"/>
          <p:cNvSpPr txBox="1"/>
          <p:nvPr/>
        </p:nvSpPr>
        <p:spPr>
          <a:xfrm>
            <a:off x="253743" y="2096869"/>
            <a:ext cx="3861057" cy="646331"/>
          </a:xfrm>
          <a:prstGeom prst="rect">
            <a:avLst/>
          </a:prstGeom>
          <a:noFill/>
        </p:spPr>
        <p:txBody>
          <a:bodyPr wrap="none" rtlCol="0">
            <a:spAutoFit/>
          </a:bodyPr>
          <a:lstStyle/>
          <a:p>
            <a:pPr marL="0" lvl="1"/>
            <a:r>
              <a:rPr lang="en-US" dirty="0" smtClean="0">
                <a:solidFill>
                  <a:srgbClr val="7030A0"/>
                </a:solidFill>
                <a:hlinkClick r:id="rId4"/>
              </a:rPr>
              <a:t>https://github.com/Jacob-Barhak/MIST</a:t>
            </a:r>
            <a:endParaRPr lang="en-US" dirty="0" smtClean="0">
              <a:solidFill>
                <a:srgbClr val="7030A0"/>
              </a:solidFill>
            </a:endParaRPr>
          </a:p>
          <a:p>
            <a:endParaRPr lang="en-US" dirty="0"/>
          </a:p>
        </p:txBody>
      </p:sp>
      <p:sp>
        <p:nvSpPr>
          <p:cNvPr id="7" name="TextBox 6"/>
          <p:cNvSpPr txBox="1"/>
          <p:nvPr/>
        </p:nvSpPr>
        <p:spPr>
          <a:xfrm>
            <a:off x="5160782" y="2096869"/>
            <a:ext cx="3754618" cy="923330"/>
          </a:xfrm>
          <a:prstGeom prst="rect">
            <a:avLst/>
          </a:prstGeom>
          <a:noFill/>
        </p:spPr>
        <p:txBody>
          <a:bodyPr wrap="none" rtlCol="0">
            <a:spAutoFit/>
          </a:bodyPr>
          <a:lstStyle/>
          <a:p>
            <a:pPr marL="0" lvl="1"/>
            <a:r>
              <a:rPr lang="en-US" u="sng" dirty="0" smtClean="0">
                <a:hlinkClick r:id="rId5"/>
              </a:rPr>
              <a:t>https://github.com/inspyred/inspyred</a:t>
            </a:r>
            <a:endParaRPr lang="en-US" dirty="0" smtClean="0"/>
          </a:p>
          <a:p>
            <a:pPr marL="0" lvl="1"/>
            <a:endParaRPr lang="en-US" dirty="0" smtClean="0">
              <a:solidFill>
                <a:srgbClr val="7030A0"/>
              </a:solidFill>
            </a:endParaRP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INSPYRED Evolutionary Computation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INSPYRED elements provided by MIST:</a:t>
            </a:r>
          </a:p>
          <a:p>
            <a:pPr lvl="1"/>
            <a:r>
              <a:rPr lang="en-US" b="1" dirty="0" smtClean="0"/>
              <a:t>Evaluator:</a:t>
            </a:r>
            <a:r>
              <a:rPr lang="en-US" dirty="0" smtClean="0"/>
              <a:t> Score a specific sub-population = Fitness function</a:t>
            </a:r>
          </a:p>
          <a:p>
            <a:pPr lvl="1"/>
            <a:r>
              <a:rPr lang="en-US" b="1" dirty="0" smtClean="0"/>
              <a:t>Generator: </a:t>
            </a:r>
            <a:r>
              <a:rPr lang="en-US" dirty="0" smtClean="0"/>
              <a:t>Generates a sub-population from candidate population</a:t>
            </a:r>
          </a:p>
          <a:p>
            <a:pPr lvl="1"/>
            <a:r>
              <a:rPr lang="en-US" b="1" dirty="0" smtClean="0"/>
              <a:t>Random generator: </a:t>
            </a:r>
            <a:r>
              <a:rPr lang="en-US" dirty="0" smtClean="0"/>
              <a:t>Control random numbers: Allows Reproducibility</a:t>
            </a:r>
          </a:p>
          <a:p>
            <a:pPr lvl="1"/>
            <a:r>
              <a:rPr lang="en-US" b="1" dirty="0" err="1" smtClean="0"/>
              <a:t>Variators</a:t>
            </a:r>
            <a:r>
              <a:rPr lang="en-US" b="1" dirty="0" smtClean="0"/>
              <a:t>:</a:t>
            </a:r>
          </a:p>
          <a:p>
            <a:pPr lvl="2"/>
            <a:r>
              <a:rPr lang="en-US" dirty="0" smtClean="0"/>
              <a:t>Cross Over: method to create a sub populations from two others</a:t>
            </a:r>
          </a:p>
          <a:p>
            <a:pPr lvl="2"/>
            <a:r>
              <a:rPr lang="en-US" dirty="0" smtClean="0"/>
              <a:t>Mutation: Method to change a sub-population</a:t>
            </a:r>
          </a:p>
          <a:p>
            <a:pPr lvl="1"/>
            <a:r>
              <a:rPr lang="en-US" b="1" dirty="0" smtClean="0"/>
              <a:t>Terminators:</a:t>
            </a:r>
          </a:p>
          <a:p>
            <a:pPr lvl="2"/>
            <a:r>
              <a:rPr lang="en-US" dirty="0" smtClean="0"/>
              <a:t>Max </a:t>
            </a:r>
            <a:r>
              <a:rPr lang="en-US" dirty="0" err="1" smtClean="0"/>
              <a:t>Eval</a:t>
            </a:r>
            <a:r>
              <a:rPr lang="en-US" dirty="0" smtClean="0"/>
              <a:t>: stop when computation is too long</a:t>
            </a:r>
          </a:p>
          <a:p>
            <a:pPr lvl="2"/>
            <a:r>
              <a:rPr lang="en-US" dirty="0" smtClean="0"/>
              <a:t>Max Stable: Stop when result Is stable </a:t>
            </a:r>
          </a:p>
          <a:p>
            <a:pPr lvl="1"/>
            <a:endParaRPr lang="en-US" dirty="0" smtClean="0"/>
          </a:p>
          <a:p>
            <a:pPr lvl="1"/>
            <a:r>
              <a:rPr lang="en-US" b="1" dirty="0" smtClean="0"/>
              <a:t>Additional parameters: </a:t>
            </a:r>
            <a:r>
              <a:rPr lang="en-US" dirty="0" smtClean="0"/>
              <a:t>Population Size, Sub-population Size, etc. </a:t>
            </a:r>
          </a:p>
          <a:p>
            <a:pPr lvl="1"/>
            <a:r>
              <a:rPr lang="en-US" b="1" dirty="0" smtClean="0"/>
              <a:t>Selector: </a:t>
            </a:r>
            <a:r>
              <a:rPr lang="en-US" dirty="0" smtClean="0"/>
              <a:t>Standard INSPYRED Tournament</a:t>
            </a:r>
          </a:p>
          <a:p>
            <a:pPr lvl="1"/>
            <a:r>
              <a:rPr lang="en-US" b="1" dirty="0" smtClean="0"/>
              <a:t>Observer: </a:t>
            </a:r>
            <a:r>
              <a:rPr lang="en-US" dirty="0" smtClean="0"/>
              <a:t>Standard INSPYRED statistic observer</a:t>
            </a:r>
          </a:p>
          <a:p>
            <a:endParaRPr lang="en-US" dirty="0" smtClean="0"/>
          </a:p>
          <a:p>
            <a:endParaRPr lang="en-US" dirty="0" smtClean="0">
              <a:solidFill>
                <a:srgbClr val="7030A0"/>
              </a:solidFill>
            </a:endParaRPr>
          </a:p>
          <a:p>
            <a:pPr>
              <a:buNone/>
            </a:pPr>
            <a:endParaRPr lang="en-US" dirty="0" smtClean="0"/>
          </a:p>
          <a:p>
            <a:pPr lvl="1"/>
            <a:endParaRPr lang="en-US" dirty="0" smtClean="0"/>
          </a:p>
          <a:p>
            <a:pPr lvl="1"/>
            <a:endParaRPr lang="en-US" dirty="0" smtClean="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Simulation Language / Compiler</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Strict Expression language – a subset of Python with extensions:</a:t>
            </a:r>
          </a:p>
          <a:p>
            <a:pPr lvl="1"/>
            <a:r>
              <a:rPr lang="en-US" dirty="0" smtClean="0"/>
              <a:t>Supported Types: </a:t>
            </a:r>
            <a:r>
              <a:rPr lang="en-US" dirty="0" smtClean="0">
                <a:solidFill>
                  <a:srgbClr val="0070C0"/>
                </a:solidFill>
              </a:rPr>
              <a:t>Integer, Number, Expression, State Indicator, System Option</a:t>
            </a:r>
          </a:p>
          <a:p>
            <a:pPr lvl="1"/>
            <a:r>
              <a:rPr lang="en-US" dirty="0" smtClean="0"/>
              <a:t>Comparison: </a:t>
            </a:r>
            <a:r>
              <a:rPr lang="en-US" dirty="0" err="1" smtClean="0">
                <a:solidFill>
                  <a:srgbClr val="0070C0"/>
                </a:solidFill>
              </a:rPr>
              <a:t>Eq</a:t>
            </a:r>
            <a:r>
              <a:rPr lang="en-US" dirty="0" smtClean="0">
                <a:solidFill>
                  <a:srgbClr val="0070C0"/>
                </a:solidFill>
              </a:rPr>
              <a:t>, Ne, </a:t>
            </a:r>
            <a:r>
              <a:rPr lang="en-US" dirty="0" err="1" smtClean="0">
                <a:solidFill>
                  <a:srgbClr val="0070C0"/>
                </a:solidFill>
              </a:rPr>
              <a:t>Gr</a:t>
            </a:r>
            <a:r>
              <a:rPr lang="en-US" dirty="0" smtClean="0">
                <a:solidFill>
                  <a:srgbClr val="0070C0"/>
                </a:solidFill>
              </a:rPr>
              <a:t>, </a:t>
            </a:r>
            <a:r>
              <a:rPr lang="en-US" dirty="0" err="1" smtClean="0">
                <a:solidFill>
                  <a:srgbClr val="0070C0"/>
                </a:solidFill>
              </a:rPr>
              <a:t>Ge</a:t>
            </a:r>
            <a:r>
              <a:rPr lang="en-US" dirty="0" smtClean="0">
                <a:solidFill>
                  <a:srgbClr val="0070C0"/>
                </a:solidFill>
              </a:rPr>
              <a:t>, Ls, Le</a:t>
            </a:r>
          </a:p>
          <a:p>
            <a:pPr lvl="1"/>
            <a:r>
              <a:rPr lang="en-US" dirty="0" smtClean="0"/>
              <a:t>Boolean operators: </a:t>
            </a:r>
            <a:r>
              <a:rPr lang="en-US" dirty="0" smtClean="0">
                <a:solidFill>
                  <a:srgbClr val="0070C0"/>
                </a:solidFill>
              </a:rPr>
              <a:t>Or, And, Not, </a:t>
            </a:r>
            <a:r>
              <a:rPr lang="en-US" dirty="0" err="1" smtClean="0">
                <a:solidFill>
                  <a:srgbClr val="0070C0"/>
                </a:solidFill>
              </a:rPr>
              <a:t>IsTrue</a:t>
            </a:r>
            <a:endParaRPr lang="en-US" dirty="0" smtClean="0">
              <a:solidFill>
                <a:srgbClr val="0070C0"/>
              </a:solidFill>
            </a:endParaRPr>
          </a:p>
          <a:p>
            <a:pPr lvl="1"/>
            <a:r>
              <a:rPr lang="en-US" dirty="0" smtClean="0"/>
              <a:t>Special math: </a:t>
            </a:r>
            <a:r>
              <a:rPr lang="en-US" dirty="0" err="1" smtClean="0">
                <a:solidFill>
                  <a:srgbClr val="0070C0"/>
                </a:solidFill>
              </a:rPr>
              <a:t>Inf</a:t>
            </a:r>
            <a:r>
              <a:rPr lang="en-US" dirty="0" smtClean="0">
                <a:solidFill>
                  <a:srgbClr val="0070C0"/>
                </a:solidFill>
              </a:rPr>
              <a:t>, </a:t>
            </a:r>
            <a:r>
              <a:rPr lang="en-US" dirty="0" err="1" smtClean="0">
                <a:solidFill>
                  <a:srgbClr val="0070C0"/>
                </a:solidFill>
              </a:rPr>
              <a:t>NaN</a:t>
            </a:r>
            <a:r>
              <a:rPr lang="en-US" dirty="0" smtClean="0">
                <a:solidFill>
                  <a:srgbClr val="0070C0"/>
                </a:solidFill>
              </a:rPr>
              <a:t>, </a:t>
            </a:r>
            <a:r>
              <a:rPr lang="en-US" dirty="0" err="1" smtClean="0">
                <a:solidFill>
                  <a:srgbClr val="0070C0"/>
                </a:solidFill>
              </a:rPr>
              <a:t>IsInvalidNumber</a:t>
            </a:r>
            <a:r>
              <a:rPr lang="en-US" dirty="0" smtClean="0">
                <a:solidFill>
                  <a:srgbClr val="0070C0"/>
                </a:solidFill>
              </a:rPr>
              <a:t>, </a:t>
            </a:r>
            <a:r>
              <a:rPr lang="en-US" dirty="0" err="1" smtClean="0">
                <a:solidFill>
                  <a:srgbClr val="0070C0"/>
                </a:solidFill>
              </a:rPr>
              <a:t>IsInfiniteNumber</a:t>
            </a:r>
            <a:r>
              <a:rPr lang="en-US" dirty="0" smtClean="0">
                <a:solidFill>
                  <a:srgbClr val="0070C0"/>
                </a:solidFill>
              </a:rPr>
              <a:t>, </a:t>
            </a:r>
            <a:r>
              <a:rPr lang="en-US" dirty="0" err="1" smtClean="0">
                <a:solidFill>
                  <a:srgbClr val="0070C0"/>
                </a:solidFill>
              </a:rPr>
              <a:t>IsFiniteNumber</a:t>
            </a:r>
            <a:endParaRPr lang="en-US" dirty="0" smtClean="0">
              <a:solidFill>
                <a:srgbClr val="0070C0"/>
              </a:solidFill>
            </a:endParaRPr>
          </a:p>
          <a:p>
            <a:pPr lvl="1"/>
            <a:r>
              <a:rPr lang="en-US" dirty="0" smtClean="0"/>
              <a:t>Mathematical functions: </a:t>
            </a:r>
            <a:r>
              <a:rPr lang="en-US" dirty="0" smtClean="0">
                <a:solidFill>
                  <a:srgbClr val="0070C0"/>
                </a:solidFill>
              </a:rPr>
              <a:t>Exp, Log, </a:t>
            </a:r>
            <a:r>
              <a:rPr lang="en-US" dirty="0" err="1" smtClean="0">
                <a:solidFill>
                  <a:srgbClr val="0070C0"/>
                </a:solidFill>
              </a:rPr>
              <a:t>Ln</a:t>
            </a:r>
            <a:r>
              <a:rPr lang="en-US" dirty="0" smtClean="0">
                <a:solidFill>
                  <a:srgbClr val="0070C0"/>
                </a:solidFill>
              </a:rPr>
              <a:t>, Log10, </a:t>
            </a:r>
            <a:r>
              <a:rPr lang="en-US" dirty="0" err="1" smtClean="0">
                <a:solidFill>
                  <a:srgbClr val="0070C0"/>
                </a:solidFill>
              </a:rPr>
              <a:t>Pow</a:t>
            </a:r>
            <a:r>
              <a:rPr lang="en-US" dirty="0" smtClean="0">
                <a:solidFill>
                  <a:srgbClr val="0070C0"/>
                </a:solidFill>
              </a:rPr>
              <a:t>, </a:t>
            </a:r>
            <a:r>
              <a:rPr lang="en-US" dirty="0" err="1" smtClean="0">
                <a:solidFill>
                  <a:srgbClr val="0070C0"/>
                </a:solidFill>
              </a:rPr>
              <a:t>Sqrt</a:t>
            </a:r>
            <a:r>
              <a:rPr lang="en-US" dirty="0" smtClean="0">
                <a:solidFill>
                  <a:srgbClr val="0070C0"/>
                </a:solidFill>
              </a:rPr>
              <a:t>, Pi</a:t>
            </a:r>
          </a:p>
          <a:p>
            <a:pPr lvl="1"/>
            <a:r>
              <a:rPr lang="en-US" dirty="0" smtClean="0"/>
              <a:t>Other functions: </a:t>
            </a:r>
            <a:r>
              <a:rPr lang="en-US" dirty="0" smtClean="0">
                <a:solidFill>
                  <a:srgbClr val="0070C0"/>
                </a:solidFill>
              </a:rPr>
              <a:t>Mod, Abs, Floor, Ceil, Max, Min</a:t>
            </a:r>
          </a:p>
          <a:p>
            <a:pPr lvl="1"/>
            <a:r>
              <a:rPr lang="en-US" dirty="0" smtClean="0"/>
              <a:t>Statistical: </a:t>
            </a:r>
            <a:r>
              <a:rPr lang="en-US" dirty="0" smtClean="0">
                <a:solidFill>
                  <a:srgbClr val="0070C0"/>
                </a:solidFill>
              </a:rPr>
              <a:t>Bernoulli, Binomial, Geometric, Uniform, Gaussian</a:t>
            </a:r>
          </a:p>
          <a:p>
            <a:pPr lvl="1"/>
            <a:r>
              <a:rPr lang="en-US" dirty="0" smtClean="0"/>
              <a:t>Control and Data Access: </a:t>
            </a:r>
            <a:r>
              <a:rPr lang="en-US" dirty="0" err="1" smtClean="0">
                <a:solidFill>
                  <a:srgbClr val="0070C0"/>
                </a:solidFill>
              </a:rPr>
              <a:t>Iif</a:t>
            </a:r>
            <a:r>
              <a:rPr lang="en-US" dirty="0" smtClean="0">
                <a:solidFill>
                  <a:srgbClr val="0070C0"/>
                </a:solidFill>
              </a:rPr>
              <a:t>, Table</a:t>
            </a:r>
          </a:p>
          <a:p>
            <a:pPr lvl="1"/>
            <a:r>
              <a:rPr lang="en-US" dirty="0" smtClean="0"/>
              <a:t>Application specific: </a:t>
            </a:r>
            <a:r>
              <a:rPr lang="en-US" dirty="0" err="1" smtClean="0">
                <a:solidFill>
                  <a:srgbClr val="0070C0"/>
                </a:solidFill>
              </a:rPr>
              <a:t>CostWizard</a:t>
            </a:r>
            <a:endParaRPr lang="en-US" dirty="0" smtClean="0">
              <a:solidFill>
                <a:srgbClr val="0070C0"/>
              </a:solidFill>
            </a:endParaRPr>
          </a:p>
          <a:p>
            <a:endParaRPr lang="en-US" dirty="0" smtClean="0"/>
          </a:p>
          <a:p>
            <a:r>
              <a:rPr lang="en-US" dirty="0" smtClean="0"/>
              <a:t>Features:</a:t>
            </a:r>
          </a:p>
          <a:p>
            <a:pPr lvl="1"/>
            <a:r>
              <a:rPr lang="en-US" dirty="0" smtClean="0"/>
              <a:t>Compiles into Python</a:t>
            </a:r>
          </a:p>
          <a:p>
            <a:pPr lvl="1"/>
            <a:r>
              <a:rPr lang="en-US" dirty="0" smtClean="0"/>
              <a:t>Syntax check upon expression definition</a:t>
            </a:r>
          </a:p>
          <a:p>
            <a:pPr lvl="1"/>
            <a:r>
              <a:rPr lang="en-US" dirty="0" smtClean="0"/>
              <a:t>Runtime Bound Checks</a:t>
            </a:r>
          </a:p>
          <a:p>
            <a:pPr lvl="1"/>
            <a:r>
              <a:rPr lang="en-US" dirty="0" smtClean="0"/>
              <a:t>Runtime recalculation due to out of bounds random error</a:t>
            </a:r>
          </a:p>
        </p:txBody>
      </p:sp>
      <p:sp>
        <p:nvSpPr>
          <p:cNvPr id="6" name="Cloud Callout 5"/>
          <p:cNvSpPr/>
          <p:nvPr/>
        </p:nvSpPr>
        <p:spPr>
          <a:xfrm>
            <a:off x="4724400" y="3733800"/>
            <a:ext cx="4191000" cy="1981200"/>
          </a:xfrm>
          <a:prstGeom prst="cloudCallout">
            <a:avLst>
              <a:gd name="adj1" fmla="val 1759"/>
              <a:gd name="adj2" fmla="val -790"/>
            </a:avLst>
          </a:prstGeom>
          <a:solidFill>
            <a:schemeClr val="accent1">
              <a:lumMod val="20000"/>
              <a:lumOff val="80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MIST</a:t>
            </a: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p:txBody>
      </p:sp>
      <p:sp>
        <p:nvSpPr>
          <p:cNvPr id="12" name="Right Arrow 11"/>
          <p:cNvSpPr/>
          <p:nvPr/>
        </p:nvSpPr>
        <p:spPr>
          <a:xfrm>
            <a:off x="6324600" y="4419600"/>
            <a:ext cx="1066800" cy="6096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rgbClr val="00B050"/>
                </a:solidFill>
              </a:rPr>
              <a:t>Compile</a:t>
            </a:r>
            <a:endParaRPr lang="en-US" sz="1600" dirty="0">
              <a:solidFill>
                <a:srgbClr val="00B050"/>
              </a:solidFill>
            </a:endParaRPr>
          </a:p>
        </p:txBody>
      </p:sp>
      <p:sp>
        <p:nvSpPr>
          <p:cNvPr id="14" name="Flowchart: Magnetic Disk 13"/>
          <p:cNvSpPr/>
          <p:nvPr/>
        </p:nvSpPr>
        <p:spPr>
          <a:xfrm>
            <a:off x="7848600" y="5867400"/>
            <a:ext cx="1143000" cy="685800"/>
          </a:xfrm>
          <a:prstGeom prst="flowChartMagneticDisk">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Results</a:t>
            </a:r>
            <a:endParaRPr lang="en-US" dirty="0">
              <a:solidFill>
                <a:schemeClr val="tx1"/>
              </a:solidFill>
            </a:endParaRPr>
          </a:p>
        </p:txBody>
      </p:sp>
      <p:sp>
        <p:nvSpPr>
          <p:cNvPr id="15" name="Vertical Scroll 14"/>
          <p:cNvSpPr/>
          <p:nvPr/>
        </p:nvSpPr>
        <p:spPr>
          <a:xfrm>
            <a:off x="4876800" y="4267200"/>
            <a:ext cx="1752600" cy="914400"/>
          </a:xfrm>
          <a:prstGeom prst="verticalScroll">
            <a:avLst>
              <a:gd name="adj" fmla="val 25000"/>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Model/ Population</a:t>
            </a:r>
            <a:endParaRPr lang="en-US" dirty="0">
              <a:solidFill>
                <a:schemeClr val="tx1"/>
              </a:solidFill>
            </a:endParaRPr>
          </a:p>
        </p:txBody>
      </p:sp>
      <p:sp>
        <p:nvSpPr>
          <p:cNvPr id="13" name="Right Arrow 12"/>
          <p:cNvSpPr/>
          <p:nvPr/>
        </p:nvSpPr>
        <p:spPr>
          <a:xfrm rot="4273438">
            <a:off x="7551208" y="5094349"/>
            <a:ext cx="973564" cy="71764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rgbClr val="00B050"/>
                </a:solidFill>
              </a:rPr>
              <a:t>  Run</a:t>
            </a:r>
            <a:endParaRPr lang="en-US" sz="1600" dirty="0">
              <a:solidFill>
                <a:srgbClr val="00B050"/>
              </a:solidFill>
            </a:endParaRPr>
          </a:p>
        </p:txBody>
      </p:sp>
      <p:sp>
        <p:nvSpPr>
          <p:cNvPr id="7" name="Vertical Scroll 6"/>
          <p:cNvSpPr/>
          <p:nvPr/>
        </p:nvSpPr>
        <p:spPr>
          <a:xfrm>
            <a:off x="7162800" y="4267200"/>
            <a:ext cx="1524000" cy="914400"/>
          </a:xfrm>
          <a:prstGeom prst="verticalScroll">
            <a:avLst>
              <a:gd name="adj" fmla="val 25000"/>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Python Script</a:t>
            </a:r>
            <a:endParaRPr lang="en-US" dirty="0">
              <a:solidFill>
                <a:schemeClr val="tx1"/>
              </a:solidFill>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Monte Carlo Initialization: </a:t>
            </a:r>
            <a:br>
              <a:rPr lang="en-US" dirty="0" smtClean="0"/>
            </a:br>
            <a:r>
              <a:rPr lang="en-US" dirty="0" smtClean="0"/>
              <a:t>Distribution to Population Generation </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The system:</a:t>
            </a:r>
          </a:p>
          <a:p>
            <a:pPr lvl="1"/>
            <a:r>
              <a:rPr lang="en-US" dirty="0" smtClean="0"/>
              <a:t>Compiles distributions into initialization code before simulation</a:t>
            </a:r>
          </a:p>
          <a:p>
            <a:pPr lvl="1"/>
            <a:r>
              <a:rPr lang="en-US" dirty="0" smtClean="0"/>
              <a:t>Automatically resolves calculation order</a:t>
            </a:r>
          </a:p>
          <a:p>
            <a:pPr lvl="1"/>
            <a:r>
              <a:rPr lang="en-US" dirty="0" smtClean="0"/>
              <a:t>Can handle interdependencies</a:t>
            </a:r>
          </a:p>
          <a:p>
            <a:pPr lvl="1"/>
            <a:r>
              <a:rPr lang="en-US" dirty="0" smtClean="0"/>
              <a:t>Evolutionary Computation towards user defined objectives</a:t>
            </a:r>
          </a:p>
          <a:p>
            <a:endParaRPr lang="en-US" dirty="0" smtClean="0"/>
          </a:p>
          <a:p>
            <a:r>
              <a:rPr lang="en-US" dirty="0" smtClean="0"/>
              <a:t>Example with no objectives:</a:t>
            </a:r>
          </a:p>
          <a:p>
            <a:pPr lvl="1">
              <a:buNone/>
            </a:pPr>
            <a:r>
              <a:rPr lang="en-US" dirty="0" smtClean="0"/>
              <a:t>Age ~ </a:t>
            </a:r>
            <a:r>
              <a:rPr lang="en-US" dirty="0" smtClean="0">
                <a:solidFill>
                  <a:srgbClr val="0070C0"/>
                </a:solidFill>
              </a:rPr>
              <a:t>61+8.2*CappedGaussian3</a:t>
            </a:r>
          </a:p>
          <a:p>
            <a:pPr lvl="1">
              <a:buNone/>
            </a:pPr>
            <a:r>
              <a:rPr lang="en-US" dirty="0" smtClean="0"/>
              <a:t>Male ~ </a:t>
            </a:r>
            <a:r>
              <a:rPr lang="en-US" dirty="0" smtClean="0">
                <a:solidFill>
                  <a:srgbClr val="0070C0"/>
                </a:solidFill>
              </a:rPr>
              <a:t>Bernoulli(803/1199)</a:t>
            </a:r>
          </a:p>
          <a:p>
            <a:pPr lvl="1">
              <a:buNone/>
            </a:pPr>
            <a:r>
              <a:rPr lang="en-US" dirty="0" smtClean="0"/>
              <a:t>SBP ~ </a:t>
            </a:r>
            <a:r>
              <a:rPr lang="en-US" dirty="0" smtClean="0">
                <a:solidFill>
                  <a:srgbClr val="0070C0"/>
                </a:solidFill>
              </a:rPr>
              <a:t>133.4+16.4*CappedGaussian3</a:t>
            </a:r>
          </a:p>
          <a:p>
            <a:pPr lvl="1">
              <a:buNone/>
            </a:pPr>
            <a:r>
              <a:rPr lang="en-US" dirty="0" err="1" smtClean="0"/>
              <a:t>AgeAtDiagnosisOfDiabetes</a:t>
            </a:r>
            <a:r>
              <a:rPr lang="en-US" dirty="0" smtClean="0"/>
              <a:t> ~ </a:t>
            </a:r>
            <a:r>
              <a:rPr lang="en-US" dirty="0" smtClean="0">
                <a:solidFill>
                  <a:srgbClr val="0070C0"/>
                </a:solidFill>
              </a:rPr>
              <a:t>Age - 8</a:t>
            </a:r>
          </a:p>
          <a:p>
            <a:endParaRPr lang="en-US" dirty="0" smtClean="0"/>
          </a:p>
          <a:p>
            <a:endParaRPr lang="en-US" b="1" dirty="0" smtClean="0"/>
          </a:p>
          <a:p>
            <a:r>
              <a:rPr lang="en-US" b="1" dirty="0" smtClean="0"/>
              <a:t>Good for: </a:t>
            </a:r>
          </a:p>
          <a:p>
            <a:pPr lvl="1"/>
            <a:r>
              <a:rPr lang="en-US" dirty="0" smtClean="0"/>
              <a:t>Using published aggregate data from clinical trial publications</a:t>
            </a:r>
          </a:p>
          <a:p>
            <a:pPr lvl="1"/>
            <a:r>
              <a:rPr lang="en-US" dirty="0" smtClean="0"/>
              <a:t>Avoiding using individual data that is typically restricted</a:t>
            </a:r>
          </a:p>
          <a:p>
            <a:pPr lvl="1"/>
            <a:r>
              <a:rPr lang="en-US" dirty="0" smtClean="0"/>
              <a:t>Allowing access to more population information</a:t>
            </a:r>
          </a:p>
          <a:p>
            <a:pPr lvl="1">
              <a:buNone/>
            </a:pPr>
            <a:endParaRPr lang="en-US" dirty="0" smtClean="0"/>
          </a:p>
          <a:p>
            <a:pPr lvl="1"/>
            <a:endParaRPr lang="en-US" dirty="0" smtClean="0"/>
          </a:p>
          <a:p>
            <a:pPr lvl="1"/>
            <a:endParaRPr lang="en-US" dirty="0" smtClean="0"/>
          </a:p>
          <a:p>
            <a:pPr lvl="1"/>
            <a:endParaRPr lang="en-US" dirty="0" smtClean="0"/>
          </a:p>
          <a:p>
            <a:pPr lvl="1"/>
            <a:endParaRPr lang="en-US" dirty="0" smtClean="0"/>
          </a:p>
          <a:p>
            <a:endParaRPr lang="en-US" dirty="0" smtClean="0"/>
          </a:p>
          <a:p>
            <a:endParaRPr lang="en-US" dirty="0" smtClean="0"/>
          </a:p>
        </p:txBody>
      </p:sp>
      <p:graphicFrame>
        <p:nvGraphicFramePr>
          <p:cNvPr id="4" name="Table 3"/>
          <p:cNvGraphicFramePr>
            <a:graphicFrameLocks noGrp="1"/>
          </p:cNvGraphicFramePr>
          <p:nvPr/>
        </p:nvGraphicFramePr>
        <p:xfrm>
          <a:off x="4571999" y="3048000"/>
          <a:ext cx="4038600" cy="1337310"/>
        </p:xfrm>
        <a:graphic>
          <a:graphicData uri="http://schemas.openxmlformats.org/drawingml/2006/table">
            <a:tbl>
              <a:tblPr firstRow="1" bandRow="1">
                <a:tableStyleId>{073A0DAA-6AF3-43AB-8588-CEC1D06C72B9}</a:tableStyleId>
              </a:tblPr>
              <a:tblGrid>
                <a:gridCol w="854318"/>
                <a:gridCol w="465992"/>
                <a:gridCol w="698988"/>
                <a:gridCol w="2019302"/>
              </a:tblGrid>
              <a:tr h="124204">
                <a:tc>
                  <a:txBody>
                    <a:bodyPr/>
                    <a:lstStyle/>
                    <a:p>
                      <a:pPr algn="ctr" fontAlgn="b"/>
                      <a:r>
                        <a:rPr lang="en-US" sz="1400" u="none" strike="noStrike" dirty="0"/>
                        <a:t>Age</a:t>
                      </a:r>
                      <a:endParaRPr lang="en-US" sz="1400" b="0" i="0" u="none" strike="noStrike" dirty="0">
                        <a:solidFill>
                          <a:srgbClr val="000000"/>
                        </a:solidFill>
                        <a:latin typeface="Calibri"/>
                      </a:endParaRPr>
                    </a:p>
                  </a:txBody>
                  <a:tcPr marL="9525" marR="9525" marT="9525" marB="0" anchor="b"/>
                </a:tc>
                <a:tc>
                  <a:txBody>
                    <a:bodyPr/>
                    <a:lstStyle/>
                    <a:p>
                      <a:pPr algn="ctr" fontAlgn="b"/>
                      <a:r>
                        <a:rPr lang="en-US" sz="1400" u="none" strike="noStrike"/>
                        <a:t>Male</a:t>
                      </a:r>
                      <a:endParaRPr lang="en-US" sz="1400" b="0" i="0" u="none" strike="noStrike">
                        <a:solidFill>
                          <a:srgbClr val="000000"/>
                        </a:solidFill>
                        <a:latin typeface="Calibri"/>
                      </a:endParaRPr>
                    </a:p>
                  </a:txBody>
                  <a:tcPr marL="9525" marR="9525" marT="9525" marB="0" anchor="b"/>
                </a:tc>
                <a:tc>
                  <a:txBody>
                    <a:bodyPr/>
                    <a:lstStyle/>
                    <a:p>
                      <a:pPr algn="ctr" fontAlgn="b"/>
                      <a:r>
                        <a:rPr lang="en-US" sz="1400" u="none" strike="noStrike" dirty="0"/>
                        <a:t>SBP</a:t>
                      </a:r>
                      <a:endParaRPr lang="en-US" sz="1400" b="0" i="0" u="none" strike="noStrike" dirty="0">
                        <a:solidFill>
                          <a:srgbClr val="000000"/>
                        </a:solidFill>
                        <a:latin typeface="Calibri"/>
                      </a:endParaRPr>
                    </a:p>
                  </a:txBody>
                  <a:tcPr marL="9525" marR="9525" marT="9525" marB="0" anchor="b"/>
                </a:tc>
                <a:tc>
                  <a:txBody>
                    <a:bodyPr/>
                    <a:lstStyle/>
                    <a:p>
                      <a:pPr algn="ctr" fontAlgn="b"/>
                      <a:r>
                        <a:rPr lang="en-US" sz="1400" u="none" strike="noStrike" dirty="0" err="1"/>
                        <a:t>AgeAtDiagnosisOfDiabetes</a:t>
                      </a:r>
                      <a:endParaRPr lang="en-US" sz="1400" b="0" i="0" u="none" strike="noStrike" dirty="0">
                        <a:solidFill>
                          <a:srgbClr val="000000"/>
                        </a:solidFill>
                        <a:latin typeface="Calibri"/>
                      </a:endParaRPr>
                    </a:p>
                  </a:txBody>
                  <a:tcPr marL="9525" marR="9525" marT="9525" marB="0" anchor="b"/>
                </a:tc>
              </a:tr>
              <a:tr h="203759">
                <a:tc>
                  <a:txBody>
                    <a:bodyPr/>
                    <a:lstStyle/>
                    <a:p>
                      <a:pPr algn="ctr" fontAlgn="b"/>
                      <a:r>
                        <a:rPr lang="en-US" sz="1400" u="none" strike="noStrike" dirty="0"/>
                        <a:t>65.51415</a:t>
                      </a:r>
                      <a:endParaRPr lang="en-US" sz="1400" b="0" i="0" u="none" strike="noStrike" dirty="0">
                        <a:solidFill>
                          <a:srgbClr val="000000"/>
                        </a:solidFill>
                        <a:latin typeface="Calibri"/>
                      </a:endParaRPr>
                    </a:p>
                  </a:txBody>
                  <a:tcPr marL="9525" marR="9525" marT="9525" marB="0" anchor="b"/>
                </a:tc>
                <a:tc>
                  <a:txBody>
                    <a:bodyPr/>
                    <a:lstStyle/>
                    <a:p>
                      <a:pPr algn="ctr" fontAlgn="b"/>
                      <a:r>
                        <a:rPr lang="en-US" sz="1400" u="none" strike="noStrike" dirty="0"/>
                        <a:t>1</a:t>
                      </a:r>
                      <a:endParaRPr lang="en-US" sz="1400" b="0" i="0" u="none" strike="noStrike" dirty="0">
                        <a:solidFill>
                          <a:srgbClr val="000000"/>
                        </a:solidFill>
                        <a:latin typeface="Calibri"/>
                      </a:endParaRPr>
                    </a:p>
                  </a:txBody>
                  <a:tcPr marL="9525" marR="9525" marT="9525" marB="0" anchor="b"/>
                </a:tc>
                <a:tc>
                  <a:txBody>
                    <a:bodyPr/>
                    <a:lstStyle/>
                    <a:p>
                      <a:pPr algn="ctr" fontAlgn="b"/>
                      <a:r>
                        <a:rPr lang="en-US" sz="1400" u="none" strike="noStrike" dirty="0"/>
                        <a:t>129.1721</a:t>
                      </a:r>
                      <a:endParaRPr lang="en-US" sz="1400" b="0" i="0" u="none" strike="noStrike" dirty="0">
                        <a:solidFill>
                          <a:srgbClr val="000000"/>
                        </a:solidFill>
                        <a:latin typeface="Calibri"/>
                      </a:endParaRPr>
                    </a:p>
                  </a:txBody>
                  <a:tcPr marL="9525" marR="9525" marT="9525" marB="0" anchor="b"/>
                </a:tc>
                <a:tc>
                  <a:txBody>
                    <a:bodyPr/>
                    <a:lstStyle/>
                    <a:p>
                      <a:pPr algn="ctr" fontAlgn="b"/>
                      <a:r>
                        <a:rPr lang="en-US" sz="1400" u="none" strike="noStrike" dirty="0"/>
                        <a:t>57.51415</a:t>
                      </a:r>
                      <a:endParaRPr lang="en-US" sz="1400" b="0" i="0" u="none" strike="noStrike" dirty="0">
                        <a:solidFill>
                          <a:srgbClr val="000000"/>
                        </a:solidFill>
                        <a:latin typeface="Calibri"/>
                      </a:endParaRPr>
                    </a:p>
                  </a:txBody>
                  <a:tcPr marL="9525" marR="9525" marT="9525" marB="0" anchor="b"/>
                </a:tc>
              </a:tr>
              <a:tr h="203759">
                <a:tc>
                  <a:txBody>
                    <a:bodyPr/>
                    <a:lstStyle/>
                    <a:p>
                      <a:pPr algn="ctr" fontAlgn="b"/>
                      <a:r>
                        <a:rPr lang="en-US" sz="1400" u="none" strike="noStrike"/>
                        <a:t>53.76856</a:t>
                      </a:r>
                      <a:endParaRPr lang="en-US" sz="1400" b="0" i="0" u="none" strike="noStrike">
                        <a:solidFill>
                          <a:srgbClr val="000000"/>
                        </a:solidFill>
                        <a:latin typeface="Calibri"/>
                      </a:endParaRPr>
                    </a:p>
                  </a:txBody>
                  <a:tcPr marL="9525" marR="9525" marT="9525" marB="0" anchor="b"/>
                </a:tc>
                <a:tc>
                  <a:txBody>
                    <a:bodyPr/>
                    <a:lstStyle/>
                    <a:p>
                      <a:pPr algn="ctr" fontAlgn="b"/>
                      <a:r>
                        <a:rPr lang="en-US" sz="1400" u="none" strike="noStrike" dirty="0"/>
                        <a:t>1</a:t>
                      </a:r>
                      <a:endParaRPr lang="en-US" sz="1400" b="0" i="0" u="none" strike="noStrike" dirty="0">
                        <a:solidFill>
                          <a:srgbClr val="000000"/>
                        </a:solidFill>
                        <a:latin typeface="Calibri"/>
                      </a:endParaRPr>
                    </a:p>
                  </a:txBody>
                  <a:tcPr marL="9525" marR="9525" marT="9525" marB="0" anchor="b"/>
                </a:tc>
                <a:tc>
                  <a:txBody>
                    <a:bodyPr/>
                    <a:lstStyle/>
                    <a:p>
                      <a:pPr algn="ctr" fontAlgn="b"/>
                      <a:r>
                        <a:rPr lang="en-US" sz="1400" u="none" strike="noStrike" dirty="0"/>
                        <a:t>137.4234</a:t>
                      </a:r>
                      <a:endParaRPr lang="en-US" sz="1400" b="0" i="0" u="none" strike="noStrike" dirty="0">
                        <a:solidFill>
                          <a:srgbClr val="000000"/>
                        </a:solidFill>
                        <a:latin typeface="Calibri"/>
                      </a:endParaRPr>
                    </a:p>
                  </a:txBody>
                  <a:tcPr marL="9525" marR="9525" marT="9525" marB="0" anchor="b"/>
                </a:tc>
                <a:tc>
                  <a:txBody>
                    <a:bodyPr/>
                    <a:lstStyle/>
                    <a:p>
                      <a:pPr algn="ctr" fontAlgn="b"/>
                      <a:r>
                        <a:rPr lang="en-US" sz="1400" u="none" strike="noStrike" dirty="0"/>
                        <a:t>45.76856</a:t>
                      </a:r>
                      <a:endParaRPr lang="en-US" sz="1400" b="0" i="0" u="none" strike="noStrike" dirty="0">
                        <a:solidFill>
                          <a:srgbClr val="000000"/>
                        </a:solidFill>
                        <a:latin typeface="Calibri"/>
                      </a:endParaRPr>
                    </a:p>
                  </a:txBody>
                  <a:tcPr marL="9525" marR="9525" marT="9525" marB="0" anchor="b"/>
                </a:tc>
              </a:tr>
              <a:tr h="203759">
                <a:tc>
                  <a:txBody>
                    <a:bodyPr/>
                    <a:lstStyle/>
                    <a:p>
                      <a:pPr algn="ctr" fontAlgn="b"/>
                      <a:r>
                        <a:rPr lang="en-US" sz="1400" u="none" strike="noStrike"/>
                        <a:t>73.71445</a:t>
                      </a:r>
                      <a:endParaRPr lang="en-US" sz="1400" b="0" i="0" u="none" strike="noStrike">
                        <a:solidFill>
                          <a:srgbClr val="000000"/>
                        </a:solidFill>
                        <a:latin typeface="Calibri"/>
                      </a:endParaRPr>
                    </a:p>
                  </a:txBody>
                  <a:tcPr marL="9525" marR="9525" marT="9525" marB="0" anchor="b"/>
                </a:tc>
                <a:tc>
                  <a:txBody>
                    <a:bodyPr/>
                    <a:lstStyle/>
                    <a:p>
                      <a:pPr algn="ctr" fontAlgn="b"/>
                      <a:r>
                        <a:rPr lang="en-US" sz="1400" u="none" strike="noStrike"/>
                        <a:t>0</a:t>
                      </a:r>
                      <a:endParaRPr lang="en-US" sz="1400" b="0" i="0" u="none" strike="noStrike">
                        <a:solidFill>
                          <a:srgbClr val="000000"/>
                        </a:solidFill>
                        <a:latin typeface="Calibri"/>
                      </a:endParaRPr>
                    </a:p>
                  </a:txBody>
                  <a:tcPr marL="9525" marR="9525" marT="9525" marB="0" anchor="b"/>
                </a:tc>
                <a:tc>
                  <a:txBody>
                    <a:bodyPr/>
                    <a:lstStyle/>
                    <a:p>
                      <a:pPr algn="ctr" fontAlgn="b"/>
                      <a:r>
                        <a:rPr lang="en-US" sz="1400" u="none" strike="noStrike" dirty="0"/>
                        <a:t>132.8542</a:t>
                      </a:r>
                      <a:endParaRPr lang="en-US" sz="1400" b="0" i="0" u="none" strike="noStrike" dirty="0">
                        <a:solidFill>
                          <a:srgbClr val="000000"/>
                        </a:solidFill>
                        <a:latin typeface="Calibri"/>
                      </a:endParaRPr>
                    </a:p>
                  </a:txBody>
                  <a:tcPr marL="9525" marR="9525" marT="9525" marB="0" anchor="b"/>
                </a:tc>
                <a:tc>
                  <a:txBody>
                    <a:bodyPr/>
                    <a:lstStyle/>
                    <a:p>
                      <a:pPr algn="ctr" fontAlgn="b"/>
                      <a:r>
                        <a:rPr lang="en-US" sz="1400" u="none" strike="noStrike" dirty="0"/>
                        <a:t>65.71445</a:t>
                      </a:r>
                      <a:endParaRPr lang="en-US" sz="1400" b="0" i="0" u="none" strike="noStrike" dirty="0">
                        <a:solidFill>
                          <a:srgbClr val="000000"/>
                        </a:solidFill>
                        <a:latin typeface="Calibri"/>
                      </a:endParaRPr>
                    </a:p>
                  </a:txBody>
                  <a:tcPr marL="9525" marR="9525" marT="9525" marB="0" anchor="b"/>
                </a:tc>
              </a:tr>
              <a:tr h="203759">
                <a:tc>
                  <a:txBody>
                    <a:bodyPr/>
                    <a:lstStyle/>
                    <a:p>
                      <a:pPr algn="ctr" fontAlgn="b"/>
                      <a:r>
                        <a:rPr lang="en-US" sz="1400" u="none" strike="noStrike" dirty="0"/>
                        <a:t>45.79667</a:t>
                      </a:r>
                      <a:endParaRPr lang="en-US" sz="1400" b="0" i="0" u="none" strike="noStrike" dirty="0">
                        <a:solidFill>
                          <a:srgbClr val="000000"/>
                        </a:solidFill>
                        <a:latin typeface="Calibri"/>
                      </a:endParaRPr>
                    </a:p>
                  </a:txBody>
                  <a:tcPr marL="9525" marR="9525" marT="9525" marB="0" anchor="b"/>
                </a:tc>
                <a:tc>
                  <a:txBody>
                    <a:bodyPr/>
                    <a:lstStyle/>
                    <a:p>
                      <a:pPr algn="ctr" fontAlgn="b"/>
                      <a:r>
                        <a:rPr lang="en-US" sz="1400" u="none" strike="noStrike"/>
                        <a:t>1</a:t>
                      </a:r>
                      <a:endParaRPr lang="en-US" sz="1400" b="0" i="0" u="none" strike="noStrike">
                        <a:solidFill>
                          <a:srgbClr val="000000"/>
                        </a:solidFill>
                        <a:latin typeface="Calibri"/>
                      </a:endParaRPr>
                    </a:p>
                  </a:txBody>
                  <a:tcPr marL="9525" marR="9525" marT="9525" marB="0" anchor="b"/>
                </a:tc>
                <a:tc>
                  <a:txBody>
                    <a:bodyPr/>
                    <a:lstStyle/>
                    <a:p>
                      <a:pPr algn="ctr" fontAlgn="b"/>
                      <a:r>
                        <a:rPr lang="en-US" sz="1400" u="none" strike="noStrike"/>
                        <a:t>147.5537</a:t>
                      </a:r>
                      <a:endParaRPr lang="en-US" sz="1400" b="0" i="0" u="none" strike="noStrike">
                        <a:solidFill>
                          <a:srgbClr val="000000"/>
                        </a:solidFill>
                        <a:latin typeface="Calibri"/>
                      </a:endParaRPr>
                    </a:p>
                  </a:txBody>
                  <a:tcPr marL="9525" marR="9525" marT="9525" marB="0" anchor="b"/>
                </a:tc>
                <a:tc>
                  <a:txBody>
                    <a:bodyPr/>
                    <a:lstStyle/>
                    <a:p>
                      <a:pPr algn="ctr" fontAlgn="b"/>
                      <a:r>
                        <a:rPr lang="en-US" sz="1400" u="none" strike="noStrike" dirty="0"/>
                        <a:t>37.79667</a:t>
                      </a:r>
                      <a:endParaRPr lang="en-US" sz="1400" b="0" i="0" u="none" strike="noStrike" dirty="0">
                        <a:solidFill>
                          <a:srgbClr val="000000"/>
                        </a:solidFill>
                        <a:latin typeface="Calibri"/>
                      </a:endParaRPr>
                    </a:p>
                  </a:txBody>
                  <a:tcPr marL="9525" marR="9525" marT="9525" marB="0" anchor="b"/>
                </a:tc>
              </a:tr>
              <a:tr h="203759">
                <a:tc>
                  <a:txBody>
                    <a:bodyPr/>
                    <a:lstStyle/>
                    <a:p>
                      <a:pPr algn="ctr" fontAlgn="b"/>
                      <a:r>
                        <a:rPr lang="en-US" sz="1400" u="none" strike="noStrike" dirty="0"/>
                        <a:t>57.21742</a:t>
                      </a:r>
                      <a:endParaRPr lang="en-US" sz="1400" b="0" i="0" u="none" strike="noStrike" dirty="0">
                        <a:solidFill>
                          <a:srgbClr val="000000"/>
                        </a:solidFill>
                        <a:latin typeface="Calibri"/>
                      </a:endParaRPr>
                    </a:p>
                  </a:txBody>
                  <a:tcPr marL="9525" marR="9525" marT="9525" marB="0" anchor="b"/>
                </a:tc>
                <a:tc>
                  <a:txBody>
                    <a:bodyPr/>
                    <a:lstStyle/>
                    <a:p>
                      <a:pPr algn="ctr" fontAlgn="b"/>
                      <a:r>
                        <a:rPr lang="en-US" sz="1400" u="none" strike="noStrike"/>
                        <a:t>1</a:t>
                      </a:r>
                      <a:endParaRPr lang="en-US" sz="1400" b="0" i="0" u="none" strike="noStrike">
                        <a:solidFill>
                          <a:srgbClr val="000000"/>
                        </a:solidFill>
                        <a:latin typeface="Calibri"/>
                      </a:endParaRPr>
                    </a:p>
                  </a:txBody>
                  <a:tcPr marL="9525" marR="9525" marT="9525" marB="0" anchor="b"/>
                </a:tc>
                <a:tc>
                  <a:txBody>
                    <a:bodyPr/>
                    <a:lstStyle/>
                    <a:p>
                      <a:pPr algn="ctr" fontAlgn="b"/>
                      <a:r>
                        <a:rPr lang="en-US" sz="1400" u="none" strike="noStrike"/>
                        <a:t>122.68</a:t>
                      </a:r>
                      <a:endParaRPr lang="en-US" sz="1400" b="0" i="0" u="none" strike="noStrike">
                        <a:solidFill>
                          <a:srgbClr val="000000"/>
                        </a:solidFill>
                        <a:latin typeface="Calibri"/>
                      </a:endParaRPr>
                    </a:p>
                  </a:txBody>
                  <a:tcPr marL="9525" marR="9525" marT="9525" marB="0" anchor="b"/>
                </a:tc>
                <a:tc>
                  <a:txBody>
                    <a:bodyPr/>
                    <a:lstStyle/>
                    <a:p>
                      <a:pPr algn="ctr" fontAlgn="b"/>
                      <a:r>
                        <a:rPr lang="en-US" sz="1400" u="none" strike="noStrike" dirty="0"/>
                        <a:t>49.21742</a:t>
                      </a:r>
                      <a:endParaRPr lang="en-US" sz="1400" b="0" i="0" u="none" strike="noStrike" dirty="0">
                        <a:solidFill>
                          <a:srgbClr val="000000"/>
                        </a:solidFill>
                        <a:latin typeface="Calibri"/>
                      </a:endParaRPr>
                    </a:p>
                  </a:txBody>
                  <a:tcPr marL="9525" marR="9525" marT="9525" marB="0" anchor="b"/>
                </a:tc>
              </a:tr>
            </a:tbl>
          </a:graphicData>
        </a:graphic>
      </p:graphicFrame>
      <p:sp>
        <p:nvSpPr>
          <p:cNvPr id="5" name="Right Arrow 4"/>
          <p:cNvSpPr/>
          <p:nvPr/>
        </p:nvSpPr>
        <p:spPr>
          <a:xfrm>
            <a:off x="4191000" y="3623310"/>
            <a:ext cx="381000" cy="3048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Form Based User Interface</a:t>
            </a:r>
            <a:endParaRPr lang="en-US" dirty="0"/>
          </a:p>
        </p:txBody>
      </p:sp>
      <p:sp>
        <p:nvSpPr>
          <p:cNvPr id="3" name="Content Placeholder 2"/>
          <p:cNvSpPr>
            <a:spLocks noGrp="1"/>
          </p:cNvSpPr>
          <p:nvPr>
            <p:ph idx="1"/>
          </p:nvPr>
        </p:nvSpPr>
        <p:spPr/>
        <p:txBody>
          <a:bodyPr>
            <a:normAutofit/>
          </a:bodyPr>
          <a:lstStyle/>
          <a:p>
            <a:endParaRPr lang="en-US" dirty="0" smtClean="0"/>
          </a:p>
        </p:txBody>
      </p:sp>
      <p:pic>
        <p:nvPicPr>
          <p:cNvPr id="1026" name="Picture 2"/>
          <p:cNvPicPr>
            <a:picLocks noChangeAspect="1" noChangeArrowheads="1"/>
          </p:cNvPicPr>
          <p:nvPr/>
        </p:nvPicPr>
        <p:blipFill>
          <a:blip r:embed="rId2" cstate="print"/>
          <a:srcRect/>
          <a:stretch>
            <a:fillRect/>
          </a:stretch>
        </p:blipFill>
        <p:spPr bwMode="auto">
          <a:xfrm>
            <a:off x="457200" y="1371600"/>
            <a:ext cx="8305800" cy="4886325"/>
          </a:xfrm>
          <a:prstGeom prst="rect">
            <a:avLst/>
          </a:prstGeom>
          <a:noFill/>
          <a:ln w="9525">
            <a:noFill/>
            <a:miter lim="800000"/>
            <a:headEnd/>
            <a:tailEnd/>
          </a:ln>
        </p:spPr>
      </p:pic>
      <p:pic>
        <p:nvPicPr>
          <p:cNvPr id="4" name="Picture 2"/>
          <p:cNvPicPr>
            <a:picLocks noChangeAspect="1" noChangeArrowheads="1"/>
          </p:cNvPicPr>
          <p:nvPr/>
        </p:nvPicPr>
        <p:blipFill>
          <a:blip r:embed="rId3" cstate="print"/>
          <a:srcRect/>
          <a:stretch>
            <a:fillRect/>
          </a:stretch>
        </p:blipFill>
        <p:spPr bwMode="auto">
          <a:xfrm>
            <a:off x="1066800" y="2286000"/>
            <a:ext cx="7620000" cy="4038600"/>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2286000" y="1752600"/>
            <a:ext cx="6134100" cy="4648200"/>
          </a:xfrm>
          <a:prstGeom prst="rect">
            <a:avLst/>
          </a:prstGeom>
          <a:noFill/>
          <a:ln w="9525">
            <a:noFill/>
            <a:miter lim="800000"/>
            <a:headEnd/>
            <a:tailEnd/>
          </a:ln>
        </p:spPr>
      </p:pic>
      <p:pic>
        <p:nvPicPr>
          <p:cNvPr id="1027" name="Picture 3"/>
          <p:cNvPicPr>
            <a:picLocks noChangeAspect="1" noChangeArrowheads="1"/>
          </p:cNvPicPr>
          <p:nvPr/>
        </p:nvPicPr>
        <p:blipFill>
          <a:blip r:embed="rId5" cstate="print"/>
          <a:srcRect/>
          <a:stretch>
            <a:fillRect/>
          </a:stretch>
        </p:blipFill>
        <p:spPr bwMode="auto">
          <a:xfrm>
            <a:off x="2286000" y="1752600"/>
            <a:ext cx="6134100" cy="464820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Background</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 First Table in a Clinical Trial publication typically contains Population Statistics</a:t>
            </a:r>
          </a:p>
          <a:p>
            <a:pPr lvl="1"/>
            <a:r>
              <a:rPr lang="en-US" dirty="0" smtClean="0"/>
              <a:t>Summary Data Only: Mean (SD) / Median (IQR)</a:t>
            </a:r>
          </a:p>
          <a:p>
            <a:pPr lvl="1"/>
            <a:r>
              <a:rPr lang="en-US" dirty="0" smtClean="0"/>
              <a:t>Limited information about distribution</a:t>
            </a:r>
          </a:p>
          <a:p>
            <a:pPr lvl="1"/>
            <a:r>
              <a:rPr lang="en-US" dirty="0" smtClean="0"/>
              <a:t>Inclusion/exclusion criteria skew the distribution</a:t>
            </a:r>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r>
              <a:rPr lang="en-US" dirty="0" smtClean="0"/>
              <a:t> </a:t>
            </a:r>
          </a:p>
          <a:p>
            <a:pPr algn="ctr">
              <a:buNone/>
            </a:pPr>
            <a:r>
              <a:rPr lang="en-US" dirty="0" smtClean="0"/>
              <a:t>Example: Excerpt from Table 1 in UKPDS 33</a:t>
            </a:r>
            <a:endParaRPr lang="en-US" dirty="0"/>
          </a:p>
        </p:txBody>
      </p:sp>
      <p:graphicFrame>
        <p:nvGraphicFramePr>
          <p:cNvPr id="4" name="Table 3"/>
          <p:cNvGraphicFramePr>
            <a:graphicFrameLocks noGrp="1"/>
          </p:cNvGraphicFramePr>
          <p:nvPr/>
        </p:nvGraphicFramePr>
        <p:xfrm>
          <a:off x="533400" y="3429000"/>
          <a:ext cx="7924801" cy="2194560"/>
        </p:xfrm>
        <a:graphic>
          <a:graphicData uri="http://schemas.openxmlformats.org/drawingml/2006/table">
            <a:tbl>
              <a:tblPr firstRow="1" bandRow="1">
                <a:tableStyleId>{5C22544A-7EE6-4342-B048-85BDC9FD1C3A}</a:tableStyleId>
              </a:tblPr>
              <a:tblGrid>
                <a:gridCol w="3276600"/>
                <a:gridCol w="2514600"/>
                <a:gridCol w="2133601"/>
              </a:tblGrid>
              <a:tr h="315686">
                <a:tc>
                  <a:txBody>
                    <a:bodyPr/>
                    <a:lstStyle/>
                    <a:p>
                      <a:endParaRPr lang="en-US" dirty="0"/>
                    </a:p>
                  </a:txBody>
                  <a:tcPr/>
                </a:tc>
                <a:tc>
                  <a:txBody>
                    <a:bodyPr/>
                    <a:lstStyle/>
                    <a:p>
                      <a:r>
                        <a:rPr lang="en-US" dirty="0" smtClean="0"/>
                        <a:t>Control</a:t>
                      </a:r>
                      <a:endParaRPr lang="en-US" dirty="0"/>
                    </a:p>
                  </a:txBody>
                  <a:tcPr/>
                </a:tc>
                <a:tc>
                  <a:txBody>
                    <a:bodyPr/>
                    <a:lstStyle/>
                    <a:p>
                      <a:r>
                        <a:rPr lang="en-US" dirty="0" smtClean="0"/>
                        <a:t>Intervention</a:t>
                      </a:r>
                      <a:endParaRPr lang="en-US" dirty="0"/>
                    </a:p>
                  </a:txBody>
                  <a:tcPr/>
                </a:tc>
              </a:tr>
              <a:tr h="315686">
                <a:tc>
                  <a:txBody>
                    <a:bodyPr/>
                    <a:lstStyle/>
                    <a:p>
                      <a:r>
                        <a:rPr lang="en-US" dirty="0" smtClean="0"/>
                        <a:t>Age</a:t>
                      </a:r>
                      <a:endParaRPr lang="en-US" dirty="0"/>
                    </a:p>
                  </a:txBody>
                  <a:tcPr/>
                </a:tc>
                <a:tc>
                  <a:txBody>
                    <a:bodyPr/>
                    <a:lstStyle/>
                    <a:p>
                      <a:r>
                        <a:rPr lang="en-US" dirty="0" smtClean="0"/>
                        <a:t>53.3 (8.6)</a:t>
                      </a:r>
                      <a:endParaRPr lang="en-US" dirty="0"/>
                    </a:p>
                  </a:txBody>
                  <a:tcPr/>
                </a:tc>
                <a:tc>
                  <a:txBody>
                    <a:bodyPr/>
                    <a:lstStyle/>
                    <a:p>
                      <a:r>
                        <a:rPr lang="en-US" dirty="0" smtClean="0"/>
                        <a:t>53.2 (8.6)</a:t>
                      </a:r>
                      <a:endParaRPr lang="en-US" dirty="0"/>
                    </a:p>
                  </a:txBody>
                  <a:tcPr/>
                </a:tc>
              </a:tr>
              <a:tr h="315686">
                <a:tc>
                  <a:txBody>
                    <a:bodyPr/>
                    <a:lstStyle/>
                    <a:p>
                      <a:r>
                        <a:rPr lang="en-US" dirty="0" smtClean="0"/>
                        <a:t>% Male</a:t>
                      </a:r>
                      <a:endParaRPr lang="en-US" dirty="0"/>
                    </a:p>
                  </a:txBody>
                  <a:tcPr/>
                </a:tc>
                <a:tc>
                  <a:txBody>
                    <a:bodyPr/>
                    <a:lstStyle/>
                    <a:p>
                      <a:r>
                        <a:rPr lang="en-US" dirty="0" smtClean="0"/>
                        <a:t>61.9%</a:t>
                      </a:r>
                      <a:endParaRPr lang="en-US" dirty="0"/>
                    </a:p>
                  </a:txBody>
                  <a:tcPr/>
                </a:tc>
                <a:tc>
                  <a:txBody>
                    <a:bodyPr/>
                    <a:lstStyle/>
                    <a:p>
                      <a:r>
                        <a:rPr lang="en-US" dirty="0" smtClean="0"/>
                        <a:t>59.3%</a:t>
                      </a:r>
                      <a:endParaRPr lang="en-US" dirty="0"/>
                    </a:p>
                  </a:txBody>
                  <a:tcPr/>
                </a:tc>
              </a:tr>
              <a:tr h="315686">
                <a:tc>
                  <a:txBody>
                    <a:bodyPr/>
                    <a:lstStyle/>
                    <a:p>
                      <a:r>
                        <a:rPr lang="en-US" dirty="0" smtClean="0"/>
                        <a:t>Smoke</a:t>
                      </a:r>
                      <a:endParaRPr lang="en-US" dirty="0"/>
                    </a:p>
                  </a:txBody>
                  <a:tcPr/>
                </a:tc>
                <a:tc>
                  <a:txBody>
                    <a:bodyPr/>
                    <a:lstStyle/>
                    <a:p>
                      <a:r>
                        <a:rPr lang="en-US" dirty="0" smtClean="0"/>
                        <a:t>31%</a:t>
                      </a:r>
                      <a:endParaRPr lang="en-US" dirty="0"/>
                    </a:p>
                  </a:txBody>
                  <a:tcPr/>
                </a:tc>
                <a:tc>
                  <a:txBody>
                    <a:bodyPr/>
                    <a:lstStyle/>
                    <a:p>
                      <a:r>
                        <a:rPr lang="en-US" dirty="0" smtClean="0"/>
                        <a:t>30%</a:t>
                      </a:r>
                      <a:endParaRPr lang="en-US" dirty="0"/>
                    </a:p>
                  </a:txBody>
                  <a:tcPr/>
                </a:tc>
              </a:tr>
              <a:tr h="31568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Systolic Blood Pressure (mmHg)</a:t>
                      </a:r>
                    </a:p>
                  </a:txBody>
                  <a:tcPr/>
                </a:tc>
                <a:tc>
                  <a:txBody>
                    <a:bodyPr/>
                    <a:lstStyle/>
                    <a:p>
                      <a:r>
                        <a:rPr lang="en-US" dirty="0" smtClean="0"/>
                        <a:t>135(20)</a:t>
                      </a:r>
                      <a:endParaRPr lang="en-US" dirty="0"/>
                    </a:p>
                  </a:txBody>
                  <a:tcPr/>
                </a:tc>
                <a:tc>
                  <a:txBody>
                    <a:bodyPr/>
                    <a:lstStyle/>
                    <a:p>
                      <a:r>
                        <a:rPr lang="en-US" dirty="0" smtClean="0"/>
                        <a:t>135(20)</a:t>
                      </a:r>
                    </a:p>
                  </a:txBody>
                  <a:tcPr/>
                </a:tc>
              </a:tr>
              <a:tr h="315686">
                <a:tc>
                  <a:txBody>
                    <a:bodyPr/>
                    <a:lstStyle/>
                    <a:p>
                      <a:r>
                        <a:rPr lang="en-US" dirty="0" smtClean="0"/>
                        <a:t>Total Cholesterol (</a:t>
                      </a:r>
                      <a:r>
                        <a:rPr lang="en-US" dirty="0" err="1" smtClean="0"/>
                        <a:t>mmol</a:t>
                      </a:r>
                      <a:r>
                        <a:rPr lang="en-US" dirty="0" smtClean="0"/>
                        <a:t>/L)</a:t>
                      </a:r>
                      <a:endParaRPr lang="en-US" dirty="0"/>
                    </a:p>
                  </a:txBody>
                  <a:tcPr/>
                </a:tc>
                <a:tc>
                  <a:txBody>
                    <a:bodyPr/>
                    <a:lstStyle/>
                    <a:p>
                      <a:r>
                        <a:rPr lang="en-US" dirty="0" smtClean="0"/>
                        <a:t>5.4 (1.02)</a:t>
                      </a:r>
                      <a:endParaRPr lang="en-US" dirty="0"/>
                    </a:p>
                  </a:txBody>
                  <a:tcPr/>
                </a:tc>
                <a:tc>
                  <a:txBody>
                    <a:bodyPr/>
                    <a:lstStyle/>
                    <a:p>
                      <a:r>
                        <a:rPr lang="en-US" dirty="0" smtClean="0"/>
                        <a:t>5.4(1.12)</a:t>
                      </a:r>
                    </a:p>
                  </a:txBody>
                  <a:tcPr/>
                </a:tc>
              </a:tr>
            </a:tbl>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Monte Carlo Simulation </a:t>
            </a:r>
            <a:br>
              <a:rPr lang="en-US" dirty="0" smtClean="0"/>
            </a:br>
            <a:endParaRPr lang="en-US" dirty="0"/>
          </a:p>
        </p:txBody>
      </p:sp>
      <p:sp>
        <p:nvSpPr>
          <p:cNvPr id="3" name="Content Placeholder 2"/>
          <p:cNvSpPr>
            <a:spLocks noGrp="1"/>
          </p:cNvSpPr>
          <p:nvPr>
            <p:ph idx="1"/>
          </p:nvPr>
        </p:nvSpPr>
        <p:spPr/>
        <p:txBody>
          <a:bodyPr>
            <a:normAutofit/>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p:txBody>
      </p:sp>
      <p:sp>
        <p:nvSpPr>
          <p:cNvPr id="53" name="U-Turn Arrow 52"/>
          <p:cNvSpPr/>
          <p:nvPr/>
        </p:nvSpPr>
        <p:spPr>
          <a:xfrm flipH="1" flipV="1">
            <a:off x="609600" y="5410200"/>
            <a:ext cx="7848600" cy="1066800"/>
          </a:xfrm>
          <a:prstGeom prst="uturnArrow">
            <a:avLst>
              <a:gd name="adj1" fmla="val 15625"/>
              <a:gd name="adj2" fmla="val 19643"/>
              <a:gd name="adj3" fmla="val 28295"/>
              <a:gd name="adj4" fmla="val 29018"/>
              <a:gd name="adj5" fmla="val 100000"/>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chemeClr val="tx1"/>
              </a:solidFill>
            </a:endParaRPr>
          </a:p>
        </p:txBody>
      </p:sp>
      <p:grpSp>
        <p:nvGrpSpPr>
          <p:cNvPr id="44" name="Group 126"/>
          <p:cNvGrpSpPr/>
          <p:nvPr/>
        </p:nvGrpSpPr>
        <p:grpSpPr>
          <a:xfrm>
            <a:off x="228600" y="914400"/>
            <a:ext cx="1219200" cy="1066800"/>
            <a:chOff x="152400" y="2971800"/>
            <a:chExt cx="990600" cy="914400"/>
          </a:xfrm>
        </p:grpSpPr>
        <p:sp>
          <p:nvSpPr>
            <p:cNvPr id="73" name="Oval 72"/>
            <p:cNvSpPr/>
            <p:nvPr/>
          </p:nvSpPr>
          <p:spPr>
            <a:xfrm>
              <a:off x="152400" y="2971800"/>
              <a:ext cx="990600" cy="914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Pop</a:t>
              </a:r>
            </a:p>
            <a:p>
              <a:pPr algn="ctr"/>
              <a:endParaRPr lang="en-US" sz="1600" dirty="0" smtClean="0">
                <a:solidFill>
                  <a:schemeClr val="tx1"/>
                </a:solidFill>
              </a:endParaRPr>
            </a:p>
            <a:p>
              <a:pPr algn="ctr"/>
              <a:endParaRPr lang="en-US" sz="1600" dirty="0" smtClean="0">
                <a:solidFill>
                  <a:schemeClr val="tx1"/>
                </a:solidFill>
              </a:endParaRPr>
            </a:p>
            <a:p>
              <a:pPr algn="ctr"/>
              <a:endParaRPr lang="en-US" sz="1600" dirty="0">
                <a:solidFill>
                  <a:schemeClr val="tx1"/>
                </a:solidFill>
              </a:endParaRPr>
            </a:p>
          </p:txBody>
        </p:sp>
        <p:sp>
          <p:nvSpPr>
            <p:cNvPr id="74" name="Smiley Face 73"/>
            <p:cNvSpPr/>
            <p:nvPr/>
          </p:nvSpPr>
          <p:spPr>
            <a:xfrm>
              <a:off x="381000" y="32004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Smiley Face 74"/>
            <p:cNvSpPr/>
            <p:nvPr/>
          </p:nvSpPr>
          <p:spPr>
            <a:xfrm>
              <a:off x="457200" y="32766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Smiley Face 75"/>
            <p:cNvSpPr/>
            <p:nvPr/>
          </p:nvSpPr>
          <p:spPr>
            <a:xfrm>
              <a:off x="533400" y="33528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Smiley Face 76"/>
            <p:cNvSpPr/>
            <p:nvPr/>
          </p:nvSpPr>
          <p:spPr>
            <a:xfrm>
              <a:off x="609600" y="3429000"/>
              <a:ext cx="304800" cy="304800"/>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Group 102"/>
          <p:cNvGrpSpPr/>
          <p:nvPr/>
        </p:nvGrpSpPr>
        <p:grpSpPr>
          <a:xfrm>
            <a:off x="1676400" y="2286000"/>
            <a:ext cx="5943600" cy="3657600"/>
            <a:chOff x="1676400" y="2286000"/>
            <a:chExt cx="5943600" cy="3657600"/>
          </a:xfrm>
        </p:grpSpPr>
        <p:sp>
          <p:nvSpPr>
            <p:cNvPr id="87" name="Rounded Rectangle 86"/>
            <p:cNvSpPr/>
            <p:nvPr/>
          </p:nvSpPr>
          <p:spPr>
            <a:xfrm>
              <a:off x="1676400" y="2286000"/>
              <a:ext cx="5943600" cy="3657600"/>
            </a:xfrm>
            <a:prstGeom prst="roundRect">
              <a:avLst>
                <a:gd name="adj" fmla="val 28386"/>
              </a:avLst>
            </a:prstGeom>
            <a:solidFill>
              <a:srgbClr val="C9F1FF"/>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 name="Rounded Rectangle 3"/>
            <p:cNvSpPr/>
            <p:nvPr/>
          </p:nvSpPr>
          <p:spPr>
            <a:xfrm>
              <a:off x="2209800" y="2667000"/>
              <a:ext cx="4267200" cy="990600"/>
            </a:xfrm>
            <a:prstGeom prst="roundRect">
              <a:avLst/>
            </a:prstGeom>
            <a:solidFill>
              <a:srgbClr val="FFFF99"/>
            </a:solid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Decision 4"/>
            <p:cNvSpPr/>
            <p:nvPr/>
          </p:nvSpPr>
          <p:spPr>
            <a:xfrm>
              <a:off x="3429000" y="3048000"/>
              <a:ext cx="762000" cy="457200"/>
            </a:xfrm>
            <a:prstGeom prst="flowChartDecision">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MI</a:t>
              </a:r>
              <a:endParaRPr lang="en-US" sz="1000" dirty="0">
                <a:solidFill>
                  <a:schemeClr val="tx1"/>
                </a:solidFill>
              </a:endParaRPr>
            </a:p>
          </p:txBody>
        </p:sp>
        <p:cxnSp>
          <p:nvCxnSpPr>
            <p:cNvPr id="6" name="Straight Arrow Connector 5"/>
            <p:cNvCxnSpPr/>
            <p:nvPr/>
          </p:nvCxnSpPr>
          <p:spPr>
            <a:xfrm>
              <a:off x="3124200" y="32766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2362200" y="3048000"/>
              <a:ext cx="7620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No CHD</a:t>
              </a:r>
              <a:endParaRPr lang="en-US" sz="1000" dirty="0">
                <a:solidFill>
                  <a:schemeClr val="tx1"/>
                </a:solidFill>
              </a:endParaRPr>
            </a:p>
          </p:txBody>
        </p:sp>
        <p:cxnSp>
          <p:nvCxnSpPr>
            <p:cNvPr id="8" name="Straight Arrow Connector 7"/>
            <p:cNvCxnSpPr/>
            <p:nvPr/>
          </p:nvCxnSpPr>
          <p:spPr>
            <a:xfrm>
              <a:off x="4191000" y="32766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4495800" y="3048000"/>
              <a:ext cx="7620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Survive MI</a:t>
              </a:r>
              <a:endParaRPr lang="en-US" sz="1000" dirty="0">
                <a:solidFill>
                  <a:schemeClr val="tx1"/>
                </a:solidFill>
              </a:endParaRPr>
            </a:p>
          </p:txBody>
        </p:sp>
        <p:sp>
          <p:nvSpPr>
            <p:cNvPr id="10" name="Flowchart: Decision 9"/>
            <p:cNvSpPr/>
            <p:nvPr/>
          </p:nvSpPr>
          <p:spPr>
            <a:xfrm>
              <a:off x="5486400" y="3048000"/>
              <a:ext cx="762000" cy="457200"/>
            </a:xfrm>
            <a:prstGeom prst="flowChartDecision">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CHD Death</a:t>
              </a:r>
              <a:endParaRPr lang="en-US" sz="1000" dirty="0">
                <a:solidFill>
                  <a:schemeClr val="tx1"/>
                </a:solidFill>
              </a:endParaRPr>
            </a:p>
          </p:txBody>
        </p:sp>
        <p:cxnSp>
          <p:nvCxnSpPr>
            <p:cNvPr id="11" name="Straight Arrow Connector 10"/>
            <p:cNvCxnSpPr/>
            <p:nvPr/>
          </p:nvCxnSpPr>
          <p:spPr>
            <a:xfrm>
              <a:off x="3810000" y="2819400"/>
              <a:ext cx="2057400" cy="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3810000" y="2819400"/>
              <a:ext cx="0" cy="22860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867400" y="2819400"/>
              <a:ext cx="0" cy="22860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4038600" y="3352800"/>
              <a:ext cx="4572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2209800" y="3810000"/>
              <a:ext cx="4267200" cy="990600"/>
            </a:xfrm>
            <a:prstGeom prst="roundRect">
              <a:avLst/>
            </a:prstGeom>
            <a:solidFill>
              <a:srgbClr val="FFFF99"/>
            </a:solid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Decision 15"/>
            <p:cNvSpPr/>
            <p:nvPr/>
          </p:nvSpPr>
          <p:spPr>
            <a:xfrm>
              <a:off x="3429000" y="4191000"/>
              <a:ext cx="762000" cy="457200"/>
            </a:xfrm>
            <a:prstGeom prst="flowChartDecision">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Stroke</a:t>
              </a:r>
              <a:endParaRPr lang="en-US" sz="1000" dirty="0">
                <a:solidFill>
                  <a:schemeClr val="tx1"/>
                </a:solidFill>
              </a:endParaRPr>
            </a:p>
          </p:txBody>
        </p:sp>
        <p:cxnSp>
          <p:nvCxnSpPr>
            <p:cNvPr id="17" name="Straight Arrow Connector 16"/>
            <p:cNvCxnSpPr/>
            <p:nvPr/>
          </p:nvCxnSpPr>
          <p:spPr>
            <a:xfrm>
              <a:off x="3124200" y="44196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2362200" y="4191000"/>
              <a:ext cx="7620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No Stroke</a:t>
              </a:r>
              <a:endParaRPr lang="en-US" sz="1000" dirty="0">
                <a:solidFill>
                  <a:schemeClr val="tx1"/>
                </a:solidFill>
              </a:endParaRPr>
            </a:p>
          </p:txBody>
        </p:sp>
        <p:cxnSp>
          <p:nvCxnSpPr>
            <p:cNvPr id="19" name="Straight Arrow Connector 18"/>
            <p:cNvCxnSpPr/>
            <p:nvPr/>
          </p:nvCxnSpPr>
          <p:spPr>
            <a:xfrm>
              <a:off x="4191000" y="44196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4495800" y="4191000"/>
              <a:ext cx="7620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Survive  Stroke</a:t>
              </a:r>
              <a:endParaRPr lang="en-US" sz="1000" dirty="0">
                <a:solidFill>
                  <a:schemeClr val="tx1"/>
                </a:solidFill>
              </a:endParaRPr>
            </a:p>
          </p:txBody>
        </p:sp>
        <p:sp>
          <p:nvSpPr>
            <p:cNvPr id="21" name="Flowchart: Decision 20"/>
            <p:cNvSpPr/>
            <p:nvPr/>
          </p:nvSpPr>
          <p:spPr>
            <a:xfrm>
              <a:off x="5486400" y="4191000"/>
              <a:ext cx="762000" cy="457200"/>
            </a:xfrm>
            <a:prstGeom prst="flowChartDecision">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Stroke Death</a:t>
              </a:r>
              <a:endParaRPr lang="en-US" sz="1000" dirty="0">
                <a:solidFill>
                  <a:schemeClr val="tx1"/>
                </a:solidFill>
              </a:endParaRPr>
            </a:p>
          </p:txBody>
        </p:sp>
        <p:cxnSp>
          <p:nvCxnSpPr>
            <p:cNvPr id="22" name="Straight Arrow Connector 21"/>
            <p:cNvCxnSpPr/>
            <p:nvPr/>
          </p:nvCxnSpPr>
          <p:spPr>
            <a:xfrm>
              <a:off x="3810000" y="3962400"/>
              <a:ext cx="2057400" cy="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3810000" y="3962400"/>
              <a:ext cx="0" cy="22860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5867400" y="3962400"/>
              <a:ext cx="0" cy="22860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4038600" y="4495800"/>
              <a:ext cx="4572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2209800" y="4953000"/>
              <a:ext cx="3505200" cy="762000"/>
            </a:xfrm>
            <a:prstGeom prst="roundRect">
              <a:avLst/>
            </a:prstGeom>
            <a:solidFill>
              <a:srgbClr val="FFFF99"/>
            </a:solid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p:cNvCxnSpPr/>
            <p:nvPr/>
          </p:nvCxnSpPr>
          <p:spPr>
            <a:xfrm>
              <a:off x="3124200" y="5334000"/>
              <a:ext cx="3048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2362200" y="5105400"/>
              <a:ext cx="762000" cy="457200"/>
            </a:xfrm>
            <a:prstGeom prst="rect">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Alive</a:t>
              </a:r>
              <a:endParaRPr lang="en-US" sz="1000" dirty="0">
                <a:solidFill>
                  <a:schemeClr val="tx1"/>
                </a:solidFill>
              </a:endParaRPr>
            </a:p>
          </p:txBody>
        </p:sp>
        <p:sp>
          <p:nvSpPr>
            <p:cNvPr id="29" name="Flowchart: Decision 28"/>
            <p:cNvSpPr/>
            <p:nvPr/>
          </p:nvSpPr>
          <p:spPr>
            <a:xfrm>
              <a:off x="3429000" y="5105400"/>
              <a:ext cx="762000" cy="457200"/>
            </a:xfrm>
            <a:prstGeom prst="flowChartDecision">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Other Death</a:t>
              </a:r>
              <a:endParaRPr lang="en-US" sz="1000" dirty="0">
                <a:solidFill>
                  <a:schemeClr val="tx1"/>
                </a:solidFill>
              </a:endParaRPr>
            </a:p>
          </p:txBody>
        </p:sp>
        <p:cxnSp>
          <p:nvCxnSpPr>
            <p:cNvPr id="30" name="Straight Arrow Connector 29"/>
            <p:cNvCxnSpPr/>
            <p:nvPr/>
          </p:nvCxnSpPr>
          <p:spPr>
            <a:xfrm>
              <a:off x="2057400" y="5334000"/>
              <a:ext cx="304800" cy="0"/>
            </a:xfrm>
            <a:prstGeom prst="straightConnector1">
              <a:avLst/>
            </a:prstGeom>
            <a:ln w="25400">
              <a:solidFill>
                <a:schemeClr val="tx1"/>
              </a:solidFill>
              <a:headEnd type="oval"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2057400" y="4419600"/>
              <a:ext cx="304800" cy="0"/>
            </a:xfrm>
            <a:prstGeom prst="straightConnector1">
              <a:avLst/>
            </a:prstGeom>
            <a:ln w="25400">
              <a:solidFill>
                <a:schemeClr val="tx1"/>
              </a:solidFill>
              <a:headEnd type="oval"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2057400" y="3276600"/>
              <a:ext cx="304800" cy="0"/>
            </a:xfrm>
            <a:prstGeom prst="straightConnector1">
              <a:avLst/>
            </a:prstGeom>
            <a:ln w="25400">
              <a:solidFill>
                <a:schemeClr val="tx1"/>
              </a:solidFill>
              <a:headEnd type="oval"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1828800" y="4267200"/>
              <a:ext cx="228600" cy="0"/>
            </a:xfrm>
            <a:prstGeom prst="straightConnector1">
              <a:avLst/>
            </a:prstGeom>
            <a:ln w="25400">
              <a:solidFill>
                <a:schemeClr val="tx1"/>
              </a:solidFill>
              <a:headEnd type="oval"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2057400" y="3276600"/>
              <a:ext cx="0" cy="205740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6629400" y="4267200"/>
              <a:ext cx="228600" cy="0"/>
            </a:xfrm>
            <a:prstGeom prst="straightConnector1">
              <a:avLst/>
            </a:prstGeom>
            <a:ln w="25400">
              <a:solidFill>
                <a:schemeClr val="tx1"/>
              </a:solidFill>
              <a:headEnd type="oval"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6629400" y="3276600"/>
              <a:ext cx="0" cy="205740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6248400" y="3276600"/>
              <a:ext cx="3810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6248400" y="4419600"/>
              <a:ext cx="3810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29" idx="3"/>
            </p:cNvCxnSpPr>
            <p:nvPr/>
          </p:nvCxnSpPr>
          <p:spPr>
            <a:xfrm>
              <a:off x="4191000" y="5334000"/>
              <a:ext cx="24384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6858000" y="4038600"/>
              <a:ext cx="609600" cy="457200"/>
            </a:xfrm>
            <a:prstGeom prst="ellipse">
              <a:avLst/>
            </a:prstGeom>
            <a:solidFill>
              <a:schemeClr val="accent4">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chemeClr val="tx1"/>
                  </a:solidFill>
                </a:rPr>
                <a:t>Death</a:t>
              </a:r>
              <a:endParaRPr lang="en-US" sz="1000" dirty="0">
                <a:solidFill>
                  <a:schemeClr val="tx1"/>
                </a:solidFill>
              </a:endParaRPr>
            </a:p>
          </p:txBody>
        </p:sp>
        <p:sp>
          <p:nvSpPr>
            <p:cNvPr id="41" name="Rectangle 40"/>
            <p:cNvSpPr/>
            <p:nvPr/>
          </p:nvSpPr>
          <p:spPr>
            <a:xfrm>
              <a:off x="5791200" y="2667000"/>
              <a:ext cx="762000" cy="30480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rgbClr val="00B050"/>
                  </a:solidFill>
                </a:rPr>
                <a:t>Process </a:t>
              </a:r>
            </a:p>
            <a:p>
              <a:pPr algn="ctr"/>
              <a:r>
                <a:rPr lang="en-US" sz="1000" dirty="0" smtClean="0">
                  <a:solidFill>
                    <a:srgbClr val="00B050"/>
                  </a:solidFill>
                </a:rPr>
                <a:t>CHD</a:t>
              </a:r>
              <a:endParaRPr lang="en-US" sz="1000" dirty="0">
                <a:solidFill>
                  <a:srgbClr val="00B050"/>
                </a:solidFill>
              </a:endParaRPr>
            </a:p>
          </p:txBody>
        </p:sp>
        <p:sp>
          <p:nvSpPr>
            <p:cNvPr id="42" name="Rectangle 41"/>
            <p:cNvSpPr/>
            <p:nvPr/>
          </p:nvSpPr>
          <p:spPr>
            <a:xfrm>
              <a:off x="5791200" y="3810000"/>
              <a:ext cx="762000" cy="30480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rgbClr val="00B050"/>
                  </a:solidFill>
                </a:rPr>
                <a:t>Process </a:t>
              </a:r>
            </a:p>
            <a:p>
              <a:pPr algn="ctr"/>
              <a:r>
                <a:rPr lang="en-US" sz="1000" dirty="0" smtClean="0">
                  <a:solidFill>
                    <a:srgbClr val="00B050"/>
                  </a:solidFill>
                </a:rPr>
                <a:t>Stroke</a:t>
              </a:r>
              <a:endParaRPr lang="en-US" sz="1000" dirty="0">
                <a:solidFill>
                  <a:srgbClr val="00B050"/>
                </a:solidFill>
              </a:endParaRPr>
            </a:p>
          </p:txBody>
        </p:sp>
        <p:sp>
          <p:nvSpPr>
            <p:cNvPr id="43" name="Rectangle 42"/>
            <p:cNvSpPr/>
            <p:nvPr/>
          </p:nvSpPr>
          <p:spPr>
            <a:xfrm>
              <a:off x="3886200" y="4953000"/>
              <a:ext cx="1676400" cy="304800"/>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smtClean="0">
                  <a:solidFill>
                    <a:srgbClr val="00B050"/>
                  </a:solidFill>
                </a:rPr>
                <a:t>Process </a:t>
              </a:r>
            </a:p>
            <a:p>
              <a:pPr algn="ctr"/>
              <a:r>
                <a:rPr lang="en-US" sz="1000" dirty="0" smtClean="0">
                  <a:solidFill>
                    <a:srgbClr val="00B050"/>
                  </a:solidFill>
                </a:rPr>
                <a:t>Competing Mortality</a:t>
              </a:r>
              <a:endParaRPr lang="en-US" sz="1000" dirty="0">
                <a:solidFill>
                  <a:srgbClr val="00B050"/>
                </a:solidFill>
              </a:endParaRPr>
            </a:p>
          </p:txBody>
        </p:sp>
        <p:sp>
          <p:nvSpPr>
            <p:cNvPr id="88" name="TextBox 87"/>
            <p:cNvSpPr txBox="1"/>
            <p:nvPr/>
          </p:nvSpPr>
          <p:spPr>
            <a:xfrm>
              <a:off x="2438400" y="2297668"/>
              <a:ext cx="4038600" cy="369332"/>
            </a:xfrm>
            <a:prstGeom prst="rect">
              <a:avLst/>
            </a:prstGeom>
            <a:noFill/>
          </p:spPr>
          <p:txBody>
            <a:bodyPr wrap="square" rtlCol="0">
              <a:spAutoFit/>
            </a:bodyPr>
            <a:lstStyle/>
            <a:p>
              <a:pPr algn="ctr"/>
              <a:r>
                <a:rPr lang="en-US" b="1" dirty="0" err="1" smtClean="0"/>
                <a:t>Mutli</a:t>
              </a:r>
              <a:r>
                <a:rPr lang="en-US" b="1" dirty="0" smtClean="0"/>
                <a:t>-Process State Transitions</a:t>
              </a:r>
              <a:endParaRPr lang="en-US" b="1" dirty="0"/>
            </a:p>
          </p:txBody>
        </p:sp>
      </p:grpSp>
      <p:sp>
        <p:nvSpPr>
          <p:cNvPr id="89" name="Right Arrow 88"/>
          <p:cNvSpPr/>
          <p:nvPr/>
        </p:nvSpPr>
        <p:spPr>
          <a:xfrm rot="5400000">
            <a:off x="647700" y="2019300"/>
            <a:ext cx="381000" cy="304800"/>
          </a:xfrm>
          <a:prstGeom prst="rightArrow">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0" name="Right Arrow 89"/>
          <p:cNvSpPr/>
          <p:nvPr/>
        </p:nvSpPr>
        <p:spPr>
          <a:xfrm rot="5400000">
            <a:off x="647700" y="3543300"/>
            <a:ext cx="381000" cy="304800"/>
          </a:xfrm>
          <a:prstGeom prst="rightArrow">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1" name="TextBox 90"/>
          <p:cNvSpPr txBox="1"/>
          <p:nvPr/>
        </p:nvSpPr>
        <p:spPr>
          <a:xfrm>
            <a:off x="2438400" y="5943600"/>
            <a:ext cx="4038600" cy="369332"/>
          </a:xfrm>
          <a:prstGeom prst="rect">
            <a:avLst/>
          </a:prstGeom>
          <a:noFill/>
        </p:spPr>
        <p:txBody>
          <a:bodyPr wrap="square" rtlCol="0">
            <a:spAutoFit/>
          </a:bodyPr>
          <a:lstStyle/>
          <a:p>
            <a:pPr algn="ctr"/>
            <a:r>
              <a:rPr lang="en-US" dirty="0" smtClean="0"/>
              <a:t>Repeat Simulation Step</a:t>
            </a:r>
            <a:endParaRPr lang="en-US" dirty="0"/>
          </a:p>
        </p:txBody>
      </p:sp>
      <p:sp>
        <p:nvSpPr>
          <p:cNvPr id="95" name="Rectangular Callout 94"/>
          <p:cNvSpPr/>
          <p:nvPr/>
        </p:nvSpPr>
        <p:spPr>
          <a:xfrm>
            <a:off x="4343400" y="1066800"/>
            <a:ext cx="4724400" cy="838200"/>
          </a:xfrm>
          <a:prstGeom prst="wedgeRectCallout">
            <a:avLst>
              <a:gd name="adj1" fmla="val 39053"/>
              <a:gd name="adj2" fmla="val 286435"/>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buNone/>
            </a:pPr>
            <a:r>
              <a:rPr lang="en-US" sz="1400" dirty="0" smtClean="0">
                <a:solidFill>
                  <a:schemeClr val="tx1"/>
                </a:solidFill>
                <a:latin typeface="Courier New" pitchFamily="49" charset="0"/>
                <a:cs typeface="Courier New" pitchFamily="49" charset="0"/>
              </a:rPr>
              <a:t>If random &lt; </a:t>
            </a:r>
            <a:r>
              <a:rPr lang="en-US" sz="1400" dirty="0" err="1" smtClean="0">
                <a:solidFill>
                  <a:schemeClr val="tx1"/>
                </a:solidFill>
                <a:latin typeface="Courier New" pitchFamily="49" charset="0"/>
                <a:cs typeface="Courier New" pitchFamily="49" charset="0"/>
              </a:rPr>
              <a:t>OccurrenceProbability</a:t>
            </a:r>
            <a:r>
              <a:rPr lang="en-US" sz="1400" dirty="0" smtClean="0">
                <a:solidFill>
                  <a:schemeClr val="tx1"/>
                </a:solidFill>
                <a:latin typeface="Courier New" pitchFamily="49" charset="0"/>
                <a:cs typeface="Courier New" pitchFamily="49" charset="0"/>
              </a:rPr>
              <a:t>: </a:t>
            </a:r>
          </a:p>
          <a:p>
            <a:pPr marL="171450" lvl="1">
              <a:buNone/>
            </a:pPr>
            <a:r>
              <a:rPr lang="en-US" sz="1400" dirty="0" smtClean="0">
                <a:solidFill>
                  <a:schemeClr val="tx1"/>
                </a:solidFill>
                <a:latin typeface="Courier New" pitchFamily="49" charset="0"/>
                <a:cs typeface="Courier New" pitchFamily="49" charset="0"/>
              </a:rPr>
              <a:t>    </a:t>
            </a:r>
            <a:r>
              <a:rPr lang="en-US" sz="1400" dirty="0" err="1" smtClean="0">
                <a:solidFill>
                  <a:schemeClr val="tx1"/>
                </a:solidFill>
                <a:latin typeface="Courier New" pitchFamily="49" charset="0"/>
                <a:cs typeface="Courier New" pitchFamily="49" charset="0"/>
              </a:rPr>
              <a:t>AffectedParameter</a:t>
            </a:r>
            <a:r>
              <a:rPr lang="en-US" sz="1400" dirty="0" smtClean="0">
                <a:solidFill>
                  <a:schemeClr val="tx1"/>
                </a:solidFill>
                <a:latin typeface="Courier New" pitchFamily="49" charset="0"/>
                <a:cs typeface="Courier New" pitchFamily="49" charset="0"/>
              </a:rPr>
              <a:t> = </a:t>
            </a:r>
            <a:r>
              <a:rPr lang="en-US" sz="1400" dirty="0" err="1" smtClean="0">
                <a:solidFill>
                  <a:schemeClr val="tx1"/>
                </a:solidFill>
                <a:latin typeface="Courier New" pitchFamily="49" charset="0"/>
                <a:cs typeface="Courier New" pitchFamily="49" charset="0"/>
              </a:rPr>
              <a:t>DefinedExpression</a:t>
            </a:r>
            <a:endParaRPr lang="en-US" sz="1400" dirty="0" smtClean="0">
              <a:solidFill>
                <a:schemeClr val="tx1"/>
              </a:solidFill>
              <a:latin typeface="Courier New" pitchFamily="49" charset="0"/>
              <a:cs typeface="Courier New" pitchFamily="49" charset="0"/>
            </a:endParaRPr>
          </a:p>
        </p:txBody>
      </p:sp>
      <p:sp>
        <p:nvSpPr>
          <p:cNvPr id="98" name="Vertical Scroll 97"/>
          <p:cNvSpPr/>
          <p:nvPr/>
        </p:nvSpPr>
        <p:spPr>
          <a:xfrm>
            <a:off x="152400" y="2362200"/>
            <a:ext cx="1371600" cy="1143000"/>
          </a:xfrm>
          <a:prstGeom prst="verticalScroll">
            <a:avLst>
              <a:gd name="adj" fmla="val 10596"/>
            </a:avLst>
          </a:prstGeom>
          <a:solidFill>
            <a:srgbClr val="C9F1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Init</a:t>
            </a:r>
          </a:p>
          <a:p>
            <a:pPr algn="ctr"/>
            <a:r>
              <a:rPr lang="en-US" sz="1600" b="1" dirty="0" smtClean="0">
                <a:solidFill>
                  <a:schemeClr val="tx1"/>
                </a:solidFill>
              </a:rPr>
              <a:t>Rules</a:t>
            </a:r>
            <a:endParaRPr lang="en-US" sz="1600" b="1" dirty="0">
              <a:solidFill>
                <a:schemeClr val="tx1"/>
              </a:solidFill>
            </a:endParaRPr>
          </a:p>
        </p:txBody>
      </p:sp>
      <p:sp>
        <p:nvSpPr>
          <p:cNvPr id="101" name="Oval Callout 100"/>
          <p:cNvSpPr/>
          <p:nvPr/>
        </p:nvSpPr>
        <p:spPr>
          <a:xfrm>
            <a:off x="7315200" y="5638800"/>
            <a:ext cx="838200" cy="609600"/>
          </a:xfrm>
          <a:prstGeom prst="wedgeEllipseCallout">
            <a:avLst>
              <a:gd name="adj1" fmla="val 30303"/>
              <a:gd name="adj2" fmla="val -83593"/>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Cost </a:t>
            </a:r>
            <a:r>
              <a:rPr lang="en-US" dirty="0" err="1" smtClean="0">
                <a:solidFill>
                  <a:schemeClr val="tx1"/>
                </a:solidFill>
              </a:rPr>
              <a:t>QoL</a:t>
            </a:r>
            <a:endParaRPr lang="en-US" dirty="0">
              <a:solidFill>
                <a:schemeClr val="tx1"/>
              </a:solidFill>
            </a:endParaRPr>
          </a:p>
        </p:txBody>
      </p:sp>
      <p:sp>
        <p:nvSpPr>
          <p:cNvPr id="102" name="Oval Callout 101"/>
          <p:cNvSpPr/>
          <p:nvPr/>
        </p:nvSpPr>
        <p:spPr>
          <a:xfrm>
            <a:off x="990600" y="5943600"/>
            <a:ext cx="1752600" cy="304800"/>
          </a:xfrm>
          <a:prstGeom prst="wedgeEllipseCallout">
            <a:avLst>
              <a:gd name="adj1" fmla="val -30209"/>
              <a:gd name="adj2" fmla="val -226562"/>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Biomarkers</a:t>
            </a:r>
            <a:endParaRPr lang="en-US" dirty="0">
              <a:solidFill>
                <a:schemeClr val="tx1"/>
              </a:solidFill>
            </a:endParaRPr>
          </a:p>
        </p:txBody>
      </p:sp>
      <p:sp>
        <p:nvSpPr>
          <p:cNvPr id="85" name="Right Arrow 84"/>
          <p:cNvSpPr/>
          <p:nvPr/>
        </p:nvSpPr>
        <p:spPr>
          <a:xfrm>
            <a:off x="7467600" y="4114800"/>
            <a:ext cx="381000" cy="304800"/>
          </a:xfrm>
          <a:prstGeom prst="rightArrow">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1" name="Right Arrow 50"/>
          <p:cNvSpPr/>
          <p:nvPr/>
        </p:nvSpPr>
        <p:spPr>
          <a:xfrm>
            <a:off x="1371600" y="4114800"/>
            <a:ext cx="381000" cy="304800"/>
          </a:xfrm>
          <a:prstGeom prst="rightArrow">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7" name="Vertical Scroll 96"/>
          <p:cNvSpPr/>
          <p:nvPr/>
        </p:nvSpPr>
        <p:spPr>
          <a:xfrm>
            <a:off x="152400" y="3886200"/>
            <a:ext cx="1371600" cy="1524000"/>
          </a:xfrm>
          <a:prstGeom prst="verticalScroll">
            <a:avLst>
              <a:gd name="adj" fmla="val 10596"/>
            </a:avLst>
          </a:prstGeom>
          <a:solidFill>
            <a:srgbClr val="C9F1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Pre</a:t>
            </a:r>
          </a:p>
          <a:p>
            <a:pPr algn="ctr"/>
            <a:r>
              <a:rPr lang="en-US" sz="1600" b="1" dirty="0" smtClean="0">
                <a:solidFill>
                  <a:schemeClr val="tx1"/>
                </a:solidFill>
              </a:rPr>
              <a:t>State Transition Rules</a:t>
            </a:r>
            <a:endParaRPr lang="en-US" sz="1600" b="1" dirty="0">
              <a:solidFill>
                <a:schemeClr val="tx1"/>
              </a:solidFill>
            </a:endParaRPr>
          </a:p>
        </p:txBody>
      </p:sp>
      <p:sp>
        <p:nvSpPr>
          <p:cNvPr id="46" name="Vertical Scroll 45"/>
          <p:cNvSpPr/>
          <p:nvPr/>
        </p:nvSpPr>
        <p:spPr>
          <a:xfrm>
            <a:off x="7696200" y="3886200"/>
            <a:ext cx="1371600" cy="1524000"/>
          </a:xfrm>
          <a:prstGeom prst="verticalScroll">
            <a:avLst>
              <a:gd name="adj" fmla="val 10596"/>
            </a:avLst>
          </a:prstGeom>
          <a:solidFill>
            <a:srgbClr val="C9F1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Post</a:t>
            </a:r>
          </a:p>
          <a:p>
            <a:pPr algn="ctr"/>
            <a:r>
              <a:rPr lang="en-US" sz="1600" b="1" dirty="0" smtClean="0">
                <a:solidFill>
                  <a:schemeClr val="tx1"/>
                </a:solidFill>
              </a:rPr>
              <a:t>State Transition Rules</a:t>
            </a:r>
            <a:endParaRPr lang="en-US" sz="1600" b="1" dirty="0">
              <a:solidFill>
                <a:schemeClr val="tx1"/>
              </a:solidFill>
            </a:endParaRPr>
          </a:p>
        </p:txBody>
      </p:sp>
      <p:sp>
        <p:nvSpPr>
          <p:cNvPr id="104" name="Rectangular Callout 103"/>
          <p:cNvSpPr/>
          <p:nvPr/>
        </p:nvSpPr>
        <p:spPr>
          <a:xfrm>
            <a:off x="4343400" y="1066800"/>
            <a:ext cx="4724400" cy="838200"/>
          </a:xfrm>
          <a:prstGeom prst="wedgeRectCallout">
            <a:avLst>
              <a:gd name="adj1" fmla="val -107016"/>
              <a:gd name="adj2" fmla="val 105753"/>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buNone/>
            </a:pPr>
            <a:r>
              <a:rPr lang="en-US" sz="1400" dirty="0" smtClean="0">
                <a:solidFill>
                  <a:schemeClr val="tx1"/>
                </a:solidFill>
                <a:latin typeface="Courier New" pitchFamily="49" charset="0"/>
                <a:cs typeface="Courier New" pitchFamily="49" charset="0"/>
              </a:rPr>
              <a:t>If random &lt; </a:t>
            </a:r>
            <a:r>
              <a:rPr lang="en-US" sz="1400" dirty="0" err="1" smtClean="0">
                <a:solidFill>
                  <a:schemeClr val="tx1"/>
                </a:solidFill>
                <a:latin typeface="Courier New" pitchFamily="49" charset="0"/>
                <a:cs typeface="Courier New" pitchFamily="49" charset="0"/>
              </a:rPr>
              <a:t>OccurrenceProbability</a:t>
            </a:r>
            <a:r>
              <a:rPr lang="en-US" sz="1400" dirty="0" smtClean="0">
                <a:solidFill>
                  <a:schemeClr val="tx1"/>
                </a:solidFill>
                <a:latin typeface="Courier New" pitchFamily="49" charset="0"/>
                <a:cs typeface="Courier New" pitchFamily="49" charset="0"/>
              </a:rPr>
              <a:t>: </a:t>
            </a:r>
          </a:p>
          <a:p>
            <a:pPr marL="171450" lvl="1">
              <a:buNone/>
            </a:pPr>
            <a:r>
              <a:rPr lang="en-US" sz="1400" dirty="0" smtClean="0">
                <a:solidFill>
                  <a:schemeClr val="tx1"/>
                </a:solidFill>
                <a:latin typeface="Courier New" pitchFamily="49" charset="0"/>
                <a:cs typeface="Courier New" pitchFamily="49" charset="0"/>
              </a:rPr>
              <a:t>    </a:t>
            </a:r>
            <a:r>
              <a:rPr lang="en-US" sz="1400" dirty="0" err="1" smtClean="0">
                <a:solidFill>
                  <a:schemeClr val="tx1"/>
                </a:solidFill>
                <a:latin typeface="Courier New" pitchFamily="49" charset="0"/>
                <a:cs typeface="Courier New" pitchFamily="49" charset="0"/>
              </a:rPr>
              <a:t>AffectedParameter</a:t>
            </a:r>
            <a:r>
              <a:rPr lang="en-US" sz="1400" dirty="0" smtClean="0">
                <a:solidFill>
                  <a:schemeClr val="tx1"/>
                </a:solidFill>
                <a:latin typeface="Courier New" pitchFamily="49" charset="0"/>
                <a:cs typeface="Courier New" pitchFamily="49" charset="0"/>
              </a:rPr>
              <a:t> = </a:t>
            </a:r>
            <a:r>
              <a:rPr lang="en-US" sz="1400" dirty="0" err="1" smtClean="0">
                <a:solidFill>
                  <a:schemeClr val="tx1"/>
                </a:solidFill>
                <a:latin typeface="Courier New" pitchFamily="49" charset="0"/>
                <a:cs typeface="Courier New" pitchFamily="49" charset="0"/>
              </a:rPr>
              <a:t>DefinedExpression</a:t>
            </a:r>
            <a:endParaRPr lang="en-US" sz="1400" dirty="0" smtClean="0">
              <a:solidFill>
                <a:schemeClr val="tx1"/>
              </a:solidFill>
              <a:latin typeface="Courier New" pitchFamily="49" charset="0"/>
              <a:cs typeface="Courier New"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up)">
                                      <p:cBhvr>
                                        <p:cTn id="7" dur="500"/>
                                        <p:tgtEl>
                                          <p:spTgt spid="44"/>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89"/>
                                        </p:tgtEl>
                                        <p:attrNameLst>
                                          <p:attrName>style.visibility</p:attrName>
                                        </p:attrNameLst>
                                      </p:cBhvr>
                                      <p:to>
                                        <p:strVal val="visible"/>
                                      </p:to>
                                    </p:set>
                                    <p:animEffect transition="in" filter="wipe(up)">
                                      <p:cBhvr>
                                        <p:cTn id="11" dur="500"/>
                                        <p:tgtEl>
                                          <p:spTgt spid="89"/>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98"/>
                                        </p:tgtEl>
                                        <p:attrNameLst>
                                          <p:attrName>style.visibility</p:attrName>
                                        </p:attrNameLst>
                                      </p:cBhvr>
                                      <p:to>
                                        <p:strVal val="visible"/>
                                      </p:to>
                                    </p:set>
                                    <p:animEffect transition="in" filter="wipe(up)">
                                      <p:cBhvr>
                                        <p:cTn id="15" dur="500"/>
                                        <p:tgtEl>
                                          <p:spTgt spid="98"/>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90"/>
                                        </p:tgtEl>
                                        <p:attrNameLst>
                                          <p:attrName>style.visibility</p:attrName>
                                        </p:attrNameLst>
                                      </p:cBhvr>
                                      <p:to>
                                        <p:strVal val="visible"/>
                                      </p:to>
                                    </p:set>
                                    <p:animEffect transition="in" filter="wipe(up)">
                                      <p:cBhvr>
                                        <p:cTn id="19" dur="500"/>
                                        <p:tgtEl>
                                          <p:spTgt spid="90"/>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97"/>
                                        </p:tgtEl>
                                        <p:attrNameLst>
                                          <p:attrName>style.visibility</p:attrName>
                                        </p:attrNameLst>
                                      </p:cBhvr>
                                      <p:to>
                                        <p:strVal val="visible"/>
                                      </p:to>
                                    </p:set>
                                    <p:animEffect transition="in" filter="wipe(up)">
                                      <p:cBhvr>
                                        <p:cTn id="23" dur="500"/>
                                        <p:tgtEl>
                                          <p:spTgt spid="97"/>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51"/>
                                        </p:tgtEl>
                                        <p:attrNameLst>
                                          <p:attrName>style.visibility</p:attrName>
                                        </p:attrNameLst>
                                      </p:cBhvr>
                                      <p:to>
                                        <p:strVal val="visible"/>
                                      </p:to>
                                    </p:set>
                                    <p:animEffect transition="in" filter="wipe(left)">
                                      <p:cBhvr>
                                        <p:cTn id="27" dur="500"/>
                                        <p:tgtEl>
                                          <p:spTgt spid="51"/>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85"/>
                                        </p:tgtEl>
                                        <p:attrNameLst>
                                          <p:attrName>style.visibility</p:attrName>
                                        </p:attrNameLst>
                                      </p:cBhvr>
                                      <p:to>
                                        <p:strVal val="visible"/>
                                      </p:to>
                                    </p:set>
                                    <p:animEffect transition="in" filter="wipe(left)">
                                      <p:cBhvr>
                                        <p:cTn id="31" dur="500"/>
                                        <p:tgtEl>
                                          <p:spTgt spid="85"/>
                                        </p:tgtEl>
                                      </p:cBhvr>
                                    </p:animEffect>
                                  </p:childTnLst>
                                </p:cTn>
                              </p:par>
                            </p:childTnLst>
                          </p:cTn>
                        </p:par>
                        <p:par>
                          <p:cTn id="32" fill="hold">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46"/>
                                        </p:tgtEl>
                                        <p:attrNameLst>
                                          <p:attrName>style.visibility</p:attrName>
                                        </p:attrNameLst>
                                      </p:cBhvr>
                                      <p:to>
                                        <p:strVal val="visible"/>
                                      </p:to>
                                    </p:set>
                                    <p:animEffect transition="in" filter="wipe(up)">
                                      <p:cBhvr>
                                        <p:cTn id="35" dur="500"/>
                                        <p:tgtEl>
                                          <p:spTgt spid="46"/>
                                        </p:tgtEl>
                                      </p:cBhvr>
                                    </p:animEffect>
                                  </p:childTnLst>
                                </p:cTn>
                              </p:par>
                            </p:childTnLst>
                          </p:cTn>
                        </p:par>
                        <p:par>
                          <p:cTn id="36" fill="hold">
                            <p:stCondLst>
                              <p:cond delay="4000"/>
                            </p:stCondLst>
                            <p:childTnLst>
                              <p:par>
                                <p:cTn id="37" presetID="22" presetClass="entr" presetSubtype="2" fill="hold" grpId="0" nodeType="afterEffect">
                                  <p:stCondLst>
                                    <p:cond delay="0"/>
                                  </p:stCondLst>
                                  <p:childTnLst>
                                    <p:set>
                                      <p:cBhvr>
                                        <p:cTn id="38" dur="1" fill="hold">
                                          <p:stCondLst>
                                            <p:cond delay="0"/>
                                          </p:stCondLst>
                                        </p:cTn>
                                        <p:tgtEl>
                                          <p:spTgt spid="53"/>
                                        </p:tgtEl>
                                        <p:attrNameLst>
                                          <p:attrName>style.visibility</p:attrName>
                                        </p:attrNameLst>
                                      </p:cBhvr>
                                      <p:to>
                                        <p:strVal val="visible"/>
                                      </p:to>
                                    </p:set>
                                    <p:animEffect transition="in" filter="wipe(right)">
                                      <p:cBhvr>
                                        <p:cTn id="39" dur="500"/>
                                        <p:tgtEl>
                                          <p:spTgt spid="53"/>
                                        </p:tgtEl>
                                      </p:cBhvr>
                                    </p:animEffect>
                                  </p:childTnLst>
                                </p:cTn>
                              </p:par>
                              <p:par>
                                <p:cTn id="40" presetID="22" presetClass="entr" presetSubtype="2" fill="hold" grpId="0" nodeType="withEffect">
                                  <p:stCondLst>
                                    <p:cond delay="0"/>
                                  </p:stCondLst>
                                  <p:childTnLst>
                                    <p:set>
                                      <p:cBhvr>
                                        <p:cTn id="41" dur="1" fill="hold">
                                          <p:stCondLst>
                                            <p:cond delay="0"/>
                                          </p:stCondLst>
                                        </p:cTn>
                                        <p:tgtEl>
                                          <p:spTgt spid="91"/>
                                        </p:tgtEl>
                                        <p:attrNameLst>
                                          <p:attrName>style.visibility</p:attrName>
                                        </p:attrNameLst>
                                      </p:cBhvr>
                                      <p:to>
                                        <p:strVal val="visible"/>
                                      </p:to>
                                    </p:set>
                                    <p:animEffect transition="in" filter="wipe(right)">
                                      <p:cBhvr>
                                        <p:cTn id="42" dur="500"/>
                                        <p:tgtEl>
                                          <p:spTgt spid="91"/>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0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0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89" grpId="0" animBg="1"/>
      <p:bldP spid="90" grpId="0" animBg="1"/>
      <p:bldP spid="91" grpId="0"/>
      <p:bldP spid="95" grpId="0" animBg="1"/>
      <p:bldP spid="98" grpId="0" animBg="1"/>
      <p:bldP spid="101" grpId="0" animBg="1"/>
      <p:bldP spid="102" grpId="0" animBg="1"/>
      <p:bldP spid="85" grpId="0" animBg="1"/>
      <p:bldP spid="51" grpId="0" animBg="1"/>
      <p:bldP spid="97" grpId="0" animBg="1"/>
      <p:bldP spid="46" grpId="0" animBg="1"/>
      <p:bldP spid="104"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Reproducibility</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MIST stores random state of each simulation</a:t>
            </a:r>
          </a:p>
          <a:p>
            <a:endParaRPr lang="en-US" dirty="0" smtClean="0"/>
          </a:p>
          <a:p>
            <a:r>
              <a:rPr lang="en-US" dirty="0" smtClean="0"/>
              <a:t>MIST can recreate a simulation from Trace Back upon request </a:t>
            </a:r>
          </a:p>
          <a:p>
            <a:endParaRPr lang="en-US" dirty="0" smtClean="0"/>
          </a:p>
          <a:p>
            <a:r>
              <a:rPr lang="en-US" dirty="0" smtClean="0"/>
              <a:t>MIST records additional traceability information in compiled simulation files to help debugging</a:t>
            </a:r>
          </a:p>
          <a:p>
            <a:endParaRPr lang="en-US" dirty="0" smtClean="0"/>
          </a:p>
          <a:p>
            <a:r>
              <a:rPr lang="en-US" b="1" dirty="0" smtClean="0"/>
              <a:t>Good For:</a:t>
            </a:r>
          </a:p>
          <a:p>
            <a:pPr lvl="1"/>
            <a:r>
              <a:rPr lang="en-US" dirty="0" smtClean="0"/>
              <a:t>Saving storage space</a:t>
            </a:r>
          </a:p>
          <a:p>
            <a:pPr lvl="1"/>
            <a:r>
              <a:rPr lang="en-US" dirty="0" smtClean="0"/>
              <a:t>Debugging</a:t>
            </a:r>
          </a:p>
          <a:p>
            <a:pPr lvl="1"/>
            <a:r>
              <a:rPr lang="en-US" dirty="0" smtClean="0"/>
              <a:t>Distributing results &amp; publication</a:t>
            </a:r>
          </a:p>
          <a:p>
            <a:endParaRPr lang="en-US" dirty="0" smtClean="0"/>
          </a:p>
          <a:p>
            <a:endParaRPr lang="en-US" dirty="0" smtClean="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Reference Model for Disease Progression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Simple - Low Resolution</a:t>
            </a:r>
          </a:p>
          <a:p>
            <a:endParaRPr lang="en-US" dirty="0" smtClean="0"/>
          </a:p>
          <a:p>
            <a:r>
              <a:rPr lang="en-US" dirty="0" smtClean="0"/>
              <a:t>Based on secondary data:</a:t>
            </a:r>
          </a:p>
          <a:p>
            <a:pPr lvl="1"/>
            <a:r>
              <a:rPr lang="en-US" dirty="0" smtClean="0"/>
              <a:t>Published </a:t>
            </a:r>
            <a:r>
              <a:rPr lang="en-US" dirty="0" smtClean="0">
                <a:solidFill>
                  <a:srgbClr val="7030A0"/>
                </a:solidFill>
              </a:rPr>
              <a:t>Risk Equations</a:t>
            </a:r>
          </a:p>
          <a:p>
            <a:pPr lvl="1"/>
            <a:r>
              <a:rPr lang="en-US" dirty="0" smtClean="0"/>
              <a:t>Published </a:t>
            </a:r>
            <a:r>
              <a:rPr lang="en-US" dirty="0" smtClean="0">
                <a:solidFill>
                  <a:srgbClr val="7030A0"/>
                </a:solidFill>
              </a:rPr>
              <a:t>Clinical Trials</a:t>
            </a:r>
            <a:r>
              <a:rPr lang="en-US" dirty="0" smtClean="0"/>
              <a:t>, i.e. no real individual data</a:t>
            </a:r>
          </a:p>
          <a:p>
            <a:pPr lvl="1"/>
            <a:r>
              <a:rPr lang="en-US" dirty="0" smtClean="0"/>
              <a:t>Other publications</a:t>
            </a:r>
          </a:p>
          <a:p>
            <a:endParaRPr lang="en-US" dirty="0" smtClean="0"/>
          </a:p>
          <a:p>
            <a:r>
              <a:rPr lang="en-US" dirty="0" smtClean="0"/>
              <a:t>Relies on computing power/techniques</a:t>
            </a:r>
          </a:p>
          <a:p>
            <a:pPr lvl="1">
              <a:buClr>
                <a:schemeClr val="tx1"/>
              </a:buClr>
            </a:pPr>
            <a:r>
              <a:rPr lang="en-US" dirty="0" smtClean="0"/>
              <a:t>Parallel processing / High Performance Computing</a:t>
            </a:r>
          </a:p>
          <a:p>
            <a:pPr lvl="1">
              <a:buClr>
                <a:schemeClr val="tx1"/>
              </a:buClr>
            </a:pPr>
            <a:r>
              <a:rPr lang="en-US" dirty="0" smtClean="0">
                <a:solidFill>
                  <a:srgbClr val="7030A0"/>
                </a:solidFill>
              </a:rPr>
              <a:t>Competition</a:t>
            </a:r>
            <a:r>
              <a:rPr lang="en-US" dirty="0" smtClean="0"/>
              <a:t> among alternative equation/hypothesis combinations</a:t>
            </a:r>
          </a:p>
          <a:p>
            <a:pPr lvl="1">
              <a:buClr>
                <a:schemeClr val="tx1"/>
              </a:buClr>
            </a:pPr>
            <a:r>
              <a:rPr lang="en-US" dirty="0" smtClean="0"/>
              <a:t>Cross validation - </a:t>
            </a:r>
            <a:r>
              <a:rPr lang="en-US" dirty="0" smtClean="0">
                <a:solidFill>
                  <a:srgbClr val="7030A0"/>
                </a:solidFill>
              </a:rPr>
              <a:t>One click validation</a:t>
            </a:r>
          </a:p>
          <a:p>
            <a:pPr lvl="1">
              <a:buClr>
                <a:schemeClr val="tx1"/>
              </a:buClr>
            </a:pPr>
            <a:r>
              <a:rPr lang="en-US" dirty="0" smtClean="0">
                <a:solidFill>
                  <a:srgbClr val="7030A0"/>
                </a:solidFill>
              </a:rPr>
              <a:t>Ranks</a:t>
            </a:r>
            <a:r>
              <a:rPr lang="en-US" dirty="0" smtClean="0"/>
              <a:t> results according to fitness - </a:t>
            </a:r>
            <a:r>
              <a:rPr lang="en-US" dirty="0" smtClean="0">
                <a:solidFill>
                  <a:srgbClr val="7030A0"/>
                </a:solidFill>
              </a:rPr>
              <a:t>Fitness Engine</a:t>
            </a:r>
          </a:p>
          <a:p>
            <a:pPr lvl="1">
              <a:buClr>
                <a:schemeClr val="tx1"/>
              </a:buClr>
            </a:pPr>
            <a:r>
              <a:rPr lang="en-US" dirty="0" smtClean="0">
                <a:solidFill>
                  <a:srgbClr val="7030A0"/>
                </a:solidFill>
              </a:rPr>
              <a:t>Accumulates knowledge</a:t>
            </a:r>
          </a:p>
          <a:p>
            <a:pPr lvl="1">
              <a:buNone/>
            </a:pPr>
            <a:endParaRPr lang="en-US" dirty="0" smtClean="0"/>
          </a:p>
          <a:p>
            <a:endParaRPr lang="en-US"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Cube 82"/>
          <p:cNvSpPr/>
          <p:nvPr/>
        </p:nvSpPr>
        <p:spPr>
          <a:xfrm>
            <a:off x="304800" y="4191000"/>
            <a:ext cx="2667000" cy="2362200"/>
          </a:xfrm>
          <a:prstGeom prst="cube">
            <a:avLst/>
          </a:prstGeom>
          <a:solidFill>
            <a:schemeClr val="tx1">
              <a:lumMod val="65000"/>
              <a:lumOff val="3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normAutofit/>
          </a:bodyPr>
          <a:lstStyle/>
          <a:p>
            <a:r>
              <a:rPr lang="en-US" dirty="0" smtClean="0"/>
              <a:t>Goal</a:t>
            </a:r>
            <a:endParaRPr lang="en-US" dirty="0"/>
          </a:p>
        </p:txBody>
      </p:sp>
      <p:sp>
        <p:nvSpPr>
          <p:cNvPr id="3" name="Content Placeholder 2"/>
          <p:cNvSpPr>
            <a:spLocks noGrp="1"/>
          </p:cNvSpPr>
          <p:nvPr>
            <p:ph idx="1"/>
          </p:nvPr>
        </p:nvSpPr>
        <p:spPr/>
        <p:txBody>
          <a:bodyPr>
            <a:normAutofit/>
          </a:bodyPr>
          <a:lstStyle/>
          <a:p>
            <a:pPr>
              <a:buClr>
                <a:schemeClr val="tx1"/>
              </a:buClr>
            </a:pPr>
            <a:r>
              <a:rPr lang="en-US" dirty="0" smtClean="0"/>
              <a:t>Generate a Mock Population Composed of Individuals from the Published Statistics</a:t>
            </a:r>
          </a:p>
          <a:p>
            <a:pPr lvl="1">
              <a:buClr>
                <a:schemeClr val="tx1"/>
              </a:buClr>
            </a:pPr>
            <a:r>
              <a:rPr lang="en-US" dirty="0" smtClean="0"/>
              <a:t>Individual population is restricted </a:t>
            </a:r>
          </a:p>
          <a:p>
            <a:pPr lvl="1">
              <a:buClr>
                <a:schemeClr val="tx1"/>
              </a:buClr>
            </a:pPr>
            <a:r>
              <a:rPr lang="en-US" dirty="0" smtClean="0"/>
              <a:t>Table 1 is typically public </a:t>
            </a:r>
          </a:p>
          <a:p>
            <a:pPr lvl="1">
              <a:buClr>
                <a:schemeClr val="tx1"/>
              </a:buClr>
            </a:pPr>
            <a:r>
              <a:rPr lang="en-US" dirty="0" smtClean="0"/>
              <a:t>Generate a mock population for further study</a:t>
            </a:r>
          </a:p>
          <a:p>
            <a:pPr>
              <a:buClr>
                <a:schemeClr val="tx1"/>
              </a:buClr>
            </a:pPr>
            <a:endParaRPr lang="en-US" dirty="0" smtClean="0"/>
          </a:p>
        </p:txBody>
      </p:sp>
      <p:sp>
        <p:nvSpPr>
          <p:cNvPr id="86" name="TextBox 85"/>
          <p:cNvSpPr txBox="1"/>
          <p:nvPr/>
        </p:nvSpPr>
        <p:spPr>
          <a:xfrm>
            <a:off x="838200" y="4267200"/>
            <a:ext cx="1447800" cy="369332"/>
          </a:xfrm>
          <a:prstGeom prst="rect">
            <a:avLst/>
          </a:prstGeom>
          <a:noFill/>
        </p:spPr>
        <p:txBody>
          <a:bodyPr wrap="square" rtlCol="0">
            <a:spAutoFit/>
          </a:bodyPr>
          <a:lstStyle/>
          <a:p>
            <a:r>
              <a:rPr lang="en-US" b="1" dirty="0" smtClean="0">
                <a:solidFill>
                  <a:schemeClr val="bg1"/>
                </a:solidFill>
              </a:rPr>
              <a:t>Population 1</a:t>
            </a:r>
            <a:endParaRPr lang="en-US" b="1" dirty="0">
              <a:solidFill>
                <a:schemeClr val="bg1"/>
              </a:solidFill>
            </a:endParaRPr>
          </a:p>
        </p:txBody>
      </p:sp>
      <p:sp>
        <p:nvSpPr>
          <p:cNvPr id="87" name="TextBox 86"/>
          <p:cNvSpPr txBox="1"/>
          <p:nvPr/>
        </p:nvSpPr>
        <p:spPr>
          <a:xfrm>
            <a:off x="3276600" y="4876800"/>
            <a:ext cx="1447800" cy="369332"/>
          </a:xfrm>
          <a:prstGeom prst="rect">
            <a:avLst/>
          </a:prstGeom>
          <a:noFill/>
        </p:spPr>
        <p:txBody>
          <a:bodyPr wrap="square" rtlCol="0">
            <a:spAutoFit/>
          </a:bodyPr>
          <a:lstStyle/>
          <a:p>
            <a:r>
              <a:rPr lang="en-US" dirty="0" smtClean="0">
                <a:solidFill>
                  <a:schemeClr val="bg1"/>
                </a:solidFill>
              </a:rPr>
              <a:t>Population 2</a:t>
            </a:r>
            <a:endParaRPr lang="en-US" dirty="0">
              <a:solidFill>
                <a:schemeClr val="bg1"/>
              </a:solidFill>
            </a:endParaRPr>
          </a:p>
        </p:txBody>
      </p:sp>
      <p:sp>
        <p:nvSpPr>
          <p:cNvPr id="88" name="TextBox 87"/>
          <p:cNvSpPr txBox="1"/>
          <p:nvPr/>
        </p:nvSpPr>
        <p:spPr>
          <a:xfrm>
            <a:off x="5562600" y="4876800"/>
            <a:ext cx="1447800" cy="369332"/>
          </a:xfrm>
          <a:prstGeom prst="rect">
            <a:avLst/>
          </a:prstGeom>
          <a:noFill/>
        </p:spPr>
        <p:txBody>
          <a:bodyPr wrap="square" rtlCol="0">
            <a:spAutoFit/>
          </a:bodyPr>
          <a:lstStyle/>
          <a:p>
            <a:r>
              <a:rPr lang="en-US" dirty="0" smtClean="0">
                <a:solidFill>
                  <a:schemeClr val="bg1"/>
                </a:solidFill>
              </a:rPr>
              <a:t>Population3</a:t>
            </a:r>
          </a:p>
        </p:txBody>
      </p:sp>
      <p:sp>
        <p:nvSpPr>
          <p:cNvPr id="89" name="Vertical Scroll 88"/>
          <p:cNvSpPr/>
          <p:nvPr/>
        </p:nvSpPr>
        <p:spPr>
          <a:xfrm>
            <a:off x="381000" y="4876800"/>
            <a:ext cx="1828800" cy="1600200"/>
          </a:xfrm>
          <a:prstGeom prst="verticalScroll">
            <a:avLst>
              <a:gd name="adj" fmla="val 16071"/>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Table 1</a:t>
            </a:r>
          </a:p>
          <a:p>
            <a:pPr algn="ctr"/>
            <a:endParaRPr lang="en-US" sz="1600" dirty="0" smtClean="0">
              <a:solidFill>
                <a:schemeClr val="tx1"/>
              </a:solidFill>
            </a:endParaRPr>
          </a:p>
          <a:p>
            <a:pPr algn="ctr"/>
            <a:endParaRPr lang="en-US" sz="1600" dirty="0" smtClean="0">
              <a:solidFill>
                <a:schemeClr val="tx1"/>
              </a:solidFill>
            </a:endParaRPr>
          </a:p>
          <a:p>
            <a:pPr algn="ctr"/>
            <a:endParaRPr lang="en-US" sz="1600" dirty="0" smtClean="0">
              <a:solidFill>
                <a:schemeClr val="tx1"/>
              </a:solidFill>
            </a:endParaRPr>
          </a:p>
          <a:p>
            <a:pPr algn="ctr"/>
            <a:endParaRPr lang="en-US" sz="1600" dirty="0">
              <a:solidFill>
                <a:schemeClr val="tx1"/>
              </a:solidFill>
            </a:endParaRPr>
          </a:p>
        </p:txBody>
      </p:sp>
      <p:grpSp>
        <p:nvGrpSpPr>
          <p:cNvPr id="121" name="Group 120"/>
          <p:cNvGrpSpPr/>
          <p:nvPr/>
        </p:nvGrpSpPr>
        <p:grpSpPr>
          <a:xfrm>
            <a:off x="685800" y="5410200"/>
            <a:ext cx="1143000" cy="838200"/>
            <a:chOff x="6248400" y="3200400"/>
            <a:chExt cx="1143000" cy="838200"/>
          </a:xfrm>
        </p:grpSpPr>
        <p:sp>
          <p:nvSpPr>
            <p:cNvPr id="90" name="Smiley Face 89"/>
            <p:cNvSpPr/>
            <p:nvPr/>
          </p:nvSpPr>
          <p:spPr>
            <a:xfrm>
              <a:off x="6248400" y="3200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1" name="Smiley Face 90"/>
            <p:cNvSpPr/>
            <p:nvPr/>
          </p:nvSpPr>
          <p:spPr>
            <a:xfrm>
              <a:off x="6400800" y="3200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2" name="Smiley Face 91"/>
            <p:cNvSpPr/>
            <p:nvPr/>
          </p:nvSpPr>
          <p:spPr>
            <a:xfrm>
              <a:off x="6553200" y="3200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3" name="Smiley Face 92"/>
            <p:cNvSpPr/>
            <p:nvPr/>
          </p:nvSpPr>
          <p:spPr>
            <a:xfrm>
              <a:off x="6705600" y="3200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4" name="Smiley Face 93"/>
            <p:cNvSpPr/>
            <p:nvPr/>
          </p:nvSpPr>
          <p:spPr>
            <a:xfrm>
              <a:off x="6858000" y="3200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5" name="Smiley Face 94"/>
            <p:cNvSpPr/>
            <p:nvPr/>
          </p:nvSpPr>
          <p:spPr>
            <a:xfrm>
              <a:off x="6324600" y="3352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6" name="Smiley Face 95"/>
            <p:cNvSpPr/>
            <p:nvPr/>
          </p:nvSpPr>
          <p:spPr>
            <a:xfrm>
              <a:off x="6477000" y="3352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7" name="Smiley Face 96"/>
            <p:cNvSpPr/>
            <p:nvPr/>
          </p:nvSpPr>
          <p:spPr>
            <a:xfrm>
              <a:off x="6629400" y="3352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8" name="Smiley Face 97"/>
            <p:cNvSpPr/>
            <p:nvPr/>
          </p:nvSpPr>
          <p:spPr>
            <a:xfrm>
              <a:off x="6781800" y="3352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9" name="Smiley Face 98"/>
            <p:cNvSpPr/>
            <p:nvPr/>
          </p:nvSpPr>
          <p:spPr>
            <a:xfrm>
              <a:off x="6934200" y="3352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0" name="Smiley Face 99"/>
            <p:cNvSpPr/>
            <p:nvPr/>
          </p:nvSpPr>
          <p:spPr>
            <a:xfrm>
              <a:off x="6400800" y="3505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1" name="Smiley Face 100"/>
            <p:cNvSpPr/>
            <p:nvPr/>
          </p:nvSpPr>
          <p:spPr>
            <a:xfrm>
              <a:off x="6553200" y="3505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2" name="Smiley Face 101"/>
            <p:cNvSpPr/>
            <p:nvPr/>
          </p:nvSpPr>
          <p:spPr>
            <a:xfrm>
              <a:off x="6705600" y="3505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3" name="Smiley Face 102"/>
            <p:cNvSpPr/>
            <p:nvPr/>
          </p:nvSpPr>
          <p:spPr>
            <a:xfrm>
              <a:off x="6858000" y="3505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4" name="Smiley Face 103"/>
            <p:cNvSpPr/>
            <p:nvPr/>
          </p:nvSpPr>
          <p:spPr>
            <a:xfrm>
              <a:off x="7010400" y="3505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5" name="Smiley Face 104"/>
            <p:cNvSpPr/>
            <p:nvPr/>
          </p:nvSpPr>
          <p:spPr>
            <a:xfrm>
              <a:off x="6477000" y="3657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6" name="Smiley Face 105"/>
            <p:cNvSpPr/>
            <p:nvPr/>
          </p:nvSpPr>
          <p:spPr>
            <a:xfrm>
              <a:off x="6629400" y="3657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7" name="Smiley Face 106"/>
            <p:cNvSpPr/>
            <p:nvPr/>
          </p:nvSpPr>
          <p:spPr>
            <a:xfrm>
              <a:off x="6781800" y="3657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8" name="Smiley Face 107"/>
            <p:cNvSpPr/>
            <p:nvPr/>
          </p:nvSpPr>
          <p:spPr>
            <a:xfrm>
              <a:off x="6934200" y="3657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9" name="Smiley Face 108"/>
            <p:cNvSpPr/>
            <p:nvPr/>
          </p:nvSpPr>
          <p:spPr>
            <a:xfrm>
              <a:off x="7086600" y="3657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0" name="Smiley Face 109"/>
            <p:cNvSpPr/>
            <p:nvPr/>
          </p:nvSpPr>
          <p:spPr>
            <a:xfrm>
              <a:off x="6553200" y="3810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1" name="Smiley Face 110"/>
            <p:cNvSpPr/>
            <p:nvPr/>
          </p:nvSpPr>
          <p:spPr>
            <a:xfrm>
              <a:off x="6705600" y="3810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2" name="Smiley Face 111"/>
            <p:cNvSpPr/>
            <p:nvPr/>
          </p:nvSpPr>
          <p:spPr>
            <a:xfrm>
              <a:off x="6858000" y="3810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3" name="Smiley Face 112"/>
            <p:cNvSpPr/>
            <p:nvPr/>
          </p:nvSpPr>
          <p:spPr>
            <a:xfrm>
              <a:off x="7010400" y="3810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4" name="Smiley Face 113"/>
            <p:cNvSpPr/>
            <p:nvPr/>
          </p:nvSpPr>
          <p:spPr>
            <a:xfrm>
              <a:off x="7162800" y="3810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5" name="Smiley Face 114"/>
            <p:cNvSpPr/>
            <p:nvPr/>
          </p:nvSpPr>
          <p:spPr>
            <a:xfrm>
              <a:off x="7010400" y="3505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6" name="Smiley Face 115"/>
            <p:cNvSpPr/>
            <p:nvPr/>
          </p:nvSpPr>
          <p:spPr>
            <a:xfrm>
              <a:off x="6934200" y="3657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7" name="Smiley Face 116"/>
            <p:cNvSpPr/>
            <p:nvPr/>
          </p:nvSpPr>
          <p:spPr>
            <a:xfrm>
              <a:off x="7086600" y="3657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8" name="Smiley Face 117"/>
            <p:cNvSpPr/>
            <p:nvPr/>
          </p:nvSpPr>
          <p:spPr>
            <a:xfrm>
              <a:off x="6858000" y="3810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9" name="Smiley Face 118"/>
            <p:cNvSpPr/>
            <p:nvPr/>
          </p:nvSpPr>
          <p:spPr>
            <a:xfrm>
              <a:off x="7010400" y="3810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0" name="Smiley Face 119"/>
            <p:cNvSpPr/>
            <p:nvPr/>
          </p:nvSpPr>
          <p:spPr>
            <a:xfrm>
              <a:off x="7162800" y="3810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122" name="Cube 121"/>
          <p:cNvSpPr/>
          <p:nvPr/>
        </p:nvSpPr>
        <p:spPr>
          <a:xfrm>
            <a:off x="3200400" y="4191000"/>
            <a:ext cx="2667000" cy="2362200"/>
          </a:xfrm>
          <a:prstGeom prst="cube">
            <a:avLst/>
          </a:prstGeom>
          <a:solidFill>
            <a:schemeClr val="tx1">
              <a:lumMod val="65000"/>
              <a:lumOff val="3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23" name="TextBox 122"/>
          <p:cNvSpPr txBox="1"/>
          <p:nvPr/>
        </p:nvSpPr>
        <p:spPr>
          <a:xfrm>
            <a:off x="3733800" y="4267200"/>
            <a:ext cx="1447800" cy="369332"/>
          </a:xfrm>
          <a:prstGeom prst="rect">
            <a:avLst/>
          </a:prstGeom>
          <a:noFill/>
        </p:spPr>
        <p:txBody>
          <a:bodyPr wrap="square" rtlCol="0">
            <a:spAutoFit/>
          </a:bodyPr>
          <a:lstStyle/>
          <a:p>
            <a:r>
              <a:rPr lang="en-US" b="1" dirty="0" smtClean="0">
                <a:solidFill>
                  <a:schemeClr val="bg1"/>
                </a:solidFill>
              </a:rPr>
              <a:t>Population 2</a:t>
            </a:r>
            <a:endParaRPr lang="en-US" b="1" dirty="0">
              <a:solidFill>
                <a:schemeClr val="bg1"/>
              </a:solidFill>
            </a:endParaRPr>
          </a:p>
        </p:txBody>
      </p:sp>
      <p:sp>
        <p:nvSpPr>
          <p:cNvPr id="124" name="Vertical Scroll 123"/>
          <p:cNvSpPr/>
          <p:nvPr/>
        </p:nvSpPr>
        <p:spPr>
          <a:xfrm>
            <a:off x="3276600" y="4876800"/>
            <a:ext cx="1828800" cy="1600200"/>
          </a:xfrm>
          <a:prstGeom prst="verticalScroll">
            <a:avLst>
              <a:gd name="adj" fmla="val 16071"/>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Table 1</a:t>
            </a:r>
          </a:p>
          <a:p>
            <a:pPr algn="ctr"/>
            <a:endParaRPr lang="en-US" sz="1600" dirty="0" smtClean="0">
              <a:solidFill>
                <a:schemeClr val="tx1"/>
              </a:solidFill>
            </a:endParaRPr>
          </a:p>
          <a:p>
            <a:pPr algn="ctr"/>
            <a:endParaRPr lang="en-US" sz="1600" dirty="0" smtClean="0">
              <a:solidFill>
                <a:schemeClr val="tx1"/>
              </a:solidFill>
            </a:endParaRPr>
          </a:p>
          <a:p>
            <a:pPr algn="ctr"/>
            <a:endParaRPr lang="en-US" sz="1600" dirty="0" smtClean="0">
              <a:solidFill>
                <a:schemeClr val="tx1"/>
              </a:solidFill>
            </a:endParaRPr>
          </a:p>
          <a:p>
            <a:pPr algn="ctr"/>
            <a:endParaRPr lang="en-US" sz="1600" dirty="0">
              <a:solidFill>
                <a:schemeClr val="tx1"/>
              </a:solidFill>
            </a:endParaRPr>
          </a:p>
        </p:txBody>
      </p:sp>
      <p:grpSp>
        <p:nvGrpSpPr>
          <p:cNvPr id="125" name="Group 124"/>
          <p:cNvGrpSpPr/>
          <p:nvPr/>
        </p:nvGrpSpPr>
        <p:grpSpPr>
          <a:xfrm>
            <a:off x="3581400" y="5410200"/>
            <a:ext cx="1143000" cy="838200"/>
            <a:chOff x="6248400" y="3200400"/>
            <a:chExt cx="1143000" cy="838200"/>
          </a:xfrm>
        </p:grpSpPr>
        <p:sp>
          <p:nvSpPr>
            <p:cNvPr id="126" name="Smiley Face 125"/>
            <p:cNvSpPr/>
            <p:nvPr/>
          </p:nvSpPr>
          <p:spPr>
            <a:xfrm>
              <a:off x="6248400" y="3200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7" name="Smiley Face 126"/>
            <p:cNvSpPr/>
            <p:nvPr/>
          </p:nvSpPr>
          <p:spPr>
            <a:xfrm>
              <a:off x="6400800" y="3200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8" name="Smiley Face 127"/>
            <p:cNvSpPr/>
            <p:nvPr/>
          </p:nvSpPr>
          <p:spPr>
            <a:xfrm>
              <a:off x="6553200" y="3200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9" name="Smiley Face 128"/>
            <p:cNvSpPr/>
            <p:nvPr/>
          </p:nvSpPr>
          <p:spPr>
            <a:xfrm>
              <a:off x="6705600" y="3200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0" name="Smiley Face 129"/>
            <p:cNvSpPr/>
            <p:nvPr/>
          </p:nvSpPr>
          <p:spPr>
            <a:xfrm>
              <a:off x="6858000" y="3200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1" name="Smiley Face 130"/>
            <p:cNvSpPr/>
            <p:nvPr/>
          </p:nvSpPr>
          <p:spPr>
            <a:xfrm>
              <a:off x="6324600" y="3352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2" name="Smiley Face 131"/>
            <p:cNvSpPr/>
            <p:nvPr/>
          </p:nvSpPr>
          <p:spPr>
            <a:xfrm>
              <a:off x="6477000" y="3352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3" name="Smiley Face 132"/>
            <p:cNvSpPr/>
            <p:nvPr/>
          </p:nvSpPr>
          <p:spPr>
            <a:xfrm>
              <a:off x="6629400" y="3352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4" name="Smiley Face 133"/>
            <p:cNvSpPr/>
            <p:nvPr/>
          </p:nvSpPr>
          <p:spPr>
            <a:xfrm>
              <a:off x="6781800" y="3352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5" name="Smiley Face 134"/>
            <p:cNvSpPr/>
            <p:nvPr/>
          </p:nvSpPr>
          <p:spPr>
            <a:xfrm>
              <a:off x="6934200" y="3352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6" name="Smiley Face 135"/>
            <p:cNvSpPr/>
            <p:nvPr/>
          </p:nvSpPr>
          <p:spPr>
            <a:xfrm>
              <a:off x="6400800" y="3505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7" name="Smiley Face 136"/>
            <p:cNvSpPr/>
            <p:nvPr/>
          </p:nvSpPr>
          <p:spPr>
            <a:xfrm>
              <a:off x="6553200" y="3505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8" name="Smiley Face 137"/>
            <p:cNvSpPr/>
            <p:nvPr/>
          </p:nvSpPr>
          <p:spPr>
            <a:xfrm>
              <a:off x="6705600" y="3505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9" name="Smiley Face 138"/>
            <p:cNvSpPr/>
            <p:nvPr/>
          </p:nvSpPr>
          <p:spPr>
            <a:xfrm>
              <a:off x="6858000" y="3505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0" name="Smiley Face 139"/>
            <p:cNvSpPr/>
            <p:nvPr/>
          </p:nvSpPr>
          <p:spPr>
            <a:xfrm>
              <a:off x="7010400" y="3505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1" name="Smiley Face 140"/>
            <p:cNvSpPr/>
            <p:nvPr/>
          </p:nvSpPr>
          <p:spPr>
            <a:xfrm>
              <a:off x="6477000" y="3657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2" name="Smiley Face 141"/>
            <p:cNvSpPr/>
            <p:nvPr/>
          </p:nvSpPr>
          <p:spPr>
            <a:xfrm>
              <a:off x="6629400" y="3657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3" name="Smiley Face 142"/>
            <p:cNvSpPr/>
            <p:nvPr/>
          </p:nvSpPr>
          <p:spPr>
            <a:xfrm>
              <a:off x="6781800" y="3657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4" name="Smiley Face 143"/>
            <p:cNvSpPr/>
            <p:nvPr/>
          </p:nvSpPr>
          <p:spPr>
            <a:xfrm>
              <a:off x="6934200" y="3657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5" name="Smiley Face 144"/>
            <p:cNvSpPr/>
            <p:nvPr/>
          </p:nvSpPr>
          <p:spPr>
            <a:xfrm>
              <a:off x="7086600" y="3657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6" name="Smiley Face 145"/>
            <p:cNvSpPr/>
            <p:nvPr/>
          </p:nvSpPr>
          <p:spPr>
            <a:xfrm>
              <a:off x="6553200" y="3810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7" name="Smiley Face 146"/>
            <p:cNvSpPr/>
            <p:nvPr/>
          </p:nvSpPr>
          <p:spPr>
            <a:xfrm>
              <a:off x="6705600" y="3810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8" name="Smiley Face 147"/>
            <p:cNvSpPr/>
            <p:nvPr/>
          </p:nvSpPr>
          <p:spPr>
            <a:xfrm>
              <a:off x="6858000" y="3810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9" name="Smiley Face 148"/>
            <p:cNvSpPr/>
            <p:nvPr/>
          </p:nvSpPr>
          <p:spPr>
            <a:xfrm>
              <a:off x="7010400" y="3810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0" name="Smiley Face 149"/>
            <p:cNvSpPr/>
            <p:nvPr/>
          </p:nvSpPr>
          <p:spPr>
            <a:xfrm>
              <a:off x="7162800" y="3810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1" name="Smiley Face 150"/>
            <p:cNvSpPr/>
            <p:nvPr/>
          </p:nvSpPr>
          <p:spPr>
            <a:xfrm>
              <a:off x="7010400" y="3505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2" name="Smiley Face 151"/>
            <p:cNvSpPr/>
            <p:nvPr/>
          </p:nvSpPr>
          <p:spPr>
            <a:xfrm>
              <a:off x="6934200" y="3657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3" name="Smiley Face 152"/>
            <p:cNvSpPr/>
            <p:nvPr/>
          </p:nvSpPr>
          <p:spPr>
            <a:xfrm>
              <a:off x="7086600" y="3657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4" name="Smiley Face 153"/>
            <p:cNvSpPr/>
            <p:nvPr/>
          </p:nvSpPr>
          <p:spPr>
            <a:xfrm>
              <a:off x="6858000" y="3810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5" name="Smiley Face 154"/>
            <p:cNvSpPr/>
            <p:nvPr/>
          </p:nvSpPr>
          <p:spPr>
            <a:xfrm>
              <a:off x="7010400" y="3810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6" name="Smiley Face 155"/>
            <p:cNvSpPr/>
            <p:nvPr/>
          </p:nvSpPr>
          <p:spPr>
            <a:xfrm>
              <a:off x="7162800" y="3810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157" name="Cube 156"/>
          <p:cNvSpPr/>
          <p:nvPr/>
        </p:nvSpPr>
        <p:spPr>
          <a:xfrm>
            <a:off x="6096000" y="4191000"/>
            <a:ext cx="2667000" cy="2362200"/>
          </a:xfrm>
          <a:prstGeom prst="cube">
            <a:avLst/>
          </a:prstGeom>
          <a:solidFill>
            <a:schemeClr val="tx1">
              <a:lumMod val="65000"/>
              <a:lumOff val="3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58" name="TextBox 157"/>
          <p:cNvSpPr txBox="1"/>
          <p:nvPr/>
        </p:nvSpPr>
        <p:spPr>
          <a:xfrm>
            <a:off x="6629400" y="4267200"/>
            <a:ext cx="1447800" cy="369332"/>
          </a:xfrm>
          <a:prstGeom prst="rect">
            <a:avLst/>
          </a:prstGeom>
          <a:noFill/>
        </p:spPr>
        <p:txBody>
          <a:bodyPr wrap="square" rtlCol="0">
            <a:spAutoFit/>
          </a:bodyPr>
          <a:lstStyle/>
          <a:p>
            <a:r>
              <a:rPr lang="en-US" b="1" dirty="0" smtClean="0">
                <a:solidFill>
                  <a:schemeClr val="bg1"/>
                </a:solidFill>
              </a:rPr>
              <a:t>Population N</a:t>
            </a:r>
            <a:endParaRPr lang="en-US" b="1" dirty="0">
              <a:solidFill>
                <a:schemeClr val="bg1"/>
              </a:solidFill>
            </a:endParaRPr>
          </a:p>
        </p:txBody>
      </p:sp>
      <p:sp>
        <p:nvSpPr>
          <p:cNvPr id="159" name="Vertical Scroll 158"/>
          <p:cNvSpPr/>
          <p:nvPr/>
        </p:nvSpPr>
        <p:spPr>
          <a:xfrm>
            <a:off x="6172200" y="4876800"/>
            <a:ext cx="1828800" cy="1600200"/>
          </a:xfrm>
          <a:prstGeom prst="verticalScroll">
            <a:avLst>
              <a:gd name="adj" fmla="val 16071"/>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Table 1</a:t>
            </a:r>
          </a:p>
          <a:p>
            <a:pPr algn="ctr"/>
            <a:endParaRPr lang="en-US" sz="1600" dirty="0" smtClean="0">
              <a:solidFill>
                <a:schemeClr val="tx1"/>
              </a:solidFill>
            </a:endParaRPr>
          </a:p>
          <a:p>
            <a:pPr algn="ctr"/>
            <a:endParaRPr lang="en-US" sz="1600" dirty="0" smtClean="0">
              <a:solidFill>
                <a:schemeClr val="tx1"/>
              </a:solidFill>
            </a:endParaRPr>
          </a:p>
          <a:p>
            <a:pPr algn="ctr"/>
            <a:endParaRPr lang="en-US" sz="1600" dirty="0" smtClean="0">
              <a:solidFill>
                <a:schemeClr val="tx1"/>
              </a:solidFill>
            </a:endParaRPr>
          </a:p>
          <a:p>
            <a:pPr algn="ctr"/>
            <a:endParaRPr lang="en-US" sz="1600" dirty="0">
              <a:solidFill>
                <a:schemeClr val="tx1"/>
              </a:solidFill>
            </a:endParaRPr>
          </a:p>
        </p:txBody>
      </p:sp>
      <p:grpSp>
        <p:nvGrpSpPr>
          <p:cNvPr id="160" name="Group 159"/>
          <p:cNvGrpSpPr/>
          <p:nvPr/>
        </p:nvGrpSpPr>
        <p:grpSpPr>
          <a:xfrm>
            <a:off x="6477000" y="5410200"/>
            <a:ext cx="1143000" cy="838200"/>
            <a:chOff x="6248400" y="3200400"/>
            <a:chExt cx="1143000" cy="838200"/>
          </a:xfrm>
        </p:grpSpPr>
        <p:sp>
          <p:nvSpPr>
            <p:cNvPr id="161" name="Smiley Face 160"/>
            <p:cNvSpPr/>
            <p:nvPr/>
          </p:nvSpPr>
          <p:spPr>
            <a:xfrm>
              <a:off x="6248400" y="3200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2" name="Smiley Face 161"/>
            <p:cNvSpPr/>
            <p:nvPr/>
          </p:nvSpPr>
          <p:spPr>
            <a:xfrm>
              <a:off x="6400800" y="3200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3" name="Smiley Face 162"/>
            <p:cNvSpPr/>
            <p:nvPr/>
          </p:nvSpPr>
          <p:spPr>
            <a:xfrm>
              <a:off x="6553200" y="3200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4" name="Smiley Face 163"/>
            <p:cNvSpPr/>
            <p:nvPr/>
          </p:nvSpPr>
          <p:spPr>
            <a:xfrm>
              <a:off x="6705600" y="3200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5" name="Smiley Face 164"/>
            <p:cNvSpPr/>
            <p:nvPr/>
          </p:nvSpPr>
          <p:spPr>
            <a:xfrm>
              <a:off x="6858000" y="3200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6" name="Smiley Face 165"/>
            <p:cNvSpPr/>
            <p:nvPr/>
          </p:nvSpPr>
          <p:spPr>
            <a:xfrm>
              <a:off x="6324600" y="3352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7" name="Smiley Face 166"/>
            <p:cNvSpPr/>
            <p:nvPr/>
          </p:nvSpPr>
          <p:spPr>
            <a:xfrm>
              <a:off x="6477000" y="3352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8" name="Smiley Face 167"/>
            <p:cNvSpPr/>
            <p:nvPr/>
          </p:nvSpPr>
          <p:spPr>
            <a:xfrm>
              <a:off x="6629400" y="3352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9" name="Smiley Face 168"/>
            <p:cNvSpPr/>
            <p:nvPr/>
          </p:nvSpPr>
          <p:spPr>
            <a:xfrm>
              <a:off x="6781800" y="3352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0" name="Smiley Face 169"/>
            <p:cNvSpPr/>
            <p:nvPr/>
          </p:nvSpPr>
          <p:spPr>
            <a:xfrm>
              <a:off x="6934200" y="3352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1" name="Smiley Face 170"/>
            <p:cNvSpPr/>
            <p:nvPr/>
          </p:nvSpPr>
          <p:spPr>
            <a:xfrm>
              <a:off x="6400800" y="3505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2" name="Smiley Face 171"/>
            <p:cNvSpPr/>
            <p:nvPr/>
          </p:nvSpPr>
          <p:spPr>
            <a:xfrm>
              <a:off x="6553200" y="3505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3" name="Smiley Face 172"/>
            <p:cNvSpPr/>
            <p:nvPr/>
          </p:nvSpPr>
          <p:spPr>
            <a:xfrm>
              <a:off x="6705600" y="3505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4" name="Smiley Face 173"/>
            <p:cNvSpPr/>
            <p:nvPr/>
          </p:nvSpPr>
          <p:spPr>
            <a:xfrm>
              <a:off x="6858000" y="3505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5" name="Smiley Face 174"/>
            <p:cNvSpPr/>
            <p:nvPr/>
          </p:nvSpPr>
          <p:spPr>
            <a:xfrm>
              <a:off x="7010400" y="3505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6" name="Smiley Face 175"/>
            <p:cNvSpPr/>
            <p:nvPr/>
          </p:nvSpPr>
          <p:spPr>
            <a:xfrm>
              <a:off x="6477000" y="3657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7" name="Smiley Face 176"/>
            <p:cNvSpPr/>
            <p:nvPr/>
          </p:nvSpPr>
          <p:spPr>
            <a:xfrm>
              <a:off x="6629400" y="3657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8" name="Smiley Face 177"/>
            <p:cNvSpPr/>
            <p:nvPr/>
          </p:nvSpPr>
          <p:spPr>
            <a:xfrm>
              <a:off x="6781800" y="3657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9" name="Smiley Face 178"/>
            <p:cNvSpPr/>
            <p:nvPr/>
          </p:nvSpPr>
          <p:spPr>
            <a:xfrm>
              <a:off x="6934200" y="3657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80" name="Smiley Face 179"/>
            <p:cNvSpPr/>
            <p:nvPr/>
          </p:nvSpPr>
          <p:spPr>
            <a:xfrm>
              <a:off x="7086600" y="3657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81" name="Smiley Face 180"/>
            <p:cNvSpPr/>
            <p:nvPr/>
          </p:nvSpPr>
          <p:spPr>
            <a:xfrm>
              <a:off x="6553200" y="3810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82" name="Smiley Face 181"/>
            <p:cNvSpPr/>
            <p:nvPr/>
          </p:nvSpPr>
          <p:spPr>
            <a:xfrm>
              <a:off x="6705600" y="3810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83" name="Smiley Face 182"/>
            <p:cNvSpPr/>
            <p:nvPr/>
          </p:nvSpPr>
          <p:spPr>
            <a:xfrm>
              <a:off x="6858000" y="3810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84" name="Smiley Face 183"/>
            <p:cNvSpPr/>
            <p:nvPr/>
          </p:nvSpPr>
          <p:spPr>
            <a:xfrm>
              <a:off x="7010400" y="3810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85" name="Smiley Face 184"/>
            <p:cNvSpPr/>
            <p:nvPr/>
          </p:nvSpPr>
          <p:spPr>
            <a:xfrm>
              <a:off x="7162800" y="3810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86" name="Smiley Face 185"/>
            <p:cNvSpPr/>
            <p:nvPr/>
          </p:nvSpPr>
          <p:spPr>
            <a:xfrm>
              <a:off x="7010400" y="3505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87" name="Smiley Face 186"/>
            <p:cNvSpPr/>
            <p:nvPr/>
          </p:nvSpPr>
          <p:spPr>
            <a:xfrm>
              <a:off x="6934200" y="3657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88" name="Smiley Face 187"/>
            <p:cNvSpPr/>
            <p:nvPr/>
          </p:nvSpPr>
          <p:spPr>
            <a:xfrm>
              <a:off x="7086600" y="3657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89" name="Smiley Face 188"/>
            <p:cNvSpPr/>
            <p:nvPr/>
          </p:nvSpPr>
          <p:spPr>
            <a:xfrm>
              <a:off x="6858000" y="3810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0" name="Smiley Face 189"/>
            <p:cNvSpPr/>
            <p:nvPr/>
          </p:nvSpPr>
          <p:spPr>
            <a:xfrm>
              <a:off x="7010400" y="3810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1" name="Smiley Face 190"/>
            <p:cNvSpPr/>
            <p:nvPr/>
          </p:nvSpPr>
          <p:spPr>
            <a:xfrm>
              <a:off x="7162800" y="3810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3"/>
                                        </p:tgtEl>
                                        <p:attrNameLst>
                                          <p:attrName>style.visibility</p:attrName>
                                        </p:attrNameLst>
                                      </p:cBhvr>
                                      <p:to>
                                        <p:strVal val="visible"/>
                                      </p:to>
                                    </p:set>
                                    <p:animEffect transition="in" filter="fade">
                                      <p:cBhvr>
                                        <p:cTn id="10" dur="500"/>
                                        <p:tgtEl>
                                          <p:spTgt spid="8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2"/>
                                        </p:tgtEl>
                                        <p:attrNameLst>
                                          <p:attrName>style.visibility</p:attrName>
                                        </p:attrNameLst>
                                      </p:cBhvr>
                                      <p:to>
                                        <p:strVal val="visible"/>
                                      </p:to>
                                    </p:set>
                                    <p:animEffect transition="in" filter="fade">
                                      <p:cBhvr>
                                        <p:cTn id="13" dur="500"/>
                                        <p:tgtEl>
                                          <p:spTgt spid="12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57"/>
                                        </p:tgtEl>
                                        <p:attrNameLst>
                                          <p:attrName>style.visibility</p:attrName>
                                        </p:attrNameLst>
                                      </p:cBhvr>
                                      <p:to>
                                        <p:strVal val="visible"/>
                                      </p:to>
                                    </p:set>
                                    <p:animEffect transition="in" filter="fade">
                                      <p:cBhvr>
                                        <p:cTn id="16" dur="500"/>
                                        <p:tgtEl>
                                          <p:spTgt spid="15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wipe(down)">
                                      <p:cBhvr>
                                        <p:cTn id="21" dur="500"/>
                                        <p:tgtEl>
                                          <p:spTgt spid="3">
                                            <p:txEl>
                                              <p:pRg st="2" end="2"/>
                                            </p:txEl>
                                          </p:spTgt>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89"/>
                                        </p:tgtEl>
                                        <p:attrNameLst>
                                          <p:attrName>style.visibility</p:attrName>
                                        </p:attrNameLst>
                                      </p:cBhvr>
                                      <p:to>
                                        <p:strVal val="visible"/>
                                      </p:to>
                                    </p:set>
                                    <p:animEffect transition="in" filter="wipe(up)">
                                      <p:cBhvr>
                                        <p:cTn id="24" dur="500"/>
                                        <p:tgtEl>
                                          <p:spTgt spid="89"/>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124"/>
                                        </p:tgtEl>
                                        <p:attrNameLst>
                                          <p:attrName>style.visibility</p:attrName>
                                        </p:attrNameLst>
                                      </p:cBhvr>
                                      <p:to>
                                        <p:strVal val="visible"/>
                                      </p:to>
                                    </p:set>
                                    <p:animEffect transition="in" filter="wipe(up)">
                                      <p:cBhvr>
                                        <p:cTn id="27" dur="500"/>
                                        <p:tgtEl>
                                          <p:spTgt spid="124"/>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159"/>
                                        </p:tgtEl>
                                        <p:attrNameLst>
                                          <p:attrName>style.visibility</p:attrName>
                                        </p:attrNameLst>
                                      </p:cBhvr>
                                      <p:to>
                                        <p:strVal val="visible"/>
                                      </p:to>
                                    </p:set>
                                    <p:animEffect transition="in" filter="wipe(up)">
                                      <p:cBhvr>
                                        <p:cTn id="30" dur="500"/>
                                        <p:tgtEl>
                                          <p:spTgt spid="15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wipe(down)">
                                      <p:cBhvr>
                                        <p:cTn id="35" dur="500"/>
                                        <p:tgtEl>
                                          <p:spTgt spid="3">
                                            <p:txEl>
                                              <p:pRg st="3" end="3"/>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121"/>
                                        </p:tgtEl>
                                        <p:attrNameLst>
                                          <p:attrName>style.visibility</p:attrName>
                                        </p:attrNameLst>
                                      </p:cBhvr>
                                      <p:to>
                                        <p:strVal val="visible"/>
                                      </p:to>
                                    </p:set>
                                    <p:animEffect transition="in" filter="fade">
                                      <p:cBhvr>
                                        <p:cTn id="38" dur="500"/>
                                        <p:tgtEl>
                                          <p:spTgt spid="121"/>
                                        </p:tgtEl>
                                      </p:cBhvr>
                                    </p:animEffect>
                                  </p:childTnLst>
                                </p:cTn>
                              </p:par>
                              <p:par>
                                <p:cTn id="39" presetID="10" presetClass="entr" presetSubtype="0" fill="hold" nodeType="withEffect">
                                  <p:stCondLst>
                                    <p:cond delay="0"/>
                                  </p:stCondLst>
                                  <p:childTnLst>
                                    <p:set>
                                      <p:cBhvr>
                                        <p:cTn id="40" dur="1" fill="hold">
                                          <p:stCondLst>
                                            <p:cond delay="0"/>
                                          </p:stCondLst>
                                        </p:cTn>
                                        <p:tgtEl>
                                          <p:spTgt spid="125"/>
                                        </p:tgtEl>
                                        <p:attrNameLst>
                                          <p:attrName>style.visibility</p:attrName>
                                        </p:attrNameLst>
                                      </p:cBhvr>
                                      <p:to>
                                        <p:strVal val="visible"/>
                                      </p:to>
                                    </p:set>
                                    <p:animEffect transition="in" filter="fade">
                                      <p:cBhvr>
                                        <p:cTn id="41" dur="500"/>
                                        <p:tgtEl>
                                          <p:spTgt spid="125"/>
                                        </p:tgtEl>
                                      </p:cBhvr>
                                    </p:animEffect>
                                  </p:childTnLst>
                                </p:cTn>
                              </p:par>
                              <p:par>
                                <p:cTn id="42" presetID="10" presetClass="entr" presetSubtype="0" fill="hold" nodeType="withEffect">
                                  <p:stCondLst>
                                    <p:cond delay="0"/>
                                  </p:stCondLst>
                                  <p:childTnLst>
                                    <p:set>
                                      <p:cBhvr>
                                        <p:cTn id="43" dur="1" fill="hold">
                                          <p:stCondLst>
                                            <p:cond delay="0"/>
                                          </p:stCondLst>
                                        </p:cTn>
                                        <p:tgtEl>
                                          <p:spTgt spid="160"/>
                                        </p:tgtEl>
                                        <p:attrNameLst>
                                          <p:attrName>style.visibility</p:attrName>
                                        </p:attrNameLst>
                                      </p:cBhvr>
                                      <p:to>
                                        <p:strVal val="visible"/>
                                      </p:to>
                                    </p:set>
                                    <p:animEffect transition="in" filter="fade">
                                      <p:cBhvr>
                                        <p:cTn id="44" dur="500"/>
                                        <p:tgtEl>
                                          <p:spTgt spid="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animBg="1"/>
      <p:bldP spid="89" grpId="0" animBg="1"/>
      <p:bldP spid="122" grpId="0" animBg="1"/>
      <p:bldP spid="124" grpId="0" animBg="1"/>
      <p:bldP spid="157" grpId="0" animBg="1"/>
      <p:bldP spid="15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INSPYRED Basics</a:t>
            </a:r>
            <a:endParaRPr lang="en-US" dirty="0"/>
          </a:p>
        </p:txBody>
      </p:sp>
      <p:sp>
        <p:nvSpPr>
          <p:cNvPr id="3" name="Content Placeholder 2"/>
          <p:cNvSpPr>
            <a:spLocks noGrp="1"/>
          </p:cNvSpPr>
          <p:nvPr>
            <p:ph idx="1"/>
          </p:nvPr>
        </p:nvSpPr>
        <p:spPr/>
        <p:txBody>
          <a:bodyPr>
            <a:normAutofit/>
          </a:bodyPr>
          <a:lstStyle/>
          <a:p>
            <a:pPr>
              <a:buClr>
                <a:schemeClr val="tx1"/>
              </a:buClr>
            </a:pPr>
            <a:r>
              <a:rPr lang="en-US" dirty="0" smtClean="0"/>
              <a:t>Bio Inspired computation Python library</a:t>
            </a:r>
          </a:p>
          <a:p>
            <a:pPr lvl="1">
              <a:buClr>
                <a:schemeClr val="tx1"/>
              </a:buClr>
            </a:pPr>
            <a:r>
              <a:rPr lang="en-US" dirty="0" smtClean="0"/>
              <a:t>Evolutionary Computation</a:t>
            </a:r>
          </a:p>
          <a:p>
            <a:pPr lvl="1">
              <a:buClr>
                <a:schemeClr val="tx1"/>
              </a:buClr>
            </a:pPr>
            <a:r>
              <a:rPr lang="en-US" dirty="0" smtClean="0"/>
              <a:t>Swarm Intelligence</a:t>
            </a:r>
          </a:p>
          <a:p>
            <a:pPr lvl="1">
              <a:buClr>
                <a:schemeClr val="tx1"/>
              </a:buClr>
            </a:pPr>
            <a:r>
              <a:rPr lang="en-US" dirty="0" smtClean="0"/>
              <a:t>Neural Networks</a:t>
            </a:r>
          </a:p>
          <a:p>
            <a:pPr lvl="1">
              <a:buClr>
                <a:schemeClr val="tx1"/>
              </a:buClr>
            </a:pPr>
            <a:endParaRPr lang="en-US" dirty="0" smtClean="0"/>
          </a:p>
          <a:p>
            <a:pPr>
              <a:buClr>
                <a:schemeClr val="tx1"/>
              </a:buClr>
            </a:pPr>
            <a:r>
              <a:rPr lang="en-US" dirty="0" smtClean="0"/>
              <a:t>Developed and Maintained by Aaron Garrett</a:t>
            </a:r>
          </a:p>
          <a:p>
            <a:pPr>
              <a:buClr>
                <a:schemeClr val="tx1"/>
              </a:buClr>
            </a:pPr>
            <a:endParaRPr 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MIST Basics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MIST stands for </a:t>
            </a:r>
            <a:r>
              <a:rPr lang="en-US" b="1" dirty="0" err="1" smtClean="0"/>
              <a:t>MIcro</a:t>
            </a:r>
            <a:r>
              <a:rPr lang="en-US" b="1" dirty="0" smtClean="0"/>
              <a:t>-Simulation Tool</a:t>
            </a:r>
          </a:p>
          <a:p>
            <a:pPr lvl="1"/>
            <a:r>
              <a:rPr lang="en-US" dirty="0" smtClean="0"/>
              <a:t>In a nutshell it is a Monte-Carlo simulation compiler</a:t>
            </a:r>
          </a:p>
          <a:p>
            <a:pPr lvl="1"/>
            <a:r>
              <a:rPr lang="en-US" dirty="0" smtClean="0"/>
              <a:t>Offers a Domain Specific Language</a:t>
            </a:r>
          </a:p>
          <a:p>
            <a:pPr lvl="1"/>
            <a:r>
              <a:rPr lang="en-US" dirty="0" smtClean="0"/>
              <a:t>Reproducible simulations</a:t>
            </a:r>
          </a:p>
          <a:p>
            <a:endParaRPr lang="en-US" dirty="0" smtClean="0"/>
          </a:p>
          <a:p>
            <a:r>
              <a:rPr lang="en-US" dirty="0" smtClean="0"/>
              <a:t>MIST Supports </a:t>
            </a:r>
            <a:r>
              <a:rPr lang="en-US" b="1" dirty="0" smtClean="0"/>
              <a:t>Population Generation</a:t>
            </a:r>
          </a:p>
          <a:p>
            <a:pPr lvl="1"/>
            <a:r>
              <a:rPr lang="en-US" dirty="0" smtClean="0"/>
              <a:t>Generating functions</a:t>
            </a:r>
          </a:p>
          <a:p>
            <a:pPr lvl="1"/>
            <a:r>
              <a:rPr lang="en-US" dirty="0" smtClean="0"/>
              <a:t>Optimization towards objectives</a:t>
            </a:r>
          </a:p>
          <a:p>
            <a:pPr lvl="1"/>
            <a:r>
              <a:rPr lang="en-US" dirty="0" smtClean="0"/>
              <a:t>Evolutionary computation with INSPYRED</a:t>
            </a:r>
          </a:p>
          <a:p>
            <a:endParaRPr lang="en-US" dirty="0" smtClean="0"/>
          </a:p>
          <a:p>
            <a:r>
              <a:rPr lang="en-US" dirty="0" smtClean="0"/>
              <a:t>MIST runs over the cloud! </a:t>
            </a:r>
          </a:p>
          <a:p>
            <a:pPr lvl="1"/>
            <a:r>
              <a:rPr lang="en-US" dirty="0" smtClean="0"/>
              <a:t>And on Sun Grid Engine (SGE) clusters</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MIST Uses Computing Power</a:t>
            </a:r>
            <a:br>
              <a:rPr lang="en-US" dirty="0" smtClean="0"/>
            </a:br>
            <a:r>
              <a:rPr lang="en-US" dirty="0" smtClean="0"/>
              <a:t>Here is Proof!</a:t>
            </a:r>
            <a:endParaRPr lang="en-US" dirty="0"/>
          </a:p>
        </p:txBody>
      </p:sp>
      <p:sp>
        <p:nvSpPr>
          <p:cNvPr id="3" name="Content Placeholder 2"/>
          <p:cNvSpPr>
            <a:spLocks noGrp="1"/>
          </p:cNvSpPr>
          <p:nvPr>
            <p:ph idx="1"/>
          </p:nvPr>
        </p:nvSpPr>
        <p:spPr/>
        <p:txBody>
          <a:bodyPr>
            <a:normAutofit/>
          </a:bodyPr>
          <a:lstStyle/>
          <a:p>
            <a:pPr algn="ctr">
              <a:buNone/>
            </a:pPr>
            <a:endParaRPr lang="en-US" dirty="0" smtClean="0"/>
          </a:p>
        </p:txBody>
      </p:sp>
      <p:pic>
        <p:nvPicPr>
          <p:cNvPr id="1026" name="Picture 2" descr="C:\Users\Work\Desktop\IMG_2744.JPG"/>
          <p:cNvPicPr>
            <a:picLocks noChangeAspect="1" noChangeArrowheads="1"/>
          </p:cNvPicPr>
          <p:nvPr/>
        </p:nvPicPr>
        <p:blipFill>
          <a:blip r:embed="rId2" cstate="print"/>
          <a:srcRect/>
          <a:stretch>
            <a:fillRect/>
          </a:stretch>
        </p:blipFill>
        <p:spPr bwMode="auto">
          <a:xfrm>
            <a:off x="1295400" y="1600200"/>
            <a:ext cx="6502400" cy="4876800"/>
          </a:xfrm>
          <a:prstGeom prst="rect">
            <a:avLst/>
          </a:prstGeom>
          <a:noFill/>
        </p:spPr>
      </p:pic>
      <p:sp>
        <p:nvSpPr>
          <p:cNvPr id="9" name="Oval Callout 8"/>
          <p:cNvSpPr/>
          <p:nvPr/>
        </p:nvSpPr>
        <p:spPr>
          <a:xfrm>
            <a:off x="1219200" y="5791200"/>
            <a:ext cx="3886200" cy="762000"/>
          </a:xfrm>
          <a:prstGeom prst="wedgeEllipseCallout">
            <a:avLst>
              <a:gd name="adj1" fmla="val 59719"/>
              <a:gd name="adj2" fmla="val -250625"/>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Fried after two year of extensive use</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MIST Runs Over the Cloud!</a:t>
            </a:r>
            <a:endParaRPr lang="en-US" dirty="0"/>
          </a:p>
        </p:txBody>
      </p:sp>
      <p:sp>
        <p:nvSpPr>
          <p:cNvPr id="3" name="Content Placeholder 2"/>
          <p:cNvSpPr>
            <a:spLocks noGrp="1"/>
          </p:cNvSpPr>
          <p:nvPr>
            <p:ph idx="1"/>
          </p:nvPr>
        </p:nvSpPr>
        <p:spPr/>
        <p:txBody>
          <a:bodyPr>
            <a:normAutofit fontScale="55000" lnSpcReduction="20000"/>
          </a:bodyPr>
          <a:lstStyle/>
          <a:p>
            <a:pPr algn="ctr">
              <a:buNone/>
            </a:pPr>
            <a:r>
              <a:rPr lang="en-US" sz="4400" b="1" dirty="0" smtClean="0">
                <a:solidFill>
                  <a:srgbClr val="FF0000"/>
                </a:solidFill>
              </a:rPr>
              <a:t>Anaconda drives MIST to run over the Amazon cloud! </a:t>
            </a:r>
          </a:p>
          <a:p>
            <a:endParaRPr lang="en-US" dirty="0" smtClean="0"/>
          </a:p>
          <a:p>
            <a:r>
              <a:rPr lang="en-US" dirty="0" smtClean="0"/>
              <a:t>Batch mode MIST utilities allow:</a:t>
            </a:r>
          </a:p>
          <a:p>
            <a:pPr lvl="1"/>
            <a:r>
              <a:rPr lang="en-US" dirty="0" smtClean="0"/>
              <a:t>Submitting jobs to Sun Grid Engine (SGE)</a:t>
            </a:r>
          </a:p>
          <a:p>
            <a:pPr lvl="1"/>
            <a:r>
              <a:rPr lang="en-US" dirty="0" smtClean="0"/>
              <a:t>Running simulations</a:t>
            </a:r>
          </a:p>
          <a:p>
            <a:pPr lvl="1"/>
            <a:r>
              <a:rPr lang="en-US" dirty="0" smtClean="0"/>
              <a:t>Generating reports</a:t>
            </a:r>
          </a:p>
          <a:p>
            <a:pPr lvl="1"/>
            <a:r>
              <a:rPr lang="en-US" dirty="0" smtClean="0"/>
              <a:t>Combining reports from multiple repetitions/scenarios</a:t>
            </a:r>
          </a:p>
          <a:p>
            <a:pPr lvl="1"/>
            <a:endParaRPr lang="en-US" dirty="0" smtClean="0"/>
          </a:p>
          <a:p>
            <a:r>
              <a:rPr lang="en-US" dirty="0" smtClean="0"/>
              <a:t>Star Cluster creates an SGE cluster on the Amazon Elastic Compute Cloud </a:t>
            </a:r>
          </a:p>
          <a:p>
            <a:endParaRPr lang="en-US" dirty="0" smtClean="0"/>
          </a:p>
          <a:p>
            <a:r>
              <a:rPr lang="en-US" dirty="0" smtClean="0"/>
              <a:t>The Anaconda Amazon Machine Image (AMI) is used for the cluster master / nodes</a:t>
            </a:r>
          </a:p>
          <a:p>
            <a:endParaRPr lang="en-US" dirty="0" smtClean="0"/>
          </a:p>
          <a:p>
            <a:r>
              <a:rPr lang="en-US" b="1" dirty="0" smtClean="0"/>
              <a:t>Good for: </a:t>
            </a:r>
          </a:p>
          <a:p>
            <a:pPr lvl="1"/>
            <a:r>
              <a:rPr lang="en-US" dirty="0" smtClean="0"/>
              <a:t>Cutting down computation time by renting computing power</a:t>
            </a:r>
          </a:p>
          <a:p>
            <a:pPr lvl="1"/>
            <a:r>
              <a:rPr lang="en-US" dirty="0" smtClean="0"/>
              <a:t>Saving initial and maintenance costs associated with a cluster</a:t>
            </a:r>
          </a:p>
        </p:txBody>
      </p:sp>
      <p:sp>
        <p:nvSpPr>
          <p:cNvPr id="4" name="Cloud Callout 3"/>
          <p:cNvSpPr/>
          <p:nvPr/>
        </p:nvSpPr>
        <p:spPr>
          <a:xfrm>
            <a:off x="381000" y="5562600"/>
            <a:ext cx="3200400" cy="457200"/>
          </a:xfrm>
          <a:prstGeom prst="cloudCallout">
            <a:avLst>
              <a:gd name="adj1" fmla="val 1759"/>
              <a:gd name="adj2" fmla="val -790"/>
            </a:avLst>
          </a:prstGeom>
          <a:solidFill>
            <a:schemeClr val="accent1">
              <a:lumMod val="20000"/>
              <a:lumOff val="80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MIST</a:t>
            </a:r>
            <a:endParaRPr lang="en-US" dirty="0" smtClean="0">
              <a:solidFill>
                <a:schemeClr val="tx1"/>
              </a:solidFill>
            </a:endParaRPr>
          </a:p>
        </p:txBody>
      </p:sp>
      <p:sp>
        <p:nvSpPr>
          <p:cNvPr id="5" name="Cloud Callout 4"/>
          <p:cNvSpPr/>
          <p:nvPr/>
        </p:nvSpPr>
        <p:spPr>
          <a:xfrm>
            <a:off x="762000" y="5943600"/>
            <a:ext cx="3200400" cy="838200"/>
          </a:xfrm>
          <a:prstGeom prst="cloudCallout">
            <a:avLst>
              <a:gd name="adj1" fmla="val 79884"/>
              <a:gd name="adj2" fmla="val 914"/>
            </a:avLst>
          </a:prstGeom>
          <a:solidFill>
            <a:schemeClr val="bg2"/>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7" name="Cloud Callout 6"/>
          <p:cNvSpPr/>
          <p:nvPr/>
        </p:nvSpPr>
        <p:spPr>
          <a:xfrm>
            <a:off x="2743200" y="5943600"/>
            <a:ext cx="3200400" cy="838200"/>
          </a:xfrm>
          <a:prstGeom prst="cloudCallout">
            <a:avLst>
              <a:gd name="adj1" fmla="val 79884"/>
              <a:gd name="adj2" fmla="val 914"/>
            </a:avLst>
          </a:prstGeom>
          <a:solidFill>
            <a:schemeClr val="bg2"/>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Cloud</a:t>
            </a:r>
            <a:endParaRPr lang="en-US" dirty="0" smtClean="0">
              <a:solidFill>
                <a:schemeClr val="tx1"/>
              </a:solidFill>
            </a:endParaRPr>
          </a:p>
        </p:txBody>
      </p:sp>
      <p:sp>
        <p:nvSpPr>
          <p:cNvPr id="8" name="Cloud Callout 7"/>
          <p:cNvSpPr/>
          <p:nvPr/>
        </p:nvSpPr>
        <p:spPr>
          <a:xfrm>
            <a:off x="5029200" y="5943600"/>
            <a:ext cx="3200400" cy="838200"/>
          </a:xfrm>
          <a:prstGeom prst="cloudCallout">
            <a:avLst>
              <a:gd name="adj1" fmla="val 47295"/>
              <a:gd name="adj2" fmla="val -791"/>
            </a:avLst>
          </a:prstGeom>
          <a:solidFill>
            <a:schemeClr val="bg2"/>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173 0.00116 C -0.00035 -0.0037 0.00104 -0.00833 0.00226 -0.00833 C 0.0033 -0.00833 0.00365 -0.00069 0.00504 0.00162 C 0.00643 0.0037 0.0099 0.00625 0.01059 0.00509 C 0.01129 0.00394 0.01077 -0.00532 0.00903 -0.00509 C 0.00747 -0.00486 0.00295 0.00625 0.00035 0.00718 C -0.00208 0.0081 -0.00607 0.00093 -0.00607 -0.00046 C -0.00607 -0.00162 -0.00173 -0.00069 -1.94444E-6 -3.7037E-7 " pathEditMode="relative" rAng="0" ptsTypes="aaaaaaaA">
                                      <p:cBhvr>
                                        <p:cTn id="6" dur="5000" fill="hold"/>
                                        <p:tgtEl>
                                          <p:spTgt spid="5"/>
                                        </p:tgtEl>
                                        <p:attrNameLst>
                                          <p:attrName>ppt_x</p:attrName>
                                          <p:attrName>ppt_y</p:attrName>
                                        </p:attrNameLst>
                                      </p:cBhvr>
                                      <p:rCtr x="4" y="-1"/>
                                    </p:animMotion>
                                  </p:childTnLst>
                                </p:cTn>
                              </p:par>
                              <p:par>
                                <p:cTn id="7" presetID="0" presetClass="path" presetSubtype="0" accel="50000" decel="50000" fill="hold" grpId="0" nodeType="withEffect">
                                  <p:stCondLst>
                                    <p:cond delay="0"/>
                                  </p:stCondLst>
                                  <p:childTnLst>
                                    <p:animMotion origin="layout" path="M -0.00486 0.00903 C 0.00538 0.0051 0.0158 0.00139 0.01788 0.00232 C 0.02014 0.00325 0.01024 0.01575 0.00799 0.01575 C 0.00573 0.01575 0.00538 0.00162 0.00399 0.00232 C 0.00261 0.00301 -0.00278 0.02084 -0.00104 0.02014 C 0.00087 0.01945 0.0125 -0.00277 0.01493 -0.00208 C 0.01736 -0.00138 0.01632 0.02431 0.01389 0.02454 C 0.01146 0.025 0.0033 0.00278 -1.11111E-6 -4.44444E-6 " pathEditMode="relative" rAng="0" ptsTypes="aaaaaaaA">
                                      <p:cBhvr>
                                        <p:cTn id="8" dur="5000" fill="hold"/>
                                        <p:tgtEl>
                                          <p:spTgt spid="7"/>
                                        </p:tgtEl>
                                        <p:attrNameLst>
                                          <p:attrName>ppt_x</p:attrName>
                                          <p:attrName>ppt_y</p:attrName>
                                        </p:attrNameLst>
                                      </p:cBhvr>
                                      <p:rCtr x="13" y="2"/>
                                    </p:animMotion>
                                  </p:childTnLst>
                                </p:cTn>
                              </p:par>
                              <p:par>
                                <p:cTn id="9" presetID="0" presetClass="path" presetSubtype="0" accel="50000" decel="50000" fill="hold" grpId="0" nodeType="withEffect">
                                  <p:stCondLst>
                                    <p:cond delay="0"/>
                                  </p:stCondLst>
                                  <p:childTnLst>
                                    <p:animMotion origin="layout" path="M 1.11022E-16 2.22222E-6 L 0.01111 -0.00209 L 0.01111 0.01666 L 0.00764 -0.00209 L 1.11022E-16 0.01458 L 0.0066 0.01041 L 0.01667 0.00208 L 1.11022E-16 2.22222E-6 Z " pathEditMode="relative" rAng="0" ptsTypes="AAAAAAAA">
                                      <p:cBhvr>
                                        <p:cTn id="10" dur="5000" fill="hold"/>
                                        <p:tgtEl>
                                          <p:spTgt spid="8"/>
                                        </p:tgtEl>
                                        <p:attrNameLst>
                                          <p:attrName>ppt_x</p:attrName>
                                          <p:attrName>ppt_y</p:attrName>
                                        </p:attrNameLst>
                                      </p:cBhvr>
                                      <p:rCtr x="8" y="7"/>
                                    </p:animMotion>
                                  </p:childTnLst>
                                </p:cTn>
                              </p:par>
                              <p:par>
                                <p:cTn id="11" presetID="0" presetClass="path" presetSubtype="0" accel="50000" decel="50000" fill="hold" grpId="0" nodeType="withEffect">
                                  <p:stCondLst>
                                    <p:cond delay="0"/>
                                  </p:stCondLst>
                                  <p:childTnLst>
                                    <p:animMotion origin="layout" path="M 3.33333E-6 -0.00138 C 0.01458 0.0007 0.02934 0.00278 0.05173 0.00417 C 0.07413 0.00579 0.10868 0.00764 0.13385 0.00764 C 0.15902 0.00741 0.1717 0.00463 0.20347 0.00301 C 0.23524 0.00139 0.28333 -0.00277 0.325 -0.00254 C 0.36666 -0.00208 0.41041 0.00487 0.45347 0.00533 C 0.49652 0.00579 0.55104 -4.44444E-6 0.58385 0.00093 C 0.61666 0.00186 0.63906 0.00996 0.65 0.01112 " pathEditMode="relative" rAng="0" ptsTypes="aaaaaaaA">
                                      <p:cBhvr>
                                        <p:cTn id="12" dur="3000" fill="hold"/>
                                        <p:tgtEl>
                                          <p:spTgt spid="4"/>
                                        </p:tgtEl>
                                        <p:attrNameLst>
                                          <p:attrName>ppt_x</p:attrName>
                                          <p:attrName>ppt_y</p:attrName>
                                        </p:attrNameLst>
                                      </p:cBhvr>
                                      <p:rCtr x="325" y="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loud Callout 10"/>
          <p:cNvSpPr/>
          <p:nvPr/>
        </p:nvSpPr>
        <p:spPr>
          <a:xfrm>
            <a:off x="228600" y="2590800"/>
            <a:ext cx="8382000" cy="2667000"/>
          </a:xfrm>
          <a:prstGeom prst="cloudCallout">
            <a:avLst>
              <a:gd name="adj1" fmla="val 1759"/>
              <a:gd name="adj2" fmla="val -790"/>
            </a:avLst>
          </a:prstGeom>
          <a:solidFill>
            <a:schemeClr val="accent1">
              <a:lumMod val="20000"/>
              <a:lumOff val="80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MIST</a:t>
            </a: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p:txBody>
      </p:sp>
      <p:sp>
        <p:nvSpPr>
          <p:cNvPr id="12" name="Cloud Callout 11"/>
          <p:cNvSpPr/>
          <p:nvPr/>
        </p:nvSpPr>
        <p:spPr>
          <a:xfrm>
            <a:off x="4648200" y="2362200"/>
            <a:ext cx="3429000" cy="2743200"/>
          </a:xfrm>
          <a:prstGeom prst="cloudCallout">
            <a:avLst>
              <a:gd name="adj1" fmla="val -37382"/>
              <a:gd name="adj2" fmla="val -13077"/>
            </a:avLst>
          </a:prstGeom>
          <a:solidFill>
            <a:schemeClr val="accent2">
              <a:lumMod val="20000"/>
              <a:lumOff val="80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INSPYRED</a:t>
            </a: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p:txBody>
      </p:sp>
      <p:sp>
        <p:nvSpPr>
          <p:cNvPr id="2" name="Title 1"/>
          <p:cNvSpPr>
            <a:spLocks noGrp="1"/>
          </p:cNvSpPr>
          <p:nvPr>
            <p:ph type="title"/>
          </p:nvPr>
        </p:nvSpPr>
        <p:spPr/>
        <p:txBody>
          <a:bodyPr>
            <a:normAutofit fontScale="90000"/>
          </a:bodyPr>
          <a:lstStyle/>
          <a:p>
            <a:r>
              <a:rPr lang="en-US" dirty="0" smtClean="0"/>
              <a:t>INSPYRED Evolutionary Computation: </a:t>
            </a:r>
            <a:br>
              <a:rPr lang="en-US" dirty="0" smtClean="0"/>
            </a:br>
            <a:r>
              <a:rPr lang="en-US" dirty="0" smtClean="0"/>
              <a:t>Population Generation &amp; Objectives</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Generation Expressions: </a:t>
            </a:r>
          </a:p>
          <a:p>
            <a:pPr lvl="1"/>
            <a:r>
              <a:rPr lang="en-US" dirty="0" smtClean="0"/>
              <a:t>Define how to generate a single individual</a:t>
            </a:r>
          </a:p>
          <a:p>
            <a:pPr lvl="1"/>
            <a:r>
              <a:rPr lang="en-US" dirty="0" smtClean="0"/>
              <a:t>Test if individual fits the inclusion/exclusion criteria</a:t>
            </a:r>
          </a:p>
          <a:p>
            <a:pPr lvl="1"/>
            <a:r>
              <a:rPr lang="en-US" dirty="0" smtClean="0"/>
              <a:t>Define ties and correlations between characteristics</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Objectives:</a:t>
            </a:r>
          </a:p>
          <a:p>
            <a:pPr lvl="1"/>
            <a:r>
              <a:rPr lang="en-US" dirty="0" smtClean="0"/>
              <a:t>Define aggregate targets for the entire population</a:t>
            </a:r>
          </a:p>
          <a:p>
            <a:pPr lvl="1"/>
            <a:r>
              <a:rPr lang="en-US" dirty="0" smtClean="0"/>
              <a:t>Reduce random generation error</a:t>
            </a:r>
          </a:p>
          <a:p>
            <a:pPr lvl="1"/>
            <a:r>
              <a:rPr lang="en-US" dirty="0" smtClean="0"/>
              <a:t>Handle skewed distributions to fit target</a:t>
            </a:r>
          </a:p>
        </p:txBody>
      </p:sp>
      <p:sp>
        <p:nvSpPr>
          <p:cNvPr id="9" name="Vertical Scroll 8"/>
          <p:cNvSpPr/>
          <p:nvPr/>
        </p:nvSpPr>
        <p:spPr>
          <a:xfrm>
            <a:off x="685800" y="3352800"/>
            <a:ext cx="1828800" cy="1295400"/>
          </a:xfrm>
          <a:prstGeom prst="verticalScroll">
            <a:avLst>
              <a:gd name="adj" fmla="val 25000"/>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Expression Compiler</a:t>
            </a:r>
            <a:endParaRPr lang="en-US" sz="1600" dirty="0">
              <a:solidFill>
                <a:schemeClr val="tx1"/>
              </a:solidFill>
            </a:endParaRPr>
          </a:p>
        </p:txBody>
      </p:sp>
      <p:sp>
        <p:nvSpPr>
          <p:cNvPr id="10" name="Vertical Scroll 9"/>
          <p:cNvSpPr/>
          <p:nvPr/>
        </p:nvSpPr>
        <p:spPr>
          <a:xfrm>
            <a:off x="5486400" y="3352800"/>
            <a:ext cx="1981200" cy="1295400"/>
          </a:xfrm>
          <a:prstGeom prst="verticalScroll">
            <a:avLst>
              <a:gd name="adj" fmla="val 25000"/>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Evolutionary Computation</a:t>
            </a:r>
            <a:endParaRPr lang="en-US" sz="1600" dirty="0">
              <a:solidFill>
                <a:schemeClr val="tx1"/>
              </a:solidFill>
            </a:endParaRPr>
          </a:p>
        </p:txBody>
      </p:sp>
      <p:sp>
        <p:nvSpPr>
          <p:cNvPr id="13" name="Right Arrow 12"/>
          <p:cNvSpPr/>
          <p:nvPr/>
        </p:nvSpPr>
        <p:spPr>
          <a:xfrm>
            <a:off x="2209800" y="3581400"/>
            <a:ext cx="990600" cy="9144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chemeClr val="tx1"/>
                </a:solidFill>
              </a:rPr>
              <a:t>Monte Carlo</a:t>
            </a:r>
            <a:endParaRPr lang="en-US" sz="1600" dirty="0">
              <a:solidFill>
                <a:schemeClr val="tx1"/>
              </a:solidFill>
            </a:endParaRPr>
          </a:p>
        </p:txBody>
      </p:sp>
      <p:sp>
        <p:nvSpPr>
          <p:cNvPr id="16" name="Right Arrow 15"/>
          <p:cNvSpPr/>
          <p:nvPr/>
        </p:nvSpPr>
        <p:spPr>
          <a:xfrm>
            <a:off x="7162800" y="3581400"/>
            <a:ext cx="1219200" cy="9144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chemeClr val="tx1"/>
                </a:solidFill>
              </a:rPr>
              <a:t>Result</a:t>
            </a:r>
            <a:endParaRPr lang="en-US" sz="1600" dirty="0">
              <a:solidFill>
                <a:schemeClr val="tx1"/>
              </a:solidFill>
            </a:endParaRPr>
          </a:p>
        </p:txBody>
      </p:sp>
      <p:sp>
        <p:nvSpPr>
          <p:cNvPr id="18" name="Smiley Face 17"/>
          <p:cNvSpPr/>
          <p:nvPr/>
        </p:nvSpPr>
        <p:spPr>
          <a:xfrm>
            <a:off x="30480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 name="Smiley Face 18"/>
          <p:cNvSpPr/>
          <p:nvPr/>
        </p:nvSpPr>
        <p:spPr>
          <a:xfrm>
            <a:off x="32004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Smiley Face 20"/>
          <p:cNvSpPr/>
          <p:nvPr/>
        </p:nvSpPr>
        <p:spPr>
          <a:xfrm>
            <a:off x="33528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Smiley Face 21"/>
          <p:cNvSpPr/>
          <p:nvPr/>
        </p:nvSpPr>
        <p:spPr>
          <a:xfrm>
            <a:off x="35052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 name="Smiley Face 22"/>
          <p:cNvSpPr/>
          <p:nvPr/>
        </p:nvSpPr>
        <p:spPr>
          <a:xfrm>
            <a:off x="36576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 name="Smiley Face 23"/>
          <p:cNvSpPr/>
          <p:nvPr/>
        </p:nvSpPr>
        <p:spPr>
          <a:xfrm>
            <a:off x="31242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5" name="Smiley Face 24"/>
          <p:cNvSpPr/>
          <p:nvPr/>
        </p:nvSpPr>
        <p:spPr>
          <a:xfrm>
            <a:off x="32766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6" name="Smiley Face 25"/>
          <p:cNvSpPr/>
          <p:nvPr/>
        </p:nvSpPr>
        <p:spPr>
          <a:xfrm>
            <a:off x="34290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 name="Smiley Face 26"/>
          <p:cNvSpPr/>
          <p:nvPr/>
        </p:nvSpPr>
        <p:spPr>
          <a:xfrm>
            <a:off x="35814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 name="Smiley Face 27"/>
          <p:cNvSpPr/>
          <p:nvPr/>
        </p:nvSpPr>
        <p:spPr>
          <a:xfrm>
            <a:off x="37338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 name="Smiley Face 28"/>
          <p:cNvSpPr/>
          <p:nvPr/>
        </p:nvSpPr>
        <p:spPr>
          <a:xfrm>
            <a:off x="32004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0" name="Smiley Face 29"/>
          <p:cNvSpPr/>
          <p:nvPr/>
        </p:nvSpPr>
        <p:spPr>
          <a:xfrm>
            <a:off x="33528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 name="Smiley Face 30"/>
          <p:cNvSpPr/>
          <p:nvPr/>
        </p:nvSpPr>
        <p:spPr>
          <a:xfrm>
            <a:off x="35052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2" name="Smiley Face 31"/>
          <p:cNvSpPr/>
          <p:nvPr/>
        </p:nvSpPr>
        <p:spPr>
          <a:xfrm>
            <a:off x="36576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 name="Smiley Face 32"/>
          <p:cNvSpPr/>
          <p:nvPr/>
        </p:nvSpPr>
        <p:spPr>
          <a:xfrm>
            <a:off x="38100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 name="Smiley Face 33"/>
          <p:cNvSpPr/>
          <p:nvPr/>
        </p:nvSpPr>
        <p:spPr>
          <a:xfrm>
            <a:off x="32766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5" name="Smiley Face 34"/>
          <p:cNvSpPr/>
          <p:nvPr/>
        </p:nvSpPr>
        <p:spPr>
          <a:xfrm>
            <a:off x="34290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6" name="Smiley Face 35"/>
          <p:cNvSpPr/>
          <p:nvPr/>
        </p:nvSpPr>
        <p:spPr>
          <a:xfrm>
            <a:off x="35814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7" name="Smiley Face 36"/>
          <p:cNvSpPr/>
          <p:nvPr/>
        </p:nvSpPr>
        <p:spPr>
          <a:xfrm>
            <a:off x="37338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8" name="Smiley Face 37"/>
          <p:cNvSpPr/>
          <p:nvPr/>
        </p:nvSpPr>
        <p:spPr>
          <a:xfrm>
            <a:off x="38862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9" name="Smiley Face 38"/>
          <p:cNvSpPr/>
          <p:nvPr/>
        </p:nvSpPr>
        <p:spPr>
          <a:xfrm>
            <a:off x="3352800" y="4191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0" name="Smiley Face 39"/>
          <p:cNvSpPr/>
          <p:nvPr/>
        </p:nvSpPr>
        <p:spPr>
          <a:xfrm>
            <a:off x="3505200" y="4191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1" name="Smiley Face 40"/>
          <p:cNvSpPr/>
          <p:nvPr/>
        </p:nvSpPr>
        <p:spPr>
          <a:xfrm>
            <a:off x="3657600" y="4191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2" name="Smiley Face 41"/>
          <p:cNvSpPr/>
          <p:nvPr/>
        </p:nvSpPr>
        <p:spPr>
          <a:xfrm>
            <a:off x="3810000" y="4191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3" name="Smiley Face 42"/>
          <p:cNvSpPr/>
          <p:nvPr/>
        </p:nvSpPr>
        <p:spPr>
          <a:xfrm>
            <a:off x="3962400" y="4191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6" name="Left-Right Arrow 45"/>
          <p:cNvSpPr/>
          <p:nvPr/>
        </p:nvSpPr>
        <p:spPr>
          <a:xfrm>
            <a:off x="4114800" y="3581400"/>
            <a:ext cx="1676400" cy="914400"/>
          </a:xfrm>
          <a:prstGeom prst="lef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Selection</a:t>
            </a:r>
            <a:endParaRPr lang="en-US" dirty="0">
              <a:solidFill>
                <a:schemeClr val="tx1"/>
              </a:solidFill>
            </a:endParaRPr>
          </a:p>
        </p:txBody>
      </p:sp>
      <p:sp>
        <p:nvSpPr>
          <p:cNvPr id="48" name="Smiley Face 47"/>
          <p:cNvSpPr/>
          <p:nvPr/>
        </p:nvSpPr>
        <p:spPr>
          <a:xfrm>
            <a:off x="8534400" y="3810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9" name="Smiley Face 48"/>
          <p:cNvSpPr/>
          <p:nvPr/>
        </p:nvSpPr>
        <p:spPr>
          <a:xfrm>
            <a:off x="8458200" y="3962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0" name="Smiley Face 49"/>
          <p:cNvSpPr/>
          <p:nvPr/>
        </p:nvSpPr>
        <p:spPr>
          <a:xfrm>
            <a:off x="8610600" y="3962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1" name="Smiley Face 50"/>
          <p:cNvSpPr/>
          <p:nvPr/>
        </p:nvSpPr>
        <p:spPr>
          <a:xfrm>
            <a:off x="8382000" y="4114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2" name="Smiley Face 51"/>
          <p:cNvSpPr/>
          <p:nvPr/>
        </p:nvSpPr>
        <p:spPr>
          <a:xfrm>
            <a:off x="8534400" y="4114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3" name="Smiley Face 52"/>
          <p:cNvSpPr/>
          <p:nvPr/>
        </p:nvSpPr>
        <p:spPr>
          <a:xfrm>
            <a:off x="8686800" y="4114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7" name="Circular Arrow 56"/>
          <p:cNvSpPr/>
          <p:nvPr/>
        </p:nvSpPr>
        <p:spPr>
          <a:xfrm rot="4939082" flipV="1">
            <a:off x="-349608" y="2071822"/>
            <a:ext cx="2724806" cy="1676400"/>
          </a:xfrm>
          <a:prstGeom prst="circularArrow">
            <a:avLst>
              <a:gd name="adj1" fmla="val 5597"/>
              <a:gd name="adj2" fmla="val 1142319"/>
              <a:gd name="adj3" fmla="val 20302410"/>
              <a:gd name="adj4" fmla="val 10800000"/>
              <a:gd name="adj5" fmla="val 129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8" name="Circular Arrow 57"/>
          <p:cNvSpPr/>
          <p:nvPr/>
        </p:nvSpPr>
        <p:spPr>
          <a:xfrm rot="19098341" flipV="1">
            <a:off x="4174843" y="4351498"/>
            <a:ext cx="2724806" cy="1676400"/>
          </a:xfrm>
          <a:prstGeom prst="circularArrow">
            <a:avLst>
              <a:gd name="adj1" fmla="val 5597"/>
              <a:gd name="adj2" fmla="val 1142319"/>
              <a:gd name="adj3" fmla="val 20302410"/>
              <a:gd name="adj4" fmla="val 10800000"/>
              <a:gd name="adj5" fmla="val 129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5" name="Rounded Rectangular Callout 44"/>
          <p:cNvSpPr/>
          <p:nvPr/>
        </p:nvSpPr>
        <p:spPr>
          <a:xfrm>
            <a:off x="6934200" y="5105400"/>
            <a:ext cx="1981200" cy="1066800"/>
          </a:xfrm>
          <a:prstGeom prst="wedgeRoundRectCallout">
            <a:avLst>
              <a:gd name="adj1" fmla="val 36113"/>
              <a:gd name="adj2" fmla="val -118032"/>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Result Population</a:t>
            </a:r>
          </a:p>
          <a:p>
            <a:pPr algn="ctr"/>
            <a:r>
              <a:rPr lang="en-US" dirty="0" smtClean="0">
                <a:solidFill>
                  <a:schemeClr val="tx1"/>
                </a:solidFill>
              </a:rPr>
              <a:t>Converges to</a:t>
            </a:r>
          </a:p>
          <a:p>
            <a:pPr algn="ctr"/>
            <a:r>
              <a:rPr lang="en-US" dirty="0" smtClean="0">
                <a:solidFill>
                  <a:schemeClr val="tx1"/>
                </a:solidFill>
              </a:rPr>
              <a:t>Objectives </a:t>
            </a:r>
            <a:endParaRPr lang="en-US" dirty="0">
              <a:solidFill>
                <a:schemeClr val="tx1"/>
              </a:solidFill>
            </a:endParaRPr>
          </a:p>
        </p:txBody>
      </p:sp>
      <p:sp>
        <p:nvSpPr>
          <p:cNvPr id="47" name="Smiley Face 46"/>
          <p:cNvSpPr/>
          <p:nvPr/>
        </p:nvSpPr>
        <p:spPr>
          <a:xfrm>
            <a:off x="38100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4" name="Smiley Face 53"/>
          <p:cNvSpPr/>
          <p:nvPr/>
        </p:nvSpPr>
        <p:spPr>
          <a:xfrm>
            <a:off x="37338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5" name="Smiley Face 54"/>
          <p:cNvSpPr/>
          <p:nvPr/>
        </p:nvSpPr>
        <p:spPr>
          <a:xfrm>
            <a:off x="38862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6" name="Smiley Face 55"/>
          <p:cNvSpPr/>
          <p:nvPr/>
        </p:nvSpPr>
        <p:spPr>
          <a:xfrm>
            <a:off x="3657600" y="4191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9" name="Smiley Face 58"/>
          <p:cNvSpPr/>
          <p:nvPr/>
        </p:nvSpPr>
        <p:spPr>
          <a:xfrm>
            <a:off x="3810000" y="4191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0" name="Smiley Face 59"/>
          <p:cNvSpPr/>
          <p:nvPr/>
        </p:nvSpPr>
        <p:spPr>
          <a:xfrm>
            <a:off x="3962400" y="4191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2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7"/>
                                        </p:tgtEl>
                                        <p:attrNameLst>
                                          <p:attrName>style.visibility</p:attrName>
                                        </p:attrNameLst>
                                      </p:cBhvr>
                                      <p:to>
                                        <p:strVal val="visible"/>
                                      </p:to>
                                    </p:set>
                                    <p:animEffect transition="in" filter="wipe(up)">
                                      <p:cBhvr>
                                        <p:cTn id="12" dur="500"/>
                                        <p:tgtEl>
                                          <p:spTgt spid="57"/>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left)">
                                      <p:cBhvr>
                                        <p:cTn id="21" dur="500"/>
                                        <p:tgtEl>
                                          <p:spTgt spid="13"/>
                                        </p:tgtEl>
                                      </p:cBhvr>
                                    </p:animEffect>
                                  </p:childTnLst>
                                </p:cTn>
                              </p:par>
                            </p:childTnLst>
                          </p:cTn>
                        </p:par>
                        <p:par>
                          <p:cTn id="22" fill="hold">
                            <p:stCondLst>
                              <p:cond delay="500"/>
                            </p:stCondLst>
                            <p:childTnLst>
                              <p:par>
                                <p:cTn id="23" presetID="22" presetClass="entr" presetSubtype="4" fill="hold" grpId="0"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down)">
                                      <p:cBhvr>
                                        <p:cTn id="25" dur="500"/>
                                        <p:tgtEl>
                                          <p:spTgt spid="18"/>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wipe(down)">
                                      <p:cBhvr>
                                        <p:cTn id="28" dur="500"/>
                                        <p:tgtEl>
                                          <p:spTgt spid="19"/>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wipe(down)">
                                      <p:cBhvr>
                                        <p:cTn id="31" dur="500"/>
                                        <p:tgtEl>
                                          <p:spTgt spid="21"/>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wipe(down)">
                                      <p:cBhvr>
                                        <p:cTn id="34" dur="500"/>
                                        <p:tgtEl>
                                          <p:spTgt spid="22"/>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wipe(down)">
                                      <p:cBhvr>
                                        <p:cTn id="37" dur="500"/>
                                        <p:tgtEl>
                                          <p:spTgt spid="23"/>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wipe(down)">
                                      <p:cBhvr>
                                        <p:cTn id="40" dur="500"/>
                                        <p:tgtEl>
                                          <p:spTgt spid="24"/>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wipe(down)">
                                      <p:cBhvr>
                                        <p:cTn id="43" dur="500"/>
                                        <p:tgtEl>
                                          <p:spTgt spid="25"/>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wipe(down)">
                                      <p:cBhvr>
                                        <p:cTn id="46" dur="500"/>
                                        <p:tgtEl>
                                          <p:spTgt spid="26"/>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wipe(down)">
                                      <p:cBhvr>
                                        <p:cTn id="49" dur="500"/>
                                        <p:tgtEl>
                                          <p:spTgt spid="27"/>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wipe(down)">
                                      <p:cBhvr>
                                        <p:cTn id="52" dur="500"/>
                                        <p:tgtEl>
                                          <p:spTgt spid="28"/>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29"/>
                                        </p:tgtEl>
                                        <p:attrNameLst>
                                          <p:attrName>style.visibility</p:attrName>
                                        </p:attrNameLst>
                                      </p:cBhvr>
                                      <p:to>
                                        <p:strVal val="visible"/>
                                      </p:to>
                                    </p:set>
                                    <p:animEffect transition="in" filter="wipe(down)">
                                      <p:cBhvr>
                                        <p:cTn id="55" dur="500"/>
                                        <p:tgtEl>
                                          <p:spTgt spid="29"/>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30"/>
                                        </p:tgtEl>
                                        <p:attrNameLst>
                                          <p:attrName>style.visibility</p:attrName>
                                        </p:attrNameLst>
                                      </p:cBhvr>
                                      <p:to>
                                        <p:strVal val="visible"/>
                                      </p:to>
                                    </p:set>
                                    <p:animEffect transition="in" filter="wipe(down)">
                                      <p:cBhvr>
                                        <p:cTn id="58" dur="500"/>
                                        <p:tgtEl>
                                          <p:spTgt spid="30"/>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31"/>
                                        </p:tgtEl>
                                        <p:attrNameLst>
                                          <p:attrName>style.visibility</p:attrName>
                                        </p:attrNameLst>
                                      </p:cBhvr>
                                      <p:to>
                                        <p:strVal val="visible"/>
                                      </p:to>
                                    </p:set>
                                    <p:animEffect transition="in" filter="wipe(down)">
                                      <p:cBhvr>
                                        <p:cTn id="61" dur="500"/>
                                        <p:tgtEl>
                                          <p:spTgt spid="31"/>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32"/>
                                        </p:tgtEl>
                                        <p:attrNameLst>
                                          <p:attrName>style.visibility</p:attrName>
                                        </p:attrNameLst>
                                      </p:cBhvr>
                                      <p:to>
                                        <p:strVal val="visible"/>
                                      </p:to>
                                    </p:set>
                                    <p:animEffect transition="in" filter="wipe(down)">
                                      <p:cBhvr>
                                        <p:cTn id="64" dur="500"/>
                                        <p:tgtEl>
                                          <p:spTgt spid="32"/>
                                        </p:tgtEl>
                                      </p:cBhvr>
                                    </p:animEffect>
                                  </p:childTnLst>
                                </p:cTn>
                              </p:par>
                              <p:par>
                                <p:cTn id="65" presetID="22" presetClass="entr" presetSubtype="4" fill="hold" grpId="0" nodeType="withEffect">
                                  <p:stCondLst>
                                    <p:cond delay="0"/>
                                  </p:stCondLst>
                                  <p:childTnLst>
                                    <p:set>
                                      <p:cBhvr>
                                        <p:cTn id="66" dur="1" fill="hold">
                                          <p:stCondLst>
                                            <p:cond delay="0"/>
                                          </p:stCondLst>
                                        </p:cTn>
                                        <p:tgtEl>
                                          <p:spTgt spid="33"/>
                                        </p:tgtEl>
                                        <p:attrNameLst>
                                          <p:attrName>style.visibility</p:attrName>
                                        </p:attrNameLst>
                                      </p:cBhvr>
                                      <p:to>
                                        <p:strVal val="visible"/>
                                      </p:to>
                                    </p:set>
                                    <p:animEffect transition="in" filter="wipe(down)">
                                      <p:cBhvr>
                                        <p:cTn id="67" dur="500"/>
                                        <p:tgtEl>
                                          <p:spTgt spid="33"/>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34"/>
                                        </p:tgtEl>
                                        <p:attrNameLst>
                                          <p:attrName>style.visibility</p:attrName>
                                        </p:attrNameLst>
                                      </p:cBhvr>
                                      <p:to>
                                        <p:strVal val="visible"/>
                                      </p:to>
                                    </p:set>
                                    <p:animEffect transition="in" filter="wipe(down)">
                                      <p:cBhvr>
                                        <p:cTn id="70" dur="500"/>
                                        <p:tgtEl>
                                          <p:spTgt spid="34"/>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35"/>
                                        </p:tgtEl>
                                        <p:attrNameLst>
                                          <p:attrName>style.visibility</p:attrName>
                                        </p:attrNameLst>
                                      </p:cBhvr>
                                      <p:to>
                                        <p:strVal val="visible"/>
                                      </p:to>
                                    </p:set>
                                    <p:animEffect transition="in" filter="wipe(down)">
                                      <p:cBhvr>
                                        <p:cTn id="73" dur="500"/>
                                        <p:tgtEl>
                                          <p:spTgt spid="35"/>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36"/>
                                        </p:tgtEl>
                                        <p:attrNameLst>
                                          <p:attrName>style.visibility</p:attrName>
                                        </p:attrNameLst>
                                      </p:cBhvr>
                                      <p:to>
                                        <p:strVal val="visible"/>
                                      </p:to>
                                    </p:set>
                                    <p:animEffect transition="in" filter="wipe(down)">
                                      <p:cBhvr>
                                        <p:cTn id="76" dur="500"/>
                                        <p:tgtEl>
                                          <p:spTgt spid="36"/>
                                        </p:tgtEl>
                                      </p:cBhvr>
                                    </p:animEffect>
                                  </p:childTnLst>
                                </p:cTn>
                              </p:par>
                              <p:par>
                                <p:cTn id="77" presetID="22" presetClass="entr" presetSubtype="4" fill="hold" grpId="0" nodeType="withEffect">
                                  <p:stCondLst>
                                    <p:cond delay="0"/>
                                  </p:stCondLst>
                                  <p:childTnLst>
                                    <p:set>
                                      <p:cBhvr>
                                        <p:cTn id="78" dur="1" fill="hold">
                                          <p:stCondLst>
                                            <p:cond delay="0"/>
                                          </p:stCondLst>
                                        </p:cTn>
                                        <p:tgtEl>
                                          <p:spTgt spid="37"/>
                                        </p:tgtEl>
                                        <p:attrNameLst>
                                          <p:attrName>style.visibility</p:attrName>
                                        </p:attrNameLst>
                                      </p:cBhvr>
                                      <p:to>
                                        <p:strVal val="visible"/>
                                      </p:to>
                                    </p:set>
                                    <p:animEffect transition="in" filter="wipe(down)">
                                      <p:cBhvr>
                                        <p:cTn id="79" dur="500"/>
                                        <p:tgtEl>
                                          <p:spTgt spid="37"/>
                                        </p:tgtEl>
                                      </p:cBhvr>
                                    </p:animEffect>
                                  </p:childTnLst>
                                </p:cTn>
                              </p:par>
                              <p:par>
                                <p:cTn id="80" presetID="22" presetClass="entr" presetSubtype="4" fill="hold" grpId="0" nodeType="withEffect">
                                  <p:stCondLst>
                                    <p:cond delay="0"/>
                                  </p:stCondLst>
                                  <p:childTnLst>
                                    <p:set>
                                      <p:cBhvr>
                                        <p:cTn id="81" dur="1" fill="hold">
                                          <p:stCondLst>
                                            <p:cond delay="0"/>
                                          </p:stCondLst>
                                        </p:cTn>
                                        <p:tgtEl>
                                          <p:spTgt spid="38"/>
                                        </p:tgtEl>
                                        <p:attrNameLst>
                                          <p:attrName>style.visibility</p:attrName>
                                        </p:attrNameLst>
                                      </p:cBhvr>
                                      <p:to>
                                        <p:strVal val="visible"/>
                                      </p:to>
                                    </p:set>
                                    <p:animEffect transition="in" filter="wipe(down)">
                                      <p:cBhvr>
                                        <p:cTn id="82" dur="500"/>
                                        <p:tgtEl>
                                          <p:spTgt spid="38"/>
                                        </p:tgtEl>
                                      </p:cBhvr>
                                    </p:animEffect>
                                  </p:childTnLst>
                                </p:cTn>
                              </p:par>
                              <p:par>
                                <p:cTn id="83" presetID="22" presetClass="entr" presetSubtype="4" fill="hold" grpId="0" nodeType="withEffect">
                                  <p:stCondLst>
                                    <p:cond delay="0"/>
                                  </p:stCondLst>
                                  <p:childTnLst>
                                    <p:set>
                                      <p:cBhvr>
                                        <p:cTn id="84" dur="1" fill="hold">
                                          <p:stCondLst>
                                            <p:cond delay="0"/>
                                          </p:stCondLst>
                                        </p:cTn>
                                        <p:tgtEl>
                                          <p:spTgt spid="39"/>
                                        </p:tgtEl>
                                        <p:attrNameLst>
                                          <p:attrName>style.visibility</p:attrName>
                                        </p:attrNameLst>
                                      </p:cBhvr>
                                      <p:to>
                                        <p:strVal val="visible"/>
                                      </p:to>
                                    </p:set>
                                    <p:animEffect transition="in" filter="wipe(down)">
                                      <p:cBhvr>
                                        <p:cTn id="85" dur="500"/>
                                        <p:tgtEl>
                                          <p:spTgt spid="39"/>
                                        </p:tgtEl>
                                      </p:cBhvr>
                                    </p:animEffect>
                                  </p:childTnLst>
                                </p:cTn>
                              </p:par>
                              <p:par>
                                <p:cTn id="86" presetID="22" presetClass="entr" presetSubtype="4" fill="hold" grpId="0" nodeType="withEffect">
                                  <p:stCondLst>
                                    <p:cond delay="0"/>
                                  </p:stCondLst>
                                  <p:childTnLst>
                                    <p:set>
                                      <p:cBhvr>
                                        <p:cTn id="87" dur="1" fill="hold">
                                          <p:stCondLst>
                                            <p:cond delay="0"/>
                                          </p:stCondLst>
                                        </p:cTn>
                                        <p:tgtEl>
                                          <p:spTgt spid="40"/>
                                        </p:tgtEl>
                                        <p:attrNameLst>
                                          <p:attrName>style.visibility</p:attrName>
                                        </p:attrNameLst>
                                      </p:cBhvr>
                                      <p:to>
                                        <p:strVal val="visible"/>
                                      </p:to>
                                    </p:set>
                                    <p:animEffect transition="in" filter="wipe(down)">
                                      <p:cBhvr>
                                        <p:cTn id="88" dur="500"/>
                                        <p:tgtEl>
                                          <p:spTgt spid="40"/>
                                        </p:tgtEl>
                                      </p:cBhvr>
                                    </p:animEffect>
                                  </p:childTnLst>
                                </p:cTn>
                              </p:par>
                              <p:par>
                                <p:cTn id="89" presetID="22" presetClass="entr" presetSubtype="4" fill="hold" grpId="0" nodeType="withEffect">
                                  <p:stCondLst>
                                    <p:cond delay="0"/>
                                  </p:stCondLst>
                                  <p:childTnLst>
                                    <p:set>
                                      <p:cBhvr>
                                        <p:cTn id="90" dur="1" fill="hold">
                                          <p:stCondLst>
                                            <p:cond delay="0"/>
                                          </p:stCondLst>
                                        </p:cTn>
                                        <p:tgtEl>
                                          <p:spTgt spid="41"/>
                                        </p:tgtEl>
                                        <p:attrNameLst>
                                          <p:attrName>style.visibility</p:attrName>
                                        </p:attrNameLst>
                                      </p:cBhvr>
                                      <p:to>
                                        <p:strVal val="visible"/>
                                      </p:to>
                                    </p:set>
                                    <p:animEffect transition="in" filter="wipe(down)">
                                      <p:cBhvr>
                                        <p:cTn id="91" dur="500"/>
                                        <p:tgtEl>
                                          <p:spTgt spid="41"/>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42"/>
                                        </p:tgtEl>
                                        <p:attrNameLst>
                                          <p:attrName>style.visibility</p:attrName>
                                        </p:attrNameLst>
                                      </p:cBhvr>
                                      <p:to>
                                        <p:strVal val="visible"/>
                                      </p:to>
                                    </p:set>
                                    <p:animEffect transition="in" filter="wipe(down)">
                                      <p:cBhvr>
                                        <p:cTn id="94" dur="500"/>
                                        <p:tgtEl>
                                          <p:spTgt spid="42"/>
                                        </p:tgtEl>
                                      </p:cBhvr>
                                    </p:animEffect>
                                  </p:childTnLst>
                                </p:cTn>
                              </p:par>
                              <p:par>
                                <p:cTn id="95" presetID="22" presetClass="entr" presetSubtype="4" fill="hold" grpId="0" nodeType="withEffect">
                                  <p:stCondLst>
                                    <p:cond delay="0"/>
                                  </p:stCondLst>
                                  <p:childTnLst>
                                    <p:set>
                                      <p:cBhvr>
                                        <p:cTn id="96" dur="1" fill="hold">
                                          <p:stCondLst>
                                            <p:cond delay="0"/>
                                          </p:stCondLst>
                                        </p:cTn>
                                        <p:tgtEl>
                                          <p:spTgt spid="43"/>
                                        </p:tgtEl>
                                        <p:attrNameLst>
                                          <p:attrName>style.visibility</p:attrName>
                                        </p:attrNameLst>
                                      </p:cBhvr>
                                      <p:to>
                                        <p:strVal val="visible"/>
                                      </p:to>
                                    </p:set>
                                    <p:animEffect transition="in" filter="wipe(down)">
                                      <p:cBhvr>
                                        <p:cTn id="97" dur="500"/>
                                        <p:tgtEl>
                                          <p:spTgt spid="43"/>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12"/>
                                        </p:tgtEl>
                                        <p:attrNameLst>
                                          <p:attrName>style.visibility</p:attrName>
                                        </p:attrNameLst>
                                      </p:cBhvr>
                                      <p:to>
                                        <p:strVal val="visible"/>
                                      </p:to>
                                    </p:set>
                                    <p:animEffect transition="in" filter="fade">
                                      <p:cBhvr>
                                        <p:cTn id="102" dur="2000"/>
                                        <p:tgtEl>
                                          <p:spTgt spid="12"/>
                                        </p:tgtEl>
                                      </p:cBhvr>
                                    </p:animEffect>
                                  </p:childTnLst>
                                </p:cTn>
                              </p:par>
                            </p:childTnLst>
                          </p:cTn>
                        </p:par>
                        <p:par>
                          <p:cTn id="103" fill="hold">
                            <p:stCondLst>
                              <p:cond delay="2000"/>
                            </p:stCondLst>
                            <p:childTnLst>
                              <p:par>
                                <p:cTn id="104" presetID="22" presetClass="entr" presetSubtype="8" fill="hold" grpId="0" nodeType="afterEffect">
                                  <p:stCondLst>
                                    <p:cond delay="0"/>
                                  </p:stCondLst>
                                  <p:childTnLst>
                                    <p:set>
                                      <p:cBhvr>
                                        <p:cTn id="105" dur="1" fill="hold">
                                          <p:stCondLst>
                                            <p:cond delay="0"/>
                                          </p:stCondLst>
                                        </p:cTn>
                                        <p:tgtEl>
                                          <p:spTgt spid="46"/>
                                        </p:tgtEl>
                                        <p:attrNameLst>
                                          <p:attrName>style.visibility</p:attrName>
                                        </p:attrNameLst>
                                      </p:cBhvr>
                                      <p:to>
                                        <p:strVal val="visible"/>
                                      </p:to>
                                    </p:set>
                                    <p:animEffect transition="in" filter="wipe(left)">
                                      <p:cBhvr>
                                        <p:cTn id="106" dur="500"/>
                                        <p:tgtEl>
                                          <p:spTgt spid="46"/>
                                        </p:tgtEl>
                                      </p:cBhvr>
                                    </p:animEffect>
                                  </p:childTnLst>
                                </p:cTn>
                              </p:par>
                            </p:childTnLst>
                          </p:cTn>
                        </p:par>
                        <p:par>
                          <p:cTn id="107" fill="hold">
                            <p:stCondLst>
                              <p:cond delay="2500"/>
                            </p:stCondLst>
                            <p:childTnLst>
                              <p:par>
                                <p:cTn id="108" presetID="22" presetClass="entr" presetSubtype="4" fill="hold" grpId="0" nodeType="afterEffect">
                                  <p:stCondLst>
                                    <p:cond delay="0"/>
                                  </p:stCondLst>
                                  <p:childTnLst>
                                    <p:set>
                                      <p:cBhvr>
                                        <p:cTn id="109" dur="1" fill="hold">
                                          <p:stCondLst>
                                            <p:cond delay="0"/>
                                          </p:stCondLst>
                                        </p:cTn>
                                        <p:tgtEl>
                                          <p:spTgt spid="58"/>
                                        </p:tgtEl>
                                        <p:attrNameLst>
                                          <p:attrName>style.visibility</p:attrName>
                                        </p:attrNameLst>
                                      </p:cBhvr>
                                      <p:to>
                                        <p:strVal val="visible"/>
                                      </p:to>
                                    </p:set>
                                    <p:animEffect transition="in" filter="wipe(down)">
                                      <p:cBhvr>
                                        <p:cTn id="110" dur="500"/>
                                        <p:tgtEl>
                                          <p:spTgt spid="58"/>
                                        </p:tgtEl>
                                      </p:cBhvr>
                                    </p:animEffect>
                                  </p:childTnLst>
                                </p:cTn>
                              </p:par>
                              <p:par>
                                <p:cTn id="111" presetID="22" presetClass="entr" presetSubtype="8" fill="hold" grpId="0" nodeType="withEffect">
                                  <p:stCondLst>
                                    <p:cond delay="0"/>
                                  </p:stCondLst>
                                  <p:childTnLst>
                                    <p:set>
                                      <p:cBhvr>
                                        <p:cTn id="112" dur="1" fill="hold">
                                          <p:stCondLst>
                                            <p:cond delay="0"/>
                                          </p:stCondLst>
                                        </p:cTn>
                                        <p:tgtEl>
                                          <p:spTgt spid="10"/>
                                        </p:tgtEl>
                                        <p:attrNameLst>
                                          <p:attrName>style.visibility</p:attrName>
                                        </p:attrNameLst>
                                      </p:cBhvr>
                                      <p:to>
                                        <p:strVal val="visible"/>
                                      </p:to>
                                    </p:set>
                                    <p:animEffect transition="in" filter="wipe(left)">
                                      <p:cBhvr>
                                        <p:cTn id="113" dur="500"/>
                                        <p:tgtEl>
                                          <p:spTgt spid="10"/>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8" fill="hold" grpId="0" nodeType="clickEffect">
                                  <p:stCondLst>
                                    <p:cond delay="0"/>
                                  </p:stCondLst>
                                  <p:childTnLst>
                                    <p:set>
                                      <p:cBhvr>
                                        <p:cTn id="117" dur="1" fill="hold">
                                          <p:stCondLst>
                                            <p:cond delay="0"/>
                                          </p:stCondLst>
                                        </p:cTn>
                                        <p:tgtEl>
                                          <p:spTgt spid="16"/>
                                        </p:tgtEl>
                                        <p:attrNameLst>
                                          <p:attrName>style.visibility</p:attrName>
                                        </p:attrNameLst>
                                      </p:cBhvr>
                                      <p:to>
                                        <p:strVal val="visible"/>
                                      </p:to>
                                    </p:set>
                                    <p:animEffect transition="in" filter="wipe(left)">
                                      <p:cBhvr>
                                        <p:cTn id="118" dur="500"/>
                                        <p:tgtEl>
                                          <p:spTgt spid="16"/>
                                        </p:tgtEl>
                                      </p:cBhvr>
                                    </p:animEffect>
                                  </p:childTnLst>
                                </p:cTn>
                              </p:par>
                            </p:childTnLst>
                          </p:cTn>
                        </p:par>
                        <p:par>
                          <p:cTn id="119" fill="hold">
                            <p:stCondLst>
                              <p:cond delay="500"/>
                            </p:stCondLst>
                            <p:childTnLst>
                              <p:par>
                                <p:cTn id="120" presetID="1" presetClass="entr" presetSubtype="0" fill="hold" grpId="0" nodeType="afterEffect">
                                  <p:stCondLst>
                                    <p:cond delay="0"/>
                                  </p:stCondLst>
                                  <p:childTnLst>
                                    <p:set>
                                      <p:cBhvr>
                                        <p:cTn id="121" dur="1" fill="hold">
                                          <p:stCondLst>
                                            <p:cond delay="0"/>
                                          </p:stCondLst>
                                        </p:cTn>
                                        <p:tgtEl>
                                          <p:spTgt spid="47"/>
                                        </p:tgtEl>
                                        <p:attrNameLst>
                                          <p:attrName>style.visibility</p:attrName>
                                        </p:attrNameLst>
                                      </p:cBhvr>
                                      <p:to>
                                        <p:strVal val="visible"/>
                                      </p:to>
                                    </p:set>
                                  </p:childTnLst>
                                </p:cTn>
                              </p:par>
                              <p:par>
                                <p:cTn id="122" presetID="1" presetClass="entr" presetSubtype="0" fill="hold" grpId="0" nodeType="withEffect">
                                  <p:stCondLst>
                                    <p:cond delay="0"/>
                                  </p:stCondLst>
                                  <p:childTnLst>
                                    <p:set>
                                      <p:cBhvr>
                                        <p:cTn id="123" dur="1" fill="hold">
                                          <p:stCondLst>
                                            <p:cond delay="0"/>
                                          </p:stCondLst>
                                        </p:cTn>
                                        <p:tgtEl>
                                          <p:spTgt spid="54"/>
                                        </p:tgtEl>
                                        <p:attrNameLst>
                                          <p:attrName>style.visibility</p:attrName>
                                        </p:attrNameLst>
                                      </p:cBhvr>
                                      <p:to>
                                        <p:strVal val="visible"/>
                                      </p:to>
                                    </p:set>
                                  </p:childTnLst>
                                </p:cTn>
                              </p:par>
                              <p:par>
                                <p:cTn id="124" presetID="1" presetClass="entr" presetSubtype="0" fill="hold" grpId="0" nodeType="withEffect">
                                  <p:stCondLst>
                                    <p:cond delay="0"/>
                                  </p:stCondLst>
                                  <p:childTnLst>
                                    <p:set>
                                      <p:cBhvr>
                                        <p:cTn id="125" dur="1" fill="hold">
                                          <p:stCondLst>
                                            <p:cond delay="0"/>
                                          </p:stCondLst>
                                        </p:cTn>
                                        <p:tgtEl>
                                          <p:spTgt spid="55"/>
                                        </p:tgtEl>
                                        <p:attrNameLst>
                                          <p:attrName>style.visibility</p:attrName>
                                        </p:attrNameLst>
                                      </p:cBhvr>
                                      <p:to>
                                        <p:strVal val="visible"/>
                                      </p:to>
                                    </p:set>
                                  </p:childTnLst>
                                </p:cTn>
                              </p:par>
                              <p:par>
                                <p:cTn id="126" presetID="1" presetClass="entr" presetSubtype="0" fill="hold" grpId="0" nodeType="withEffect">
                                  <p:stCondLst>
                                    <p:cond delay="0"/>
                                  </p:stCondLst>
                                  <p:childTnLst>
                                    <p:set>
                                      <p:cBhvr>
                                        <p:cTn id="127" dur="1" fill="hold">
                                          <p:stCondLst>
                                            <p:cond delay="0"/>
                                          </p:stCondLst>
                                        </p:cTn>
                                        <p:tgtEl>
                                          <p:spTgt spid="56"/>
                                        </p:tgtEl>
                                        <p:attrNameLst>
                                          <p:attrName>style.visibility</p:attrName>
                                        </p:attrNameLst>
                                      </p:cBhvr>
                                      <p:to>
                                        <p:strVal val="visible"/>
                                      </p:to>
                                    </p:set>
                                  </p:childTnLst>
                                </p:cTn>
                              </p:par>
                              <p:par>
                                <p:cTn id="128" presetID="1" presetClass="entr" presetSubtype="0" fill="hold" grpId="0" nodeType="withEffect">
                                  <p:stCondLst>
                                    <p:cond delay="0"/>
                                  </p:stCondLst>
                                  <p:childTnLst>
                                    <p:set>
                                      <p:cBhvr>
                                        <p:cTn id="129" dur="1" fill="hold">
                                          <p:stCondLst>
                                            <p:cond delay="0"/>
                                          </p:stCondLst>
                                        </p:cTn>
                                        <p:tgtEl>
                                          <p:spTgt spid="59"/>
                                        </p:tgtEl>
                                        <p:attrNameLst>
                                          <p:attrName>style.visibility</p:attrName>
                                        </p:attrNameLst>
                                      </p:cBhvr>
                                      <p:to>
                                        <p:strVal val="visible"/>
                                      </p:to>
                                    </p:set>
                                  </p:childTnLst>
                                </p:cTn>
                              </p:par>
                              <p:par>
                                <p:cTn id="130" presetID="1" presetClass="entr" presetSubtype="0" fill="hold" grpId="0" nodeType="withEffect">
                                  <p:stCondLst>
                                    <p:cond delay="0"/>
                                  </p:stCondLst>
                                  <p:childTnLst>
                                    <p:set>
                                      <p:cBhvr>
                                        <p:cTn id="131" dur="1" fill="hold">
                                          <p:stCondLst>
                                            <p:cond delay="0"/>
                                          </p:stCondLst>
                                        </p:cTn>
                                        <p:tgtEl>
                                          <p:spTgt spid="60"/>
                                        </p:tgtEl>
                                        <p:attrNameLst>
                                          <p:attrName>style.visibility</p:attrName>
                                        </p:attrNameLst>
                                      </p:cBhvr>
                                      <p:to>
                                        <p:strVal val="visible"/>
                                      </p:to>
                                    </p:set>
                                  </p:childTnLst>
                                </p:cTn>
                              </p:par>
                            </p:childTnLst>
                          </p:cTn>
                        </p:par>
                        <p:par>
                          <p:cTn id="132" fill="hold">
                            <p:stCondLst>
                              <p:cond delay="500"/>
                            </p:stCondLst>
                            <p:childTnLst>
                              <p:par>
                                <p:cTn id="133" presetID="0" presetClass="path" presetSubtype="0" accel="50000" decel="50000" fill="hold" grpId="1" nodeType="afterEffect">
                                  <p:stCondLst>
                                    <p:cond delay="0"/>
                                  </p:stCondLst>
                                  <p:childTnLst>
                                    <p:animMotion origin="layout" path="M 0 0 L 0.51667 -0.01111 " pathEditMode="relative" ptsTypes="AA">
                                      <p:cBhvr>
                                        <p:cTn id="134" dur="2000" fill="hold"/>
                                        <p:tgtEl>
                                          <p:spTgt spid="47"/>
                                        </p:tgtEl>
                                        <p:attrNameLst>
                                          <p:attrName>ppt_x</p:attrName>
                                          <p:attrName>ppt_y</p:attrName>
                                        </p:attrNameLst>
                                      </p:cBhvr>
                                    </p:animMotion>
                                  </p:childTnLst>
                                </p:cTn>
                              </p:par>
                              <p:par>
                                <p:cTn id="135" presetID="0" presetClass="path" presetSubtype="0" accel="50000" decel="50000" fill="hold" grpId="1" nodeType="withEffect">
                                  <p:stCondLst>
                                    <p:cond delay="0"/>
                                  </p:stCondLst>
                                  <p:childTnLst>
                                    <p:animMotion origin="layout" path="M 0 0 L 0.51667 -0.01111 " pathEditMode="relative" ptsTypes="AA">
                                      <p:cBhvr>
                                        <p:cTn id="136" dur="2000" fill="hold"/>
                                        <p:tgtEl>
                                          <p:spTgt spid="54"/>
                                        </p:tgtEl>
                                        <p:attrNameLst>
                                          <p:attrName>ppt_x</p:attrName>
                                          <p:attrName>ppt_y</p:attrName>
                                        </p:attrNameLst>
                                      </p:cBhvr>
                                    </p:animMotion>
                                  </p:childTnLst>
                                </p:cTn>
                              </p:par>
                              <p:par>
                                <p:cTn id="137" presetID="0" presetClass="path" presetSubtype="0" accel="50000" decel="50000" fill="hold" grpId="1" nodeType="withEffect">
                                  <p:stCondLst>
                                    <p:cond delay="0"/>
                                  </p:stCondLst>
                                  <p:childTnLst>
                                    <p:animMotion origin="layout" path="M 0 0 L 0.51667 -0.01111 " pathEditMode="relative" ptsTypes="AA">
                                      <p:cBhvr>
                                        <p:cTn id="138" dur="2000" fill="hold"/>
                                        <p:tgtEl>
                                          <p:spTgt spid="55"/>
                                        </p:tgtEl>
                                        <p:attrNameLst>
                                          <p:attrName>ppt_x</p:attrName>
                                          <p:attrName>ppt_y</p:attrName>
                                        </p:attrNameLst>
                                      </p:cBhvr>
                                    </p:animMotion>
                                  </p:childTnLst>
                                </p:cTn>
                              </p:par>
                              <p:par>
                                <p:cTn id="139" presetID="0" presetClass="path" presetSubtype="0" accel="50000" decel="50000" fill="hold" grpId="1" nodeType="withEffect">
                                  <p:stCondLst>
                                    <p:cond delay="0"/>
                                  </p:stCondLst>
                                  <p:childTnLst>
                                    <p:animMotion origin="layout" path="M 0 0 L 0.51667 -0.01111 " pathEditMode="relative" ptsTypes="AA">
                                      <p:cBhvr>
                                        <p:cTn id="140" dur="2000" fill="hold"/>
                                        <p:tgtEl>
                                          <p:spTgt spid="56"/>
                                        </p:tgtEl>
                                        <p:attrNameLst>
                                          <p:attrName>ppt_x</p:attrName>
                                          <p:attrName>ppt_y</p:attrName>
                                        </p:attrNameLst>
                                      </p:cBhvr>
                                    </p:animMotion>
                                  </p:childTnLst>
                                </p:cTn>
                              </p:par>
                              <p:par>
                                <p:cTn id="141" presetID="0" presetClass="path" presetSubtype="0" accel="50000" decel="50000" fill="hold" grpId="1" nodeType="withEffect">
                                  <p:stCondLst>
                                    <p:cond delay="0"/>
                                  </p:stCondLst>
                                  <p:childTnLst>
                                    <p:animMotion origin="layout" path="M 0 0 L 0.51667 -0.01111 " pathEditMode="relative" ptsTypes="AA">
                                      <p:cBhvr>
                                        <p:cTn id="142" dur="2000" fill="hold"/>
                                        <p:tgtEl>
                                          <p:spTgt spid="59"/>
                                        </p:tgtEl>
                                        <p:attrNameLst>
                                          <p:attrName>ppt_x</p:attrName>
                                          <p:attrName>ppt_y</p:attrName>
                                        </p:attrNameLst>
                                      </p:cBhvr>
                                    </p:animMotion>
                                  </p:childTnLst>
                                </p:cTn>
                              </p:par>
                              <p:par>
                                <p:cTn id="143" presetID="0" presetClass="path" presetSubtype="0" accel="50000" decel="50000" fill="hold" grpId="1" nodeType="withEffect">
                                  <p:stCondLst>
                                    <p:cond delay="0"/>
                                  </p:stCondLst>
                                  <p:childTnLst>
                                    <p:animMotion origin="layout" path="M 0 0 L 0.51667 -0.01111 " pathEditMode="relative" ptsTypes="AA">
                                      <p:cBhvr>
                                        <p:cTn id="144" dur="2000" fill="hold"/>
                                        <p:tgtEl>
                                          <p:spTgt spid="60"/>
                                        </p:tgtEl>
                                        <p:attrNameLst>
                                          <p:attrName>ppt_x</p:attrName>
                                          <p:attrName>ppt_y</p:attrName>
                                        </p:attrNameLst>
                                      </p:cBhvr>
                                    </p:animMotion>
                                  </p:childTnLst>
                                </p:cTn>
                              </p:par>
                            </p:childTnLst>
                          </p:cTn>
                        </p:par>
                        <p:par>
                          <p:cTn id="145" fill="hold">
                            <p:stCondLst>
                              <p:cond delay="2500"/>
                            </p:stCondLst>
                            <p:childTnLst>
                              <p:par>
                                <p:cTn id="146" presetID="22" presetClass="exit" presetSubtype="4" fill="hold" grpId="2" nodeType="afterEffect">
                                  <p:stCondLst>
                                    <p:cond delay="0"/>
                                  </p:stCondLst>
                                  <p:childTnLst>
                                    <p:animEffect transition="out" filter="wipe(down)">
                                      <p:cBhvr>
                                        <p:cTn id="147" dur="500"/>
                                        <p:tgtEl>
                                          <p:spTgt spid="47"/>
                                        </p:tgtEl>
                                      </p:cBhvr>
                                    </p:animEffect>
                                    <p:set>
                                      <p:cBhvr>
                                        <p:cTn id="148" dur="1" fill="hold">
                                          <p:stCondLst>
                                            <p:cond delay="499"/>
                                          </p:stCondLst>
                                        </p:cTn>
                                        <p:tgtEl>
                                          <p:spTgt spid="47"/>
                                        </p:tgtEl>
                                        <p:attrNameLst>
                                          <p:attrName>style.visibility</p:attrName>
                                        </p:attrNameLst>
                                      </p:cBhvr>
                                      <p:to>
                                        <p:strVal val="hidden"/>
                                      </p:to>
                                    </p:set>
                                  </p:childTnLst>
                                </p:cTn>
                              </p:par>
                              <p:par>
                                <p:cTn id="149" presetID="22" presetClass="exit" presetSubtype="4" fill="hold" grpId="2" nodeType="withEffect">
                                  <p:stCondLst>
                                    <p:cond delay="0"/>
                                  </p:stCondLst>
                                  <p:childTnLst>
                                    <p:animEffect transition="out" filter="wipe(down)">
                                      <p:cBhvr>
                                        <p:cTn id="150" dur="500"/>
                                        <p:tgtEl>
                                          <p:spTgt spid="54"/>
                                        </p:tgtEl>
                                      </p:cBhvr>
                                    </p:animEffect>
                                    <p:set>
                                      <p:cBhvr>
                                        <p:cTn id="151" dur="1" fill="hold">
                                          <p:stCondLst>
                                            <p:cond delay="499"/>
                                          </p:stCondLst>
                                        </p:cTn>
                                        <p:tgtEl>
                                          <p:spTgt spid="54"/>
                                        </p:tgtEl>
                                        <p:attrNameLst>
                                          <p:attrName>style.visibility</p:attrName>
                                        </p:attrNameLst>
                                      </p:cBhvr>
                                      <p:to>
                                        <p:strVal val="hidden"/>
                                      </p:to>
                                    </p:set>
                                  </p:childTnLst>
                                </p:cTn>
                              </p:par>
                              <p:par>
                                <p:cTn id="152" presetID="22" presetClass="exit" presetSubtype="4" fill="hold" grpId="2" nodeType="withEffect">
                                  <p:stCondLst>
                                    <p:cond delay="0"/>
                                  </p:stCondLst>
                                  <p:childTnLst>
                                    <p:animEffect transition="out" filter="wipe(down)">
                                      <p:cBhvr>
                                        <p:cTn id="153" dur="500"/>
                                        <p:tgtEl>
                                          <p:spTgt spid="55"/>
                                        </p:tgtEl>
                                      </p:cBhvr>
                                    </p:animEffect>
                                    <p:set>
                                      <p:cBhvr>
                                        <p:cTn id="154" dur="1" fill="hold">
                                          <p:stCondLst>
                                            <p:cond delay="499"/>
                                          </p:stCondLst>
                                        </p:cTn>
                                        <p:tgtEl>
                                          <p:spTgt spid="55"/>
                                        </p:tgtEl>
                                        <p:attrNameLst>
                                          <p:attrName>style.visibility</p:attrName>
                                        </p:attrNameLst>
                                      </p:cBhvr>
                                      <p:to>
                                        <p:strVal val="hidden"/>
                                      </p:to>
                                    </p:set>
                                  </p:childTnLst>
                                </p:cTn>
                              </p:par>
                              <p:par>
                                <p:cTn id="155" presetID="22" presetClass="exit" presetSubtype="4" fill="hold" grpId="2" nodeType="withEffect">
                                  <p:stCondLst>
                                    <p:cond delay="0"/>
                                  </p:stCondLst>
                                  <p:childTnLst>
                                    <p:animEffect transition="out" filter="wipe(down)">
                                      <p:cBhvr>
                                        <p:cTn id="156" dur="500"/>
                                        <p:tgtEl>
                                          <p:spTgt spid="56"/>
                                        </p:tgtEl>
                                      </p:cBhvr>
                                    </p:animEffect>
                                    <p:set>
                                      <p:cBhvr>
                                        <p:cTn id="157" dur="1" fill="hold">
                                          <p:stCondLst>
                                            <p:cond delay="499"/>
                                          </p:stCondLst>
                                        </p:cTn>
                                        <p:tgtEl>
                                          <p:spTgt spid="56"/>
                                        </p:tgtEl>
                                        <p:attrNameLst>
                                          <p:attrName>style.visibility</p:attrName>
                                        </p:attrNameLst>
                                      </p:cBhvr>
                                      <p:to>
                                        <p:strVal val="hidden"/>
                                      </p:to>
                                    </p:set>
                                  </p:childTnLst>
                                </p:cTn>
                              </p:par>
                              <p:par>
                                <p:cTn id="158" presetID="22" presetClass="exit" presetSubtype="4" fill="hold" grpId="2" nodeType="withEffect">
                                  <p:stCondLst>
                                    <p:cond delay="0"/>
                                  </p:stCondLst>
                                  <p:childTnLst>
                                    <p:animEffect transition="out" filter="wipe(down)">
                                      <p:cBhvr>
                                        <p:cTn id="159" dur="500"/>
                                        <p:tgtEl>
                                          <p:spTgt spid="59"/>
                                        </p:tgtEl>
                                      </p:cBhvr>
                                    </p:animEffect>
                                    <p:set>
                                      <p:cBhvr>
                                        <p:cTn id="160" dur="1" fill="hold">
                                          <p:stCondLst>
                                            <p:cond delay="499"/>
                                          </p:stCondLst>
                                        </p:cTn>
                                        <p:tgtEl>
                                          <p:spTgt spid="59"/>
                                        </p:tgtEl>
                                        <p:attrNameLst>
                                          <p:attrName>style.visibility</p:attrName>
                                        </p:attrNameLst>
                                      </p:cBhvr>
                                      <p:to>
                                        <p:strVal val="hidden"/>
                                      </p:to>
                                    </p:set>
                                  </p:childTnLst>
                                </p:cTn>
                              </p:par>
                              <p:par>
                                <p:cTn id="161" presetID="22" presetClass="exit" presetSubtype="4" fill="hold" grpId="2" nodeType="withEffect">
                                  <p:stCondLst>
                                    <p:cond delay="0"/>
                                  </p:stCondLst>
                                  <p:childTnLst>
                                    <p:animEffect transition="out" filter="wipe(down)">
                                      <p:cBhvr>
                                        <p:cTn id="162" dur="500"/>
                                        <p:tgtEl>
                                          <p:spTgt spid="60"/>
                                        </p:tgtEl>
                                      </p:cBhvr>
                                    </p:animEffect>
                                    <p:set>
                                      <p:cBhvr>
                                        <p:cTn id="163" dur="1" fill="hold">
                                          <p:stCondLst>
                                            <p:cond delay="499"/>
                                          </p:stCondLst>
                                        </p:cTn>
                                        <p:tgtEl>
                                          <p:spTgt spid="60"/>
                                        </p:tgtEl>
                                        <p:attrNameLst>
                                          <p:attrName>style.visibility</p:attrName>
                                        </p:attrNameLst>
                                      </p:cBhvr>
                                      <p:to>
                                        <p:strVal val="hidden"/>
                                      </p:to>
                                    </p:set>
                                  </p:childTnLst>
                                </p:cTn>
                              </p:par>
                              <p:par>
                                <p:cTn id="164" presetID="22" presetClass="entr" presetSubtype="4" fill="hold" grpId="0" nodeType="withEffect">
                                  <p:stCondLst>
                                    <p:cond delay="0"/>
                                  </p:stCondLst>
                                  <p:childTnLst>
                                    <p:set>
                                      <p:cBhvr>
                                        <p:cTn id="165" dur="1" fill="hold">
                                          <p:stCondLst>
                                            <p:cond delay="0"/>
                                          </p:stCondLst>
                                        </p:cTn>
                                        <p:tgtEl>
                                          <p:spTgt spid="48"/>
                                        </p:tgtEl>
                                        <p:attrNameLst>
                                          <p:attrName>style.visibility</p:attrName>
                                        </p:attrNameLst>
                                      </p:cBhvr>
                                      <p:to>
                                        <p:strVal val="visible"/>
                                      </p:to>
                                    </p:set>
                                    <p:animEffect transition="in" filter="wipe(down)">
                                      <p:cBhvr>
                                        <p:cTn id="166" dur="500"/>
                                        <p:tgtEl>
                                          <p:spTgt spid="48"/>
                                        </p:tgtEl>
                                      </p:cBhvr>
                                    </p:animEffect>
                                  </p:childTnLst>
                                </p:cTn>
                              </p:par>
                              <p:par>
                                <p:cTn id="167" presetID="22" presetClass="entr" presetSubtype="4" fill="hold" grpId="0" nodeType="withEffect">
                                  <p:stCondLst>
                                    <p:cond delay="0"/>
                                  </p:stCondLst>
                                  <p:childTnLst>
                                    <p:set>
                                      <p:cBhvr>
                                        <p:cTn id="168" dur="1" fill="hold">
                                          <p:stCondLst>
                                            <p:cond delay="0"/>
                                          </p:stCondLst>
                                        </p:cTn>
                                        <p:tgtEl>
                                          <p:spTgt spid="49"/>
                                        </p:tgtEl>
                                        <p:attrNameLst>
                                          <p:attrName>style.visibility</p:attrName>
                                        </p:attrNameLst>
                                      </p:cBhvr>
                                      <p:to>
                                        <p:strVal val="visible"/>
                                      </p:to>
                                    </p:set>
                                    <p:animEffect transition="in" filter="wipe(down)">
                                      <p:cBhvr>
                                        <p:cTn id="169" dur="500"/>
                                        <p:tgtEl>
                                          <p:spTgt spid="49"/>
                                        </p:tgtEl>
                                      </p:cBhvr>
                                    </p:animEffect>
                                  </p:childTnLst>
                                </p:cTn>
                              </p:par>
                              <p:par>
                                <p:cTn id="170" presetID="22" presetClass="entr" presetSubtype="4" fill="hold" grpId="0" nodeType="withEffect">
                                  <p:stCondLst>
                                    <p:cond delay="0"/>
                                  </p:stCondLst>
                                  <p:childTnLst>
                                    <p:set>
                                      <p:cBhvr>
                                        <p:cTn id="171" dur="1" fill="hold">
                                          <p:stCondLst>
                                            <p:cond delay="0"/>
                                          </p:stCondLst>
                                        </p:cTn>
                                        <p:tgtEl>
                                          <p:spTgt spid="50"/>
                                        </p:tgtEl>
                                        <p:attrNameLst>
                                          <p:attrName>style.visibility</p:attrName>
                                        </p:attrNameLst>
                                      </p:cBhvr>
                                      <p:to>
                                        <p:strVal val="visible"/>
                                      </p:to>
                                    </p:set>
                                    <p:animEffect transition="in" filter="wipe(down)">
                                      <p:cBhvr>
                                        <p:cTn id="172" dur="500"/>
                                        <p:tgtEl>
                                          <p:spTgt spid="50"/>
                                        </p:tgtEl>
                                      </p:cBhvr>
                                    </p:animEffect>
                                  </p:childTnLst>
                                </p:cTn>
                              </p:par>
                              <p:par>
                                <p:cTn id="173" presetID="22" presetClass="entr" presetSubtype="4" fill="hold" grpId="0" nodeType="withEffect">
                                  <p:stCondLst>
                                    <p:cond delay="0"/>
                                  </p:stCondLst>
                                  <p:childTnLst>
                                    <p:set>
                                      <p:cBhvr>
                                        <p:cTn id="174" dur="1" fill="hold">
                                          <p:stCondLst>
                                            <p:cond delay="0"/>
                                          </p:stCondLst>
                                        </p:cTn>
                                        <p:tgtEl>
                                          <p:spTgt spid="51"/>
                                        </p:tgtEl>
                                        <p:attrNameLst>
                                          <p:attrName>style.visibility</p:attrName>
                                        </p:attrNameLst>
                                      </p:cBhvr>
                                      <p:to>
                                        <p:strVal val="visible"/>
                                      </p:to>
                                    </p:set>
                                    <p:animEffect transition="in" filter="wipe(down)">
                                      <p:cBhvr>
                                        <p:cTn id="175" dur="500"/>
                                        <p:tgtEl>
                                          <p:spTgt spid="51"/>
                                        </p:tgtEl>
                                      </p:cBhvr>
                                    </p:animEffect>
                                  </p:childTnLst>
                                </p:cTn>
                              </p:par>
                              <p:par>
                                <p:cTn id="176" presetID="22" presetClass="entr" presetSubtype="4" fill="hold" grpId="0" nodeType="withEffect">
                                  <p:stCondLst>
                                    <p:cond delay="0"/>
                                  </p:stCondLst>
                                  <p:childTnLst>
                                    <p:set>
                                      <p:cBhvr>
                                        <p:cTn id="177" dur="1" fill="hold">
                                          <p:stCondLst>
                                            <p:cond delay="0"/>
                                          </p:stCondLst>
                                        </p:cTn>
                                        <p:tgtEl>
                                          <p:spTgt spid="52"/>
                                        </p:tgtEl>
                                        <p:attrNameLst>
                                          <p:attrName>style.visibility</p:attrName>
                                        </p:attrNameLst>
                                      </p:cBhvr>
                                      <p:to>
                                        <p:strVal val="visible"/>
                                      </p:to>
                                    </p:set>
                                    <p:animEffect transition="in" filter="wipe(down)">
                                      <p:cBhvr>
                                        <p:cTn id="178" dur="500"/>
                                        <p:tgtEl>
                                          <p:spTgt spid="52"/>
                                        </p:tgtEl>
                                      </p:cBhvr>
                                    </p:animEffect>
                                  </p:childTnLst>
                                </p:cTn>
                              </p:par>
                              <p:par>
                                <p:cTn id="179" presetID="22" presetClass="entr" presetSubtype="4" fill="hold" grpId="0" nodeType="withEffect">
                                  <p:stCondLst>
                                    <p:cond delay="0"/>
                                  </p:stCondLst>
                                  <p:childTnLst>
                                    <p:set>
                                      <p:cBhvr>
                                        <p:cTn id="180" dur="1" fill="hold">
                                          <p:stCondLst>
                                            <p:cond delay="0"/>
                                          </p:stCondLst>
                                        </p:cTn>
                                        <p:tgtEl>
                                          <p:spTgt spid="53"/>
                                        </p:tgtEl>
                                        <p:attrNameLst>
                                          <p:attrName>style.visibility</p:attrName>
                                        </p:attrNameLst>
                                      </p:cBhvr>
                                      <p:to>
                                        <p:strVal val="visible"/>
                                      </p:to>
                                    </p:set>
                                    <p:animEffect transition="in" filter="wipe(down)">
                                      <p:cBhvr>
                                        <p:cTn id="181" dur="500"/>
                                        <p:tgtEl>
                                          <p:spTgt spid="53"/>
                                        </p:tgtEl>
                                      </p:cBhvr>
                                    </p:animEffect>
                                  </p:childTnLst>
                                </p:cTn>
                              </p:par>
                            </p:childTnLst>
                          </p:cTn>
                        </p:par>
                        <p:par>
                          <p:cTn id="182" fill="hold">
                            <p:stCondLst>
                              <p:cond delay="3000"/>
                            </p:stCondLst>
                            <p:childTnLst>
                              <p:par>
                                <p:cTn id="183" presetID="22" presetClass="entr" presetSubtype="1" fill="hold" grpId="0" nodeType="afterEffect">
                                  <p:stCondLst>
                                    <p:cond delay="0"/>
                                  </p:stCondLst>
                                  <p:childTnLst>
                                    <p:set>
                                      <p:cBhvr>
                                        <p:cTn id="184" dur="1" fill="hold">
                                          <p:stCondLst>
                                            <p:cond delay="0"/>
                                          </p:stCondLst>
                                        </p:cTn>
                                        <p:tgtEl>
                                          <p:spTgt spid="45"/>
                                        </p:tgtEl>
                                        <p:attrNameLst>
                                          <p:attrName>style.visibility</p:attrName>
                                        </p:attrNameLst>
                                      </p:cBhvr>
                                      <p:to>
                                        <p:strVal val="visible"/>
                                      </p:to>
                                    </p:set>
                                    <p:animEffect transition="in" filter="wipe(up)">
                                      <p:cBhvr>
                                        <p:cTn id="185"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9" grpId="0" animBg="1"/>
      <p:bldP spid="10" grpId="0" animBg="1"/>
      <p:bldP spid="13" grpId="0" animBg="1"/>
      <p:bldP spid="16" grpId="0" animBg="1"/>
      <p:bldP spid="18" grpId="0" animBg="1"/>
      <p:bldP spid="19"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6" grpId="0" animBg="1"/>
      <p:bldP spid="48" grpId="0" animBg="1"/>
      <p:bldP spid="49" grpId="0" animBg="1"/>
      <p:bldP spid="50" grpId="0" animBg="1"/>
      <p:bldP spid="51" grpId="0" animBg="1"/>
      <p:bldP spid="52" grpId="0" animBg="1"/>
      <p:bldP spid="53" grpId="0" animBg="1"/>
      <p:bldP spid="57" grpId="0" animBg="1"/>
      <p:bldP spid="58" grpId="0" animBg="1"/>
      <p:bldP spid="45" grpId="0" animBg="1"/>
      <p:bldP spid="47" grpId="0" animBg="1"/>
      <p:bldP spid="47" grpId="1" animBg="1"/>
      <p:bldP spid="47" grpId="2" animBg="1"/>
      <p:bldP spid="54" grpId="0" animBg="1"/>
      <p:bldP spid="54" grpId="1" animBg="1"/>
      <p:bldP spid="54" grpId="2" animBg="1"/>
      <p:bldP spid="55" grpId="0" animBg="1"/>
      <p:bldP spid="55" grpId="1" animBg="1"/>
      <p:bldP spid="55" grpId="2" animBg="1"/>
      <p:bldP spid="56" grpId="0" animBg="1"/>
      <p:bldP spid="56" grpId="1" animBg="1"/>
      <p:bldP spid="56" grpId="2" animBg="1"/>
      <p:bldP spid="59" grpId="0" animBg="1"/>
      <p:bldP spid="59" grpId="1" animBg="1"/>
      <p:bldP spid="59" grpId="2" animBg="1"/>
      <p:bldP spid="60" grpId="0" animBg="1"/>
      <p:bldP spid="60" grpId="1" animBg="1"/>
      <p:bldP spid="60" grpId="2"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U-Turn Arrow 157"/>
          <p:cNvSpPr/>
          <p:nvPr/>
        </p:nvSpPr>
        <p:spPr>
          <a:xfrm rot="16200000" flipH="1">
            <a:off x="114301" y="4305300"/>
            <a:ext cx="1905000" cy="1524000"/>
          </a:xfrm>
          <a:prstGeom prst="uturnArrow">
            <a:avLst>
              <a:gd name="adj1" fmla="val 16390"/>
              <a:gd name="adj2" fmla="val 16633"/>
              <a:gd name="adj3" fmla="val 22045"/>
              <a:gd name="adj4" fmla="val 33395"/>
              <a:gd name="adj5" fmla="val 10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p:cNvSpPr>
            <a:spLocks noGrp="1"/>
          </p:cNvSpPr>
          <p:nvPr>
            <p:ph type="title"/>
          </p:nvPr>
        </p:nvSpPr>
        <p:spPr/>
        <p:txBody>
          <a:bodyPr>
            <a:normAutofit fontScale="90000"/>
          </a:bodyPr>
          <a:lstStyle/>
          <a:p>
            <a:r>
              <a:rPr lang="en-US" dirty="0" smtClean="0"/>
              <a:t>INSPYRED Evolutionary Computation</a:t>
            </a:r>
            <a:endParaRPr lang="en-US" dirty="0"/>
          </a:p>
        </p:txBody>
      </p:sp>
      <p:sp>
        <p:nvSpPr>
          <p:cNvPr id="3" name="Content Placeholder 2"/>
          <p:cNvSpPr>
            <a:spLocks noGrp="1"/>
          </p:cNvSpPr>
          <p:nvPr>
            <p:ph idx="1"/>
          </p:nvPr>
        </p:nvSpPr>
        <p:spPr>
          <a:xfrm>
            <a:off x="381001" y="1600200"/>
            <a:ext cx="8229600" cy="4525963"/>
          </a:xfrm>
        </p:spPr>
        <p:txBody>
          <a:bodyPr>
            <a:normAutofit/>
          </a:bodyPr>
          <a:lstStyle/>
          <a:p>
            <a:endParaRPr lang="en-US" dirty="0" smtClean="0"/>
          </a:p>
          <a:p>
            <a:endParaRPr lang="en-US" dirty="0" smtClean="0">
              <a:solidFill>
                <a:srgbClr val="7030A0"/>
              </a:solidFill>
            </a:endParaRPr>
          </a:p>
          <a:p>
            <a:pPr>
              <a:buNone/>
            </a:pPr>
            <a:endParaRPr lang="en-US" dirty="0" smtClean="0"/>
          </a:p>
        </p:txBody>
      </p:sp>
      <p:grpSp>
        <p:nvGrpSpPr>
          <p:cNvPr id="268" name="Group 267"/>
          <p:cNvGrpSpPr/>
          <p:nvPr/>
        </p:nvGrpSpPr>
        <p:grpSpPr>
          <a:xfrm>
            <a:off x="533401" y="1600200"/>
            <a:ext cx="1143000" cy="838200"/>
            <a:chOff x="609600" y="1600200"/>
            <a:chExt cx="1143000" cy="838200"/>
          </a:xfrm>
        </p:grpSpPr>
        <p:sp>
          <p:nvSpPr>
            <p:cNvPr id="4" name="Smiley Face 3"/>
            <p:cNvSpPr/>
            <p:nvPr/>
          </p:nvSpPr>
          <p:spPr>
            <a:xfrm>
              <a:off x="6096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Smiley Face 4"/>
            <p:cNvSpPr/>
            <p:nvPr/>
          </p:nvSpPr>
          <p:spPr>
            <a:xfrm>
              <a:off x="7620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Smiley Face 5"/>
            <p:cNvSpPr/>
            <p:nvPr/>
          </p:nvSpPr>
          <p:spPr>
            <a:xfrm>
              <a:off x="9144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Smiley Face 6"/>
            <p:cNvSpPr/>
            <p:nvPr/>
          </p:nvSpPr>
          <p:spPr>
            <a:xfrm>
              <a:off x="10668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Smiley Face 7"/>
            <p:cNvSpPr/>
            <p:nvPr/>
          </p:nvSpPr>
          <p:spPr>
            <a:xfrm>
              <a:off x="12192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Smiley Face 8"/>
            <p:cNvSpPr/>
            <p:nvPr/>
          </p:nvSpPr>
          <p:spPr>
            <a:xfrm>
              <a:off x="6858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Smiley Face 9"/>
            <p:cNvSpPr/>
            <p:nvPr/>
          </p:nvSpPr>
          <p:spPr>
            <a:xfrm>
              <a:off x="8382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Smiley Face 10"/>
            <p:cNvSpPr/>
            <p:nvPr/>
          </p:nvSpPr>
          <p:spPr>
            <a:xfrm>
              <a:off x="9906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Smiley Face 11"/>
            <p:cNvSpPr/>
            <p:nvPr/>
          </p:nvSpPr>
          <p:spPr>
            <a:xfrm>
              <a:off x="11430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Smiley Face 12"/>
            <p:cNvSpPr/>
            <p:nvPr/>
          </p:nvSpPr>
          <p:spPr>
            <a:xfrm>
              <a:off x="12954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Smiley Face 13"/>
            <p:cNvSpPr/>
            <p:nvPr/>
          </p:nvSpPr>
          <p:spPr>
            <a:xfrm>
              <a:off x="7620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Smiley Face 14"/>
            <p:cNvSpPr/>
            <p:nvPr/>
          </p:nvSpPr>
          <p:spPr>
            <a:xfrm>
              <a:off x="9144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 name="Smiley Face 15"/>
            <p:cNvSpPr/>
            <p:nvPr/>
          </p:nvSpPr>
          <p:spPr>
            <a:xfrm>
              <a:off x="10668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 name="Smiley Face 16"/>
            <p:cNvSpPr/>
            <p:nvPr/>
          </p:nvSpPr>
          <p:spPr>
            <a:xfrm>
              <a:off x="12192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8" name="Smiley Face 17"/>
            <p:cNvSpPr/>
            <p:nvPr/>
          </p:nvSpPr>
          <p:spPr>
            <a:xfrm>
              <a:off x="13716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 name="Smiley Face 18"/>
            <p:cNvSpPr/>
            <p:nvPr/>
          </p:nvSpPr>
          <p:spPr>
            <a:xfrm>
              <a:off x="8382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 name="Smiley Face 19"/>
            <p:cNvSpPr/>
            <p:nvPr/>
          </p:nvSpPr>
          <p:spPr>
            <a:xfrm>
              <a:off x="9906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Smiley Face 20"/>
            <p:cNvSpPr/>
            <p:nvPr/>
          </p:nvSpPr>
          <p:spPr>
            <a:xfrm>
              <a:off x="11430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Smiley Face 21"/>
            <p:cNvSpPr/>
            <p:nvPr/>
          </p:nvSpPr>
          <p:spPr>
            <a:xfrm>
              <a:off x="12954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 name="Smiley Face 22"/>
            <p:cNvSpPr/>
            <p:nvPr/>
          </p:nvSpPr>
          <p:spPr>
            <a:xfrm>
              <a:off x="14478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 name="Smiley Face 23"/>
            <p:cNvSpPr/>
            <p:nvPr/>
          </p:nvSpPr>
          <p:spPr>
            <a:xfrm>
              <a:off x="9144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5" name="Smiley Face 24"/>
            <p:cNvSpPr/>
            <p:nvPr/>
          </p:nvSpPr>
          <p:spPr>
            <a:xfrm>
              <a:off x="10668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6" name="Smiley Face 25"/>
            <p:cNvSpPr/>
            <p:nvPr/>
          </p:nvSpPr>
          <p:spPr>
            <a:xfrm>
              <a:off x="12192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 name="Smiley Face 26"/>
            <p:cNvSpPr/>
            <p:nvPr/>
          </p:nvSpPr>
          <p:spPr>
            <a:xfrm>
              <a:off x="13716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 name="Smiley Face 27"/>
            <p:cNvSpPr/>
            <p:nvPr/>
          </p:nvSpPr>
          <p:spPr>
            <a:xfrm>
              <a:off x="15240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253" name="Group 252"/>
          <p:cNvGrpSpPr/>
          <p:nvPr/>
        </p:nvGrpSpPr>
        <p:grpSpPr>
          <a:xfrm>
            <a:off x="3200401" y="1600200"/>
            <a:ext cx="1143000" cy="838200"/>
            <a:chOff x="3276600" y="1600200"/>
            <a:chExt cx="1143000" cy="838200"/>
          </a:xfrm>
        </p:grpSpPr>
        <p:sp>
          <p:nvSpPr>
            <p:cNvPr id="54" name="Smiley Face 53"/>
            <p:cNvSpPr/>
            <p:nvPr/>
          </p:nvSpPr>
          <p:spPr>
            <a:xfrm>
              <a:off x="32766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8" name="Smiley Face 57"/>
            <p:cNvSpPr/>
            <p:nvPr/>
          </p:nvSpPr>
          <p:spPr>
            <a:xfrm>
              <a:off x="38862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9" name="Smiley Face 58"/>
            <p:cNvSpPr/>
            <p:nvPr/>
          </p:nvSpPr>
          <p:spPr>
            <a:xfrm>
              <a:off x="33528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3" name="Smiley Face 62"/>
            <p:cNvSpPr/>
            <p:nvPr/>
          </p:nvSpPr>
          <p:spPr>
            <a:xfrm>
              <a:off x="39624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4" name="Smiley Face 63"/>
            <p:cNvSpPr/>
            <p:nvPr/>
          </p:nvSpPr>
          <p:spPr>
            <a:xfrm>
              <a:off x="34290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8" name="Smiley Face 67"/>
            <p:cNvSpPr/>
            <p:nvPr/>
          </p:nvSpPr>
          <p:spPr>
            <a:xfrm>
              <a:off x="40386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9" name="Smiley Face 68"/>
            <p:cNvSpPr/>
            <p:nvPr/>
          </p:nvSpPr>
          <p:spPr>
            <a:xfrm>
              <a:off x="35052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3" name="Smiley Face 72"/>
            <p:cNvSpPr/>
            <p:nvPr/>
          </p:nvSpPr>
          <p:spPr>
            <a:xfrm>
              <a:off x="41148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4" name="Smiley Face 73"/>
            <p:cNvSpPr/>
            <p:nvPr/>
          </p:nvSpPr>
          <p:spPr>
            <a:xfrm>
              <a:off x="35814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5" name="Smiley Face 74"/>
            <p:cNvSpPr/>
            <p:nvPr/>
          </p:nvSpPr>
          <p:spPr>
            <a:xfrm>
              <a:off x="37338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6" name="Smiley Face 75"/>
            <p:cNvSpPr/>
            <p:nvPr/>
          </p:nvSpPr>
          <p:spPr>
            <a:xfrm>
              <a:off x="38862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7" name="Smiley Face 76"/>
            <p:cNvSpPr/>
            <p:nvPr/>
          </p:nvSpPr>
          <p:spPr>
            <a:xfrm>
              <a:off x="40386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8" name="Smiley Face 77"/>
            <p:cNvSpPr/>
            <p:nvPr/>
          </p:nvSpPr>
          <p:spPr>
            <a:xfrm>
              <a:off x="41910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254" name="Group 253"/>
          <p:cNvGrpSpPr/>
          <p:nvPr/>
        </p:nvGrpSpPr>
        <p:grpSpPr>
          <a:xfrm>
            <a:off x="4495801" y="1600200"/>
            <a:ext cx="1143000" cy="838200"/>
            <a:chOff x="4572000" y="1600200"/>
            <a:chExt cx="1143000" cy="838200"/>
          </a:xfrm>
        </p:grpSpPr>
        <p:sp>
          <p:nvSpPr>
            <p:cNvPr id="79" name="Smiley Face 78"/>
            <p:cNvSpPr/>
            <p:nvPr/>
          </p:nvSpPr>
          <p:spPr>
            <a:xfrm>
              <a:off x="45720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0" name="Smiley Face 79"/>
            <p:cNvSpPr/>
            <p:nvPr/>
          </p:nvSpPr>
          <p:spPr>
            <a:xfrm>
              <a:off x="47244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1" name="Smiley Face 80"/>
            <p:cNvSpPr/>
            <p:nvPr/>
          </p:nvSpPr>
          <p:spPr>
            <a:xfrm>
              <a:off x="48768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2" name="Smiley Face 81"/>
            <p:cNvSpPr/>
            <p:nvPr/>
          </p:nvSpPr>
          <p:spPr>
            <a:xfrm>
              <a:off x="50292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3" name="Smiley Face 82"/>
            <p:cNvSpPr/>
            <p:nvPr/>
          </p:nvSpPr>
          <p:spPr>
            <a:xfrm>
              <a:off x="51816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4" name="Smiley Face 83"/>
            <p:cNvSpPr/>
            <p:nvPr/>
          </p:nvSpPr>
          <p:spPr>
            <a:xfrm>
              <a:off x="46482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8" name="Smiley Face 87"/>
            <p:cNvSpPr/>
            <p:nvPr/>
          </p:nvSpPr>
          <p:spPr>
            <a:xfrm>
              <a:off x="52578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9" name="Smiley Face 88"/>
            <p:cNvSpPr/>
            <p:nvPr/>
          </p:nvSpPr>
          <p:spPr>
            <a:xfrm>
              <a:off x="47244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3" name="Smiley Face 92"/>
            <p:cNvSpPr/>
            <p:nvPr/>
          </p:nvSpPr>
          <p:spPr>
            <a:xfrm>
              <a:off x="53340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4" name="Smiley Face 93"/>
            <p:cNvSpPr/>
            <p:nvPr/>
          </p:nvSpPr>
          <p:spPr>
            <a:xfrm>
              <a:off x="48006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8" name="Smiley Face 97"/>
            <p:cNvSpPr/>
            <p:nvPr/>
          </p:nvSpPr>
          <p:spPr>
            <a:xfrm>
              <a:off x="54102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9" name="Smiley Face 98"/>
            <p:cNvSpPr/>
            <p:nvPr/>
          </p:nvSpPr>
          <p:spPr>
            <a:xfrm>
              <a:off x="48768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3" name="Smiley Face 102"/>
            <p:cNvSpPr/>
            <p:nvPr/>
          </p:nvSpPr>
          <p:spPr>
            <a:xfrm>
              <a:off x="54864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255" name="Group 254"/>
          <p:cNvGrpSpPr/>
          <p:nvPr/>
        </p:nvGrpSpPr>
        <p:grpSpPr>
          <a:xfrm>
            <a:off x="5791201" y="1600200"/>
            <a:ext cx="1143000" cy="838200"/>
            <a:chOff x="5867400" y="1600200"/>
            <a:chExt cx="1143000" cy="838200"/>
          </a:xfrm>
        </p:grpSpPr>
        <p:sp>
          <p:nvSpPr>
            <p:cNvPr id="104" name="Smiley Face 103"/>
            <p:cNvSpPr/>
            <p:nvPr/>
          </p:nvSpPr>
          <p:spPr>
            <a:xfrm>
              <a:off x="58674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5" name="Smiley Face 104"/>
            <p:cNvSpPr/>
            <p:nvPr/>
          </p:nvSpPr>
          <p:spPr>
            <a:xfrm>
              <a:off x="60198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6" name="Smiley Face 105"/>
            <p:cNvSpPr/>
            <p:nvPr/>
          </p:nvSpPr>
          <p:spPr>
            <a:xfrm>
              <a:off x="61722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7" name="Smiley Face 106"/>
            <p:cNvSpPr/>
            <p:nvPr/>
          </p:nvSpPr>
          <p:spPr>
            <a:xfrm>
              <a:off x="63246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8" name="Smiley Face 107"/>
            <p:cNvSpPr/>
            <p:nvPr/>
          </p:nvSpPr>
          <p:spPr>
            <a:xfrm>
              <a:off x="64770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3" name="Smiley Face 112"/>
            <p:cNvSpPr/>
            <p:nvPr/>
          </p:nvSpPr>
          <p:spPr>
            <a:xfrm>
              <a:off x="65532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8" name="Smiley Face 117"/>
            <p:cNvSpPr/>
            <p:nvPr/>
          </p:nvSpPr>
          <p:spPr>
            <a:xfrm>
              <a:off x="66294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3" name="Smiley Face 122"/>
            <p:cNvSpPr/>
            <p:nvPr/>
          </p:nvSpPr>
          <p:spPr>
            <a:xfrm>
              <a:off x="67056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4" name="Smiley Face 123"/>
            <p:cNvSpPr/>
            <p:nvPr/>
          </p:nvSpPr>
          <p:spPr>
            <a:xfrm>
              <a:off x="61722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5" name="Smiley Face 124"/>
            <p:cNvSpPr/>
            <p:nvPr/>
          </p:nvSpPr>
          <p:spPr>
            <a:xfrm>
              <a:off x="63246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6" name="Smiley Face 125"/>
            <p:cNvSpPr/>
            <p:nvPr/>
          </p:nvSpPr>
          <p:spPr>
            <a:xfrm>
              <a:off x="64770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7" name="Smiley Face 126"/>
            <p:cNvSpPr/>
            <p:nvPr/>
          </p:nvSpPr>
          <p:spPr>
            <a:xfrm>
              <a:off x="66294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8" name="Smiley Face 127"/>
            <p:cNvSpPr/>
            <p:nvPr/>
          </p:nvSpPr>
          <p:spPr>
            <a:xfrm>
              <a:off x="67818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256" name="Group 255"/>
          <p:cNvGrpSpPr/>
          <p:nvPr/>
        </p:nvGrpSpPr>
        <p:grpSpPr>
          <a:xfrm>
            <a:off x="7086601" y="1600200"/>
            <a:ext cx="1143000" cy="838200"/>
            <a:chOff x="7162800" y="1600200"/>
            <a:chExt cx="1143000" cy="838200"/>
          </a:xfrm>
        </p:grpSpPr>
        <p:sp>
          <p:nvSpPr>
            <p:cNvPr id="129" name="Smiley Face 128"/>
            <p:cNvSpPr/>
            <p:nvPr/>
          </p:nvSpPr>
          <p:spPr>
            <a:xfrm>
              <a:off x="71628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3" name="Smiley Face 132"/>
            <p:cNvSpPr/>
            <p:nvPr/>
          </p:nvSpPr>
          <p:spPr>
            <a:xfrm>
              <a:off x="77724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5" name="Smiley Face 134"/>
            <p:cNvSpPr/>
            <p:nvPr/>
          </p:nvSpPr>
          <p:spPr>
            <a:xfrm>
              <a:off x="73914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6" name="Smiley Face 135"/>
            <p:cNvSpPr/>
            <p:nvPr/>
          </p:nvSpPr>
          <p:spPr>
            <a:xfrm>
              <a:off x="75438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7" name="Smiley Face 136"/>
            <p:cNvSpPr/>
            <p:nvPr/>
          </p:nvSpPr>
          <p:spPr>
            <a:xfrm>
              <a:off x="76962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0" name="Smiley Face 139"/>
            <p:cNvSpPr/>
            <p:nvPr/>
          </p:nvSpPr>
          <p:spPr>
            <a:xfrm>
              <a:off x="74676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1" name="Smiley Face 140"/>
            <p:cNvSpPr/>
            <p:nvPr/>
          </p:nvSpPr>
          <p:spPr>
            <a:xfrm>
              <a:off x="76200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2" name="Smiley Face 141"/>
            <p:cNvSpPr/>
            <p:nvPr/>
          </p:nvSpPr>
          <p:spPr>
            <a:xfrm>
              <a:off x="77724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5" name="Smiley Face 144"/>
            <p:cNvSpPr/>
            <p:nvPr/>
          </p:nvSpPr>
          <p:spPr>
            <a:xfrm>
              <a:off x="75438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6" name="Smiley Face 145"/>
            <p:cNvSpPr/>
            <p:nvPr/>
          </p:nvSpPr>
          <p:spPr>
            <a:xfrm>
              <a:off x="76962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7" name="Smiley Face 146"/>
            <p:cNvSpPr/>
            <p:nvPr/>
          </p:nvSpPr>
          <p:spPr>
            <a:xfrm>
              <a:off x="78486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9" name="Smiley Face 148"/>
            <p:cNvSpPr/>
            <p:nvPr/>
          </p:nvSpPr>
          <p:spPr>
            <a:xfrm>
              <a:off x="74676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3" name="Smiley Face 152"/>
            <p:cNvSpPr/>
            <p:nvPr/>
          </p:nvSpPr>
          <p:spPr>
            <a:xfrm>
              <a:off x="80772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180" name="Right Arrow 179"/>
          <p:cNvSpPr/>
          <p:nvPr/>
        </p:nvSpPr>
        <p:spPr>
          <a:xfrm>
            <a:off x="1752601" y="1600200"/>
            <a:ext cx="1295400" cy="6858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chemeClr val="tx1"/>
                </a:solidFill>
              </a:rPr>
              <a:t>Generator</a:t>
            </a:r>
            <a:endParaRPr lang="en-US" sz="1600" dirty="0">
              <a:solidFill>
                <a:schemeClr val="tx1"/>
              </a:solidFill>
            </a:endParaRPr>
          </a:p>
        </p:txBody>
      </p:sp>
      <p:sp>
        <p:nvSpPr>
          <p:cNvPr id="182" name="Right Arrow 181"/>
          <p:cNvSpPr/>
          <p:nvPr/>
        </p:nvSpPr>
        <p:spPr>
          <a:xfrm>
            <a:off x="1752601" y="2362200"/>
            <a:ext cx="1295400" cy="6858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chemeClr val="tx1"/>
                </a:solidFill>
              </a:rPr>
              <a:t>Evaluator</a:t>
            </a:r>
            <a:endParaRPr lang="en-US" sz="1600" dirty="0">
              <a:solidFill>
                <a:schemeClr val="tx1"/>
              </a:solidFill>
            </a:endParaRPr>
          </a:p>
        </p:txBody>
      </p:sp>
      <p:sp>
        <p:nvSpPr>
          <p:cNvPr id="184" name="Oval Callout 183"/>
          <p:cNvSpPr/>
          <p:nvPr/>
        </p:nvSpPr>
        <p:spPr>
          <a:xfrm>
            <a:off x="3429001" y="2514600"/>
            <a:ext cx="838200" cy="533400"/>
          </a:xfrm>
          <a:prstGeom prst="wedgeEllipseCallout">
            <a:avLst>
              <a:gd name="adj1" fmla="val -558"/>
              <a:gd name="adj2" fmla="val 1999"/>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3.1</a:t>
            </a:r>
            <a:endParaRPr lang="en-US" b="1" dirty="0">
              <a:solidFill>
                <a:srgbClr val="FF0000"/>
              </a:solidFill>
            </a:endParaRPr>
          </a:p>
        </p:txBody>
      </p:sp>
      <p:sp>
        <p:nvSpPr>
          <p:cNvPr id="185" name="Oval Callout 184"/>
          <p:cNvSpPr/>
          <p:nvPr/>
        </p:nvSpPr>
        <p:spPr>
          <a:xfrm>
            <a:off x="4724401" y="2514600"/>
            <a:ext cx="838200" cy="533400"/>
          </a:xfrm>
          <a:prstGeom prst="wedgeEllipseCallout">
            <a:avLst>
              <a:gd name="adj1" fmla="val -3588"/>
              <a:gd name="adj2" fmla="val -9906"/>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7.5</a:t>
            </a:r>
            <a:endParaRPr lang="en-US" b="1" dirty="0">
              <a:solidFill>
                <a:srgbClr val="FF0000"/>
              </a:solidFill>
            </a:endParaRPr>
          </a:p>
        </p:txBody>
      </p:sp>
      <p:sp>
        <p:nvSpPr>
          <p:cNvPr id="186" name="Oval Callout 185"/>
          <p:cNvSpPr/>
          <p:nvPr/>
        </p:nvSpPr>
        <p:spPr>
          <a:xfrm>
            <a:off x="6096001" y="2514600"/>
            <a:ext cx="838200" cy="533400"/>
          </a:xfrm>
          <a:prstGeom prst="wedgeEllipseCallout">
            <a:avLst>
              <a:gd name="adj1" fmla="val 2472"/>
              <a:gd name="adj2" fmla="val -17048"/>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4.2</a:t>
            </a:r>
            <a:endParaRPr lang="en-US" b="1" dirty="0">
              <a:solidFill>
                <a:srgbClr val="FF0000"/>
              </a:solidFill>
            </a:endParaRPr>
          </a:p>
        </p:txBody>
      </p:sp>
      <p:sp>
        <p:nvSpPr>
          <p:cNvPr id="187" name="Oval Callout 186"/>
          <p:cNvSpPr/>
          <p:nvPr/>
        </p:nvSpPr>
        <p:spPr>
          <a:xfrm>
            <a:off x="7315201" y="2514600"/>
            <a:ext cx="838200" cy="533400"/>
          </a:xfrm>
          <a:prstGeom prst="wedgeEllipseCallout">
            <a:avLst>
              <a:gd name="adj1" fmla="val 3987"/>
              <a:gd name="adj2" fmla="val 1999"/>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5.2</a:t>
            </a:r>
            <a:endParaRPr lang="en-US" b="1" dirty="0">
              <a:solidFill>
                <a:srgbClr val="FF0000"/>
              </a:solidFill>
            </a:endParaRPr>
          </a:p>
        </p:txBody>
      </p:sp>
      <p:sp>
        <p:nvSpPr>
          <p:cNvPr id="188" name="Right Arrow 187"/>
          <p:cNvSpPr/>
          <p:nvPr/>
        </p:nvSpPr>
        <p:spPr>
          <a:xfrm>
            <a:off x="1752601" y="3124200"/>
            <a:ext cx="1295400" cy="6858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chemeClr val="tx1"/>
                </a:solidFill>
              </a:rPr>
              <a:t>Selector</a:t>
            </a:r>
            <a:endParaRPr lang="en-US" sz="1600" dirty="0">
              <a:solidFill>
                <a:schemeClr val="tx1"/>
              </a:solidFill>
            </a:endParaRPr>
          </a:p>
        </p:txBody>
      </p:sp>
      <p:grpSp>
        <p:nvGrpSpPr>
          <p:cNvPr id="257" name="Group 256"/>
          <p:cNvGrpSpPr/>
          <p:nvPr/>
        </p:nvGrpSpPr>
        <p:grpSpPr>
          <a:xfrm>
            <a:off x="3200401" y="3429000"/>
            <a:ext cx="1143000" cy="838200"/>
            <a:chOff x="3276600" y="3429000"/>
            <a:chExt cx="1143000" cy="838200"/>
          </a:xfrm>
        </p:grpSpPr>
        <p:sp>
          <p:nvSpPr>
            <p:cNvPr id="189" name="Smiley Face 188"/>
            <p:cNvSpPr/>
            <p:nvPr/>
          </p:nvSpPr>
          <p:spPr>
            <a:xfrm>
              <a:off x="32766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0" name="Smiley Face 189"/>
            <p:cNvSpPr/>
            <p:nvPr/>
          </p:nvSpPr>
          <p:spPr>
            <a:xfrm>
              <a:off x="38862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1" name="Smiley Face 190"/>
            <p:cNvSpPr/>
            <p:nvPr/>
          </p:nvSpPr>
          <p:spPr>
            <a:xfrm>
              <a:off x="33528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2" name="Smiley Face 191"/>
            <p:cNvSpPr/>
            <p:nvPr/>
          </p:nvSpPr>
          <p:spPr>
            <a:xfrm>
              <a:off x="39624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3" name="Smiley Face 192"/>
            <p:cNvSpPr/>
            <p:nvPr/>
          </p:nvSpPr>
          <p:spPr>
            <a:xfrm>
              <a:off x="34290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4" name="Smiley Face 193"/>
            <p:cNvSpPr/>
            <p:nvPr/>
          </p:nvSpPr>
          <p:spPr>
            <a:xfrm>
              <a:off x="40386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5" name="Smiley Face 194"/>
            <p:cNvSpPr/>
            <p:nvPr/>
          </p:nvSpPr>
          <p:spPr>
            <a:xfrm>
              <a:off x="35052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6" name="Smiley Face 195"/>
            <p:cNvSpPr/>
            <p:nvPr/>
          </p:nvSpPr>
          <p:spPr>
            <a:xfrm>
              <a:off x="41148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7" name="Smiley Face 196"/>
            <p:cNvSpPr/>
            <p:nvPr/>
          </p:nvSpPr>
          <p:spPr>
            <a:xfrm>
              <a:off x="35814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8" name="Smiley Face 197"/>
            <p:cNvSpPr/>
            <p:nvPr/>
          </p:nvSpPr>
          <p:spPr>
            <a:xfrm>
              <a:off x="37338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9" name="Smiley Face 198"/>
            <p:cNvSpPr/>
            <p:nvPr/>
          </p:nvSpPr>
          <p:spPr>
            <a:xfrm>
              <a:off x="38862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0" name="Smiley Face 199"/>
            <p:cNvSpPr/>
            <p:nvPr/>
          </p:nvSpPr>
          <p:spPr>
            <a:xfrm>
              <a:off x="40386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1" name="Smiley Face 200"/>
            <p:cNvSpPr/>
            <p:nvPr/>
          </p:nvSpPr>
          <p:spPr>
            <a:xfrm>
              <a:off x="41910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258" name="Group 257"/>
          <p:cNvGrpSpPr/>
          <p:nvPr/>
        </p:nvGrpSpPr>
        <p:grpSpPr>
          <a:xfrm>
            <a:off x="4495801" y="3429000"/>
            <a:ext cx="1143000" cy="838200"/>
            <a:chOff x="4572000" y="3429000"/>
            <a:chExt cx="1143000" cy="838200"/>
          </a:xfrm>
        </p:grpSpPr>
        <p:sp>
          <p:nvSpPr>
            <p:cNvPr id="202" name="Smiley Face 201"/>
            <p:cNvSpPr/>
            <p:nvPr/>
          </p:nvSpPr>
          <p:spPr>
            <a:xfrm>
              <a:off x="45720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3" name="Smiley Face 202"/>
            <p:cNvSpPr/>
            <p:nvPr/>
          </p:nvSpPr>
          <p:spPr>
            <a:xfrm>
              <a:off x="47244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4" name="Smiley Face 203"/>
            <p:cNvSpPr/>
            <p:nvPr/>
          </p:nvSpPr>
          <p:spPr>
            <a:xfrm>
              <a:off x="48768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5" name="Smiley Face 204"/>
            <p:cNvSpPr/>
            <p:nvPr/>
          </p:nvSpPr>
          <p:spPr>
            <a:xfrm>
              <a:off x="50292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6" name="Smiley Face 205"/>
            <p:cNvSpPr/>
            <p:nvPr/>
          </p:nvSpPr>
          <p:spPr>
            <a:xfrm>
              <a:off x="51816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7" name="Smiley Face 206"/>
            <p:cNvSpPr/>
            <p:nvPr/>
          </p:nvSpPr>
          <p:spPr>
            <a:xfrm>
              <a:off x="52578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8" name="Smiley Face 207"/>
            <p:cNvSpPr/>
            <p:nvPr/>
          </p:nvSpPr>
          <p:spPr>
            <a:xfrm>
              <a:off x="53340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9" name="Smiley Face 208"/>
            <p:cNvSpPr/>
            <p:nvPr/>
          </p:nvSpPr>
          <p:spPr>
            <a:xfrm>
              <a:off x="54102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0" name="Smiley Face 209"/>
            <p:cNvSpPr/>
            <p:nvPr/>
          </p:nvSpPr>
          <p:spPr>
            <a:xfrm>
              <a:off x="48768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1" name="Smiley Face 210"/>
            <p:cNvSpPr/>
            <p:nvPr/>
          </p:nvSpPr>
          <p:spPr>
            <a:xfrm>
              <a:off x="50292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2" name="Smiley Face 211"/>
            <p:cNvSpPr/>
            <p:nvPr/>
          </p:nvSpPr>
          <p:spPr>
            <a:xfrm>
              <a:off x="51816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3" name="Smiley Face 212"/>
            <p:cNvSpPr/>
            <p:nvPr/>
          </p:nvSpPr>
          <p:spPr>
            <a:xfrm>
              <a:off x="53340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4" name="Smiley Face 213"/>
            <p:cNvSpPr/>
            <p:nvPr/>
          </p:nvSpPr>
          <p:spPr>
            <a:xfrm>
              <a:off x="54864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259" name="Group 258"/>
          <p:cNvGrpSpPr/>
          <p:nvPr/>
        </p:nvGrpSpPr>
        <p:grpSpPr>
          <a:xfrm>
            <a:off x="5791201" y="3429000"/>
            <a:ext cx="1143000" cy="838200"/>
            <a:chOff x="5867400" y="3429000"/>
            <a:chExt cx="1143000" cy="838200"/>
          </a:xfrm>
        </p:grpSpPr>
        <p:sp>
          <p:nvSpPr>
            <p:cNvPr id="300" name="Smiley Face 299"/>
            <p:cNvSpPr/>
            <p:nvPr/>
          </p:nvSpPr>
          <p:spPr>
            <a:xfrm>
              <a:off x="60198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0" name="Smiley Face 269"/>
            <p:cNvSpPr/>
            <p:nvPr/>
          </p:nvSpPr>
          <p:spPr>
            <a:xfrm>
              <a:off x="58674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1" name="Smiley Face 270"/>
            <p:cNvSpPr/>
            <p:nvPr/>
          </p:nvSpPr>
          <p:spPr>
            <a:xfrm>
              <a:off x="64770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3" name="Smiley Face 272"/>
            <p:cNvSpPr/>
            <p:nvPr/>
          </p:nvSpPr>
          <p:spPr>
            <a:xfrm>
              <a:off x="65532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4" name="Smiley Face 273"/>
            <p:cNvSpPr/>
            <p:nvPr/>
          </p:nvSpPr>
          <p:spPr>
            <a:xfrm>
              <a:off x="59436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5" name="Smiley Face 274"/>
            <p:cNvSpPr/>
            <p:nvPr/>
          </p:nvSpPr>
          <p:spPr>
            <a:xfrm>
              <a:off x="66294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6" name="Smiley Face 275"/>
            <p:cNvSpPr/>
            <p:nvPr/>
          </p:nvSpPr>
          <p:spPr>
            <a:xfrm>
              <a:off x="60198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7" name="Smiley Face 276"/>
            <p:cNvSpPr/>
            <p:nvPr/>
          </p:nvSpPr>
          <p:spPr>
            <a:xfrm>
              <a:off x="67056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8" name="Smiley Face 277"/>
            <p:cNvSpPr/>
            <p:nvPr/>
          </p:nvSpPr>
          <p:spPr>
            <a:xfrm>
              <a:off x="61722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9" name="Smiley Face 278"/>
            <p:cNvSpPr/>
            <p:nvPr/>
          </p:nvSpPr>
          <p:spPr>
            <a:xfrm>
              <a:off x="63246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0" name="Smiley Face 279"/>
            <p:cNvSpPr/>
            <p:nvPr/>
          </p:nvSpPr>
          <p:spPr>
            <a:xfrm>
              <a:off x="64770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1" name="Smiley Face 280"/>
            <p:cNvSpPr/>
            <p:nvPr/>
          </p:nvSpPr>
          <p:spPr>
            <a:xfrm>
              <a:off x="66294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2" name="Smiley Face 281"/>
            <p:cNvSpPr/>
            <p:nvPr/>
          </p:nvSpPr>
          <p:spPr>
            <a:xfrm>
              <a:off x="67818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316" name="TextBox 315"/>
          <p:cNvSpPr txBox="1"/>
          <p:nvPr/>
        </p:nvSpPr>
        <p:spPr>
          <a:xfrm>
            <a:off x="6081005" y="4267200"/>
            <a:ext cx="1021242" cy="338554"/>
          </a:xfrm>
          <a:prstGeom prst="rect">
            <a:avLst/>
          </a:prstGeom>
          <a:noFill/>
        </p:spPr>
        <p:txBody>
          <a:bodyPr wrap="none" rtlCol="0">
            <a:spAutoFit/>
          </a:bodyPr>
          <a:lstStyle/>
          <a:p>
            <a:r>
              <a:rPr lang="en-US" sz="1600" b="1" dirty="0" smtClean="0"/>
              <a:t>Crossover</a:t>
            </a:r>
            <a:endParaRPr lang="en-US" sz="1600" b="1" dirty="0"/>
          </a:p>
        </p:txBody>
      </p:sp>
      <p:sp>
        <p:nvSpPr>
          <p:cNvPr id="317" name="TextBox 316"/>
          <p:cNvSpPr txBox="1"/>
          <p:nvPr/>
        </p:nvSpPr>
        <p:spPr>
          <a:xfrm>
            <a:off x="7421097" y="4267200"/>
            <a:ext cx="983859" cy="338554"/>
          </a:xfrm>
          <a:prstGeom prst="rect">
            <a:avLst/>
          </a:prstGeom>
          <a:noFill/>
        </p:spPr>
        <p:txBody>
          <a:bodyPr wrap="none" rtlCol="0">
            <a:spAutoFit/>
          </a:bodyPr>
          <a:lstStyle/>
          <a:p>
            <a:r>
              <a:rPr lang="en-US" sz="1600" b="1" dirty="0" smtClean="0"/>
              <a:t>Mutation</a:t>
            </a:r>
            <a:endParaRPr lang="en-US" sz="1600" b="1" dirty="0"/>
          </a:p>
        </p:txBody>
      </p:sp>
      <p:grpSp>
        <p:nvGrpSpPr>
          <p:cNvPr id="263" name="Group 262"/>
          <p:cNvGrpSpPr/>
          <p:nvPr/>
        </p:nvGrpSpPr>
        <p:grpSpPr>
          <a:xfrm>
            <a:off x="7086601" y="3429000"/>
            <a:ext cx="1143000" cy="838200"/>
            <a:chOff x="7162800" y="3429000"/>
            <a:chExt cx="1143000" cy="838200"/>
          </a:xfrm>
        </p:grpSpPr>
        <p:sp>
          <p:nvSpPr>
            <p:cNvPr id="301" name="Smiley Face 300"/>
            <p:cNvSpPr/>
            <p:nvPr/>
          </p:nvSpPr>
          <p:spPr>
            <a:xfrm>
              <a:off x="73152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02" name="Smiley Face 301"/>
            <p:cNvSpPr/>
            <p:nvPr/>
          </p:nvSpPr>
          <p:spPr>
            <a:xfrm>
              <a:off x="71628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03" name="Smiley Face 302"/>
            <p:cNvSpPr/>
            <p:nvPr/>
          </p:nvSpPr>
          <p:spPr>
            <a:xfrm>
              <a:off x="77724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04" name="Smiley Face 303"/>
            <p:cNvSpPr/>
            <p:nvPr/>
          </p:nvSpPr>
          <p:spPr>
            <a:xfrm>
              <a:off x="78486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05" name="Smiley Face 304"/>
            <p:cNvSpPr/>
            <p:nvPr/>
          </p:nvSpPr>
          <p:spPr>
            <a:xfrm>
              <a:off x="72390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07" name="Smiley Face 306"/>
            <p:cNvSpPr/>
            <p:nvPr/>
          </p:nvSpPr>
          <p:spPr>
            <a:xfrm>
              <a:off x="73152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08" name="Smiley Face 307"/>
            <p:cNvSpPr/>
            <p:nvPr/>
          </p:nvSpPr>
          <p:spPr>
            <a:xfrm>
              <a:off x="80010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09" name="Smiley Face 308"/>
            <p:cNvSpPr/>
            <p:nvPr/>
          </p:nvSpPr>
          <p:spPr>
            <a:xfrm>
              <a:off x="74676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0" name="Smiley Face 309"/>
            <p:cNvSpPr/>
            <p:nvPr/>
          </p:nvSpPr>
          <p:spPr>
            <a:xfrm>
              <a:off x="76200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1" name="Smiley Face 310"/>
            <p:cNvSpPr/>
            <p:nvPr/>
          </p:nvSpPr>
          <p:spPr>
            <a:xfrm>
              <a:off x="77724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2" name="Smiley Face 311"/>
            <p:cNvSpPr/>
            <p:nvPr/>
          </p:nvSpPr>
          <p:spPr>
            <a:xfrm>
              <a:off x="79248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3" name="Smiley Face 312"/>
            <p:cNvSpPr/>
            <p:nvPr/>
          </p:nvSpPr>
          <p:spPr>
            <a:xfrm>
              <a:off x="80772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8" name="Smiley Face 317"/>
            <p:cNvSpPr/>
            <p:nvPr/>
          </p:nvSpPr>
          <p:spPr>
            <a:xfrm>
              <a:off x="76200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143" name="Right Arrow 142"/>
          <p:cNvSpPr/>
          <p:nvPr/>
        </p:nvSpPr>
        <p:spPr>
          <a:xfrm>
            <a:off x="1752601" y="3886200"/>
            <a:ext cx="1295400" cy="6858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err="1" smtClean="0">
                <a:solidFill>
                  <a:schemeClr val="tx1"/>
                </a:solidFill>
              </a:rPr>
              <a:t>Variators</a:t>
            </a:r>
            <a:endParaRPr lang="en-US" sz="1600" dirty="0">
              <a:solidFill>
                <a:schemeClr val="tx1"/>
              </a:solidFill>
            </a:endParaRPr>
          </a:p>
        </p:txBody>
      </p:sp>
      <p:sp>
        <p:nvSpPr>
          <p:cNvPr id="150" name="TextBox 149"/>
          <p:cNvSpPr txBox="1"/>
          <p:nvPr/>
        </p:nvSpPr>
        <p:spPr>
          <a:xfrm>
            <a:off x="381001" y="1295400"/>
            <a:ext cx="1105495" cy="338554"/>
          </a:xfrm>
          <a:prstGeom prst="rect">
            <a:avLst/>
          </a:prstGeom>
          <a:noFill/>
        </p:spPr>
        <p:txBody>
          <a:bodyPr wrap="none" rtlCol="0">
            <a:spAutoFit/>
          </a:bodyPr>
          <a:lstStyle/>
          <a:p>
            <a:r>
              <a:rPr lang="en-US" sz="1600" dirty="0" smtClean="0"/>
              <a:t>Candidates</a:t>
            </a:r>
            <a:endParaRPr lang="en-US" sz="1600" dirty="0"/>
          </a:p>
        </p:txBody>
      </p:sp>
      <p:sp>
        <p:nvSpPr>
          <p:cNvPr id="151" name="TextBox 150"/>
          <p:cNvSpPr txBox="1"/>
          <p:nvPr/>
        </p:nvSpPr>
        <p:spPr>
          <a:xfrm>
            <a:off x="4114801" y="4267200"/>
            <a:ext cx="825611" cy="338554"/>
          </a:xfrm>
          <a:prstGeom prst="rect">
            <a:avLst/>
          </a:prstGeom>
          <a:noFill/>
        </p:spPr>
        <p:txBody>
          <a:bodyPr wrap="none" rtlCol="0">
            <a:spAutoFit/>
          </a:bodyPr>
          <a:lstStyle/>
          <a:p>
            <a:r>
              <a:rPr lang="en-US" sz="1600" b="1" dirty="0" smtClean="0"/>
              <a:t>Parents</a:t>
            </a:r>
            <a:endParaRPr lang="en-US" sz="1600" b="1" dirty="0"/>
          </a:p>
        </p:txBody>
      </p:sp>
      <p:sp>
        <p:nvSpPr>
          <p:cNvPr id="152" name="TextBox 151"/>
          <p:cNvSpPr txBox="1"/>
          <p:nvPr/>
        </p:nvSpPr>
        <p:spPr>
          <a:xfrm>
            <a:off x="4191001" y="3505200"/>
            <a:ext cx="389850" cy="584775"/>
          </a:xfrm>
          <a:prstGeom prst="rect">
            <a:avLst/>
          </a:prstGeom>
          <a:noFill/>
        </p:spPr>
        <p:txBody>
          <a:bodyPr wrap="none" rtlCol="0">
            <a:spAutoFit/>
          </a:bodyPr>
          <a:lstStyle/>
          <a:p>
            <a:r>
              <a:rPr lang="en-US" sz="3200" b="1" dirty="0" smtClean="0"/>
              <a:t>+</a:t>
            </a:r>
            <a:endParaRPr lang="en-US" sz="3200" b="1" dirty="0"/>
          </a:p>
        </p:txBody>
      </p:sp>
      <p:sp>
        <p:nvSpPr>
          <p:cNvPr id="154" name="TextBox 153"/>
          <p:cNvSpPr txBox="1"/>
          <p:nvPr/>
        </p:nvSpPr>
        <p:spPr>
          <a:xfrm>
            <a:off x="5477551" y="3505200"/>
            <a:ext cx="389850" cy="584775"/>
          </a:xfrm>
          <a:prstGeom prst="rect">
            <a:avLst/>
          </a:prstGeom>
          <a:noFill/>
        </p:spPr>
        <p:txBody>
          <a:bodyPr wrap="none" rtlCol="0">
            <a:spAutoFit/>
          </a:bodyPr>
          <a:lstStyle/>
          <a:p>
            <a:r>
              <a:rPr lang="en-US" sz="3200" b="1" dirty="0" smtClean="0"/>
              <a:t>=</a:t>
            </a:r>
            <a:endParaRPr lang="en-US" sz="3200" b="1" dirty="0"/>
          </a:p>
        </p:txBody>
      </p:sp>
      <p:sp>
        <p:nvSpPr>
          <p:cNvPr id="155" name="TextBox 154"/>
          <p:cNvSpPr txBox="1"/>
          <p:nvPr/>
        </p:nvSpPr>
        <p:spPr>
          <a:xfrm>
            <a:off x="6705601" y="3505200"/>
            <a:ext cx="556563" cy="584775"/>
          </a:xfrm>
          <a:prstGeom prst="rect">
            <a:avLst/>
          </a:prstGeom>
          <a:noFill/>
        </p:spPr>
        <p:txBody>
          <a:bodyPr wrap="none" rtlCol="0">
            <a:spAutoFit/>
          </a:bodyPr>
          <a:lstStyle/>
          <a:p>
            <a:r>
              <a:rPr lang="en-US" sz="3200" b="1" dirty="0" smtClean="0"/>
              <a:t>→</a:t>
            </a:r>
            <a:endParaRPr lang="en-US" sz="3200" b="1" dirty="0"/>
          </a:p>
        </p:txBody>
      </p:sp>
      <p:sp>
        <p:nvSpPr>
          <p:cNvPr id="156" name="U-Turn Arrow 155"/>
          <p:cNvSpPr/>
          <p:nvPr/>
        </p:nvSpPr>
        <p:spPr>
          <a:xfrm rot="16200000">
            <a:off x="38101" y="2628900"/>
            <a:ext cx="1905000" cy="1524000"/>
          </a:xfrm>
          <a:prstGeom prst="uturnArrow">
            <a:avLst>
              <a:gd name="adj1" fmla="val 16390"/>
              <a:gd name="adj2" fmla="val 16633"/>
              <a:gd name="adj3" fmla="val 22045"/>
              <a:gd name="adj4" fmla="val 33395"/>
              <a:gd name="adj5" fmla="val 10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7" name="TextBox 156"/>
          <p:cNvSpPr txBox="1"/>
          <p:nvPr/>
        </p:nvSpPr>
        <p:spPr>
          <a:xfrm>
            <a:off x="685801" y="4038600"/>
            <a:ext cx="770660" cy="338554"/>
          </a:xfrm>
          <a:prstGeom prst="rect">
            <a:avLst/>
          </a:prstGeom>
          <a:noFill/>
        </p:spPr>
        <p:txBody>
          <a:bodyPr wrap="none" rtlCol="0">
            <a:spAutoFit/>
          </a:bodyPr>
          <a:lstStyle/>
          <a:p>
            <a:r>
              <a:rPr lang="en-US" sz="1600" dirty="0" smtClean="0"/>
              <a:t>Repeat</a:t>
            </a:r>
            <a:endParaRPr lang="en-US" sz="1600" dirty="0"/>
          </a:p>
        </p:txBody>
      </p:sp>
      <p:sp>
        <p:nvSpPr>
          <p:cNvPr id="159" name="TextBox 158"/>
          <p:cNvSpPr txBox="1"/>
          <p:nvPr/>
        </p:nvSpPr>
        <p:spPr>
          <a:xfrm>
            <a:off x="685801" y="5562600"/>
            <a:ext cx="1101905" cy="338554"/>
          </a:xfrm>
          <a:prstGeom prst="rect">
            <a:avLst/>
          </a:prstGeom>
          <a:noFill/>
        </p:spPr>
        <p:txBody>
          <a:bodyPr wrap="none" rtlCol="0">
            <a:spAutoFit/>
          </a:bodyPr>
          <a:lstStyle/>
          <a:p>
            <a:r>
              <a:rPr lang="en-US" sz="1600" dirty="0" smtClean="0"/>
              <a:t>Terminator</a:t>
            </a:r>
            <a:endParaRPr lang="en-US" sz="1600" dirty="0"/>
          </a:p>
        </p:txBody>
      </p:sp>
      <p:grpSp>
        <p:nvGrpSpPr>
          <p:cNvPr id="267" name="Group 266"/>
          <p:cNvGrpSpPr/>
          <p:nvPr/>
        </p:nvGrpSpPr>
        <p:grpSpPr>
          <a:xfrm>
            <a:off x="3276601" y="5147846"/>
            <a:ext cx="1143000" cy="838200"/>
            <a:chOff x="3352800" y="5147846"/>
            <a:chExt cx="1143000" cy="838200"/>
          </a:xfrm>
        </p:grpSpPr>
        <p:sp>
          <p:nvSpPr>
            <p:cNvPr id="161" name="Smiley Face 160"/>
            <p:cNvSpPr/>
            <p:nvPr/>
          </p:nvSpPr>
          <p:spPr>
            <a:xfrm>
              <a:off x="3352800" y="51478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2" name="Smiley Face 161"/>
            <p:cNvSpPr/>
            <p:nvPr/>
          </p:nvSpPr>
          <p:spPr>
            <a:xfrm>
              <a:off x="3962400" y="51478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3" name="Smiley Face 162"/>
            <p:cNvSpPr/>
            <p:nvPr/>
          </p:nvSpPr>
          <p:spPr>
            <a:xfrm>
              <a:off x="3581400" y="53002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4" name="Smiley Face 163"/>
            <p:cNvSpPr/>
            <p:nvPr/>
          </p:nvSpPr>
          <p:spPr>
            <a:xfrm>
              <a:off x="3886200" y="53002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5" name="Smiley Face 164"/>
            <p:cNvSpPr/>
            <p:nvPr/>
          </p:nvSpPr>
          <p:spPr>
            <a:xfrm>
              <a:off x="3657600" y="54526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6" name="Smiley Face 165"/>
            <p:cNvSpPr/>
            <p:nvPr/>
          </p:nvSpPr>
          <p:spPr>
            <a:xfrm>
              <a:off x="3962400" y="54526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7" name="Smiley Face 166"/>
            <p:cNvSpPr/>
            <p:nvPr/>
          </p:nvSpPr>
          <p:spPr>
            <a:xfrm>
              <a:off x="3581400" y="56050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8" name="Smiley Face 167"/>
            <p:cNvSpPr/>
            <p:nvPr/>
          </p:nvSpPr>
          <p:spPr>
            <a:xfrm>
              <a:off x="4191000" y="56050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9" name="Smiley Face 168"/>
            <p:cNvSpPr/>
            <p:nvPr/>
          </p:nvSpPr>
          <p:spPr>
            <a:xfrm>
              <a:off x="36576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0" name="Smiley Face 169"/>
            <p:cNvSpPr/>
            <p:nvPr/>
          </p:nvSpPr>
          <p:spPr>
            <a:xfrm>
              <a:off x="38100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1" name="Smiley Face 170"/>
            <p:cNvSpPr/>
            <p:nvPr/>
          </p:nvSpPr>
          <p:spPr>
            <a:xfrm>
              <a:off x="39624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2" name="Smiley Face 171"/>
            <p:cNvSpPr/>
            <p:nvPr/>
          </p:nvSpPr>
          <p:spPr>
            <a:xfrm>
              <a:off x="41148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3" name="Smiley Face 172"/>
            <p:cNvSpPr/>
            <p:nvPr/>
          </p:nvSpPr>
          <p:spPr>
            <a:xfrm>
              <a:off x="42672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266" name="Group 265"/>
          <p:cNvGrpSpPr/>
          <p:nvPr/>
        </p:nvGrpSpPr>
        <p:grpSpPr>
          <a:xfrm>
            <a:off x="4572001" y="5147846"/>
            <a:ext cx="1143000" cy="838200"/>
            <a:chOff x="4648200" y="5147846"/>
            <a:chExt cx="1143000" cy="838200"/>
          </a:xfrm>
        </p:grpSpPr>
        <p:sp>
          <p:nvSpPr>
            <p:cNvPr id="174" name="Smiley Face 173"/>
            <p:cNvSpPr/>
            <p:nvPr/>
          </p:nvSpPr>
          <p:spPr>
            <a:xfrm>
              <a:off x="4648200" y="51478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5" name="Smiley Face 174"/>
            <p:cNvSpPr/>
            <p:nvPr/>
          </p:nvSpPr>
          <p:spPr>
            <a:xfrm>
              <a:off x="4876800" y="5257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6" name="Smiley Face 175"/>
            <p:cNvSpPr/>
            <p:nvPr/>
          </p:nvSpPr>
          <p:spPr>
            <a:xfrm>
              <a:off x="4953000" y="51478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7" name="Smiley Face 176"/>
            <p:cNvSpPr/>
            <p:nvPr/>
          </p:nvSpPr>
          <p:spPr>
            <a:xfrm>
              <a:off x="5105400" y="51478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8" name="Smiley Face 177"/>
            <p:cNvSpPr/>
            <p:nvPr/>
          </p:nvSpPr>
          <p:spPr>
            <a:xfrm>
              <a:off x="5257800" y="51478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9" name="Smiley Face 178"/>
            <p:cNvSpPr/>
            <p:nvPr/>
          </p:nvSpPr>
          <p:spPr>
            <a:xfrm>
              <a:off x="5334000" y="53002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81" name="Smiley Face 180"/>
            <p:cNvSpPr/>
            <p:nvPr/>
          </p:nvSpPr>
          <p:spPr>
            <a:xfrm>
              <a:off x="5105400" y="54526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83" name="Smiley Face 182"/>
            <p:cNvSpPr/>
            <p:nvPr/>
          </p:nvSpPr>
          <p:spPr>
            <a:xfrm>
              <a:off x="5486400" y="56050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5" name="Smiley Face 214"/>
            <p:cNvSpPr/>
            <p:nvPr/>
          </p:nvSpPr>
          <p:spPr>
            <a:xfrm>
              <a:off x="49530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6" name="Smiley Face 215"/>
            <p:cNvSpPr/>
            <p:nvPr/>
          </p:nvSpPr>
          <p:spPr>
            <a:xfrm>
              <a:off x="51054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7" name="Smiley Face 216"/>
            <p:cNvSpPr/>
            <p:nvPr/>
          </p:nvSpPr>
          <p:spPr>
            <a:xfrm>
              <a:off x="52578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8" name="Smiley Face 217"/>
            <p:cNvSpPr/>
            <p:nvPr/>
          </p:nvSpPr>
          <p:spPr>
            <a:xfrm>
              <a:off x="54102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9" name="Smiley Face 218"/>
            <p:cNvSpPr/>
            <p:nvPr/>
          </p:nvSpPr>
          <p:spPr>
            <a:xfrm>
              <a:off x="55626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265" name="Group 264"/>
          <p:cNvGrpSpPr/>
          <p:nvPr/>
        </p:nvGrpSpPr>
        <p:grpSpPr>
          <a:xfrm>
            <a:off x="5867401" y="5147846"/>
            <a:ext cx="1143000" cy="838200"/>
            <a:chOff x="5943600" y="5147846"/>
            <a:chExt cx="1143000" cy="838200"/>
          </a:xfrm>
        </p:grpSpPr>
        <p:sp>
          <p:nvSpPr>
            <p:cNvPr id="160" name="Smiley Face 159"/>
            <p:cNvSpPr/>
            <p:nvPr/>
          </p:nvSpPr>
          <p:spPr>
            <a:xfrm>
              <a:off x="6248400" y="51478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0" name="Smiley Face 219"/>
            <p:cNvSpPr/>
            <p:nvPr/>
          </p:nvSpPr>
          <p:spPr>
            <a:xfrm>
              <a:off x="5943600" y="51478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1" name="Smiley Face 220"/>
            <p:cNvSpPr/>
            <p:nvPr/>
          </p:nvSpPr>
          <p:spPr>
            <a:xfrm>
              <a:off x="6553200" y="51478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2" name="Smiley Face 221"/>
            <p:cNvSpPr/>
            <p:nvPr/>
          </p:nvSpPr>
          <p:spPr>
            <a:xfrm>
              <a:off x="6629400" y="53002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3" name="Smiley Face 222"/>
            <p:cNvSpPr/>
            <p:nvPr/>
          </p:nvSpPr>
          <p:spPr>
            <a:xfrm>
              <a:off x="6019800" y="53002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4" name="Smiley Face 223"/>
            <p:cNvSpPr/>
            <p:nvPr/>
          </p:nvSpPr>
          <p:spPr>
            <a:xfrm>
              <a:off x="6400800" y="54526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5" name="Smiley Face 224"/>
            <p:cNvSpPr/>
            <p:nvPr/>
          </p:nvSpPr>
          <p:spPr>
            <a:xfrm>
              <a:off x="6096000" y="54526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6" name="Smiley Face 225"/>
            <p:cNvSpPr/>
            <p:nvPr/>
          </p:nvSpPr>
          <p:spPr>
            <a:xfrm>
              <a:off x="6781800" y="56050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7" name="Smiley Face 226"/>
            <p:cNvSpPr/>
            <p:nvPr/>
          </p:nvSpPr>
          <p:spPr>
            <a:xfrm>
              <a:off x="62484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8" name="Smiley Face 227"/>
            <p:cNvSpPr/>
            <p:nvPr/>
          </p:nvSpPr>
          <p:spPr>
            <a:xfrm>
              <a:off x="64008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9" name="Smiley Face 228"/>
            <p:cNvSpPr/>
            <p:nvPr/>
          </p:nvSpPr>
          <p:spPr>
            <a:xfrm>
              <a:off x="65532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0" name="Smiley Face 229"/>
            <p:cNvSpPr/>
            <p:nvPr/>
          </p:nvSpPr>
          <p:spPr>
            <a:xfrm>
              <a:off x="67056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1" name="Smiley Face 230"/>
            <p:cNvSpPr/>
            <p:nvPr/>
          </p:nvSpPr>
          <p:spPr>
            <a:xfrm>
              <a:off x="68580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264" name="Group 263"/>
          <p:cNvGrpSpPr/>
          <p:nvPr/>
        </p:nvGrpSpPr>
        <p:grpSpPr>
          <a:xfrm>
            <a:off x="7162801" y="5147846"/>
            <a:ext cx="1143000" cy="838200"/>
            <a:chOff x="7239000" y="5147846"/>
            <a:chExt cx="1143000" cy="838200"/>
          </a:xfrm>
        </p:grpSpPr>
        <p:sp>
          <p:nvSpPr>
            <p:cNvPr id="232" name="Smiley Face 231"/>
            <p:cNvSpPr/>
            <p:nvPr/>
          </p:nvSpPr>
          <p:spPr>
            <a:xfrm>
              <a:off x="7391400" y="51478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3" name="Smiley Face 232"/>
            <p:cNvSpPr/>
            <p:nvPr/>
          </p:nvSpPr>
          <p:spPr>
            <a:xfrm>
              <a:off x="7239000" y="51478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4" name="Smiley Face 233"/>
            <p:cNvSpPr/>
            <p:nvPr/>
          </p:nvSpPr>
          <p:spPr>
            <a:xfrm>
              <a:off x="7848600" y="51478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5" name="Smiley Face 234"/>
            <p:cNvSpPr/>
            <p:nvPr/>
          </p:nvSpPr>
          <p:spPr>
            <a:xfrm>
              <a:off x="7924800" y="53002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6" name="Smiley Face 235"/>
            <p:cNvSpPr/>
            <p:nvPr/>
          </p:nvSpPr>
          <p:spPr>
            <a:xfrm>
              <a:off x="7315200" y="53002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7" name="Smiley Face 236"/>
            <p:cNvSpPr/>
            <p:nvPr/>
          </p:nvSpPr>
          <p:spPr>
            <a:xfrm>
              <a:off x="8001000" y="5452646"/>
              <a:ext cx="228600" cy="228600"/>
            </a:xfrm>
            <a:prstGeom prst="smileyFace">
              <a:avLst/>
            </a:prstGeom>
            <a:noFill/>
            <a:ln w="19050">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8" name="Smiley Face 237"/>
            <p:cNvSpPr/>
            <p:nvPr/>
          </p:nvSpPr>
          <p:spPr>
            <a:xfrm>
              <a:off x="7391400" y="54526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9" name="Smiley Face 238"/>
            <p:cNvSpPr/>
            <p:nvPr/>
          </p:nvSpPr>
          <p:spPr>
            <a:xfrm>
              <a:off x="8077200" y="56050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0" name="Smiley Face 239"/>
            <p:cNvSpPr/>
            <p:nvPr/>
          </p:nvSpPr>
          <p:spPr>
            <a:xfrm>
              <a:off x="75438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1" name="Smiley Face 240"/>
            <p:cNvSpPr/>
            <p:nvPr/>
          </p:nvSpPr>
          <p:spPr>
            <a:xfrm>
              <a:off x="76962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2" name="Smiley Face 241"/>
            <p:cNvSpPr/>
            <p:nvPr/>
          </p:nvSpPr>
          <p:spPr>
            <a:xfrm>
              <a:off x="78486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3" name="Smiley Face 242"/>
            <p:cNvSpPr/>
            <p:nvPr/>
          </p:nvSpPr>
          <p:spPr>
            <a:xfrm>
              <a:off x="80010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4" name="Smiley Face 243"/>
            <p:cNvSpPr/>
            <p:nvPr/>
          </p:nvSpPr>
          <p:spPr>
            <a:xfrm>
              <a:off x="8153400" y="57574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7" name="Smiley Face 246"/>
            <p:cNvSpPr/>
            <p:nvPr/>
          </p:nvSpPr>
          <p:spPr>
            <a:xfrm>
              <a:off x="7696200" y="5452646"/>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252" name="TextBox 251"/>
          <p:cNvSpPr txBox="1"/>
          <p:nvPr/>
        </p:nvSpPr>
        <p:spPr>
          <a:xfrm>
            <a:off x="3200400" y="6019800"/>
            <a:ext cx="1309269" cy="338554"/>
          </a:xfrm>
          <a:prstGeom prst="rect">
            <a:avLst/>
          </a:prstGeom>
          <a:noFill/>
        </p:spPr>
        <p:txBody>
          <a:bodyPr wrap="none" rtlCol="0">
            <a:spAutoFit/>
          </a:bodyPr>
          <a:lstStyle/>
          <a:p>
            <a:r>
              <a:rPr lang="en-US" sz="1600" b="1" dirty="0" smtClean="0"/>
              <a:t>Best Solution</a:t>
            </a:r>
            <a:endParaRPr lang="en-US" sz="1600" b="1" dirty="0"/>
          </a:p>
        </p:txBody>
      </p:sp>
      <p:grpSp>
        <p:nvGrpSpPr>
          <p:cNvPr id="269" name="Group 268"/>
          <p:cNvGrpSpPr/>
          <p:nvPr/>
        </p:nvGrpSpPr>
        <p:grpSpPr>
          <a:xfrm>
            <a:off x="3200401" y="1600200"/>
            <a:ext cx="1143000" cy="838200"/>
            <a:chOff x="3276600" y="1600200"/>
            <a:chExt cx="1143000" cy="838200"/>
          </a:xfrm>
        </p:grpSpPr>
        <p:sp>
          <p:nvSpPr>
            <p:cNvPr id="272" name="Smiley Face 271"/>
            <p:cNvSpPr/>
            <p:nvPr/>
          </p:nvSpPr>
          <p:spPr>
            <a:xfrm>
              <a:off x="32766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3" name="Smiley Face 282"/>
            <p:cNvSpPr/>
            <p:nvPr/>
          </p:nvSpPr>
          <p:spPr>
            <a:xfrm>
              <a:off x="38862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4" name="Smiley Face 283"/>
            <p:cNvSpPr/>
            <p:nvPr/>
          </p:nvSpPr>
          <p:spPr>
            <a:xfrm>
              <a:off x="33528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5" name="Smiley Face 284"/>
            <p:cNvSpPr/>
            <p:nvPr/>
          </p:nvSpPr>
          <p:spPr>
            <a:xfrm>
              <a:off x="39624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6" name="Smiley Face 285"/>
            <p:cNvSpPr/>
            <p:nvPr/>
          </p:nvSpPr>
          <p:spPr>
            <a:xfrm>
              <a:off x="34290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7" name="Smiley Face 286"/>
            <p:cNvSpPr/>
            <p:nvPr/>
          </p:nvSpPr>
          <p:spPr>
            <a:xfrm>
              <a:off x="40386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8" name="Smiley Face 287"/>
            <p:cNvSpPr/>
            <p:nvPr/>
          </p:nvSpPr>
          <p:spPr>
            <a:xfrm>
              <a:off x="35052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9" name="Smiley Face 288"/>
            <p:cNvSpPr/>
            <p:nvPr/>
          </p:nvSpPr>
          <p:spPr>
            <a:xfrm>
              <a:off x="41148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0" name="Smiley Face 289"/>
            <p:cNvSpPr/>
            <p:nvPr/>
          </p:nvSpPr>
          <p:spPr>
            <a:xfrm>
              <a:off x="35814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1" name="Smiley Face 290"/>
            <p:cNvSpPr/>
            <p:nvPr/>
          </p:nvSpPr>
          <p:spPr>
            <a:xfrm>
              <a:off x="37338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2" name="Smiley Face 291"/>
            <p:cNvSpPr/>
            <p:nvPr/>
          </p:nvSpPr>
          <p:spPr>
            <a:xfrm>
              <a:off x="38862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3" name="Smiley Face 292"/>
            <p:cNvSpPr/>
            <p:nvPr/>
          </p:nvSpPr>
          <p:spPr>
            <a:xfrm>
              <a:off x="40386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4" name="Smiley Face 293"/>
            <p:cNvSpPr/>
            <p:nvPr/>
          </p:nvSpPr>
          <p:spPr>
            <a:xfrm>
              <a:off x="41910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295" name="Group 294"/>
          <p:cNvGrpSpPr/>
          <p:nvPr/>
        </p:nvGrpSpPr>
        <p:grpSpPr>
          <a:xfrm>
            <a:off x="5791201" y="1600200"/>
            <a:ext cx="1143000" cy="838200"/>
            <a:chOff x="5867400" y="1600200"/>
            <a:chExt cx="1143000" cy="838200"/>
          </a:xfrm>
        </p:grpSpPr>
        <p:sp>
          <p:nvSpPr>
            <p:cNvPr id="296" name="Smiley Face 295"/>
            <p:cNvSpPr/>
            <p:nvPr/>
          </p:nvSpPr>
          <p:spPr>
            <a:xfrm>
              <a:off x="58674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7" name="Smiley Face 296"/>
            <p:cNvSpPr/>
            <p:nvPr/>
          </p:nvSpPr>
          <p:spPr>
            <a:xfrm>
              <a:off x="60198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8" name="Smiley Face 297"/>
            <p:cNvSpPr/>
            <p:nvPr/>
          </p:nvSpPr>
          <p:spPr>
            <a:xfrm>
              <a:off x="61722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9" name="Smiley Face 298"/>
            <p:cNvSpPr/>
            <p:nvPr/>
          </p:nvSpPr>
          <p:spPr>
            <a:xfrm>
              <a:off x="63246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4" name="Smiley Face 313"/>
            <p:cNvSpPr/>
            <p:nvPr/>
          </p:nvSpPr>
          <p:spPr>
            <a:xfrm>
              <a:off x="64770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5" name="Smiley Face 314"/>
            <p:cNvSpPr/>
            <p:nvPr/>
          </p:nvSpPr>
          <p:spPr>
            <a:xfrm>
              <a:off x="65532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9" name="Smiley Face 318"/>
            <p:cNvSpPr/>
            <p:nvPr/>
          </p:nvSpPr>
          <p:spPr>
            <a:xfrm>
              <a:off x="66294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20" name="Smiley Face 319"/>
            <p:cNvSpPr/>
            <p:nvPr/>
          </p:nvSpPr>
          <p:spPr>
            <a:xfrm>
              <a:off x="67056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21" name="Smiley Face 320"/>
            <p:cNvSpPr/>
            <p:nvPr/>
          </p:nvSpPr>
          <p:spPr>
            <a:xfrm>
              <a:off x="61722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22" name="Smiley Face 321"/>
            <p:cNvSpPr/>
            <p:nvPr/>
          </p:nvSpPr>
          <p:spPr>
            <a:xfrm>
              <a:off x="63246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23" name="Smiley Face 322"/>
            <p:cNvSpPr/>
            <p:nvPr/>
          </p:nvSpPr>
          <p:spPr>
            <a:xfrm>
              <a:off x="64770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24" name="Smiley Face 323"/>
            <p:cNvSpPr/>
            <p:nvPr/>
          </p:nvSpPr>
          <p:spPr>
            <a:xfrm>
              <a:off x="66294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25" name="Smiley Face 324"/>
            <p:cNvSpPr/>
            <p:nvPr/>
          </p:nvSpPr>
          <p:spPr>
            <a:xfrm>
              <a:off x="67818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326" name="Group 325"/>
          <p:cNvGrpSpPr/>
          <p:nvPr/>
        </p:nvGrpSpPr>
        <p:grpSpPr>
          <a:xfrm>
            <a:off x="3200401" y="3429000"/>
            <a:ext cx="1143000" cy="838200"/>
            <a:chOff x="3276600" y="1600200"/>
            <a:chExt cx="1143000" cy="838200"/>
          </a:xfrm>
        </p:grpSpPr>
        <p:sp>
          <p:nvSpPr>
            <p:cNvPr id="327" name="Smiley Face 326"/>
            <p:cNvSpPr/>
            <p:nvPr/>
          </p:nvSpPr>
          <p:spPr>
            <a:xfrm>
              <a:off x="32766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28" name="Smiley Face 327"/>
            <p:cNvSpPr/>
            <p:nvPr/>
          </p:nvSpPr>
          <p:spPr>
            <a:xfrm>
              <a:off x="38862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29" name="Smiley Face 328"/>
            <p:cNvSpPr/>
            <p:nvPr/>
          </p:nvSpPr>
          <p:spPr>
            <a:xfrm>
              <a:off x="33528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0" name="Smiley Face 329"/>
            <p:cNvSpPr/>
            <p:nvPr/>
          </p:nvSpPr>
          <p:spPr>
            <a:xfrm>
              <a:off x="39624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1" name="Smiley Face 330"/>
            <p:cNvSpPr/>
            <p:nvPr/>
          </p:nvSpPr>
          <p:spPr>
            <a:xfrm>
              <a:off x="34290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2" name="Smiley Face 331"/>
            <p:cNvSpPr/>
            <p:nvPr/>
          </p:nvSpPr>
          <p:spPr>
            <a:xfrm>
              <a:off x="40386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3" name="Smiley Face 332"/>
            <p:cNvSpPr/>
            <p:nvPr/>
          </p:nvSpPr>
          <p:spPr>
            <a:xfrm>
              <a:off x="35052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4" name="Smiley Face 333"/>
            <p:cNvSpPr/>
            <p:nvPr/>
          </p:nvSpPr>
          <p:spPr>
            <a:xfrm>
              <a:off x="41148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5" name="Smiley Face 334"/>
            <p:cNvSpPr/>
            <p:nvPr/>
          </p:nvSpPr>
          <p:spPr>
            <a:xfrm>
              <a:off x="35814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6" name="Smiley Face 335"/>
            <p:cNvSpPr/>
            <p:nvPr/>
          </p:nvSpPr>
          <p:spPr>
            <a:xfrm>
              <a:off x="37338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7" name="Smiley Face 336"/>
            <p:cNvSpPr/>
            <p:nvPr/>
          </p:nvSpPr>
          <p:spPr>
            <a:xfrm>
              <a:off x="38862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8" name="Smiley Face 337"/>
            <p:cNvSpPr/>
            <p:nvPr/>
          </p:nvSpPr>
          <p:spPr>
            <a:xfrm>
              <a:off x="40386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9" name="Smiley Face 338"/>
            <p:cNvSpPr/>
            <p:nvPr/>
          </p:nvSpPr>
          <p:spPr>
            <a:xfrm>
              <a:off x="41910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340" name="Group 339"/>
          <p:cNvGrpSpPr/>
          <p:nvPr/>
        </p:nvGrpSpPr>
        <p:grpSpPr>
          <a:xfrm>
            <a:off x="4495801" y="3429000"/>
            <a:ext cx="1143000" cy="838200"/>
            <a:chOff x="5867400" y="1600200"/>
            <a:chExt cx="1143000" cy="838200"/>
          </a:xfrm>
        </p:grpSpPr>
        <p:sp>
          <p:nvSpPr>
            <p:cNvPr id="341" name="Smiley Face 340"/>
            <p:cNvSpPr/>
            <p:nvPr/>
          </p:nvSpPr>
          <p:spPr>
            <a:xfrm>
              <a:off x="58674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2" name="Smiley Face 341"/>
            <p:cNvSpPr/>
            <p:nvPr/>
          </p:nvSpPr>
          <p:spPr>
            <a:xfrm>
              <a:off x="60198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3" name="Smiley Face 342"/>
            <p:cNvSpPr/>
            <p:nvPr/>
          </p:nvSpPr>
          <p:spPr>
            <a:xfrm>
              <a:off x="61722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4" name="Smiley Face 343"/>
            <p:cNvSpPr/>
            <p:nvPr/>
          </p:nvSpPr>
          <p:spPr>
            <a:xfrm>
              <a:off x="63246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5" name="Smiley Face 344"/>
            <p:cNvSpPr/>
            <p:nvPr/>
          </p:nvSpPr>
          <p:spPr>
            <a:xfrm>
              <a:off x="6477000" y="1600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6" name="Smiley Face 345"/>
            <p:cNvSpPr/>
            <p:nvPr/>
          </p:nvSpPr>
          <p:spPr>
            <a:xfrm>
              <a:off x="6553200" y="1752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7" name="Smiley Face 346"/>
            <p:cNvSpPr/>
            <p:nvPr/>
          </p:nvSpPr>
          <p:spPr>
            <a:xfrm>
              <a:off x="6629400" y="1905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8" name="Smiley Face 347"/>
            <p:cNvSpPr/>
            <p:nvPr/>
          </p:nvSpPr>
          <p:spPr>
            <a:xfrm>
              <a:off x="6705600" y="2057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9" name="Smiley Face 348"/>
            <p:cNvSpPr/>
            <p:nvPr/>
          </p:nvSpPr>
          <p:spPr>
            <a:xfrm>
              <a:off x="61722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50" name="Smiley Face 349"/>
            <p:cNvSpPr/>
            <p:nvPr/>
          </p:nvSpPr>
          <p:spPr>
            <a:xfrm>
              <a:off x="63246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51" name="Smiley Face 350"/>
            <p:cNvSpPr/>
            <p:nvPr/>
          </p:nvSpPr>
          <p:spPr>
            <a:xfrm>
              <a:off x="64770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52" name="Smiley Face 351"/>
            <p:cNvSpPr/>
            <p:nvPr/>
          </p:nvSpPr>
          <p:spPr>
            <a:xfrm>
              <a:off x="66294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53" name="Smiley Face 352"/>
            <p:cNvSpPr/>
            <p:nvPr/>
          </p:nvSpPr>
          <p:spPr>
            <a:xfrm>
              <a:off x="6781800" y="2209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354" name="Group 353"/>
          <p:cNvGrpSpPr/>
          <p:nvPr/>
        </p:nvGrpSpPr>
        <p:grpSpPr>
          <a:xfrm>
            <a:off x="5791201" y="3429000"/>
            <a:ext cx="1143000" cy="838200"/>
            <a:chOff x="5867400" y="3429000"/>
            <a:chExt cx="1143000" cy="838200"/>
          </a:xfrm>
        </p:grpSpPr>
        <p:sp>
          <p:nvSpPr>
            <p:cNvPr id="355" name="Smiley Face 354"/>
            <p:cNvSpPr/>
            <p:nvPr/>
          </p:nvSpPr>
          <p:spPr>
            <a:xfrm>
              <a:off x="60198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56" name="Smiley Face 355"/>
            <p:cNvSpPr/>
            <p:nvPr/>
          </p:nvSpPr>
          <p:spPr>
            <a:xfrm>
              <a:off x="58674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57" name="Smiley Face 356"/>
            <p:cNvSpPr/>
            <p:nvPr/>
          </p:nvSpPr>
          <p:spPr>
            <a:xfrm>
              <a:off x="6477000" y="34290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58" name="Smiley Face 357"/>
            <p:cNvSpPr/>
            <p:nvPr/>
          </p:nvSpPr>
          <p:spPr>
            <a:xfrm>
              <a:off x="65532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59" name="Smiley Face 358"/>
            <p:cNvSpPr/>
            <p:nvPr/>
          </p:nvSpPr>
          <p:spPr>
            <a:xfrm>
              <a:off x="5943600" y="35814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60" name="Smiley Face 359"/>
            <p:cNvSpPr/>
            <p:nvPr/>
          </p:nvSpPr>
          <p:spPr>
            <a:xfrm>
              <a:off x="66294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61" name="Smiley Face 360"/>
            <p:cNvSpPr/>
            <p:nvPr/>
          </p:nvSpPr>
          <p:spPr>
            <a:xfrm>
              <a:off x="6019800" y="37338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62" name="Smiley Face 361"/>
            <p:cNvSpPr/>
            <p:nvPr/>
          </p:nvSpPr>
          <p:spPr>
            <a:xfrm>
              <a:off x="6705600" y="38862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63" name="Smiley Face 362"/>
            <p:cNvSpPr/>
            <p:nvPr/>
          </p:nvSpPr>
          <p:spPr>
            <a:xfrm>
              <a:off x="61722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64" name="Smiley Face 363"/>
            <p:cNvSpPr/>
            <p:nvPr/>
          </p:nvSpPr>
          <p:spPr>
            <a:xfrm>
              <a:off x="63246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65" name="Smiley Face 364"/>
            <p:cNvSpPr/>
            <p:nvPr/>
          </p:nvSpPr>
          <p:spPr>
            <a:xfrm>
              <a:off x="64770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66" name="Smiley Face 365"/>
            <p:cNvSpPr/>
            <p:nvPr/>
          </p:nvSpPr>
          <p:spPr>
            <a:xfrm>
              <a:off x="66294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67" name="Smiley Face 366"/>
            <p:cNvSpPr/>
            <p:nvPr/>
          </p:nvSpPr>
          <p:spPr>
            <a:xfrm>
              <a:off x="6781800" y="4038600"/>
              <a:ext cx="228600" cy="228600"/>
            </a:xfrm>
            <a:prstGeom prst="smileyFace">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368" name="Right Arrow 367"/>
          <p:cNvSpPr/>
          <p:nvPr/>
        </p:nvSpPr>
        <p:spPr>
          <a:xfrm rot="5400000">
            <a:off x="6515101" y="3543300"/>
            <a:ext cx="4114800" cy="685800"/>
          </a:xfrm>
          <a:prstGeom prst="rightArrow">
            <a:avLst>
              <a:gd name="adj1" fmla="val 50000"/>
              <a:gd name="adj2" fmla="val 146970"/>
            </a:avLst>
          </a:prstGeom>
          <a:gradFill>
            <a:gsLst>
              <a:gs pos="0">
                <a:srgbClr val="5E9EFF"/>
              </a:gs>
              <a:gs pos="39999">
                <a:srgbClr val="85C2FF"/>
              </a:gs>
              <a:gs pos="70000">
                <a:srgbClr val="C4D6EB"/>
              </a:gs>
              <a:gs pos="100000">
                <a:srgbClr val="FFEBFA"/>
              </a:gs>
            </a:gsLst>
            <a:lin ang="10800000" scaled="0"/>
          </a:gradFill>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smtClean="0">
                <a:solidFill>
                  <a:schemeClr val="tx1"/>
                </a:solidFill>
              </a:rPr>
              <a:t>Generations / </a:t>
            </a:r>
            <a:r>
              <a:rPr lang="en-US" sz="1600" b="1" dirty="0" err="1" smtClean="0">
                <a:solidFill>
                  <a:schemeClr val="tx1"/>
                </a:solidFill>
              </a:rPr>
              <a:t>Epocs</a:t>
            </a:r>
            <a:endParaRPr lang="en-US" sz="1600" b="1"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0"/>
                                        </p:tgtEl>
                                        <p:attrNameLst>
                                          <p:attrName>style.visibility</p:attrName>
                                        </p:attrNameLst>
                                      </p:cBhvr>
                                      <p:to>
                                        <p:strVal val="visible"/>
                                      </p:to>
                                    </p:set>
                                    <p:animEffect transition="in" filter="wipe(left)">
                                      <p:cBhvr>
                                        <p:cTn id="7" dur="500"/>
                                        <p:tgtEl>
                                          <p:spTgt spid="180"/>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253"/>
                                        </p:tgtEl>
                                        <p:attrNameLst>
                                          <p:attrName>style.visibility</p:attrName>
                                        </p:attrNameLst>
                                      </p:cBhvr>
                                      <p:to>
                                        <p:strVal val="visible"/>
                                      </p:to>
                                    </p:set>
                                  </p:childTnLst>
                                </p:cTn>
                              </p:par>
                              <p:par>
                                <p:cTn id="11" presetID="0" presetClass="path" presetSubtype="0" accel="50000" decel="50000" fill="hold" nodeType="withEffect">
                                  <p:stCondLst>
                                    <p:cond delay="0"/>
                                  </p:stCondLst>
                                  <p:childTnLst>
                                    <p:animMotion origin="layout" path="M -0.2875 -0.00533 L -3.33333E-6 3.69822E-6 " pathEditMode="relative" rAng="0" ptsTypes="AA">
                                      <p:cBhvr>
                                        <p:cTn id="12" dur="500" fill="hold"/>
                                        <p:tgtEl>
                                          <p:spTgt spid="253"/>
                                        </p:tgtEl>
                                        <p:attrNameLst>
                                          <p:attrName>ppt_x</p:attrName>
                                          <p:attrName>ppt_y</p:attrName>
                                        </p:attrNameLst>
                                      </p:cBhvr>
                                      <p:rCtr x="144" y="3"/>
                                    </p:animMotion>
                                  </p:childTnLst>
                                </p:cTn>
                              </p:par>
                            </p:childTnLst>
                          </p:cTn>
                        </p:par>
                        <p:par>
                          <p:cTn id="13" fill="hold">
                            <p:stCondLst>
                              <p:cond delay="1000"/>
                            </p:stCondLst>
                            <p:childTnLst>
                              <p:par>
                                <p:cTn id="14" presetID="1" presetClass="entr" presetSubtype="0" fill="hold" nodeType="afterEffect">
                                  <p:stCondLst>
                                    <p:cond delay="0"/>
                                  </p:stCondLst>
                                  <p:childTnLst>
                                    <p:set>
                                      <p:cBhvr>
                                        <p:cTn id="15" dur="1" fill="hold">
                                          <p:stCondLst>
                                            <p:cond delay="0"/>
                                          </p:stCondLst>
                                        </p:cTn>
                                        <p:tgtEl>
                                          <p:spTgt spid="254"/>
                                        </p:tgtEl>
                                        <p:attrNameLst>
                                          <p:attrName>style.visibility</p:attrName>
                                        </p:attrNameLst>
                                      </p:cBhvr>
                                      <p:to>
                                        <p:strVal val="visible"/>
                                      </p:to>
                                    </p:set>
                                  </p:childTnLst>
                                </p:cTn>
                              </p:par>
                              <p:par>
                                <p:cTn id="16" presetID="0" presetClass="path" presetSubtype="0" accel="50000" decel="50000" fill="hold" nodeType="withEffect">
                                  <p:stCondLst>
                                    <p:cond delay="0"/>
                                  </p:stCondLst>
                                  <p:childTnLst>
                                    <p:animMotion origin="layout" path="M -0.42917 3.69822E-6 L 0 3.69822E-6 " pathEditMode="relative" rAng="0" ptsTypes="AA">
                                      <p:cBhvr>
                                        <p:cTn id="17" dur="500" fill="hold"/>
                                        <p:tgtEl>
                                          <p:spTgt spid="254"/>
                                        </p:tgtEl>
                                        <p:attrNameLst>
                                          <p:attrName>ppt_x</p:attrName>
                                          <p:attrName>ppt_y</p:attrName>
                                        </p:attrNameLst>
                                      </p:cBhvr>
                                      <p:rCtr x="215" y="0"/>
                                    </p:animMotion>
                                  </p:childTnLst>
                                </p:cTn>
                              </p:par>
                            </p:childTnLst>
                          </p:cTn>
                        </p:par>
                        <p:par>
                          <p:cTn id="18" fill="hold">
                            <p:stCondLst>
                              <p:cond delay="1500"/>
                            </p:stCondLst>
                            <p:childTnLst>
                              <p:par>
                                <p:cTn id="19" presetID="1" presetClass="entr" presetSubtype="0" fill="hold" nodeType="afterEffect">
                                  <p:stCondLst>
                                    <p:cond delay="0"/>
                                  </p:stCondLst>
                                  <p:childTnLst>
                                    <p:set>
                                      <p:cBhvr>
                                        <p:cTn id="20" dur="1" fill="hold">
                                          <p:stCondLst>
                                            <p:cond delay="0"/>
                                          </p:stCondLst>
                                        </p:cTn>
                                        <p:tgtEl>
                                          <p:spTgt spid="255"/>
                                        </p:tgtEl>
                                        <p:attrNameLst>
                                          <p:attrName>style.visibility</p:attrName>
                                        </p:attrNameLst>
                                      </p:cBhvr>
                                      <p:to>
                                        <p:strVal val="visible"/>
                                      </p:to>
                                    </p:set>
                                  </p:childTnLst>
                                </p:cTn>
                              </p:par>
                              <p:par>
                                <p:cTn id="21" presetID="0" presetClass="path" presetSubtype="0" accel="50000" decel="50000" fill="hold" nodeType="withEffect">
                                  <p:stCondLst>
                                    <p:cond delay="0"/>
                                  </p:stCondLst>
                                  <p:childTnLst>
                                    <p:animMotion origin="layout" path="M -0.57084 -0.00555 L 3.33333E-6 -4.44444E-6 " pathEditMode="relative" rAng="0" ptsTypes="AA">
                                      <p:cBhvr>
                                        <p:cTn id="22" dur="500" fill="hold"/>
                                        <p:tgtEl>
                                          <p:spTgt spid="255"/>
                                        </p:tgtEl>
                                        <p:attrNameLst>
                                          <p:attrName>ppt_x</p:attrName>
                                          <p:attrName>ppt_y</p:attrName>
                                        </p:attrNameLst>
                                      </p:cBhvr>
                                      <p:rCtr x="285" y="3"/>
                                    </p:animMotion>
                                  </p:childTnLst>
                                </p:cTn>
                              </p:par>
                            </p:childTnLst>
                          </p:cTn>
                        </p:par>
                        <p:par>
                          <p:cTn id="23" fill="hold">
                            <p:stCondLst>
                              <p:cond delay="2000"/>
                            </p:stCondLst>
                            <p:childTnLst>
                              <p:par>
                                <p:cTn id="24" presetID="1" presetClass="entr" presetSubtype="0" fill="hold" nodeType="afterEffect">
                                  <p:stCondLst>
                                    <p:cond delay="0"/>
                                  </p:stCondLst>
                                  <p:childTnLst>
                                    <p:set>
                                      <p:cBhvr>
                                        <p:cTn id="25" dur="1" fill="hold">
                                          <p:stCondLst>
                                            <p:cond delay="0"/>
                                          </p:stCondLst>
                                        </p:cTn>
                                        <p:tgtEl>
                                          <p:spTgt spid="256"/>
                                        </p:tgtEl>
                                        <p:attrNameLst>
                                          <p:attrName>style.visibility</p:attrName>
                                        </p:attrNameLst>
                                      </p:cBhvr>
                                      <p:to>
                                        <p:strVal val="visible"/>
                                      </p:to>
                                    </p:set>
                                  </p:childTnLst>
                                </p:cTn>
                              </p:par>
                              <p:par>
                                <p:cTn id="26" presetID="0" presetClass="path" presetSubtype="0" accel="50000" decel="50000" fill="hold" nodeType="withEffect">
                                  <p:stCondLst>
                                    <p:cond delay="0"/>
                                  </p:stCondLst>
                                  <p:childTnLst>
                                    <p:animMotion origin="layout" path="M -0.7125 -0.00556 L -3.33333E-6 3.69822E-6 " pathEditMode="relative" rAng="0" ptsTypes="AA">
                                      <p:cBhvr>
                                        <p:cTn id="27" dur="500" fill="hold"/>
                                        <p:tgtEl>
                                          <p:spTgt spid="256"/>
                                        </p:tgtEl>
                                        <p:attrNameLst>
                                          <p:attrName>ppt_x</p:attrName>
                                          <p:attrName>ppt_y</p:attrName>
                                        </p:attrNameLst>
                                      </p:cBhvr>
                                      <p:rCtr x="356" y="3"/>
                                    </p:animMotion>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82"/>
                                        </p:tgtEl>
                                        <p:attrNameLst>
                                          <p:attrName>style.visibility</p:attrName>
                                        </p:attrNameLst>
                                      </p:cBhvr>
                                      <p:to>
                                        <p:strVal val="visible"/>
                                      </p:to>
                                    </p:set>
                                    <p:animEffect transition="in" filter="wipe(left)">
                                      <p:cBhvr>
                                        <p:cTn id="32" dur="500"/>
                                        <p:tgtEl>
                                          <p:spTgt spid="182"/>
                                        </p:tgtEl>
                                      </p:cBhvr>
                                    </p:animEffect>
                                  </p:childTnLst>
                                </p:cTn>
                              </p:par>
                            </p:childTnLst>
                          </p:cTn>
                        </p:par>
                        <p:par>
                          <p:cTn id="33" fill="hold">
                            <p:stCondLst>
                              <p:cond delay="500"/>
                            </p:stCondLst>
                            <p:childTnLst>
                              <p:par>
                                <p:cTn id="34" presetID="22" presetClass="entr" presetSubtype="1" fill="hold" grpId="0" nodeType="afterEffect">
                                  <p:stCondLst>
                                    <p:cond delay="0"/>
                                  </p:stCondLst>
                                  <p:childTnLst>
                                    <p:set>
                                      <p:cBhvr>
                                        <p:cTn id="35" dur="1" fill="hold">
                                          <p:stCondLst>
                                            <p:cond delay="0"/>
                                          </p:stCondLst>
                                        </p:cTn>
                                        <p:tgtEl>
                                          <p:spTgt spid="184"/>
                                        </p:tgtEl>
                                        <p:attrNameLst>
                                          <p:attrName>style.visibility</p:attrName>
                                        </p:attrNameLst>
                                      </p:cBhvr>
                                      <p:to>
                                        <p:strVal val="visible"/>
                                      </p:to>
                                    </p:set>
                                    <p:animEffect transition="in" filter="wipe(up)">
                                      <p:cBhvr>
                                        <p:cTn id="36" dur="500"/>
                                        <p:tgtEl>
                                          <p:spTgt spid="184"/>
                                        </p:tgtEl>
                                      </p:cBhvr>
                                    </p:animEffect>
                                  </p:childTnLst>
                                </p:cTn>
                              </p:par>
                            </p:childTnLst>
                          </p:cTn>
                        </p:par>
                        <p:par>
                          <p:cTn id="37" fill="hold">
                            <p:stCondLst>
                              <p:cond delay="1000"/>
                            </p:stCondLst>
                            <p:childTnLst>
                              <p:par>
                                <p:cTn id="38" presetID="22" presetClass="entr" presetSubtype="1" fill="hold" grpId="0" nodeType="afterEffect">
                                  <p:stCondLst>
                                    <p:cond delay="0"/>
                                  </p:stCondLst>
                                  <p:childTnLst>
                                    <p:set>
                                      <p:cBhvr>
                                        <p:cTn id="39" dur="1" fill="hold">
                                          <p:stCondLst>
                                            <p:cond delay="0"/>
                                          </p:stCondLst>
                                        </p:cTn>
                                        <p:tgtEl>
                                          <p:spTgt spid="185"/>
                                        </p:tgtEl>
                                        <p:attrNameLst>
                                          <p:attrName>style.visibility</p:attrName>
                                        </p:attrNameLst>
                                      </p:cBhvr>
                                      <p:to>
                                        <p:strVal val="visible"/>
                                      </p:to>
                                    </p:set>
                                    <p:animEffect transition="in" filter="wipe(up)">
                                      <p:cBhvr>
                                        <p:cTn id="40" dur="500"/>
                                        <p:tgtEl>
                                          <p:spTgt spid="185"/>
                                        </p:tgtEl>
                                      </p:cBhvr>
                                    </p:animEffect>
                                  </p:childTnLst>
                                </p:cTn>
                              </p:par>
                            </p:childTnLst>
                          </p:cTn>
                        </p:par>
                        <p:par>
                          <p:cTn id="41" fill="hold">
                            <p:stCondLst>
                              <p:cond delay="1500"/>
                            </p:stCondLst>
                            <p:childTnLst>
                              <p:par>
                                <p:cTn id="42" presetID="22" presetClass="entr" presetSubtype="1" fill="hold" grpId="0" nodeType="afterEffect">
                                  <p:stCondLst>
                                    <p:cond delay="0"/>
                                  </p:stCondLst>
                                  <p:childTnLst>
                                    <p:set>
                                      <p:cBhvr>
                                        <p:cTn id="43" dur="1" fill="hold">
                                          <p:stCondLst>
                                            <p:cond delay="0"/>
                                          </p:stCondLst>
                                        </p:cTn>
                                        <p:tgtEl>
                                          <p:spTgt spid="186"/>
                                        </p:tgtEl>
                                        <p:attrNameLst>
                                          <p:attrName>style.visibility</p:attrName>
                                        </p:attrNameLst>
                                      </p:cBhvr>
                                      <p:to>
                                        <p:strVal val="visible"/>
                                      </p:to>
                                    </p:set>
                                    <p:animEffect transition="in" filter="wipe(up)">
                                      <p:cBhvr>
                                        <p:cTn id="44" dur="500"/>
                                        <p:tgtEl>
                                          <p:spTgt spid="186"/>
                                        </p:tgtEl>
                                      </p:cBhvr>
                                    </p:animEffect>
                                  </p:childTnLst>
                                </p:cTn>
                              </p:par>
                            </p:childTnLst>
                          </p:cTn>
                        </p:par>
                        <p:par>
                          <p:cTn id="45" fill="hold">
                            <p:stCondLst>
                              <p:cond delay="2000"/>
                            </p:stCondLst>
                            <p:childTnLst>
                              <p:par>
                                <p:cTn id="46" presetID="22" presetClass="entr" presetSubtype="1" fill="hold" grpId="0" nodeType="afterEffect">
                                  <p:stCondLst>
                                    <p:cond delay="0"/>
                                  </p:stCondLst>
                                  <p:childTnLst>
                                    <p:set>
                                      <p:cBhvr>
                                        <p:cTn id="47" dur="1" fill="hold">
                                          <p:stCondLst>
                                            <p:cond delay="0"/>
                                          </p:stCondLst>
                                        </p:cTn>
                                        <p:tgtEl>
                                          <p:spTgt spid="187"/>
                                        </p:tgtEl>
                                        <p:attrNameLst>
                                          <p:attrName>style.visibility</p:attrName>
                                        </p:attrNameLst>
                                      </p:cBhvr>
                                      <p:to>
                                        <p:strVal val="visible"/>
                                      </p:to>
                                    </p:set>
                                    <p:animEffect transition="in" filter="wipe(up)">
                                      <p:cBhvr>
                                        <p:cTn id="48" dur="500"/>
                                        <p:tgtEl>
                                          <p:spTgt spid="187"/>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188"/>
                                        </p:tgtEl>
                                        <p:attrNameLst>
                                          <p:attrName>style.visibility</p:attrName>
                                        </p:attrNameLst>
                                      </p:cBhvr>
                                      <p:to>
                                        <p:strVal val="visible"/>
                                      </p:to>
                                    </p:set>
                                    <p:animEffect transition="in" filter="wipe(left)">
                                      <p:cBhvr>
                                        <p:cTn id="53" dur="500"/>
                                        <p:tgtEl>
                                          <p:spTgt spid="188"/>
                                        </p:tgtEl>
                                      </p:cBhvr>
                                    </p:animEffect>
                                  </p:childTnLst>
                                </p:cTn>
                              </p:par>
                            </p:childTnLst>
                          </p:cTn>
                        </p:par>
                        <p:par>
                          <p:cTn id="54" fill="hold">
                            <p:stCondLst>
                              <p:cond delay="500"/>
                            </p:stCondLst>
                            <p:childTnLst>
                              <p:par>
                                <p:cTn id="55" presetID="1" presetClass="entr" presetSubtype="0" fill="hold" nodeType="afterEffect">
                                  <p:stCondLst>
                                    <p:cond delay="0"/>
                                  </p:stCondLst>
                                  <p:childTnLst>
                                    <p:set>
                                      <p:cBhvr>
                                        <p:cTn id="56" dur="1" fill="hold">
                                          <p:stCondLst>
                                            <p:cond delay="0"/>
                                          </p:stCondLst>
                                        </p:cTn>
                                        <p:tgtEl>
                                          <p:spTgt spid="26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95"/>
                                        </p:tgtEl>
                                        <p:attrNameLst>
                                          <p:attrName>style.visibility</p:attrName>
                                        </p:attrNameLst>
                                      </p:cBhvr>
                                      <p:to>
                                        <p:strVal val="visible"/>
                                      </p:to>
                                    </p:set>
                                  </p:childTnLst>
                                </p:cTn>
                              </p:par>
                            </p:childTnLst>
                          </p:cTn>
                        </p:par>
                        <p:par>
                          <p:cTn id="59" fill="hold">
                            <p:stCondLst>
                              <p:cond delay="500"/>
                            </p:stCondLst>
                            <p:childTnLst>
                              <p:par>
                                <p:cTn id="60" presetID="0" presetClass="path" presetSubtype="0" accel="50000" decel="50000" fill="hold" nodeType="afterEffect">
                                  <p:stCondLst>
                                    <p:cond delay="0"/>
                                  </p:stCondLst>
                                  <p:childTnLst>
                                    <p:animMotion origin="layout" path="M -3.33333E-6 -4.44444E-6 L -3.33333E-6 0.26112 " pathEditMode="relative" rAng="0" ptsTypes="AA">
                                      <p:cBhvr>
                                        <p:cTn id="61" dur="500" fill="hold"/>
                                        <p:tgtEl>
                                          <p:spTgt spid="269"/>
                                        </p:tgtEl>
                                        <p:attrNameLst>
                                          <p:attrName>ppt_x</p:attrName>
                                          <p:attrName>ppt_y</p:attrName>
                                        </p:attrNameLst>
                                      </p:cBhvr>
                                      <p:rCtr x="0" y="131"/>
                                    </p:animMotion>
                                  </p:childTnLst>
                                </p:cTn>
                              </p:par>
                              <p:par>
                                <p:cTn id="62" presetID="0" presetClass="path" presetSubtype="0" accel="50000" decel="50000" fill="hold" nodeType="withEffect">
                                  <p:stCondLst>
                                    <p:cond delay="0"/>
                                  </p:stCondLst>
                                  <p:childTnLst>
                                    <p:animMotion origin="layout" path="M 3.33333E-6 -4.44444E-6 L -0.14584 0.26112 " pathEditMode="relative" rAng="0" ptsTypes="AA">
                                      <p:cBhvr>
                                        <p:cTn id="63" dur="500" fill="hold"/>
                                        <p:tgtEl>
                                          <p:spTgt spid="295"/>
                                        </p:tgtEl>
                                        <p:attrNameLst>
                                          <p:attrName>ppt_x</p:attrName>
                                          <p:attrName>ppt_y</p:attrName>
                                        </p:attrNameLst>
                                      </p:cBhvr>
                                      <p:rCtr x="-73" y="131"/>
                                    </p:animMotion>
                                  </p:childTnLst>
                                </p:cTn>
                              </p:par>
                            </p:childTnLst>
                          </p:cTn>
                        </p:par>
                        <p:par>
                          <p:cTn id="64" fill="hold">
                            <p:stCondLst>
                              <p:cond delay="1000"/>
                            </p:stCondLst>
                            <p:childTnLst>
                              <p:par>
                                <p:cTn id="65" presetID="10" presetClass="entr" presetSubtype="0" fill="hold" nodeType="afterEffect">
                                  <p:stCondLst>
                                    <p:cond delay="0"/>
                                  </p:stCondLst>
                                  <p:childTnLst>
                                    <p:set>
                                      <p:cBhvr>
                                        <p:cTn id="66" dur="1" fill="hold">
                                          <p:stCondLst>
                                            <p:cond delay="0"/>
                                          </p:stCondLst>
                                        </p:cTn>
                                        <p:tgtEl>
                                          <p:spTgt spid="257"/>
                                        </p:tgtEl>
                                        <p:attrNameLst>
                                          <p:attrName>style.visibility</p:attrName>
                                        </p:attrNameLst>
                                      </p:cBhvr>
                                      <p:to>
                                        <p:strVal val="visible"/>
                                      </p:to>
                                    </p:set>
                                    <p:animEffect transition="in" filter="fade">
                                      <p:cBhvr>
                                        <p:cTn id="67" dur="500"/>
                                        <p:tgtEl>
                                          <p:spTgt spid="257"/>
                                        </p:tgtEl>
                                      </p:cBhvr>
                                    </p:animEffect>
                                  </p:childTnLst>
                                </p:cTn>
                              </p:par>
                              <p:par>
                                <p:cTn id="68" presetID="10" presetClass="entr" presetSubtype="0" fill="hold" nodeType="withEffect">
                                  <p:stCondLst>
                                    <p:cond delay="0"/>
                                  </p:stCondLst>
                                  <p:childTnLst>
                                    <p:set>
                                      <p:cBhvr>
                                        <p:cTn id="69" dur="1" fill="hold">
                                          <p:stCondLst>
                                            <p:cond delay="0"/>
                                          </p:stCondLst>
                                        </p:cTn>
                                        <p:tgtEl>
                                          <p:spTgt spid="258"/>
                                        </p:tgtEl>
                                        <p:attrNameLst>
                                          <p:attrName>style.visibility</p:attrName>
                                        </p:attrNameLst>
                                      </p:cBhvr>
                                      <p:to>
                                        <p:strVal val="visible"/>
                                      </p:to>
                                    </p:set>
                                    <p:animEffect transition="in" filter="fade">
                                      <p:cBhvr>
                                        <p:cTn id="70" dur="500"/>
                                        <p:tgtEl>
                                          <p:spTgt spid="258"/>
                                        </p:tgtEl>
                                      </p:cBhvr>
                                    </p:animEffect>
                                  </p:childTnLst>
                                </p:cTn>
                              </p:par>
                            </p:childTnLst>
                          </p:cTn>
                        </p:par>
                        <p:par>
                          <p:cTn id="71" fill="hold">
                            <p:stCondLst>
                              <p:cond delay="1500"/>
                            </p:stCondLst>
                            <p:childTnLst>
                              <p:par>
                                <p:cTn id="72" presetID="10" presetClass="exit" presetSubtype="0" fill="hold" nodeType="afterEffect">
                                  <p:stCondLst>
                                    <p:cond delay="0"/>
                                  </p:stCondLst>
                                  <p:childTnLst>
                                    <p:animEffect transition="out" filter="fade">
                                      <p:cBhvr>
                                        <p:cTn id="73" dur="500"/>
                                        <p:tgtEl>
                                          <p:spTgt spid="269"/>
                                        </p:tgtEl>
                                      </p:cBhvr>
                                    </p:animEffect>
                                    <p:set>
                                      <p:cBhvr>
                                        <p:cTn id="74" dur="1" fill="hold">
                                          <p:stCondLst>
                                            <p:cond delay="499"/>
                                          </p:stCondLst>
                                        </p:cTn>
                                        <p:tgtEl>
                                          <p:spTgt spid="269"/>
                                        </p:tgtEl>
                                        <p:attrNameLst>
                                          <p:attrName>style.visibility</p:attrName>
                                        </p:attrNameLst>
                                      </p:cBhvr>
                                      <p:to>
                                        <p:strVal val="hidden"/>
                                      </p:to>
                                    </p:set>
                                  </p:childTnLst>
                                </p:cTn>
                              </p:par>
                              <p:par>
                                <p:cTn id="75" presetID="10" presetClass="exit" presetSubtype="0" fill="hold" nodeType="withEffect">
                                  <p:stCondLst>
                                    <p:cond delay="0"/>
                                  </p:stCondLst>
                                  <p:childTnLst>
                                    <p:animEffect transition="out" filter="fade">
                                      <p:cBhvr>
                                        <p:cTn id="76" dur="500"/>
                                        <p:tgtEl>
                                          <p:spTgt spid="295"/>
                                        </p:tgtEl>
                                      </p:cBhvr>
                                    </p:animEffect>
                                    <p:set>
                                      <p:cBhvr>
                                        <p:cTn id="77" dur="1" fill="hold">
                                          <p:stCondLst>
                                            <p:cond delay="499"/>
                                          </p:stCondLst>
                                        </p:cTn>
                                        <p:tgtEl>
                                          <p:spTgt spid="295"/>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143"/>
                                        </p:tgtEl>
                                        <p:attrNameLst>
                                          <p:attrName>style.visibility</p:attrName>
                                        </p:attrNameLst>
                                      </p:cBhvr>
                                      <p:to>
                                        <p:strVal val="visible"/>
                                      </p:to>
                                    </p:set>
                                    <p:animEffect transition="in" filter="wipe(left)">
                                      <p:cBhvr>
                                        <p:cTn id="82" dur="500"/>
                                        <p:tgtEl>
                                          <p:spTgt spid="143"/>
                                        </p:tgtEl>
                                      </p:cBhvr>
                                    </p:animEffect>
                                  </p:childTnLst>
                                </p:cTn>
                              </p:par>
                            </p:childTnLst>
                          </p:cTn>
                        </p:par>
                        <p:par>
                          <p:cTn id="83" fill="hold">
                            <p:stCondLst>
                              <p:cond delay="500"/>
                            </p:stCondLst>
                            <p:childTnLst>
                              <p:par>
                                <p:cTn id="84" presetID="22" presetClass="entr" presetSubtype="8" fill="hold" grpId="0" nodeType="afterEffect">
                                  <p:stCondLst>
                                    <p:cond delay="0"/>
                                  </p:stCondLst>
                                  <p:childTnLst>
                                    <p:set>
                                      <p:cBhvr>
                                        <p:cTn id="85" dur="1" fill="hold">
                                          <p:stCondLst>
                                            <p:cond delay="0"/>
                                          </p:stCondLst>
                                        </p:cTn>
                                        <p:tgtEl>
                                          <p:spTgt spid="151"/>
                                        </p:tgtEl>
                                        <p:attrNameLst>
                                          <p:attrName>style.visibility</p:attrName>
                                        </p:attrNameLst>
                                      </p:cBhvr>
                                      <p:to>
                                        <p:strVal val="visible"/>
                                      </p:to>
                                    </p:set>
                                    <p:animEffect transition="in" filter="wipe(left)">
                                      <p:cBhvr>
                                        <p:cTn id="86" dur="500"/>
                                        <p:tgtEl>
                                          <p:spTgt spid="151"/>
                                        </p:tgtEl>
                                      </p:cBhvr>
                                    </p:animEffect>
                                  </p:childTnLst>
                                </p:cTn>
                              </p:par>
                            </p:childTnLst>
                          </p:cTn>
                        </p:par>
                        <p:par>
                          <p:cTn id="87" fill="hold">
                            <p:stCondLst>
                              <p:cond delay="1000"/>
                            </p:stCondLst>
                            <p:childTnLst>
                              <p:par>
                                <p:cTn id="88" presetID="22" presetClass="entr" presetSubtype="8" fill="hold" grpId="0" nodeType="afterEffect">
                                  <p:stCondLst>
                                    <p:cond delay="0"/>
                                  </p:stCondLst>
                                  <p:childTnLst>
                                    <p:set>
                                      <p:cBhvr>
                                        <p:cTn id="89" dur="1" fill="hold">
                                          <p:stCondLst>
                                            <p:cond delay="0"/>
                                          </p:stCondLst>
                                        </p:cTn>
                                        <p:tgtEl>
                                          <p:spTgt spid="152"/>
                                        </p:tgtEl>
                                        <p:attrNameLst>
                                          <p:attrName>style.visibility</p:attrName>
                                        </p:attrNameLst>
                                      </p:cBhvr>
                                      <p:to>
                                        <p:strVal val="visible"/>
                                      </p:to>
                                    </p:set>
                                    <p:animEffect transition="in" filter="wipe(left)">
                                      <p:cBhvr>
                                        <p:cTn id="90" dur="500"/>
                                        <p:tgtEl>
                                          <p:spTgt spid="152"/>
                                        </p:tgtEl>
                                      </p:cBhvr>
                                    </p:animEffect>
                                  </p:childTnLst>
                                </p:cTn>
                              </p:par>
                            </p:childTnLst>
                          </p:cTn>
                        </p:par>
                        <p:par>
                          <p:cTn id="91" fill="hold">
                            <p:stCondLst>
                              <p:cond delay="1500"/>
                            </p:stCondLst>
                            <p:childTnLst>
                              <p:par>
                                <p:cTn id="92" presetID="1" presetClass="entr" presetSubtype="0" fill="hold" nodeType="afterEffect">
                                  <p:stCondLst>
                                    <p:cond delay="0"/>
                                  </p:stCondLst>
                                  <p:childTnLst>
                                    <p:set>
                                      <p:cBhvr>
                                        <p:cTn id="93" dur="1" fill="hold">
                                          <p:stCondLst>
                                            <p:cond delay="0"/>
                                          </p:stCondLst>
                                        </p:cTn>
                                        <p:tgtEl>
                                          <p:spTgt spid="326"/>
                                        </p:tgtEl>
                                        <p:attrNameLst>
                                          <p:attrName>style.visibility</p:attrName>
                                        </p:attrNameLst>
                                      </p:cBhvr>
                                      <p:to>
                                        <p:strVal val="visible"/>
                                      </p:to>
                                    </p:set>
                                  </p:childTnLst>
                                </p:cTn>
                              </p:par>
                            </p:childTnLst>
                          </p:cTn>
                        </p:par>
                        <p:par>
                          <p:cTn id="94" fill="hold">
                            <p:stCondLst>
                              <p:cond delay="1500"/>
                            </p:stCondLst>
                            <p:childTnLst>
                              <p:par>
                                <p:cTn id="95" presetID="0" presetClass="path" presetSubtype="0" accel="50000" decel="50000" fill="hold" nodeType="afterEffect">
                                  <p:stCondLst>
                                    <p:cond delay="0"/>
                                  </p:stCondLst>
                                  <p:childTnLst>
                                    <p:animMotion origin="layout" path="M 3.33333E-6 -0.00555 L 0.28333 -2.22222E-6 " pathEditMode="relative" rAng="0" ptsTypes="AA">
                                      <p:cBhvr>
                                        <p:cTn id="96" dur="2000" fill="hold"/>
                                        <p:tgtEl>
                                          <p:spTgt spid="326"/>
                                        </p:tgtEl>
                                        <p:attrNameLst>
                                          <p:attrName>ppt_x</p:attrName>
                                          <p:attrName>ppt_y</p:attrName>
                                        </p:attrNameLst>
                                      </p:cBhvr>
                                      <p:rCtr x="142" y="3"/>
                                    </p:animMotion>
                                  </p:childTnLst>
                                </p:cTn>
                              </p:par>
                              <p:par>
                                <p:cTn id="97" presetID="1" presetClass="entr" presetSubtype="0" fill="hold" nodeType="withEffect">
                                  <p:stCondLst>
                                    <p:cond delay="0"/>
                                  </p:stCondLst>
                                  <p:childTnLst>
                                    <p:set>
                                      <p:cBhvr>
                                        <p:cTn id="98" dur="1" fill="hold">
                                          <p:stCondLst>
                                            <p:cond delay="0"/>
                                          </p:stCondLst>
                                        </p:cTn>
                                        <p:tgtEl>
                                          <p:spTgt spid="340"/>
                                        </p:tgtEl>
                                        <p:attrNameLst>
                                          <p:attrName>style.visibility</p:attrName>
                                        </p:attrNameLst>
                                      </p:cBhvr>
                                      <p:to>
                                        <p:strVal val="visible"/>
                                      </p:to>
                                    </p:set>
                                  </p:childTnLst>
                                </p:cTn>
                              </p:par>
                              <p:par>
                                <p:cTn id="99" presetID="0" presetClass="path" presetSubtype="0" accel="50000" decel="50000" fill="hold" nodeType="withEffect">
                                  <p:stCondLst>
                                    <p:cond delay="0"/>
                                  </p:stCondLst>
                                  <p:childTnLst>
                                    <p:animMotion origin="layout" path="M -3.33333E-6 4.44444E-6 L 0.14167 4.44444E-6 " pathEditMode="relative" rAng="0" ptsTypes="AA">
                                      <p:cBhvr>
                                        <p:cTn id="100" dur="2000" fill="hold"/>
                                        <p:tgtEl>
                                          <p:spTgt spid="340"/>
                                        </p:tgtEl>
                                        <p:attrNameLst>
                                          <p:attrName>ppt_x</p:attrName>
                                          <p:attrName>ppt_y</p:attrName>
                                        </p:attrNameLst>
                                      </p:cBhvr>
                                      <p:rCtr x="71" y="0"/>
                                    </p:animMotion>
                                  </p:childTnLst>
                                </p:cTn>
                              </p:par>
                            </p:childTnLst>
                          </p:cTn>
                        </p:par>
                        <p:par>
                          <p:cTn id="101" fill="hold">
                            <p:stCondLst>
                              <p:cond delay="3500"/>
                            </p:stCondLst>
                            <p:childTnLst>
                              <p:par>
                                <p:cTn id="102" presetID="22" presetClass="entr" presetSubtype="8" fill="hold" grpId="0" nodeType="afterEffect">
                                  <p:stCondLst>
                                    <p:cond delay="0"/>
                                  </p:stCondLst>
                                  <p:childTnLst>
                                    <p:set>
                                      <p:cBhvr>
                                        <p:cTn id="103" dur="1" fill="hold">
                                          <p:stCondLst>
                                            <p:cond delay="0"/>
                                          </p:stCondLst>
                                        </p:cTn>
                                        <p:tgtEl>
                                          <p:spTgt spid="154"/>
                                        </p:tgtEl>
                                        <p:attrNameLst>
                                          <p:attrName>style.visibility</p:attrName>
                                        </p:attrNameLst>
                                      </p:cBhvr>
                                      <p:to>
                                        <p:strVal val="visible"/>
                                      </p:to>
                                    </p:set>
                                    <p:animEffect transition="in" filter="wipe(left)">
                                      <p:cBhvr>
                                        <p:cTn id="104" dur="500"/>
                                        <p:tgtEl>
                                          <p:spTgt spid="154"/>
                                        </p:tgtEl>
                                      </p:cBhvr>
                                    </p:animEffect>
                                  </p:childTnLst>
                                </p:cTn>
                              </p:par>
                            </p:childTnLst>
                          </p:cTn>
                        </p:par>
                        <p:par>
                          <p:cTn id="105" fill="hold">
                            <p:stCondLst>
                              <p:cond delay="4000"/>
                            </p:stCondLst>
                            <p:childTnLst>
                              <p:par>
                                <p:cTn id="106" presetID="22" presetClass="entr" presetSubtype="8" fill="hold" grpId="0" nodeType="afterEffect">
                                  <p:stCondLst>
                                    <p:cond delay="0"/>
                                  </p:stCondLst>
                                  <p:childTnLst>
                                    <p:set>
                                      <p:cBhvr>
                                        <p:cTn id="107" dur="1" fill="hold">
                                          <p:stCondLst>
                                            <p:cond delay="0"/>
                                          </p:stCondLst>
                                        </p:cTn>
                                        <p:tgtEl>
                                          <p:spTgt spid="316"/>
                                        </p:tgtEl>
                                        <p:attrNameLst>
                                          <p:attrName>style.visibility</p:attrName>
                                        </p:attrNameLst>
                                      </p:cBhvr>
                                      <p:to>
                                        <p:strVal val="visible"/>
                                      </p:to>
                                    </p:set>
                                    <p:animEffect transition="in" filter="wipe(left)">
                                      <p:cBhvr>
                                        <p:cTn id="108" dur="500"/>
                                        <p:tgtEl>
                                          <p:spTgt spid="316"/>
                                        </p:tgtEl>
                                      </p:cBhvr>
                                    </p:animEffect>
                                  </p:childTnLst>
                                </p:cTn>
                              </p:par>
                            </p:childTnLst>
                          </p:cTn>
                        </p:par>
                        <p:par>
                          <p:cTn id="109" fill="hold">
                            <p:stCondLst>
                              <p:cond delay="4500"/>
                            </p:stCondLst>
                            <p:childTnLst>
                              <p:par>
                                <p:cTn id="110" presetID="10" presetClass="entr" presetSubtype="0" fill="hold" nodeType="afterEffect">
                                  <p:stCondLst>
                                    <p:cond delay="0"/>
                                  </p:stCondLst>
                                  <p:childTnLst>
                                    <p:set>
                                      <p:cBhvr>
                                        <p:cTn id="111" dur="1" fill="hold">
                                          <p:stCondLst>
                                            <p:cond delay="0"/>
                                          </p:stCondLst>
                                        </p:cTn>
                                        <p:tgtEl>
                                          <p:spTgt spid="259"/>
                                        </p:tgtEl>
                                        <p:attrNameLst>
                                          <p:attrName>style.visibility</p:attrName>
                                        </p:attrNameLst>
                                      </p:cBhvr>
                                      <p:to>
                                        <p:strVal val="visible"/>
                                      </p:to>
                                    </p:set>
                                    <p:animEffect transition="in" filter="fade">
                                      <p:cBhvr>
                                        <p:cTn id="112" dur="500"/>
                                        <p:tgtEl>
                                          <p:spTgt spid="259"/>
                                        </p:tgtEl>
                                      </p:cBhvr>
                                    </p:animEffect>
                                  </p:childTnLst>
                                </p:cTn>
                              </p:par>
                            </p:childTnLst>
                          </p:cTn>
                        </p:par>
                        <p:par>
                          <p:cTn id="113" fill="hold">
                            <p:stCondLst>
                              <p:cond delay="5000"/>
                            </p:stCondLst>
                            <p:childTnLst>
                              <p:par>
                                <p:cTn id="114" presetID="10" presetClass="exit" presetSubtype="0" fill="hold" nodeType="afterEffect">
                                  <p:stCondLst>
                                    <p:cond delay="0"/>
                                  </p:stCondLst>
                                  <p:childTnLst>
                                    <p:animEffect transition="out" filter="fade">
                                      <p:cBhvr>
                                        <p:cTn id="115" dur="500"/>
                                        <p:tgtEl>
                                          <p:spTgt spid="326"/>
                                        </p:tgtEl>
                                      </p:cBhvr>
                                    </p:animEffect>
                                    <p:set>
                                      <p:cBhvr>
                                        <p:cTn id="116" dur="1" fill="hold">
                                          <p:stCondLst>
                                            <p:cond delay="499"/>
                                          </p:stCondLst>
                                        </p:cTn>
                                        <p:tgtEl>
                                          <p:spTgt spid="326"/>
                                        </p:tgtEl>
                                        <p:attrNameLst>
                                          <p:attrName>style.visibility</p:attrName>
                                        </p:attrNameLst>
                                      </p:cBhvr>
                                      <p:to>
                                        <p:strVal val="hidden"/>
                                      </p:to>
                                    </p:set>
                                  </p:childTnLst>
                                </p:cTn>
                              </p:par>
                              <p:par>
                                <p:cTn id="117" presetID="10" presetClass="exit" presetSubtype="0" fill="hold" nodeType="withEffect">
                                  <p:stCondLst>
                                    <p:cond delay="0"/>
                                  </p:stCondLst>
                                  <p:childTnLst>
                                    <p:animEffect transition="out" filter="fade">
                                      <p:cBhvr>
                                        <p:cTn id="118" dur="500"/>
                                        <p:tgtEl>
                                          <p:spTgt spid="340"/>
                                        </p:tgtEl>
                                      </p:cBhvr>
                                    </p:animEffect>
                                    <p:set>
                                      <p:cBhvr>
                                        <p:cTn id="119" dur="1" fill="hold">
                                          <p:stCondLst>
                                            <p:cond delay="499"/>
                                          </p:stCondLst>
                                        </p:cTn>
                                        <p:tgtEl>
                                          <p:spTgt spid="340"/>
                                        </p:tgtEl>
                                        <p:attrNameLst>
                                          <p:attrName>style.visibility</p:attrName>
                                        </p:attrNameLst>
                                      </p:cBhvr>
                                      <p:to>
                                        <p:strVal val="hidden"/>
                                      </p:to>
                                    </p:set>
                                  </p:childTnLst>
                                </p:cTn>
                              </p:par>
                            </p:childTnLst>
                          </p:cTn>
                        </p:par>
                      </p:childTnLst>
                    </p:cTn>
                  </p:par>
                  <p:par>
                    <p:cTn id="120" fill="hold">
                      <p:stCondLst>
                        <p:cond delay="indefinite"/>
                      </p:stCondLst>
                      <p:childTnLst>
                        <p:par>
                          <p:cTn id="121" fill="hold">
                            <p:stCondLst>
                              <p:cond delay="0"/>
                            </p:stCondLst>
                            <p:childTnLst>
                              <p:par>
                                <p:cTn id="122" presetID="22" presetClass="entr" presetSubtype="8" fill="hold" grpId="0" nodeType="clickEffect">
                                  <p:stCondLst>
                                    <p:cond delay="0"/>
                                  </p:stCondLst>
                                  <p:childTnLst>
                                    <p:set>
                                      <p:cBhvr>
                                        <p:cTn id="123" dur="1" fill="hold">
                                          <p:stCondLst>
                                            <p:cond delay="0"/>
                                          </p:stCondLst>
                                        </p:cTn>
                                        <p:tgtEl>
                                          <p:spTgt spid="155"/>
                                        </p:tgtEl>
                                        <p:attrNameLst>
                                          <p:attrName>style.visibility</p:attrName>
                                        </p:attrNameLst>
                                      </p:cBhvr>
                                      <p:to>
                                        <p:strVal val="visible"/>
                                      </p:to>
                                    </p:set>
                                    <p:animEffect transition="in" filter="wipe(left)">
                                      <p:cBhvr>
                                        <p:cTn id="124" dur="500"/>
                                        <p:tgtEl>
                                          <p:spTgt spid="155"/>
                                        </p:tgtEl>
                                      </p:cBhvr>
                                    </p:animEffect>
                                  </p:childTnLst>
                                </p:cTn>
                              </p:par>
                            </p:childTnLst>
                          </p:cTn>
                        </p:par>
                        <p:par>
                          <p:cTn id="125" fill="hold">
                            <p:stCondLst>
                              <p:cond delay="500"/>
                            </p:stCondLst>
                            <p:childTnLst>
                              <p:par>
                                <p:cTn id="126" presetID="22" presetClass="entr" presetSubtype="8" fill="hold" grpId="0" nodeType="afterEffect">
                                  <p:stCondLst>
                                    <p:cond delay="0"/>
                                  </p:stCondLst>
                                  <p:childTnLst>
                                    <p:set>
                                      <p:cBhvr>
                                        <p:cTn id="127" dur="1" fill="hold">
                                          <p:stCondLst>
                                            <p:cond delay="0"/>
                                          </p:stCondLst>
                                        </p:cTn>
                                        <p:tgtEl>
                                          <p:spTgt spid="317"/>
                                        </p:tgtEl>
                                        <p:attrNameLst>
                                          <p:attrName>style.visibility</p:attrName>
                                        </p:attrNameLst>
                                      </p:cBhvr>
                                      <p:to>
                                        <p:strVal val="visible"/>
                                      </p:to>
                                    </p:set>
                                    <p:animEffect transition="in" filter="wipe(left)">
                                      <p:cBhvr>
                                        <p:cTn id="128" dur="500"/>
                                        <p:tgtEl>
                                          <p:spTgt spid="317"/>
                                        </p:tgtEl>
                                      </p:cBhvr>
                                    </p:animEffect>
                                  </p:childTnLst>
                                </p:cTn>
                              </p:par>
                              <p:par>
                                <p:cTn id="129" presetID="10" presetClass="entr" presetSubtype="0" fill="hold" nodeType="withEffect">
                                  <p:stCondLst>
                                    <p:cond delay="0"/>
                                  </p:stCondLst>
                                  <p:childTnLst>
                                    <p:set>
                                      <p:cBhvr>
                                        <p:cTn id="130" dur="1" fill="hold">
                                          <p:stCondLst>
                                            <p:cond delay="0"/>
                                          </p:stCondLst>
                                        </p:cTn>
                                        <p:tgtEl>
                                          <p:spTgt spid="354"/>
                                        </p:tgtEl>
                                        <p:attrNameLst>
                                          <p:attrName>style.visibility</p:attrName>
                                        </p:attrNameLst>
                                      </p:cBhvr>
                                      <p:to>
                                        <p:strVal val="visible"/>
                                      </p:to>
                                    </p:set>
                                    <p:animEffect transition="in" filter="fade">
                                      <p:cBhvr>
                                        <p:cTn id="131" dur="500"/>
                                        <p:tgtEl>
                                          <p:spTgt spid="354"/>
                                        </p:tgtEl>
                                      </p:cBhvr>
                                    </p:animEffect>
                                  </p:childTnLst>
                                </p:cTn>
                              </p:par>
                            </p:childTnLst>
                          </p:cTn>
                        </p:par>
                        <p:par>
                          <p:cTn id="132" fill="hold">
                            <p:stCondLst>
                              <p:cond delay="1000"/>
                            </p:stCondLst>
                            <p:childTnLst>
                              <p:par>
                                <p:cTn id="133" presetID="0" presetClass="path" presetSubtype="0" accel="50000" decel="50000" fill="hold" nodeType="afterEffect">
                                  <p:stCondLst>
                                    <p:cond delay="0"/>
                                  </p:stCondLst>
                                  <p:childTnLst>
                                    <p:animMotion origin="layout" path="M 3.33333E-6 -1.11111E-6 L 0.13993 -1.11111E-6 " pathEditMode="relative" rAng="0" ptsTypes="AA">
                                      <p:cBhvr>
                                        <p:cTn id="134" dur="500" fill="hold"/>
                                        <p:tgtEl>
                                          <p:spTgt spid="354"/>
                                        </p:tgtEl>
                                        <p:attrNameLst>
                                          <p:attrName>ppt_x</p:attrName>
                                          <p:attrName>ppt_y</p:attrName>
                                        </p:attrNameLst>
                                      </p:cBhvr>
                                      <p:rCtr x="70" y="0"/>
                                    </p:animMotion>
                                  </p:childTnLst>
                                </p:cTn>
                              </p:par>
                            </p:childTnLst>
                          </p:cTn>
                        </p:par>
                        <p:par>
                          <p:cTn id="135" fill="hold">
                            <p:stCondLst>
                              <p:cond delay="1500"/>
                            </p:stCondLst>
                            <p:childTnLst>
                              <p:par>
                                <p:cTn id="136" presetID="10" presetClass="entr" presetSubtype="0" fill="hold" nodeType="afterEffect">
                                  <p:stCondLst>
                                    <p:cond delay="0"/>
                                  </p:stCondLst>
                                  <p:childTnLst>
                                    <p:set>
                                      <p:cBhvr>
                                        <p:cTn id="137" dur="1" fill="hold">
                                          <p:stCondLst>
                                            <p:cond delay="0"/>
                                          </p:stCondLst>
                                        </p:cTn>
                                        <p:tgtEl>
                                          <p:spTgt spid="263"/>
                                        </p:tgtEl>
                                        <p:attrNameLst>
                                          <p:attrName>style.visibility</p:attrName>
                                        </p:attrNameLst>
                                      </p:cBhvr>
                                      <p:to>
                                        <p:strVal val="visible"/>
                                      </p:to>
                                    </p:set>
                                    <p:animEffect transition="in" filter="fade">
                                      <p:cBhvr>
                                        <p:cTn id="138" dur="500"/>
                                        <p:tgtEl>
                                          <p:spTgt spid="263"/>
                                        </p:tgtEl>
                                      </p:cBhvr>
                                    </p:animEffect>
                                  </p:childTnLst>
                                </p:cTn>
                              </p:par>
                            </p:childTnLst>
                          </p:cTn>
                        </p:par>
                        <p:par>
                          <p:cTn id="139" fill="hold">
                            <p:stCondLst>
                              <p:cond delay="2000"/>
                            </p:stCondLst>
                            <p:childTnLst>
                              <p:par>
                                <p:cTn id="140" presetID="10" presetClass="exit" presetSubtype="0" fill="hold" nodeType="afterEffect">
                                  <p:stCondLst>
                                    <p:cond delay="0"/>
                                  </p:stCondLst>
                                  <p:childTnLst>
                                    <p:animEffect transition="out" filter="fade">
                                      <p:cBhvr>
                                        <p:cTn id="141" dur="500"/>
                                        <p:tgtEl>
                                          <p:spTgt spid="354"/>
                                        </p:tgtEl>
                                      </p:cBhvr>
                                    </p:animEffect>
                                    <p:set>
                                      <p:cBhvr>
                                        <p:cTn id="142" dur="1" fill="hold">
                                          <p:stCondLst>
                                            <p:cond delay="499"/>
                                          </p:stCondLst>
                                        </p:cTn>
                                        <p:tgtEl>
                                          <p:spTgt spid="354"/>
                                        </p:tgtEl>
                                        <p:attrNameLst>
                                          <p:attrName>style.visibility</p:attrName>
                                        </p:attrNameLst>
                                      </p:cBhvr>
                                      <p:to>
                                        <p:strVal val="hidden"/>
                                      </p:to>
                                    </p:set>
                                  </p:childTnLst>
                                </p:cTn>
                              </p:par>
                            </p:childTnLst>
                          </p:cTn>
                        </p:par>
                      </p:childTnLst>
                    </p:cTn>
                  </p:par>
                  <p:par>
                    <p:cTn id="143" fill="hold">
                      <p:stCondLst>
                        <p:cond delay="indefinite"/>
                      </p:stCondLst>
                      <p:childTnLst>
                        <p:par>
                          <p:cTn id="144" fill="hold">
                            <p:stCondLst>
                              <p:cond delay="0"/>
                            </p:stCondLst>
                            <p:childTnLst>
                              <p:par>
                                <p:cTn id="145" presetID="22" presetClass="entr" presetSubtype="2" fill="hold" grpId="0" nodeType="clickEffect">
                                  <p:stCondLst>
                                    <p:cond delay="0"/>
                                  </p:stCondLst>
                                  <p:childTnLst>
                                    <p:set>
                                      <p:cBhvr>
                                        <p:cTn id="146" dur="1" fill="hold">
                                          <p:stCondLst>
                                            <p:cond delay="0"/>
                                          </p:stCondLst>
                                        </p:cTn>
                                        <p:tgtEl>
                                          <p:spTgt spid="157"/>
                                        </p:tgtEl>
                                        <p:attrNameLst>
                                          <p:attrName>style.visibility</p:attrName>
                                        </p:attrNameLst>
                                      </p:cBhvr>
                                      <p:to>
                                        <p:strVal val="visible"/>
                                      </p:to>
                                    </p:set>
                                    <p:animEffect transition="in" filter="wipe(right)">
                                      <p:cBhvr>
                                        <p:cTn id="147" dur="500"/>
                                        <p:tgtEl>
                                          <p:spTgt spid="157"/>
                                        </p:tgtEl>
                                      </p:cBhvr>
                                    </p:animEffect>
                                  </p:childTnLst>
                                </p:cTn>
                              </p:par>
                              <p:par>
                                <p:cTn id="148" presetID="22" presetClass="entr" presetSubtype="4" fill="hold" grpId="0" nodeType="withEffect">
                                  <p:stCondLst>
                                    <p:cond delay="0"/>
                                  </p:stCondLst>
                                  <p:childTnLst>
                                    <p:set>
                                      <p:cBhvr>
                                        <p:cTn id="149" dur="1" fill="hold">
                                          <p:stCondLst>
                                            <p:cond delay="0"/>
                                          </p:stCondLst>
                                        </p:cTn>
                                        <p:tgtEl>
                                          <p:spTgt spid="156"/>
                                        </p:tgtEl>
                                        <p:attrNameLst>
                                          <p:attrName>style.visibility</p:attrName>
                                        </p:attrNameLst>
                                      </p:cBhvr>
                                      <p:to>
                                        <p:strVal val="visible"/>
                                      </p:to>
                                    </p:set>
                                    <p:animEffect transition="in" filter="wipe(down)">
                                      <p:cBhvr>
                                        <p:cTn id="150" dur="500"/>
                                        <p:tgtEl>
                                          <p:spTgt spid="156"/>
                                        </p:tgtEl>
                                      </p:cBhvr>
                                    </p:animEffect>
                                  </p:childTnLst>
                                </p:cTn>
                              </p:par>
                            </p:childTnLst>
                          </p:cTn>
                        </p:par>
                      </p:childTnLst>
                    </p:cTn>
                  </p:par>
                  <p:par>
                    <p:cTn id="151" fill="hold">
                      <p:stCondLst>
                        <p:cond delay="indefinite"/>
                      </p:stCondLst>
                      <p:childTnLst>
                        <p:par>
                          <p:cTn id="152" fill="hold">
                            <p:stCondLst>
                              <p:cond delay="0"/>
                            </p:stCondLst>
                            <p:childTnLst>
                              <p:par>
                                <p:cTn id="153" presetID="22" presetClass="entr" presetSubtype="1" fill="hold" grpId="0" nodeType="clickEffect">
                                  <p:stCondLst>
                                    <p:cond delay="0"/>
                                  </p:stCondLst>
                                  <p:childTnLst>
                                    <p:set>
                                      <p:cBhvr>
                                        <p:cTn id="154" dur="1" fill="hold">
                                          <p:stCondLst>
                                            <p:cond delay="0"/>
                                          </p:stCondLst>
                                        </p:cTn>
                                        <p:tgtEl>
                                          <p:spTgt spid="368"/>
                                        </p:tgtEl>
                                        <p:attrNameLst>
                                          <p:attrName>style.visibility</p:attrName>
                                        </p:attrNameLst>
                                      </p:cBhvr>
                                      <p:to>
                                        <p:strVal val="visible"/>
                                      </p:to>
                                    </p:set>
                                    <p:animEffect transition="in" filter="wipe(up)">
                                      <p:cBhvr>
                                        <p:cTn id="155" dur="1000"/>
                                        <p:tgtEl>
                                          <p:spTgt spid="368"/>
                                        </p:tgtEl>
                                      </p:cBhvr>
                                    </p:animEffect>
                                  </p:childTnLst>
                                </p:cTn>
                              </p:par>
                              <p:par>
                                <p:cTn id="156" presetID="22" presetClass="entr" presetSubtype="1" fill="hold" grpId="0" nodeType="withEffect">
                                  <p:stCondLst>
                                    <p:cond delay="0"/>
                                  </p:stCondLst>
                                  <p:childTnLst>
                                    <p:set>
                                      <p:cBhvr>
                                        <p:cTn id="157" dur="1" fill="hold">
                                          <p:stCondLst>
                                            <p:cond delay="0"/>
                                          </p:stCondLst>
                                        </p:cTn>
                                        <p:tgtEl>
                                          <p:spTgt spid="158"/>
                                        </p:tgtEl>
                                        <p:attrNameLst>
                                          <p:attrName>style.visibility</p:attrName>
                                        </p:attrNameLst>
                                      </p:cBhvr>
                                      <p:to>
                                        <p:strVal val="visible"/>
                                      </p:to>
                                    </p:set>
                                    <p:animEffect transition="in" filter="wipe(up)">
                                      <p:cBhvr>
                                        <p:cTn id="158" dur="500"/>
                                        <p:tgtEl>
                                          <p:spTgt spid="158"/>
                                        </p:tgtEl>
                                      </p:cBhvr>
                                    </p:animEffect>
                                  </p:childTnLst>
                                </p:cTn>
                              </p:par>
                              <p:par>
                                <p:cTn id="159" presetID="22" presetClass="entr" presetSubtype="8" fill="hold" grpId="0" nodeType="withEffect">
                                  <p:stCondLst>
                                    <p:cond delay="0"/>
                                  </p:stCondLst>
                                  <p:childTnLst>
                                    <p:set>
                                      <p:cBhvr>
                                        <p:cTn id="160" dur="1" fill="hold">
                                          <p:stCondLst>
                                            <p:cond delay="0"/>
                                          </p:stCondLst>
                                        </p:cTn>
                                        <p:tgtEl>
                                          <p:spTgt spid="159"/>
                                        </p:tgtEl>
                                        <p:attrNameLst>
                                          <p:attrName>style.visibility</p:attrName>
                                        </p:attrNameLst>
                                      </p:cBhvr>
                                      <p:to>
                                        <p:strVal val="visible"/>
                                      </p:to>
                                    </p:set>
                                    <p:animEffect transition="in" filter="wipe(left)">
                                      <p:cBhvr>
                                        <p:cTn id="161" dur="500"/>
                                        <p:tgtEl>
                                          <p:spTgt spid="159"/>
                                        </p:tgtEl>
                                      </p:cBhvr>
                                    </p:animEffect>
                                  </p:childTnLst>
                                </p:cTn>
                              </p:par>
                            </p:childTnLst>
                          </p:cTn>
                        </p:par>
                        <p:par>
                          <p:cTn id="162" fill="hold">
                            <p:stCondLst>
                              <p:cond delay="1000"/>
                            </p:stCondLst>
                            <p:childTnLst>
                              <p:par>
                                <p:cTn id="163" presetID="1" presetClass="entr" presetSubtype="0" fill="hold" nodeType="afterEffect">
                                  <p:stCondLst>
                                    <p:cond delay="0"/>
                                  </p:stCondLst>
                                  <p:childTnLst>
                                    <p:set>
                                      <p:cBhvr>
                                        <p:cTn id="164" dur="1" fill="hold">
                                          <p:stCondLst>
                                            <p:cond delay="0"/>
                                          </p:stCondLst>
                                        </p:cTn>
                                        <p:tgtEl>
                                          <p:spTgt spid="267"/>
                                        </p:tgtEl>
                                        <p:attrNameLst>
                                          <p:attrName>style.visibility</p:attrName>
                                        </p:attrNameLst>
                                      </p:cBhvr>
                                      <p:to>
                                        <p:strVal val="visible"/>
                                      </p:to>
                                    </p:set>
                                  </p:childTnLst>
                                </p:cTn>
                              </p:par>
                              <p:par>
                                <p:cTn id="165" presetID="1" presetClass="entr" presetSubtype="0" fill="hold" nodeType="withEffect">
                                  <p:stCondLst>
                                    <p:cond delay="0"/>
                                  </p:stCondLst>
                                  <p:childTnLst>
                                    <p:set>
                                      <p:cBhvr>
                                        <p:cTn id="166" dur="1" fill="hold">
                                          <p:stCondLst>
                                            <p:cond delay="0"/>
                                          </p:stCondLst>
                                        </p:cTn>
                                        <p:tgtEl>
                                          <p:spTgt spid="266"/>
                                        </p:tgtEl>
                                        <p:attrNameLst>
                                          <p:attrName>style.visibility</p:attrName>
                                        </p:attrNameLst>
                                      </p:cBhvr>
                                      <p:to>
                                        <p:strVal val="visible"/>
                                      </p:to>
                                    </p:set>
                                  </p:childTnLst>
                                </p:cTn>
                              </p:par>
                              <p:par>
                                <p:cTn id="167" presetID="1" presetClass="entr" presetSubtype="0" fill="hold" nodeType="withEffect">
                                  <p:stCondLst>
                                    <p:cond delay="0"/>
                                  </p:stCondLst>
                                  <p:childTnLst>
                                    <p:set>
                                      <p:cBhvr>
                                        <p:cTn id="168" dur="1" fill="hold">
                                          <p:stCondLst>
                                            <p:cond delay="0"/>
                                          </p:stCondLst>
                                        </p:cTn>
                                        <p:tgtEl>
                                          <p:spTgt spid="265"/>
                                        </p:tgtEl>
                                        <p:attrNameLst>
                                          <p:attrName>style.visibility</p:attrName>
                                        </p:attrNameLst>
                                      </p:cBhvr>
                                      <p:to>
                                        <p:strVal val="visible"/>
                                      </p:to>
                                    </p:set>
                                  </p:childTnLst>
                                </p:cTn>
                              </p:par>
                              <p:par>
                                <p:cTn id="169" presetID="1" presetClass="entr" presetSubtype="0" fill="hold" nodeType="withEffect">
                                  <p:stCondLst>
                                    <p:cond delay="0"/>
                                  </p:stCondLst>
                                  <p:childTnLst>
                                    <p:set>
                                      <p:cBhvr>
                                        <p:cTn id="170" dur="1" fill="hold">
                                          <p:stCondLst>
                                            <p:cond delay="0"/>
                                          </p:stCondLst>
                                        </p:cTn>
                                        <p:tgtEl>
                                          <p:spTgt spid="264"/>
                                        </p:tgtEl>
                                        <p:attrNameLst>
                                          <p:attrName>style.visibility</p:attrName>
                                        </p:attrNameLst>
                                      </p:cBhvr>
                                      <p:to>
                                        <p:strVal val="visible"/>
                                      </p:to>
                                    </p:set>
                                  </p:childTnLst>
                                </p:cTn>
                              </p:par>
                            </p:childTnLst>
                          </p:cTn>
                        </p:par>
                        <p:par>
                          <p:cTn id="171" fill="hold">
                            <p:stCondLst>
                              <p:cond delay="1000"/>
                            </p:stCondLst>
                            <p:childTnLst>
                              <p:par>
                                <p:cTn id="172" presetID="0" presetClass="path" presetSubtype="0" accel="50000" decel="50000" fill="hold" nodeType="afterEffect">
                                  <p:stCondLst>
                                    <p:cond delay="0"/>
                                  </p:stCondLst>
                                  <p:childTnLst>
                                    <p:animMotion origin="layout" path="M -0.00833 -0.25625 L -0.00833 0.01041 " pathEditMode="relative" rAng="0" ptsTypes="AA">
                                      <p:cBhvr>
                                        <p:cTn id="173" dur="2000" fill="hold"/>
                                        <p:tgtEl>
                                          <p:spTgt spid="267"/>
                                        </p:tgtEl>
                                        <p:attrNameLst>
                                          <p:attrName>ppt_x</p:attrName>
                                          <p:attrName>ppt_y</p:attrName>
                                        </p:attrNameLst>
                                      </p:cBhvr>
                                      <p:rCtr x="0" y="133"/>
                                    </p:animMotion>
                                  </p:childTnLst>
                                </p:cTn>
                              </p:par>
                              <p:par>
                                <p:cTn id="174" presetID="0" presetClass="path" presetSubtype="0" accel="50000" decel="50000" fill="hold" nodeType="withEffect">
                                  <p:stCondLst>
                                    <p:cond delay="0"/>
                                  </p:stCondLst>
                                  <p:childTnLst>
                                    <p:animMotion origin="layout" path="M -0.0125 -0.25625 L -0.0125 0.01041 " pathEditMode="relative" rAng="0" ptsTypes="AA">
                                      <p:cBhvr>
                                        <p:cTn id="175" dur="2000" fill="hold"/>
                                        <p:tgtEl>
                                          <p:spTgt spid="266"/>
                                        </p:tgtEl>
                                        <p:attrNameLst>
                                          <p:attrName>ppt_x</p:attrName>
                                          <p:attrName>ppt_y</p:attrName>
                                        </p:attrNameLst>
                                      </p:cBhvr>
                                      <p:rCtr x="0" y="133"/>
                                    </p:animMotion>
                                  </p:childTnLst>
                                </p:cTn>
                              </p:par>
                              <p:par>
                                <p:cTn id="176" presetID="0" presetClass="path" presetSubtype="0" accel="50000" decel="50000" fill="hold" nodeType="withEffect">
                                  <p:stCondLst>
                                    <p:cond delay="0"/>
                                  </p:stCondLst>
                                  <p:childTnLst>
                                    <p:animMotion origin="layout" path="M -0.00834 -0.25069 L -0.00834 0.01597 " pathEditMode="relative" rAng="0" ptsTypes="AA">
                                      <p:cBhvr>
                                        <p:cTn id="177" dur="2000" fill="hold"/>
                                        <p:tgtEl>
                                          <p:spTgt spid="265"/>
                                        </p:tgtEl>
                                        <p:attrNameLst>
                                          <p:attrName>ppt_x</p:attrName>
                                          <p:attrName>ppt_y</p:attrName>
                                        </p:attrNameLst>
                                      </p:cBhvr>
                                      <p:rCtr x="0" y="133"/>
                                    </p:animMotion>
                                  </p:childTnLst>
                                </p:cTn>
                              </p:par>
                              <p:par>
                                <p:cTn id="178" presetID="0" presetClass="path" presetSubtype="0" accel="50000" decel="50000" fill="hold" nodeType="withEffect">
                                  <p:stCondLst>
                                    <p:cond delay="0"/>
                                  </p:stCondLst>
                                  <p:childTnLst>
                                    <p:animMotion origin="layout" path="M -0.01007 -0.25069 L -0.01007 0.01597 " pathEditMode="relative" rAng="0" ptsTypes="AA">
                                      <p:cBhvr>
                                        <p:cTn id="179" dur="2000" fill="hold"/>
                                        <p:tgtEl>
                                          <p:spTgt spid="264"/>
                                        </p:tgtEl>
                                        <p:attrNameLst>
                                          <p:attrName>ppt_x</p:attrName>
                                          <p:attrName>ppt_y</p:attrName>
                                        </p:attrNameLst>
                                      </p:cBhvr>
                                      <p:rCtr x="0" y="133"/>
                                    </p:animMotion>
                                  </p:childTnLst>
                                </p:cTn>
                              </p:par>
                            </p:childTnLst>
                          </p:cTn>
                        </p:par>
                      </p:childTnLst>
                    </p:cTn>
                  </p:par>
                  <p:par>
                    <p:cTn id="180" fill="hold">
                      <p:stCondLst>
                        <p:cond delay="indefinite"/>
                      </p:stCondLst>
                      <p:childTnLst>
                        <p:par>
                          <p:cTn id="181" fill="hold">
                            <p:stCondLst>
                              <p:cond delay="0"/>
                            </p:stCondLst>
                            <p:childTnLst>
                              <p:par>
                                <p:cTn id="182" presetID="22" presetClass="entr" presetSubtype="8" fill="hold" grpId="0" nodeType="clickEffect">
                                  <p:stCondLst>
                                    <p:cond delay="0"/>
                                  </p:stCondLst>
                                  <p:childTnLst>
                                    <p:set>
                                      <p:cBhvr>
                                        <p:cTn id="183" dur="1" fill="hold">
                                          <p:stCondLst>
                                            <p:cond delay="0"/>
                                          </p:stCondLst>
                                        </p:cTn>
                                        <p:tgtEl>
                                          <p:spTgt spid="252"/>
                                        </p:tgtEl>
                                        <p:attrNameLst>
                                          <p:attrName>style.visibility</p:attrName>
                                        </p:attrNameLst>
                                      </p:cBhvr>
                                      <p:to>
                                        <p:strVal val="visible"/>
                                      </p:to>
                                    </p:set>
                                    <p:animEffect transition="in" filter="wipe(left)">
                                      <p:cBhvr>
                                        <p:cTn id="184" dur="500"/>
                                        <p:tgtEl>
                                          <p:spTgt spid="2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 grpId="0" animBg="1"/>
      <p:bldP spid="180" grpId="0" animBg="1"/>
      <p:bldP spid="182" grpId="0" animBg="1"/>
      <p:bldP spid="184" grpId="0" animBg="1"/>
      <p:bldP spid="185" grpId="0" animBg="1"/>
      <p:bldP spid="186" grpId="0" animBg="1"/>
      <p:bldP spid="187" grpId="0" animBg="1"/>
      <p:bldP spid="188" grpId="0" animBg="1"/>
      <p:bldP spid="316" grpId="0"/>
      <p:bldP spid="317" grpId="0"/>
      <p:bldP spid="143" grpId="0" animBg="1"/>
      <p:bldP spid="151" grpId="0"/>
      <p:bldP spid="152" grpId="0"/>
      <p:bldP spid="154" grpId="0"/>
      <p:bldP spid="155" grpId="0"/>
      <p:bldP spid="156" grpId="0" animBg="1"/>
      <p:bldP spid="157" grpId="0"/>
      <p:bldP spid="159" grpId="0"/>
      <p:bldP spid="252" grpId="0"/>
      <p:bldP spid="368"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6379</TotalTime>
  <Words>1448</Words>
  <Application>Microsoft Office PowerPoint</Application>
  <PresentationFormat>On-screen Show (4:3)</PresentationFormat>
  <Paragraphs>460</Paragraphs>
  <Slides>22</Slides>
  <Notes>0</Notes>
  <HiddenSlides>7</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Population Generation from Statistics Using Genetic Algorithms with  MIST + INSPYRED </vt:lpstr>
      <vt:lpstr>Background</vt:lpstr>
      <vt:lpstr>Goal</vt:lpstr>
      <vt:lpstr>INSPYRED Basics</vt:lpstr>
      <vt:lpstr>MIST Basics</vt:lpstr>
      <vt:lpstr>MIST Uses Computing Power Here is Proof!</vt:lpstr>
      <vt:lpstr>MIST Runs Over the Cloud!</vt:lpstr>
      <vt:lpstr>INSPYRED Evolutionary Computation:  Population Generation &amp; Objectives</vt:lpstr>
      <vt:lpstr>INSPYRED Evolutionary Computation</vt:lpstr>
      <vt:lpstr>Population Generation Example Skewed by Inclusion/Exclusion</vt:lpstr>
      <vt:lpstr>Population Generation Example With Objectives </vt:lpstr>
      <vt:lpstr>Summary</vt:lpstr>
      <vt:lpstr>This Modeling Technology Opens Possibilities</vt:lpstr>
      <vt:lpstr>Acknowledgments</vt:lpstr>
      <vt:lpstr>Questions</vt:lpstr>
      <vt:lpstr>INSPYRED Evolutionary Computation</vt:lpstr>
      <vt:lpstr>Simulation Language / Compiler</vt:lpstr>
      <vt:lpstr>Monte Carlo Initialization:  Distribution to Population Generation </vt:lpstr>
      <vt:lpstr>Form Based User Interface</vt:lpstr>
      <vt:lpstr>Monte Carlo Simulation  </vt:lpstr>
      <vt:lpstr>Reproducibility</vt:lpstr>
      <vt:lpstr>The Reference Model for Disease Progression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Reference Model</dc:title>
  <dc:creator>Work</dc:creator>
  <cp:lastModifiedBy>Work</cp:lastModifiedBy>
  <cp:revision>795</cp:revision>
  <dcterms:created xsi:type="dcterms:W3CDTF">2012-03-14T20:44:16Z</dcterms:created>
  <dcterms:modified xsi:type="dcterms:W3CDTF">2014-04-11T09:45:14Z</dcterms:modified>
</cp:coreProperties>
</file>