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5"/>
  </p:notesMasterIdLst>
  <p:sldIdLst>
    <p:sldId id="277" r:id="rId5"/>
    <p:sldId id="282" r:id="rId6"/>
    <p:sldId id="285" r:id="rId7"/>
    <p:sldId id="278" r:id="rId8"/>
    <p:sldId id="279" r:id="rId9"/>
    <p:sldId id="281" r:id="rId10"/>
    <p:sldId id="284" r:id="rId11"/>
    <p:sldId id="283" r:id="rId12"/>
    <p:sldId id="289" r:id="rId13"/>
    <p:sldId id="290" r:id="rId14"/>
    <p:sldId id="288" r:id="rId15"/>
    <p:sldId id="286" r:id="rId16"/>
    <p:sldId id="292" r:id="rId17"/>
    <p:sldId id="293" r:id="rId18"/>
    <p:sldId id="294" r:id="rId19"/>
    <p:sldId id="295" r:id="rId20"/>
    <p:sldId id="297" r:id="rId21"/>
    <p:sldId id="296" r:id="rId22"/>
    <p:sldId id="280" r:id="rId23"/>
    <p:sldId id="291"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99"/>
    <a:srgbClr val="FFFF66"/>
    <a:srgbClr val="FFFFCC"/>
    <a:srgbClr val="FFFF99"/>
    <a:srgbClr val="F1B305"/>
    <a:srgbClr val="D1C705"/>
    <a:srgbClr val="D6A300"/>
    <a:srgbClr val="FF9900"/>
    <a:srgbClr val="00007A"/>
    <a:srgbClr val="CC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autoAdjust="0"/>
    <p:restoredTop sz="94659" autoAdjust="0"/>
  </p:normalViewPr>
  <p:slideViewPr>
    <p:cSldViewPr>
      <p:cViewPr varScale="1">
        <p:scale>
          <a:sx n="63" d="100"/>
          <a:sy n="63" d="100"/>
        </p:scale>
        <p:origin x="-1464" y="-108"/>
      </p:cViewPr>
      <p:guideLst>
        <p:guide orient="horz" pos="2160"/>
        <p:guide pos="2880"/>
      </p:guideLst>
    </p:cSldViewPr>
  </p:slideViewPr>
  <p:outlineViewPr>
    <p:cViewPr>
      <p:scale>
        <a:sx n="33" d="100"/>
        <a:sy n="33" d="100"/>
      </p:scale>
      <p:origin x="0" y="22938"/>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DA226C6-3A02-4714-A787-985C3F952F3D}" type="datetimeFigureOut">
              <a:rPr lang="en-US"/>
              <a:pPr>
                <a:defRPr/>
              </a:pPr>
              <a:t>4/29/2013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63022ED-B1FF-4480-9B75-85499BA6E9AD}" type="slidenum">
              <a:rPr lang="en-US"/>
              <a:pPr>
                <a:defRPr/>
              </a:pPr>
              <a:t>‹#›</a:t>
            </a:fld>
            <a:endParaRPr lang="en-US"/>
          </a:p>
        </p:txBody>
      </p:sp>
    </p:spTree>
    <p:extLst>
      <p:ext uri="{BB962C8B-B14F-4D97-AF65-F5344CB8AC3E}">
        <p14:creationId xmlns="" xmlns:p14="http://schemas.microsoft.com/office/powerpoint/2010/main" val="11227045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253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C9B4732-A3A7-4471-84F6-745B1B17958A}" type="slidenum">
              <a:rPr lang="en-US" smtClean="0"/>
              <a:pPr eaLnBrk="1" hangingPunct="1"/>
              <a:t>10</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253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C9B4732-A3A7-4471-84F6-745B1B17958A}" type="slidenum">
              <a:rPr lang="en-US" smtClean="0"/>
              <a:pPr eaLnBrk="1" hangingPunct="1"/>
              <a:t>20</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253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C9B4732-A3A7-4471-84F6-745B1B17958A}" type="slidenum">
              <a:rPr lang="en-US" smtClean="0"/>
              <a:pPr eaLnBrk="1" hangingPunct="1"/>
              <a:t>11</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253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C9B4732-A3A7-4471-84F6-745B1B17958A}" type="slidenum">
              <a:rPr lang="en-US" smtClean="0"/>
              <a:pPr eaLnBrk="1" hangingPunct="1"/>
              <a:t>12</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253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C9B4732-A3A7-4471-84F6-745B1B17958A}" type="slidenum">
              <a:rPr lang="en-US" smtClean="0"/>
              <a:pPr eaLnBrk="1" hangingPunct="1"/>
              <a:t>13</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253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C9B4732-A3A7-4471-84F6-745B1B17958A}" type="slidenum">
              <a:rPr lang="en-US" smtClean="0"/>
              <a:pPr eaLnBrk="1" hangingPunct="1"/>
              <a:t>14</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253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C9B4732-A3A7-4471-84F6-745B1B17958A}" type="slidenum">
              <a:rPr lang="en-US" smtClean="0"/>
              <a:pPr eaLnBrk="1" hangingPunct="1"/>
              <a:t>15</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253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C9B4732-A3A7-4471-84F6-745B1B17958A}" type="slidenum">
              <a:rPr lang="en-US" smtClean="0"/>
              <a:pPr eaLnBrk="1" hangingPunct="1"/>
              <a:t>16</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253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C9B4732-A3A7-4471-84F6-745B1B17958A}" type="slidenum">
              <a:rPr lang="en-US" smtClean="0"/>
              <a:pPr eaLnBrk="1" hangingPunct="1"/>
              <a:t>17</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253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C9B4732-A3A7-4471-84F6-745B1B17958A}" type="slidenum">
              <a:rPr lang="en-US" smtClean="0"/>
              <a:pPr eaLnBrk="1" hangingPunct="1"/>
              <a:t>18</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FFFCC"/>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22860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B751BC15-10BA-4AAB-8332-3B9ED9071CB5}" type="slidenum">
              <a:rPr lang="en-US"/>
              <a:pPr>
                <a:defRPr/>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pic>
        <p:nvPicPr>
          <p:cNvPr id="10" name="Picture 9" descr="bacground.png"/>
          <p:cNvPicPr>
            <a:picLocks noChangeAspect="1"/>
          </p:cNvPicPr>
          <p:nvPr userDrawn="1"/>
        </p:nvPicPr>
        <p:blipFill>
          <a:blip r:embed="rId2" cstate="print"/>
          <a:stretch>
            <a:fillRect/>
          </a:stretch>
        </p:blipFill>
        <p:spPr>
          <a:xfrm>
            <a:off x="0" y="0"/>
            <a:ext cx="9144000" cy="1737360"/>
          </a:xfrm>
          <a:prstGeom prst="rect">
            <a:avLst/>
          </a:prstGeom>
        </p:spPr>
      </p:pic>
    </p:spTree>
    <p:extLst>
      <p:ext uri="{BB962C8B-B14F-4D97-AF65-F5344CB8AC3E}">
        <p14:creationId xmlns="" xmlns:p14="http://schemas.microsoft.com/office/powerpoint/2010/main" val="130649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44870541-D745-44C0-BE90-C3C17EBBB9E5}" type="slidenum">
              <a:rPr lang="en-US"/>
              <a:pPr>
                <a:defRPr/>
              </a:pPr>
              <a:t>‹#›</a:t>
            </a:fld>
            <a:endParaRPr lang="en-US"/>
          </a:p>
        </p:txBody>
      </p:sp>
    </p:spTree>
    <p:extLst>
      <p:ext uri="{BB962C8B-B14F-4D97-AF65-F5344CB8AC3E}">
        <p14:creationId xmlns="" xmlns:p14="http://schemas.microsoft.com/office/powerpoint/2010/main" val="648839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914400"/>
            <a:ext cx="22098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914400"/>
            <a:ext cx="64770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CB83BCFF-F362-4CD6-A284-B07A08B57E36}" type="slidenum">
              <a:rPr lang="en-US"/>
              <a:pPr>
                <a:defRPr/>
              </a:pPr>
              <a:t>‹#›</a:t>
            </a:fld>
            <a:endParaRPr lang="en-US"/>
          </a:p>
        </p:txBody>
      </p:sp>
    </p:spTree>
    <p:extLst>
      <p:ext uri="{BB962C8B-B14F-4D97-AF65-F5344CB8AC3E}">
        <p14:creationId xmlns="" xmlns:p14="http://schemas.microsoft.com/office/powerpoint/2010/main" val="2248107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066800"/>
            <a:ext cx="4038600" cy="50593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066800"/>
            <a:ext cx="4038600" cy="50593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sldNum" sz="quarter" idx="10"/>
          </p:nvPr>
        </p:nvSpPr>
        <p:spPr/>
        <p:txBody>
          <a:bodyPr/>
          <a:lstStyle>
            <a:lvl1pPr>
              <a:defRPr/>
            </a:lvl1pPr>
          </a:lstStyle>
          <a:p>
            <a:pPr>
              <a:defRPr/>
            </a:pPr>
            <a:fld id="{76596750-D97A-44E4-857B-EF191CC86EF1}" type="slidenum">
              <a:rPr lang="en-US"/>
              <a:pPr>
                <a:defRPr/>
              </a:pPr>
              <a:t>‹#›</a:t>
            </a:fld>
            <a:endParaRPr lang="en-US"/>
          </a:p>
        </p:txBody>
      </p:sp>
    </p:spTree>
    <p:extLst>
      <p:ext uri="{BB962C8B-B14F-4D97-AF65-F5344CB8AC3E}">
        <p14:creationId xmlns="" xmlns:p14="http://schemas.microsoft.com/office/powerpoint/2010/main" val="1621606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696200"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52400" y="1066800"/>
            <a:ext cx="8763000" cy="5181600"/>
          </a:xfrm>
        </p:spPr>
        <p:txBody>
          <a:bodyPr/>
          <a:lstStyle>
            <a:lvl1pPr>
              <a:defRPr b="1"/>
            </a:lvl1pPr>
            <a:lvl2pPr>
              <a:defRPr b="1"/>
            </a:lvl2pPr>
            <a:lvl3pPr>
              <a:defRPr b="1"/>
            </a:lvl3pPr>
            <a:lvl4pPr>
              <a:defRPr b="1"/>
            </a:lvl4pPr>
            <a:lvl5pPr>
              <a:defRPr b="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D68E8870-17DE-45C4-A8DD-7644B2422933}" type="slidenum">
              <a:rPr lang="en-US"/>
              <a:pPr>
                <a:defRPr/>
              </a:pPr>
              <a:t>‹#›</a:t>
            </a:fld>
            <a:endParaRPr lang="en-US"/>
          </a:p>
        </p:txBody>
      </p:sp>
    </p:spTree>
    <p:extLst>
      <p:ext uri="{BB962C8B-B14F-4D97-AF65-F5344CB8AC3E}">
        <p14:creationId xmlns="" xmlns:p14="http://schemas.microsoft.com/office/powerpoint/2010/main" val="2386874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sldNum" sz="quarter" idx="10"/>
          </p:nvPr>
        </p:nvSpPr>
        <p:spPr/>
        <p:txBody>
          <a:bodyPr/>
          <a:lstStyle>
            <a:lvl1pPr>
              <a:defRPr/>
            </a:lvl1pPr>
          </a:lstStyle>
          <a:p>
            <a:pPr>
              <a:defRPr/>
            </a:pPr>
            <a:fld id="{4838891D-17BF-46E7-A263-BBCAF4F047DE}" type="slidenum">
              <a:rPr lang="en-US"/>
              <a:pPr>
                <a:defRPr/>
              </a:pPr>
              <a:t>‹#›</a:t>
            </a:fld>
            <a:endParaRPr lang="en-US"/>
          </a:p>
        </p:txBody>
      </p:sp>
    </p:spTree>
    <p:extLst>
      <p:ext uri="{BB962C8B-B14F-4D97-AF65-F5344CB8AC3E}">
        <p14:creationId xmlns="" xmlns:p14="http://schemas.microsoft.com/office/powerpoint/2010/main" val="2982373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152400" y="9144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sldNum" sz="quarter" idx="10"/>
          </p:nvPr>
        </p:nvSpPr>
        <p:spPr/>
        <p:txBody>
          <a:bodyPr/>
          <a:lstStyle>
            <a:lvl1pPr>
              <a:defRPr/>
            </a:lvl1pPr>
          </a:lstStyle>
          <a:p>
            <a:pPr>
              <a:defRPr/>
            </a:pPr>
            <a:fld id="{DE4F642E-6884-49B2-97FE-70DABB9DDCD9}" type="slidenum">
              <a:rPr lang="en-US"/>
              <a:pPr>
                <a:defRPr/>
              </a:pPr>
              <a:t>‹#›</a:t>
            </a:fld>
            <a:endParaRPr lang="en-US"/>
          </a:p>
        </p:txBody>
      </p:sp>
    </p:spTree>
    <p:extLst>
      <p:ext uri="{BB962C8B-B14F-4D97-AF65-F5344CB8AC3E}">
        <p14:creationId xmlns="" xmlns:p14="http://schemas.microsoft.com/office/powerpoint/2010/main" val="321774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0668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752600"/>
            <a:ext cx="4040188" cy="43735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8200" y="10668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8200" y="1752600"/>
            <a:ext cx="4041775" cy="44084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a:spLocks noGrp="1" noChangeArrowheads="1"/>
          </p:cNvSpPr>
          <p:nvPr>
            <p:ph type="sldNum" sz="quarter" idx="10"/>
          </p:nvPr>
        </p:nvSpPr>
        <p:spPr/>
        <p:txBody>
          <a:bodyPr/>
          <a:lstStyle>
            <a:lvl1pPr>
              <a:defRPr/>
            </a:lvl1pPr>
          </a:lstStyle>
          <a:p>
            <a:pPr>
              <a:defRPr/>
            </a:pPr>
            <a:fld id="{2C7FE2C8-B0F0-4916-BF8E-7122415CCB1A}" type="slidenum">
              <a:rPr lang="en-US"/>
              <a:pPr>
                <a:defRPr/>
              </a:pPr>
              <a:t>‹#›</a:t>
            </a:fld>
            <a:endParaRPr lang="en-US"/>
          </a:p>
        </p:txBody>
      </p:sp>
    </p:spTree>
    <p:extLst>
      <p:ext uri="{BB962C8B-B14F-4D97-AF65-F5344CB8AC3E}">
        <p14:creationId xmlns="" xmlns:p14="http://schemas.microsoft.com/office/powerpoint/2010/main" val="784868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sldNum" sz="quarter" idx="10"/>
          </p:nvPr>
        </p:nvSpPr>
        <p:spPr/>
        <p:txBody>
          <a:bodyPr/>
          <a:lstStyle>
            <a:lvl1pPr>
              <a:defRPr/>
            </a:lvl1pPr>
          </a:lstStyle>
          <a:p>
            <a:pPr>
              <a:defRPr/>
            </a:pPr>
            <a:fld id="{289BC03D-34FD-4545-90A3-FA3F319B9A19}" type="slidenum">
              <a:rPr lang="en-US"/>
              <a:pPr>
                <a:defRPr/>
              </a:pPr>
              <a:t>‹#›</a:t>
            </a:fld>
            <a:endParaRPr lang="en-US"/>
          </a:p>
        </p:txBody>
      </p:sp>
    </p:spTree>
    <p:extLst>
      <p:ext uri="{BB962C8B-B14F-4D97-AF65-F5344CB8AC3E}">
        <p14:creationId xmlns="" xmlns:p14="http://schemas.microsoft.com/office/powerpoint/2010/main" val="309790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sldNum" sz="quarter" idx="10"/>
          </p:nvPr>
        </p:nvSpPr>
        <p:spPr/>
        <p:txBody>
          <a:bodyPr/>
          <a:lstStyle>
            <a:lvl1pPr>
              <a:defRPr/>
            </a:lvl1pPr>
          </a:lstStyle>
          <a:p>
            <a:pPr>
              <a:defRPr/>
            </a:pPr>
            <a:fld id="{F0ED1AA4-B0EB-4EDB-8F81-D8D34C8D45E4}" type="slidenum">
              <a:rPr lang="en-US"/>
              <a:pPr>
                <a:defRPr/>
              </a:pPr>
              <a:t>‹#›</a:t>
            </a:fld>
            <a:endParaRPr lang="en-US"/>
          </a:p>
        </p:txBody>
      </p:sp>
    </p:spTree>
    <p:extLst>
      <p:ext uri="{BB962C8B-B14F-4D97-AF65-F5344CB8AC3E}">
        <p14:creationId xmlns="" xmlns:p14="http://schemas.microsoft.com/office/powerpoint/2010/main" val="3275099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6477000" cy="8382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066800"/>
            <a:ext cx="5111750" cy="5059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066800"/>
            <a:ext cx="3008313" cy="505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p:txBody>
          <a:bodyPr/>
          <a:lstStyle>
            <a:lvl1pPr>
              <a:defRPr/>
            </a:lvl1pPr>
          </a:lstStyle>
          <a:p>
            <a:pPr>
              <a:defRPr/>
            </a:pPr>
            <a:fld id="{0E612143-6ED4-4405-8A7B-38281F8D0877}" type="slidenum">
              <a:rPr lang="en-US"/>
              <a:pPr>
                <a:defRPr/>
              </a:pPr>
              <a:t>‹#›</a:t>
            </a:fld>
            <a:endParaRPr lang="en-US"/>
          </a:p>
        </p:txBody>
      </p:sp>
    </p:spTree>
    <p:extLst>
      <p:ext uri="{BB962C8B-B14F-4D97-AF65-F5344CB8AC3E}">
        <p14:creationId xmlns="" xmlns:p14="http://schemas.microsoft.com/office/powerpoint/2010/main" val="2947642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28800" y="914400"/>
            <a:ext cx="5486400"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p:txBody>
          <a:bodyPr/>
          <a:lstStyle>
            <a:lvl1pPr>
              <a:defRPr/>
            </a:lvl1pPr>
          </a:lstStyle>
          <a:p>
            <a:pPr>
              <a:defRPr/>
            </a:pPr>
            <a:fld id="{E6663DCE-81DE-4AD4-880B-98053C758A63}" type="slidenum">
              <a:rPr lang="en-US"/>
              <a:pPr>
                <a:defRPr/>
              </a:pPr>
              <a:t>‹#›</a:t>
            </a:fld>
            <a:endParaRPr lang="en-US"/>
          </a:p>
        </p:txBody>
      </p:sp>
    </p:spTree>
    <p:extLst>
      <p:ext uri="{BB962C8B-B14F-4D97-AF65-F5344CB8AC3E}">
        <p14:creationId xmlns="" xmlns:p14="http://schemas.microsoft.com/office/powerpoint/2010/main" val="255880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bwMode="auto">
          <a:xfrm>
            <a:off x="152400" y="76200"/>
            <a:ext cx="76962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Rectangle 3"/>
          <p:cNvSpPr>
            <a:spLocks noGrp="1" noChangeArrowheads="1"/>
          </p:cNvSpPr>
          <p:nvPr>
            <p:ph type="body" idx="1"/>
          </p:nvPr>
        </p:nvSpPr>
        <p:spPr bwMode="auto">
          <a:xfrm>
            <a:off x="304800" y="990600"/>
            <a:ext cx="8610600" cy="525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Slide Number Placeholder 7"/>
          <p:cNvSpPr>
            <a:spLocks noGrp="1" noChangeArrowheads="1"/>
          </p:cNvSpPr>
          <p:nvPr>
            <p:ph type="sldNum" sz="quarter" idx="4"/>
          </p:nvPr>
        </p:nvSpPr>
        <p:spPr>
          <a:xfrm>
            <a:off x="6324600" y="6477000"/>
            <a:ext cx="2133600" cy="244475"/>
          </a:xfrm>
          <a:prstGeom prst="rect">
            <a:avLst/>
          </a:prstGeom>
        </p:spPr>
        <p:txBody>
          <a:bodyPr/>
          <a:lstStyle>
            <a:lvl1pPr algn="r">
              <a:defRPr sz="1400"/>
            </a:lvl1pPr>
          </a:lstStyle>
          <a:p>
            <a:pPr>
              <a:defRPr/>
            </a:pPr>
            <a:fld id="{B405C9D7-C0A3-4DBA-BE31-224FE632E90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Arial Narrow" pitchFamily="34" charset="0"/>
        </a:defRPr>
      </a:lvl2pPr>
      <a:lvl3pPr algn="l" rtl="0" eaLnBrk="0" fontAlgn="base" hangingPunct="0">
        <a:spcBef>
          <a:spcPct val="0"/>
        </a:spcBef>
        <a:spcAft>
          <a:spcPct val="0"/>
        </a:spcAft>
        <a:defRPr sz="3600">
          <a:solidFill>
            <a:schemeClr val="bg1"/>
          </a:solidFill>
          <a:latin typeface="Arial Narrow" pitchFamily="34" charset="0"/>
        </a:defRPr>
      </a:lvl3pPr>
      <a:lvl4pPr algn="l" rtl="0" eaLnBrk="0" fontAlgn="base" hangingPunct="0">
        <a:spcBef>
          <a:spcPct val="0"/>
        </a:spcBef>
        <a:spcAft>
          <a:spcPct val="0"/>
        </a:spcAft>
        <a:defRPr sz="3600">
          <a:solidFill>
            <a:schemeClr val="bg1"/>
          </a:solidFill>
          <a:latin typeface="Arial Narrow" pitchFamily="34" charset="0"/>
        </a:defRPr>
      </a:lvl4pPr>
      <a:lvl5pPr algn="l" rtl="0" eaLnBrk="0" fontAlgn="base" hangingPunct="0">
        <a:spcBef>
          <a:spcPct val="0"/>
        </a:spcBef>
        <a:spcAft>
          <a:spcPct val="0"/>
        </a:spcAft>
        <a:defRPr sz="3600">
          <a:solidFill>
            <a:schemeClr val="bg1"/>
          </a:solidFill>
          <a:latin typeface="Arial Narrow" pitchFamily="34" charset="0"/>
        </a:defRPr>
      </a:lvl5pPr>
      <a:lvl6pPr marL="457200" algn="l" rtl="0" fontAlgn="base">
        <a:spcBef>
          <a:spcPct val="0"/>
        </a:spcBef>
        <a:spcAft>
          <a:spcPct val="0"/>
        </a:spcAft>
        <a:defRPr sz="3600">
          <a:solidFill>
            <a:schemeClr val="bg1"/>
          </a:solidFill>
          <a:latin typeface="Arial Narrow" pitchFamily="34" charset="0"/>
        </a:defRPr>
      </a:lvl6pPr>
      <a:lvl7pPr marL="914400" algn="l" rtl="0" fontAlgn="base">
        <a:spcBef>
          <a:spcPct val="0"/>
        </a:spcBef>
        <a:spcAft>
          <a:spcPct val="0"/>
        </a:spcAft>
        <a:defRPr sz="3600">
          <a:solidFill>
            <a:schemeClr val="bg1"/>
          </a:solidFill>
          <a:latin typeface="Arial Narrow" pitchFamily="34" charset="0"/>
        </a:defRPr>
      </a:lvl7pPr>
      <a:lvl8pPr marL="1371600" algn="l" rtl="0" fontAlgn="base">
        <a:spcBef>
          <a:spcPct val="0"/>
        </a:spcBef>
        <a:spcAft>
          <a:spcPct val="0"/>
        </a:spcAft>
        <a:defRPr sz="3600">
          <a:solidFill>
            <a:schemeClr val="bg1"/>
          </a:solidFill>
          <a:latin typeface="Arial Narrow" pitchFamily="34" charset="0"/>
        </a:defRPr>
      </a:lvl8pPr>
      <a:lvl9pPr marL="1828800" algn="l" rtl="0" fontAlgn="base">
        <a:spcBef>
          <a:spcPct val="0"/>
        </a:spcBef>
        <a:spcAft>
          <a:spcPct val="0"/>
        </a:spcAft>
        <a:defRPr sz="3600">
          <a:solidFill>
            <a:schemeClr val="bg1"/>
          </a:solidFill>
          <a:latin typeface="Arial Narrow" pitchFamily="34" charset="0"/>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defRPr>
      </a:lvl2pPr>
      <a:lvl3pPr marL="1143000" indent="-228600" algn="l" rtl="0" eaLnBrk="0" fontAlgn="base" hangingPunct="0">
        <a:spcBef>
          <a:spcPct val="20000"/>
        </a:spcBef>
        <a:spcAft>
          <a:spcPct val="0"/>
        </a:spcAft>
        <a:buChar char="•"/>
        <a:defRPr sz="2400" b="1">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1600" b="1">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bwMode="auto">
          <a:xfrm>
            <a:off x="1066800" y="2263775"/>
            <a:ext cx="7010400" cy="1470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defRPr/>
            </a:pPr>
            <a:r>
              <a:rPr lang="en-US" sz="3600" b="1" kern="0" dirty="0" smtClean="0">
                <a:solidFill>
                  <a:srgbClr val="006600"/>
                </a:solidFill>
                <a:latin typeface="+mj-lt"/>
                <a:ea typeface="+mj-ea"/>
                <a:cs typeface="+mj-cs"/>
              </a:rPr>
              <a:t>Modeling a Chronic Disease Model and a Mental Health Model Using the Same Modeling Tools</a:t>
            </a:r>
          </a:p>
        </p:txBody>
      </p:sp>
      <p:sp>
        <p:nvSpPr>
          <p:cNvPr id="11" name="Rectangle 3"/>
          <p:cNvSpPr txBox="1">
            <a:spLocks noChangeArrowheads="1"/>
          </p:cNvSpPr>
          <p:nvPr/>
        </p:nvSpPr>
        <p:spPr bwMode="auto">
          <a:xfrm>
            <a:off x="228600" y="4419600"/>
            <a:ext cx="8686800"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2" anchor="t" anchorCtr="0" compatLnSpc="1">
            <a:prstTxWarp prst="textNoShape">
              <a:avLst/>
            </a:prstTxWarp>
          </a:bodyPr>
          <a:lstStyle/>
          <a:p>
            <a:pPr algn="ctr"/>
            <a:r>
              <a:rPr lang="en-US" sz="2400" b="1" dirty="0" smtClean="0"/>
              <a:t>Jacob </a:t>
            </a:r>
            <a:r>
              <a:rPr lang="en-US" sz="2400" b="1" dirty="0" err="1" smtClean="0"/>
              <a:t>Barhak</a:t>
            </a:r>
            <a:endParaRPr lang="en-US" sz="2400" b="1" dirty="0" smtClean="0"/>
          </a:p>
          <a:p>
            <a:pPr algn="ctr"/>
            <a:r>
              <a:rPr lang="en-US" sz="2400" b="1" dirty="0" smtClean="0"/>
              <a:t>Freelancer</a:t>
            </a:r>
          </a:p>
          <a:p>
            <a:pPr algn="ctr"/>
            <a:r>
              <a:rPr lang="en-US" sz="2400" b="1" dirty="0" smtClean="0"/>
              <a:t>Austin, Texas</a:t>
            </a:r>
          </a:p>
          <a:p>
            <a:pPr algn="ctr"/>
            <a:endParaRPr lang="en-US" sz="2400" b="1" dirty="0" smtClean="0"/>
          </a:p>
          <a:p>
            <a:pPr algn="ctr"/>
            <a:r>
              <a:rPr lang="en-US" sz="2400" b="1" dirty="0" smtClean="0"/>
              <a:t>H. Stephen </a:t>
            </a:r>
            <a:r>
              <a:rPr lang="en-US" sz="2400" b="1" dirty="0" err="1" smtClean="0"/>
              <a:t>Leff</a:t>
            </a:r>
            <a:endParaRPr lang="en-US" sz="2400" b="1" dirty="0" smtClean="0"/>
          </a:p>
          <a:p>
            <a:pPr algn="ctr"/>
            <a:r>
              <a:rPr lang="en-US" sz="2400" b="1" dirty="0" smtClean="0"/>
              <a:t>Harvard Medical School</a:t>
            </a:r>
            <a:endParaRPr lang="en-US" sz="2400" dirty="0" smtClean="0"/>
          </a:p>
          <a:p>
            <a:pPr algn="ctr"/>
            <a:r>
              <a:rPr lang="en-US" sz="2400" b="1" dirty="0" smtClean="0"/>
              <a:t>Cambridge, Massachusetts</a:t>
            </a:r>
            <a:endParaRPr lang="en-US"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Mental Health Model: Reimplementation</a:t>
            </a:r>
          </a:p>
        </p:txBody>
      </p:sp>
      <p:sp>
        <p:nvSpPr>
          <p:cNvPr id="9219" name="Rectangle 3"/>
          <p:cNvSpPr>
            <a:spLocks noGrp="1" noChangeArrowheads="1"/>
          </p:cNvSpPr>
          <p:nvPr>
            <p:ph type="body" idx="1"/>
          </p:nvPr>
        </p:nvSpPr>
        <p:spPr/>
        <p:txBody>
          <a:bodyPr>
            <a:normAutofit fontScale="92500" lnSpcReduction="20000"/>
          </a:bodyPr>
          <a:lstStyle/>
          <a:p>
            <a:pPr eaLnBrk="1" hangingPunct="1"/>
            <a:r>
              <a:rPr lang="en-US" dirty="0" smtClean="0"/>
              <a:t>This Mental Health Model was previously published:  </a:t>
            </a:r>
          </a:p>
          <a:p>
            <a:pPr lvl="1" eaLnBrk="1" hangingPunct="1"/>
            <a:r>
              <a:rPr lang="en-US" dirty="0" err="1" smtClean="0"/>
              <a:t>Leff</a:t>
            </a:r>
            <a:r>
              <a:rPr lang="en-US" dirty="0" smtClean="0"/>
              <a:t> H.S., Dada M., Graves S.C. (1986), An LP planning model for a mental health community support system. Management Science 32(2) 139-155</a:t>
            </a:r>
          </a:p>
          <a:p>
            <a:pPr lvl="1"/>
            <a:r>
              <a:rPr lang="en-US" dirty="0" err="1" smtClean="0"/>
              <a:t>Leff</a:t>
            </a:r>
            <a:r>
              <a:rPr lang="en-US" dirty="0" smtClean="0"/>
              <a:t>, H. S., Hughes, D., Chow, C., Noyes, S., &amp; </a:t>
            </a:r>
            <a:r>
              <a:rPr lang="en-US" dirty="0" err="1" smtClean="0"/>
              <a:t>Ostrow</a:t>
            </a:r>
            <a:r>
              <a:rPr lang="en-US" dirty="0" smtClean="0"/>
              <a:t>, L. (2009). A Mental Health Allocation and Planning Simulation Model: A Mental Health Planner's Perspective. In Y. </a:t>
            </a:r>
            <a:r>
              <a:rPr lang="en-US" dirty="0" err="1" smtClean="0"/>
              <a:t>Yuehwern</a:t>
            </a:r>
            <a:r>
              <a:rPr lang="en-US" dirty="0" smtClean="0"/>
              <a:t> (Ed.), Handbook of Healthcare Delivery Systems.</a:t>
            </a:r>
          </a:p>
          <a:p>
            <a:pPr eaLnBrk="1" hangingPunct="1"/>
            <a:endParaRPr lang="en-US" dirty="0" smtClean="0"/>
          </a:p>
          <a:p>
            <a:pPr eaLnBrk="1" hangingPunct="1"/>
            <a:r>
              <a:rPr lang="en-US" dirty="0" smtClean="0"/>
              <a:t>The implementation reports: </a:t>
            </a:r>
          </a:p>
          <a:p>
            <a:pPr lvl="1" eaLnBrk="1" hangingPunct="1"/>
            <a:r>
              <a:rPr lang="en-US" dirty="0" smtClean="0"/>
              <a:t>Number of individuals in each state each month</a:t>
            </a:r>
          </a:p>
          <a:p>
            <a:pPr lvl="1" eaLnBrk="1" hangingPunct="1"/>
            <a:r>
              <a:rPr lang="en-US" dirty="0" smtClean="0"/>
              <a:t>Monthly service costs &amp; Total costs</a:t>
            </a:r>
          </a:p>
          <a:p>
            <a:pPr lvl="1" eaLnBrk="1" hangingPunct="1"/>
            <a:r>
              <a:rPr lang="en-US" dirty="0" smtClean="0"/>
              <a:t>Number of transitions forward = improvement </a:t>
            </a:r>
          </a:p>
          <a:p>
            <a:pPr lvl="1" eaLnBrk="1" hangingPunct="1"/>
            <a:r>
              <a:rPr lang="en-US" dirty="0" smtClean="0"/>
              <a:t>Number of transitions backwards = regression</a:t>
            </a:r>
          </a:p>
          <a:p>
            <a:pPr lvl="1" eaLnBrk="1" hangingPunct="1"/>
            <a:r>
              <a:rPr lang="en-US" dirty="0" smtClean="0"/>
              <a:t>Number of individuals staying in the same state</a:t>
            </a:r>
          </a:p>
        </p:txBody>
      </p:sp>
      <p:sp>
        <p:nvSpPr>
          <p:cNvPr id="9220" name="Slide Number Placeholder 4"/>
          <p:cNvSpPr>
            <a:spLocks noGrp="1"/>
          </p:cNvSpPr>
          <p:nvPr>
            <p:ph type="sldNum"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AB71714-D8F9-4861-9D7C-E84E67F9720C}" type="slidenum">
              <a:rPr lang="en-US" smtClean="0"/>
              <a:pPr eaLnBrk="1" hangingPunct="1"/>
              <a:t>10</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Mental Health Model: Reimplementation </a:t>
            </a:r>
          </a:p>
        </p:txBody>
      </p:sp>
      <p:sp>
        <p:nvSpPr>
          <p:cNvPr id="9219" name="Rectangle 3"/>
          <p:cNvSpPr>
            <a:spLocks noGrp="1" noChangeArrowheads="1"/>
          </p:cNvSpPr>
          <p:nvPr>
            <p:ph type="body" idx="1"/>
          </p:nvPr>
        </p:nvSpPr>
        <p:spPr/>
        <p:txBody>
          <a:bodyPr/>
          <a:lstStyle/>
          <a:p>
            <a:pPr eaLnBrk="1" hangingPunct="1"/>
            <a:r>
              <a:rPr lang="en-US" dirty="0" smtClean="0"/>
              <a:t>The Reimplementation using the Python based Modeling Framework has the following advantages:</a:t>
            </a:r>
          </a:p>
          <a:p>
            <a:pPr eaLnBrk="1" hangingPunct="1"/>
            <a:r>
              <a:rPr lang="en-US" dirty="0" smtClean="0"/>
              <a:t>Micro-Simulation:</a:t>
            </a:r>
          </a:p>
          <a:p>
            <a:pPr lvl="1" eaLnBrk="1" hangingPunct="1"/>
            <a:r>
              <a:rPr lang="en-US" dirty="0" smtClean="0"/>
              <a:t>Each individual is modeled separately</a:t>
            </a:r>
          </a:p>
          <a:p>
            <a:pPr lvl="1" eaLnBrk="1" hangingPunct="1"/>
            <a:r>
              <a:rPr lang="en-US" dirty="0" smtClean="0"/>
              <a:t>Potential to add individual characteristics</a:t>
            </a:r>
          </a:p>
          <a:p>
            <a:pPr eaLnBrk="1" hangingPunct="1"/>
            <a:r>
              <a:rPr lang="en-US" dirty="0" smtClean="0"/>
              <a:t>Sensitivity Analysis:</a:t>
            </a:r>
          </a:p>
          <a:p>
            <a:pPr lvl="1" eaLnBrk="1" hangingPunct="1"/>
            <a:r>
              <a:rPr lang="en-US" dirty="0" smtClean="0"/>
              <a:t>Multiple Scenarios were executed</a:t>
            </a:r>
          </a:p>
          <a:p>
            <a:pPr lvl="1" eaLnBrk="1" hangingPunct="1"/>
            <a:r>
              <a:rPr lang="en-US" dirty="0" smtClean="0"/>
              <a:t>Perturbation as added to transition probabilities</a:t>
            </a:r>
          </a:p>
          <a:p>
            <a:pPr eaLnBrk="1" hangingPunct="1"/>
            <a:r>
              <a:rPr lang="en-US" dirty="0" smtClean="0"/>
              <a:t>Future benefits:</a:t>
            </a:r>
          </a:p>
          <a:p>
            <a:pPr lvl="1" eaLnBrk="1" hangingPunct="1"/>
            <a:r>
              <a:rPr lang="en-US" dirty="0" smtClean="0"/>
              <a:t>The Reference Model can be augmented with a mental health process</a:t>
            </a:r>
          </a:p>
        </p:txBody>
      </p:sp>
      <p:sp>
        <p:nvSpPr>
          <p:cNvPr id="9220" name="Slide Number Placeholder 4"/>
          <p:cNvSpPr>
            <a:spLocks noGrp="1"/>
          </p:cNvSpPr>
          <p:nvPr>
            <p:ph type="sldNum"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AB71714-D8F9-4861-9D7C-E84E67F9720C}" type="slidenum">
              <a:rPr lang="en-US" smtClean="0"/>
              <a:pPr eaLnBrk="1" hangingPunct="1"/>
              <a:t>11</a:t>
            </a:fld>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7" name="Object 3"/>
          <p:cNvGraphicFramePr>
            <a:graphicFrameLocks noChangeAspect="1"/>
          </p:cNvGraphicFramePr>
          <p:nvPr/>
        </p:nvGraphicFramePr>
        <p:xfrm>
          <a:off x="3505200" y="1981200"/>
          <a:ext cx="5486400" cy="4114800"/>
        </p:xfrm>
        <a:graphic>
          <a:graphicData uri="http://schemas.openxmlformats.org/presentationml/2006/ole">
            <p:oleObj spid="_x0000_s1027" name="Acrobat Document" r:id="rId4" imgW="5486278" imgH="4114598" progId="AcroExch.Document.7">
              <p:embed/>
            </p:oleObj>
          </a:graphicData>
        </a:graphic>
      </p:graphicFrame>
      <p:sp>
        <p:nvSpPr>
          <p:cNvPr id="9218" name="Rectangle 2"/>
          <p:cNvSpPr>
            <a:spLocks noGrp="1" noChangeArrowheads="1"/>
          </p:cNvSpPr>
          <p:nvPr>
            <p:ph type="title"/>
          </p:nvPr>
        </p:nvSpPr>
        <p:spPr/>
        <p:txBody>
          <a:bodyPr/>
          <a:lstStyle/>
          <a:p>
            <a:pPr eaLnBrk="1" hangingPunct="1"/>
            <a:r>
              <a:rPr lang="en-US" dirty="0" smtClean="0"/>
              <a:t>Mental Health Model: Results</a:t>
            </a:r>
          </a:p>
        </p:txBody>
      </p:sp>
      <p:sp>
        <p:nvSpPr>
          <p:cNvPr id="9219" name="Rectangle 3"/>
          <p:cNvSpPr>
            <a:spLocks noGrp="1" noChangeArrowheads="1"/>
          </p:cNvSpPr>
          <p:nvPr>
            <p:ph type="body" idx="1"/>
          </p:nvPr>
        </p:nvSpPr>
        <p:spPr/>
        <p:txBody>
          <a:bodyPr/>
          <a:lstStyle/>
          <a:p>
            <a:pPr eaLnBrk="1" hangingPunct="1"/>
            <a:r>
              <a:rPr lang="en-US" dirty="0" smtClean="0"/>
              <a:t>Percentage in Functional Level each </a:t>
            </a:r>
            <a:r>
              <a:rPr lang="en-US" dirty="0" smtClean="0"/>
              <a:t>month</a:t>
            </a:r>
            <a:endParaRPr lang="en-US" dirty="0" smtClean="0"/>
          </a:p>
          <a:p>
            <a:pPr eaLnBrk="1" hangingPunct="1"/>
            <a:r>
              <a:rPr lang="en-US" dirty="0" smtClean="0"/>
              <a:t>Shows high rate of disappearance from system</a:t>
            </a:r>
          </a:p>
        </p:txBody>
      </p:sp>
      <p:sp>
        <p:nvSpPr>
          <p:cNvPr id="9220" name="Slide Number Placeholder 4"/>
          <p:cNvSpPr>
            <a:spLocks noGrp="1"/>
          </p:cNvSpPr>
          <p:nvPr>
            <p:ph type="sldNum"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AB71714-D8F9-4861-9D7C-E84E67F9720C}" type="slidenum">
              <a:rPr lang="en-US" smtClean="0"/>
              <a:pPr eaLnBrk="1" hangingPunct="1"/>
              <a:t>12</a:t>
            </a:fld>
            <a:endParaRPr lang="en-US" smtClean="0"/>
          </a:p>
        </p:txBody>
      </p:sp>
      <p:sp>
        <p:nvSpPr>
          <p:cNvPr id="8" name="TextBox 7"/>
          <p:cNvSpPr txBox="1"/>
          <p:nvPr/>
        </p:nvSpPr>
        <p:spPr>
          <a:xfrm>
            <a:off x="4155757" y="4645223"/>
            <a:ext cx="492443" cy="307777"/>
          </a:xfrm>
          <a:prstGeom prst="rect">
            <a:avLst/>
          </a:prstGeom>
          <a:noFill/>
        </p:spPr>
        <p:txBody>
          <a:bodyPr wrap="none" rtlCol="0">
            <a:spAutoFit/>
          </a:bodyPr>
          <a:lstStyle/>
          <a:p>
            <a:r>
              <a:rPr lang="en-US" sz="1400" dirty="0" smtClean="0"/>
              <a:t>FL1</a:t>
            </a:r>
            <a:endParaRPr lang="en-US" sz="1400" dirty="0"/>
          </a:p>
        </p:txBody>
      </p:sp>
      <p:sp>
        <p:nvSpPr>
          <p:cNvPr id="10" name="TextBox 9"/>
          <p:cNvSpPr txBox="1"/>
          <p:nvPr/>
        </p:nvSpPr>
        <p:spPr>
          <a:xfrm>
            <a:off x="4155757" y="4340423"/>
            <a:ext cx="492443" cy="307777"/>
          </a:xfrm>
          <a:prstGeom prst="rect">
            <a:avLst/>
          </a:prstGeom>
          <a:noFill/>
        </p:spPr>
        <p:txBody>
          <a:bodyPr wrap="none" rtlCol="0">
            <a:spAutoFit/>
          </a:bodyPr>
          <a:lstStyle/>
          <a:p>
            <a:r>
              <a:rPr lang="en-US" sz="1400" dirty="0" smtClean="0"/>
              <a:t>FL2</a:t>
            </a:r>
            <a:endParaRPr lang="en-US" sz="1400" dirty="0"/>
          </a:p>
        </p:txBody>
      </p:sp>
      <p:sp>
        <p:nvSpPr>
          <p:cNvPr id="11" name="TextBox 10"/>
          <p:cNvSpPr txBox="1"/>
          <p:nvPr/>
        </p:nvSpPr>
        <p:spPr>
          <a:xfrm>
            <a:off x="4155757" y="3962400"/>
            <a:ext cx="492443" cy="307777"/>
          </a:xfrm>
          <a:prstGeom prst="rect">
            <a:avLst/>
          </a:prstGeom>
          <a:noFill/>
        </p:spPr>
        <p:txBody>
          <a:bodyPr wrap="none" rtlCol="0">
            <a:spAutoFit/>
          </a:bodyPr>
          <a:lstStyle/>
          <a:p>
            <a:r>
              <a:rPr lang="en-US" sz="1400" dirty="0" smtClean="0"/>
              <a:t>FL4</a:t>
            </a:r>
            <a:endParaRPr lang="en-US" sz="1400" dirty="0"/>
          </a:p>
        </p:txBody>
      </p:sp>
      <p:sp>
        <p:nvSpPr>
          <p:cNvPr id="12" name="TextBox 11"/>
          <p:cNvSpPr txBox="1"/>
          <p:nvPr/>
        </p:nvSpPr>
        <p:spPr>
          <a:xfrm>
            <a:off x="4155757" y="2511623"/>
            <a:ext cx="492443" cy="307777"/>
          </a:xfrm>
          <a:prstGeom prst="rect">
            <a:avLst/>
          </a:prstGeom>
          <a:noFill/>
        </p:spPr>
        <p:txBody>
          <a:bodyPr wrap="none" rtlCol="0">
            <a:spAutoFit/>
          </a:bodyPr>
          <a:lstStyle/>
          <a:p>
            <a:r>
              <a:rPr lang="en-US" sz="1400" dirty="0" smtClean="0"/>
              <a:t>FL3</a:t>
            </a:r>
            <a:endParaRPr lang="en-US" sz="1400" dirty="0"/>
          </a:p>
        </p:txBody>
      </p:sp>
      <p:sp>
        <p:nvSpPr>
          <p:cNvPr id="13" name="TextBox 12"/>
          <p:cNvSpPr txBox="1"/>
          <p:nvPr/>
        </p:nvSpPr>
        <p:spPr>
          <a:xfrm>
            <a:off x="4155757" y="3429000"/>
            <a:ext cx="492443" cy="307777"/>
          </a:xfrm>
          <a:prstGeom prst="rect">
            <a:avLst/>
          </a:prstGeom>
          <a:noFill/>
        </p:spPr>
        <p:txBody>
          <a:bodyPr wrap="none" rtlCol="0">
            <a:spAutoFit/>
          </a:bodyPr>
          <a:lstStyle/>
          <a:p>
            <a:r>
              <a:rPr lang="en-US" sz="1400" dirty="0" smtClean="0"/>
              <a:t>FL5</a:t>
            </a:r>
            <a:endParaRPr lang="en-US" sz="1400" dirty="0"/>
          </a:p>
        </p:txBody>
      </p:sp>
      <p:sp>
        <p:nvSpPr>
          <p:cNvPr id="14" name="TextBox 13"/>
          <p:cNvSpPr txBox="1"/>
          <p:nvPr/>
        </p:nvSpPr>
        <p:spPr>
          <a:xfrm>
            <a:off x="4155757" y="3048000"/>
            <a:ext cx="492443" cy="307777"/>
          </a:xfrm>
          <a:prstGeom prst="rect">
            <a:avLst/>
          </a:prstGeom>
          <a:noFill/>
        </p:spPr>
        <p:txBody>
          <a:bodyPr wrap="none" rtlCol="0">
            <a:spAutoFit/>
          </a:bodyPr>
          <a:lstStyle/>
          <a:p>
            <a:r>
              <a:rPr lang="en-US" sz="1400" dirty="0" smtClean="0"/>
              <a:t>FL6</a:t>
            </a:r>
            <a:endParaRPr lang="en-US" sz="1400" dirty="0"/>
          </a:p>
        </p:txBody>
      </p:sp>
      <p:sp>
        <p:nvSpPr>
          <p:cNvPr id="15" name="TextBox 14"/>
          <p:cNvSpPr txBox="1"/>
          <p:nvPr/>
        </p:nvSpPr>
        <p:spPr>
          <a:xfrm>
            <a:off x="7391400" y="2895600"/>
            <a:ext cx="931665" cy="307777"/>
          </a:xfrm>
          <a:prstGeom prst="rect">
            <a:avLst/>
          </a:prstGeom>
          <a:noFill/>
        </p:spPr>
        <p:txBody>
          <a:bodyPr wrap="none" rtlCol="0">
            <a:spAutoFit/>
          </a:bodyPr>
          <a:lstStyle/>
          <a:p>
            <a:r>
              <a:rPr lang="en-US" sz="1400" dirty="0" smtClean="0"/>
              <a:t>Unknown</a:t>
            </a:r>
            <a:endParaRPr lang="en-US" sz="1400" dirty="0"/>
          </a:p>
        </p:txBody>
      </p:sp>
      <p:sp>
        <p:nvSpPr>
          <p:cNvPr id="16" name="TextBox 15"/>
          <p:cNvSpPr txBox="1"/>
          <p:nvPr/>
        </p:nvSpPr>
        <p:spPr>
          <a:xfrm>
            <a:off x="7848600" y="5410200"/>
            <a:ext cx="662361" cy="307777"/>
          </a:xfrm>
          <a:prstGeom prst="rect">
            <a:avLst/>
          </a:prstGeom>
          <a:noFill/>
        </p:spPr>
        <p:txBody>
          <a:bodyPr wrap="none" rtlCol="0">
            <a:spAutoFit/>
          </a:bodyPr>
          <a:lstStyle/>
          <a:p>
            <a:r>
              <a:rPr lang="en-US" sz="1400" dirty="0" smtClean="0"/>
              <a:t>Death</a:t>
            </a:r>
            <a:endParaRPr lang="en-US" sz="1400" dirty="0"/>
          </a:p>
        </p:txBody>
      </p:sp>
      <p:sp>
        <p:nvSpPr>
          <p:cNvPr id="17" name="TextBox 16"/>
          <p:cNvSpPr txBox="1"/>
          <p:nvPr/>
        </p:nvSpPr>
        <p:spPr>
          <a:xfrm>
            <a:off x="6060757" y="5181600"/>
            <a:ext cx="492443" cy="307777"/>
          </a:xfrm>
          <a:prstGeom prst="rect">
            <a:avLst/>
          </a:prstGeom>
          <a:noFill/>
        </p:spPr>
        <p:txBody>
          <a:bodyPr wrap="none" rtlCol="0">
            <a:spAutoFit/>
          </a:bodyPr>
          <a:lstStyle/>
          <a:p>
            <a:r>
              <a:rPr lang="en-US" sz="1400" dirty="0" smtClean="0"/>
              <a:t>FL7</a:t>
            </a:r>
            <a:endParaRPr lang="en-US" sz="1400" dirty="0"/>
          </a:p>
        </p:txBody>
      </p:sp>
      <p:sp>
        <p:nvSpPr>
          <p:cNvPr id="18" name="TextBox 17"/>
          <p:cNvSpPr txBox="1"/>
          <p:nvPr/>
        </p:nvSpPr>
        <p:spPr>
          <a:xfrm>
            <a:off x="6096000" y="5864423"/>
            <a:ext cx="819455" cy="307777"/>
          </a:xfrm>
          <a:prstGeom prst="rect">
            <a:avLst/>
          </a:prstGeom>
          <a:noFill/>
        </p:spPr>
        <p:txBody>
          <a:bodyPr wrap="none" rtlCol="0">
            <a:spAutoFit/>
          </a:bodyPr>
          <a:lstStyle/>
          <a:p>
            <a:r>
              <a:rPr lang="en-US" sz="1400" b="1" dirty="0" smtClean="0"/>
              <a:t>Months</a:t>
            </a:r>
            <a:endParaRPr lang="en-US" sz="14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5" name="Object 3"/>
          <p:cNvGraphicFramePr>
            <a:graphicFrameLocks noChangeAspect="1"/>
          </p:cNvGraphicFramePr>
          <p:nvPr/>
        </p:nvGraphicFramePr>
        <p:xfrm>
          <a:off x="3505200" y="1981200"/>
          <a:ext cx="5486400" cy="4114800"/>
        </p:xfrm>
        <a:graphic>
          <a:graphicData uri="http://schemas.openxmlformats.org/presentationml/2006/ole">
            <p:oleObj spid="_x0000_s3075" name="Acrobat Document" r:id="rId4" imgW="5486278" imgH="4114598" progId="AcroExch.Document.7">
              <p:embed/>
            </p:oleObj>
          </a:graphicData>
        </a:graphic>
      </p:graphicFrame>
      <p:sp>
        <p:nvSpPr>
          <p:cNvPr id="9218" name="Rectangle 2"/>
          <p:cNvSpPr>
            <a:spLocks noGrp="1" noChangeArrowheads="1"/>
          </p:cNvSpPr>
          <p:nvPr>
            <p:ph type="title"/>
          </p:nvPr>
        </p:nvSpPr>
        <p:spPr/>
        <p:txBody>
          <a:bodyPr/>
          <a:lstStyle/>
          <a:p>
            <a:pPr eaLnBrk="1" hangingPunct="1"/>
            <a:r>
              <a:rPr lang="en-US" dirty="0" smtClean="0"/>
              <a:t>Mental Health Model: Results</a:t>
            </a:r>
          </a:p>
        </p:txBody>
      </p:sp>
      <p:sp>
        <p:nvSpPr>
          <p:cNvPr id="9219" name="Rectangle 3"/>
          <p:cNvSpPr>
            <a:spLocks noGrp="1" noChangeArrowheads="1"/>
          </p:cNvSpPr>
          <p:nvPr>
            <p:ph type="body" idx="1"/>
          </p:nvPr>
        </p:nvSpPr>
        <p:spPr/>
        <p:txBody>
          <a:bodyPr/>
          <a:lstStyle/>
          <a:p>
            <a:pPr eaLnBrk="1" hangingPunct="1"/>
            <a:r>
              <a:rPr lang="en-US" dirty="0" smtClean="0"/>
              <a:t>Transitions</a:t>
            </a:r>
          </a:p>
          <a:p>
            <a:pPr eaLnBrk="1" hangingPunct="1"/>
            <a:r>
              <a:rPr lang="en-US" dirty="0" smtClean="0"/>
              <a:t>Shows more improvement  than regression (roughly x2)</a:t>
            </a:r>
          </a:p>
          <a:p>
            <a:pPr eaLnBrk="1" hangingPunct="1"/>
            <a:endParaRPr lang="en-US" dirty="0" smtClean="0"/>
          </a:p>
          <a:p>
            <a:pPr eaLnBrk="1" hangingPunct="1"/>
            <a:endParaRPr lang="en-US" dirty="0" smtClean="0"/>
          </a:p>
          <a:p>
            <a:pPr eaLnBrk="1" hangingPunct="1">
              <a:buNone/>
            </a:pPr>
            <a:endParaRPr lang="en-US" dirty="0" smtClean="0"/>
          </a:p>
        </p:txBody>
      </p:sp>
      <p:sp>
        <p:nvSpPr>
          <p:cNvPr id="9220" name="Slide Number Placeholder 4"/>
          <p:cNvSpPr>
            <a:spLocks noGrp="1"/>
          </p:cNvSpPr>
          <p:nvPr>
            <p:ph type="sldNum"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AB71714-D8F9-4861-9D7C-E84E67F9720C}" type="slidenum">
              <a:rPr lang="en-US" smtClean="0"/>
              <a:pPr eaLnBrk="1" hangingPunct="1"/>
              <a:t>13</a:t>
            </a:fld>
            <a:endParaRPr lang="en-US" smtClean="0"/>
          </a:p>
        </p:txBody>
      </p:sp>
      <p:sp>
        <p:nvSpPr>
          <p:cNvPr id="7" name="TextBox 6"/>
          <p:cNvSpPr txBox="1"/>
          <p:nvPr/>
        </p:nvSpPr>
        <p:spPr>
          <a:xfrm>
            <a:off x="6096000" y="5864423"/>
            <a:ext cx="819455" cy="307777"/>
          </a:xfrm>
          <a:prstGeom prst="rect">
            <a:avLst/>
          </a:prstGeom>
          <a:noFill/>
        </p:spPr>
        <p:txBody>
          <a:bodyPr wrap="none" rtlCol="0">
            <a:spAutoFit/>
          </a:bodyPr>
          <a:lstStyle/>
          <a:p>
            <a:r>
              <a:rPr lang="en-US" sz="1400" b="1" dirty="0" smtClean="0"/>
              <a:t>Months</a:t>
            </a:r>
            <a:endParaRPr lang="en-US" sz="1400" b="1" dirty="0"/>
          </a:p>
        </p:txBody>
      </p:sp>
      <p:sp>
        <p:nvSpPr>
          <p:cNvPr id="8" name="TextBox 7"/>
          <p:cNvSpPr txBox="1"/>
          <p:nvPr/>
        </p:nvSpPr>
        <p:spPr>
          <a:xfrm>
            <a:off x="5296155" y="4873823"/>
            <a:ext cx="3085845" cy="307777"/>
          </a:xfrm>
          <a:prstGeom prst="rect">
            <a:avLst/>
          </a:prstGeom>
          <a:noFill/>
        </p:spPr>
        <p:txBody>
          <a:bodyPr wrap="none" rtlCol="0">
            <a:spAutoFit/>
          </a:bodyPr>
          <a:lstStyle/>
          <a:p>
            <a:pPr eaLnBrk="1" hangingPunct="1"/>
            <a:r>
              <a:rPr lang="en-US" sz="1400" dirty="0" smtClean="0"/>
              <a:t>Transitions Forwards = Improvement</a:t>
            </a:r>
          </a:p>
        </p:txBody>
      </p:sp>
      <p:sp>
        <p:nvSpPr>
          <p:cNvPr id="9" name="TextBox 8"/>
          <p:cNvSpPr txBox="1"/>
          <p:nvPr/>
        </p:nvSpPr>
        <p:spPr>
          <a:xfrm>
            <a:off x="5410200" y="5410200"/>
            <a:ext cx="3089051" cy="307777"/>
          </a:xfrm>
          <a:prstGeom prst="rect">
            <a:avLst/>
          </a:prstGeom>
          <a:noFill/>
        </p:spPr>
        <p:txBody>
          <a:bodyPr wrap="none" rtlCol="0">
            <a:spAutoFit/>
          </a:bodyPr>
          <a:lstStyle/>
          <a:p>
            <a:pPr eaLnBrk="1" hangingPunct="1"/>
            <a:r>
              <a:rPr lang="en-US" sz="1400" dirty="0" smtClean="0"/>
              <a:t>Transitions Backwards = Regression</a:t>
            </a:r>
          </a:p>
        </p:txBody>
      </p:sp>
      <p:sp>
        <p:nvSpPr>
          <p:cNvPr id="10" name="TextBox 9"/>
          <p:cNvSpPr txBox="1"/>
          <p:nvPr/>
        </p:nvSpPr>
        <p:spPr>
          <a:xfrm>
            <a:off x="5257800" y="3276600"/>
            <a:ext cx="1239122" cy="307777"/>
          </a:xfrm>
          <a:prstGeom prst="rect">
            <a:avLst/>
          </a:prstGeom>
          <a:noFill/>
        </p:spPr>
        <p:txBody>
          <a:bodyPr wrap="none" rtlCol="0">
            <a:spAutoFit/>
          </a:bodyPr>
          <a:lstStyle/>
          <a:p>
            <a:pPr eaLnBrk="1" hangingPunct="1"/>
            <a:r>
              <a:rPr lang="en-US" sz="1400" dirty="0" smtClean="0"/>
              <a:t>No Transition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nvGraphicFramePr>
        <p:xfrm>
          <a:off x="3505200" y="1981200"/>
          <a:ext cx="5486400" cy="4114800"/>
        </p:xfrm>
        <a:graphic>
          <a:graphicData uri="http://schemas.openxmlformats.org/presentationml/2006/ole">
            <p:oleObj spid="_x0000_s4099" name="Acrobat Document" r:id="rId4" imgW="5486278" imgH="4114598" progId="AcroExch.Document.7">
              <p:embed/>
            </p:oleObj>
          </a:graphicData>
        </a:graphic>
      </p:graphicFrame>
      <p:sp>
        <p:nvSpPr>
          <p:cNvPr id="9218" name="Rectangle 2"/>
          <p:cNvSpPr>
            <a:spLocks noGrp="1" noChangeArrowheads="1"/>
          </p:cNvSpPr>
          <p:nvPr>
            <p:ph type="title"/>
          </p:nvPr>
        </p:nvSpPr>
        <p:spPr/>
        <p:txBody>
          <a:bodyPr/>
          <a:lstStyle/>
          <a:p>
            <a:pPr eaLnBrk="1" hangingPunct="1"/>
            <a:r>
              <a:rPr lang="en-US" dirty="0" smtClean="0"/>
              <a:t>Mental Health Model: Results</a:t>
            </a:r>
          </a:p>
        </p:txBody>
      </p:sp>
      <p:sp>
        <p:nvSpPr>
          <p:cNvPr id="9219" name="Rectangle 3"/>
          <p:cNvSpPr>
            <a:spLocks noGrp="1" noChangeArrowheads="1"/>
          </p:cNvSpPr>
          <p:nvPr>
            <p:ph type="body" idx="1"/>
          </p:nvPr>
        </p:nvSpPr>
        <p:spPr/>
        <p:txBody>
          <a:bodyPr/>
          <a:lstStyle/>
          <a:p>
            <a:pPr eaLnBrk="1" hangingPunct="1"/>
            <a:r>
              <a:rPr lang="en-US" dirty="0" smtClean="0"/>
              <a:t>Sensitivity Analysis shows minor variation</a:t>
            </a:r>
          </a:p>
          <a:p>
            <a:pPr eaLnBrk="1" hangingPunct="1"/>
            <a:r>
              <a:rPr lang="en-US" dirty="0" smtClean="0"/>
              <a:t>Second Order Monte Carlo:</a:t>
            </a:r>
          </a:p>
          <a:p>
            <a:pPr lvl="1" eaLnBrk="1" hangingPunct="1"/>
            <a:r>
              <a:rPr lang="en-US" dirty="0" smtClean="0"/>
              <a:t>Uncertainty used:</a:t>
            </a:r>
          </a:p>
          <a:p>
            <a:pPr lvl="1" eaLnBrk="1" hangingPunct="1"/>
            <a:r>
              <a:rPr lang="en-US" dirty="0" smtClean="0"/>
              <a:t>Per Markov P</a:t>
            </a:r>
          </a:p>
          <a:p>
            <a:pPr lvl="1" eaLnBrk="1" hangingPunct="1"/>
            <a:r>
              <a:rPr lang="en-US" dirty="0" smtClean="0"/>
              <a:t>-3SD&lt;Normal(SD)&lt;3SD</a:t>
            </a:r>
          </a:p>
          <a:p>
            <a:pPr lvl="1" eaLnBrk="1" hangingPunct="1"/>
            <a:r>
              <a:rPr lang="en-US" dirty="0" smtClean="0"/>
              <a:t>Where:</a:t>
            </a:r>
          </a:p>
          <a:p>
            <a:pPr lvl="1" eaLnBrk="1" hangingPunct="1"/>
            <a:r>
              <a:rPr lang="en-US" dirty="0" smtClean="0"/>
              <a:t>SD ~ Bernoulli(P) </a:t>
            </a:r>
          </a:p>
          <a:p>
            <a:pPr lvl="1" eaLnBrk="1" hangingPunct="1"/>
            <a:r>
              <a:rPr lang="en-US" dirty="0" smtClean="0"/>
              <a:t>Repeated N=1000 times</a:t>
            </a:r>
          </a:p>
          <a:p>
            <a:pPr lvl="1" eaLnBrk="1" hangingPunct="1"/>
            <a:r>
              <a:rPr lang="en-US" dirty="0" smtClean="0"/>
              <a:t>SD = </a:t>
            </a:r>
            <a:r>
              <a:rPr lang="en-US" dirty="0" err="1" smtClean="0"/>
              <a:t>Sqrt</a:t>
            </a:r>
            <a:r>
              <a:rPr lang="en-US" dirty="0" smtClean="0"/>
              <a:t>(P*(1-P)/N)</a:t>
            </a:r>
          </a:p>
          <a:p>
            <a:pPr eaLnBrk="1" hangingPunct="1"/>
            <a:endParaRPr lang="en-US" dirty="0" smtClean="0"/>
          </a:p>
          <a:p>
            <a:pPr eaLnBrk="1" hangingPunct="1"/>
            <a:endParaRPr lang="en-US" dirty="0" smtClean="0"/>
          </a:p>
          <a:p>
            <a:pPr eaLnBrk="1" hangingPunct="1"/>
            <a:endParaRPr lang="en-US" dirty="0" smtClean="0"/>
          </a:p>
          <a:p>
            <a:pPr eaLnBrk="1" hangingPunct="1">
              <a:buNone/>
            </a:pPr>
            <a:endParaRPr lang="en-US" dirty="0" smtClean="0"/>
          </a:p>
        </p:txBody>
      </p:sp>
      <p:sp>
        <p:nvSpPr>
          <p:cNvPr id="9220" name="Slide Number Placeholder 4"/>
          <p:cNvSpPr>
            <a:spLocks noGrp="1"/>
          </p:cNvSpPr>
          <p:nvPr>
            <p:ph type="sldNum"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AB71714-D8F9-4861-9D7C-E84E67F9720C}" type="slidenum">
              <a:rPr lang="en-US" smtClean="0"/>
              <a:pPr eaLnBrk="1" hangingPunct="1"/>
              <a:t>14</a:t>
            </a:fld>
            <a:endParaRPr lang="en-US" smtClean="0"/>
          </a:p>
        </p:txBody>
      </p:sp>
      <p:sp>
        <p:nvSpPr>
          <p:cNvPr id="7" name="TextBox 6"/>
          <p:cNvSpPr txBox="1"/>
          <p:nvPr/>
        </p:nvSpPr>
        <p:spPr>
          <a:xfrm>
            <a:off x="6096000" y="5864423"/>
            <a:ext cx="819455" cy="307777"/>
          </a:xfrm>
          <a:prstGeom prst="rect">
            <a:avLst/>
          </a:prstGeom>
          <a:noFill/>
        </p:spPr>
        <p:txBody>
          <a:bodyPr wrap="none" rtlCol="0">
            <a:spAutoFit/>
          </a:bodyPr>
          <a:lstStyle/>
          <a:p>
            <a:r>
              <a:rPr lang="en-US" sz="1400" b="1" dirty="0" smtClean="0"/>
              <a:t>Months</a:t>
            </a:r>
            <a:endParaRPr lang="en-US" sz="1400" b="1" dirty="0"/>
          </a:p>
        </p:txBody>
      </p:sp>
      <p:sp>
        <p:nvSpPr>
          <p:cNvPr id="8" name="TextBox 7"/>
          <p:cNvSpPr txBox="1"/>
          <p:nvPr/>
        </p:nvSpPr>
        <p:spPr>
          <a:xfrm>
            <a:off x="5296155" y="4873823"/>
            <a:ext cx="3085845" cy="307777"/>
          </a:xfrm>
          <a:prstGeom prst="rect">
            <a:avLst/>
          </a:prstGeom>
          <a:noFill/>
        </p:spPr>
        <p:txBody>
          <a:bodyPr wrap="none" rtlCol="0">
            <a:spAutoFit/>
          </a:bodyPr>
          <a:lstStyle/>
          <a:p>
            <a:pPr eaLnBrk="1" hangingPunct="1"/>
            <a:r>
              <a:rPr lang="en-US" sz="1400" dirty="0" smtClean="0"/>
              <a:t>Transitions Forwards = Improvement</a:t>
            </a:r>
          </a:p>
        </p:txBody>
      </p:sp>
      <p:sp>
        <p:nvSpPr>
          <p:cNvPr id="9" name="TextBox 8"/>
          <p:cNvSpPr txBox="1"/>
          <p:nvPr/>
        </p:nvSpPr>
        <p:spPr>
          <a:xfrm>
            <a:off x="5410200" y="5410200"/>
            <a:ext cx="3089051" cy="307777"/>
          </a:xfrm>
          <a:prstGeom prst="rect">
            <a:avLst/>
          </a:prstGeom>
          <a:noFill/>
        </p:spPr>
        <p:txBody>
          <a:bodyPr wrap="none" rtlCol="0">
            <a:spAutoFit/>
          </a:bodyPr>
          <a:lstStyle/>
          <a:p>
            <a:pPr eaLnBrk="1" hangingPunct="1"/>
            <a:r>
              <a:rPr lang="en-US" sz="1400" dirty="0" smtClean="0"/>
              <a:t>Transitions Backwards = Regression</a:t>
            </a:r>
          </a:p>
        </p:txBody>
      </p:sp>
      <p:sp>
        <p:nvSpPr>
          <p:cNvPr id="10" name="TextBox 9"/>
          <p:cNvSpPr txBox="1"/>
          <p:nvPr/>
        </p:nvSpPr>
        <p:spPr>
          <a:xfrm>
            <a:off x="5257800" y="3276600"/>
            <a:ext cx="1239122" cy="307777"/>
          </a:xfrm>
          <a:prstGeom prst="rect">
            <a:avLst/>
          </a:prstGeom>
          <a:noFill/>
        </p:spPr>
        <p:txBody>
          <a:bodyPr wrap="none" rtlCol="0">
            <a:spAutoFit/>
          </a:bodyPr>
          <a:lstStyle/>
          <a:p>
            <a:pPr eaLnBrk="1" hangingPunct="1"/>
            <a:r>
              <a:rPr lang="en-US" sz="1400" dirty="0" smtClean="0"/>
              <a:t>No Transition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Quality Control</a:t>
            </a:r>
          </a:p>
        </p:txBody>
      </p:sp>
      <p:sp>
        <p:nvSpPr>
          <p:cNvPr id="9219" name="Rectangle 3"/>
          <p:cNvSpPr>
            <a:spLocks noGrp="1" noChangeArrowheads="1"/>
          </p:cNvSpPr>
          <p:nvPr>
            <p:ph type="body" idx="1"/>
          </p:nvPr>
        </p:nvSpPr>
        <p:spPr/>
        <p:txBody>
          <a:bodyPr/>
          <a:lstStyle/>
          <a:p>
            <a:pPr eaLnBrk="1" hangingPunct="1"/>
            <a:r>
              <a:rPr lang="en-US" dirty="0" smtClean="0"/>
              <a:t>Models are </a:t>
            </a:r>
            <a:r>
              <a:rPr lang="en-US" dirty="0" smtClean="0">
                <a:solidFill>
                  <a:srgbClr val="7030A0"/>
                </a:solidFill>
              </a:rPr>
              <a:t>prone to human error</a:t>
            </a:r>
            <a:r>
              <a:rPr lang="en-US" dirty="0" smtClean="0"/>
              <a:t>. </a:t>
            </a:r>
          </a:p>
          <a:p>
            <a:pPr eaLnBrk="1" hangingPunct="1"/>
            <a:r>
              <a:rPr lang="en-US" dirty="0" smtClean="0"/>
              <a:t>The following </a:t>
            </a:r>
            <a:r>
              <a:rPr lang="en-US" dirty="0" smtClean="0">
                <a:solidFill>
                  <a:srgbClr val="7030A0"/>
                </a:solidFill>
              </a:rPr>
              <a:t>techniques</a:t>
            </a:r>
            <a:r>
              <a:rPr lang="en-US" dirty="0" smtClean="0"/>
              <a:t> were used to </a:t>
            </a:r>
            <a:r>
              <a:rPr lang="en-US" dirty="0" smtClean="0">
                <a:solidFill>
                  <a:srgbClr val="7030A0"/>
                </a:solidFill>
              </a:rPr>
              <a:t>improve quality</a:t>
            </a:r>
            <a:r>
              <a:rPr lang="en-US" dirty="0" smtClean="0"/>
              <a:t>:</a:t>
            </a:r>
          </a:p>
          <a:p>
            <a:pPr lvl="1" eaLnBrk="1" hangingPunct="1"/>
            <a:endParaRPr lang="en-US" dirty="0" smtClean="0"/>
          </a:p>
          <a:p>
            <a:pPr lvl="1" eaLnBrk="1" hangingPunct="1"/>
            <a:r>
              <a:rPr lang="en-US" dirty="0" smtClean="0"/>
              <a:t>Equations were implemented twice separately</a:t>
            </a:r>
          </a:p>
          <a:p>
            <a:pPr lvl="1" eaLnBrk="1" hangingPunct="1"/>
            <a:r>
              <a:rPr lang="en-US" dirty="0" smtClean="0"/>
              <a:t>Test scripts were written to test implementation</a:t>
            </a:r>
          </a:p>
          <a:p>
            <a:pPr lvl="1" eaLnBrk="1" hangingPunct="1"/>
            <a:r>
              <a:rPr lang="en-US" dirty="0" smtClean="0"/>
              <a:t>Versioning</a:t>
            </a:r>
          </a:p>
          <a:p>
            <a:pPr lvl="1" eaLnBrk="1" hangingPunct="1"/>
            <a:r>
              <a:rPr lang="en-US" dirty="0" smtClean="0"/>
              <a:t>Documentation</a:t>
            </a:r>
          </a:p>
          <a:p>
            <a:pPr lvl="1" eaLnBrk="1" hangingPunct="1"/>
            <a:r>
              <a:rPr lang="en-US" dirty="0" smtClean="0"/>
              <a:t>Human inspection of code and results</a:t>
            </a:r>
          </a:p>
          <a:p>
            <a:pPr eaLnBrk="1" hangingPunct="1">
              <a:buNone/>
            </a:pPr>
            <a:endParaRPr lang="en-US" dirty="0" smtClean="0"/>
          </a:p>
        </p:txBody>
      </p:sp>
      <p:sp>
        <p:nvSpPr>
          <p:cNvPr id="9220" name="Slide Number Placeholder 4"/>
          <p:cNvSpPr>
            <a:spLocks noGrp="1"/>
          </p:cNvSpPr>
          <p:nvPr>
            <p:ph type="sldNum"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AB71714-D8F9-4861-9D7C-E84E67F9720C}" type="slidenum">
              <a:rPr lang="en-US" smtClean="0"/>
              <a:pPr eaLnBrk="1" hangingPunct="1"/>
              <a:t>15</a:t>
            </a:fld>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Summary &amp; Future Work</a:t>
            </a:r>
          </a:p>
        </p:txBody>
      </p:sp>
      <p:sp>
        <p:nvSpPr>
          <p:cNvPr id="9219" name="Rectangle 3"/>
          <p:cNvSpPr>
            <a:spLocks noGrp="1" noChangeArrowheads="1"/>
          </p:cNvSpPr>
          <p:nvPr>
            <p:ph type="body" idx="1"/>
          </p:nvPr>
        </p:nvSpPr>
        <p:spPr/>
        <p:txBody>
          <a:bodyPr/>
          <a:lstStyle/>
          <a:p>
            <a:pPr eaLnBrk="1" hangingPunct="1"/>
            <a:r>
              <a:rPr lang="en-US" dirty="0" smtClean="0"/>
              <a:t>1</a:t>
            </a:r>
            <a:r>
              <a:rPr lang="en-US" baseline="30000" dirty="0" smtClean="0"/>
              <a:t>st</a:t>
            </a:r>
            <a:r>
              <a:rPr lang="en-US" dirty="0" smtClean="0"/>
              <a:t> step towards </a:t>
            </a:r>
            <a:r>
              <a:rPr lang="en-US" dirty="0" smtClean="0">
                <a:solidFill>
                  <a:srgbClr val="7030A0"/>
                </a:solidFill>
              </a:rPr>
              <a:t>merging Mental &amp; Physical Health models</a:t>
            </a:r>
          </a:p>
          <a:p>
            <a:pPr eaLnBrk="1" hangingPunct="1"/>
            <a:endParaRPr lang="en-US" dirty="0" smtClean="0"/>
          </a:p>
          <a:p>
            <a:pPr eaLnBrk="1" hangingPunct="1"/>
            <a:r>
              <a:rPr lang="en-US" dirty="0" smtClean="0"/>
              <a:t>Future modeling work :</a:t>
            </a:r>
          </a:p>
          <a:p>
            <a:pPr lvl="1" eaLnBrk="1" hangingPunct="1">
              <a:buClr>
                <a:schemeClr val="tx1"/>
              </a:buClr>
            </a:pPr>
            <a:r>
              <a:rPr lang="en-US" dirty="0" smtClean="0"/>
              <a:t>Bridge </a:t>
            </a:r>
            <a:r>
              <a:rPr lang="en-US" dirty="0" smtClean="0">
                <a:solidFill>
                  <a:srgbClr val="7030A0"/>
                </a:solidFill>
              </a:rPr>
              <a:t>Yearly / Monthly </a:t>
            </a:r>
            <a:r>
              <a:rPr lang="en-US" dirty="0" smtClean="0"/>
              <a:t>Time Scale gap</a:t>
            </a:r>
          </a:p>
          <a:p>
            <a:pPr lvl="1" eaLnBrk="1" hangingPunct="1">
              <a:buClr>
                <a:schemeClr val="tx1"/>
              </a:buClr>
            </a:pPr>
            <a:r>
              <a:rPr lang="en-US" dirty="0" smtClean="0">
                <a:solidFill>
                  <a:srgbClr val="7030A0"/>
                </a:solidFill>
              </a:rPr>
              <a:t>Merge Models </a:t>
            </a:r>
            <a:r>
              <a:rPr lang="en-US" dirty="0" smtClean="0"/>
              <a:t>into one model with different processes</a:t>
            </a:r>
          </a:p>
          <a:p>
            <a:pPr lvl="1" eaLnBrk="1" hangingPunct="1">
              <a:buClr>
                <a:schemeClr val="tx1"/>
              </a:buClr>
            </a:pPr>
            <a:r>
              <a:rPr lang="en-US" dirty="0" smtClean="0"/>
              <a:t>Model </a:t>
            </a:r>
            <a:r>
              <a:rPr lang="en-US" dirty="0" smtClean="0">
                <a:solidFill>
                  <a:srgbClr val="7030A0"/>
                </a:solidFill>
              </a:rPr>
              <a:t>interactions between processes</a:t>
            </a:r>
          </a:p>
          <a:p>
            <a:pPr lvl="1" eaLnBrk="1" hangingPunct="1">
              <a:buClr>
                <a:schemeClr val="tx1"/>
              </a:buClr>
            </a:pPr>
            <a:r>
              <a:rPr lang="en-US" dirty="0" smtClean="0"/>
              <a:t>Enhancing Mental Health </a:t>
            </a:r>
            <a:r>
              <a:rPr lang="en-US" dirty="0" smtClean="0">
                <a:solidFill>
                  <a:srgbClr val="7030A0"/>
                </a:solidFill>
              </a:rPr>
              <a:t>beyond Markov</a:t>
            </a:r>
            <a:r>
              <a:rPr lang="en-US" dirty="0" smtClean="0"/>
              <a:t> = Individualized</a:t>
            </a:r>
          </a:p>
          <a:p>
            <a:pPr lvl="1" eaLnBrk="1" hangingPunct="1">
              <a:buClr>
                <a:schemeClr val="tx1"/>
              </a:buClr>
            </a:pPr>
            <a:r>
              <a:rPr lang="en-US" dirty="0" smtClean="0">
                <a:solidFill>
                  <a:srgbClr val="7030A0"/>
                </a:solidFill>
              </a:rPr>
              <a:t>Multiple Populations/Trials </a:t>
            </a:r>
            <a:r>
              <a:rPr lang="en-US" dirty="0" smtClean="0"/>
              <a:t>comparison</a:t>
            </a:r>
          </a:p>
        </p:txBody>
      </p:sp>
      <p:sp>
        <p:nvSpPr>
          <p:cNvPr id="9220" name="Slide Number Placeholder 4"/>
          <p:cNvSpPr>
            <a:spLocks noGrp="1"/>
          </p:cNvSpPr>
          <p:nvPr>
            <p:ph type="sldNum"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AB71714-D8F9-4861-9D7C-E84E67F9720C}" type="slidenum">
              <a:rPr lang="en-US" smtClean="0"/>
              <a:pPr eaLnBrk="1" hangingPunct="1"/>
              <a:t>16</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Summary &amp; Future Work</a:t>
            </a:r>
          </a:p>
        </p:txBody>
      </p:sp>
      <p:sp>
        <p:nvSpPr>
          <p:cNvPr id="9219" name="Rectangle 3"/>
          <p:cNvSpPr>
            <a:spLocks noGrp="1" noChangeArrowheads="1"/>
          </p:cNvSpPr>
          <p:nvPr>
            <p:ph type="body" idx="1"/>
          </p:nvPr>
        </p:nvSpPr>
        <p:spPr/>
        <p:txBody>
          <a:bodyPr/>
          <a:lstStyle/>
          <a:p>
            <a:pPr eaLnBrk="1" hangingPunct="1"/>
            <a:r>
              <a:rPr lang="en-US" dirty="0" smtClean="0"/>
              <a:t>The Modeling Framework itself is being </a:t>
            </a:r>
            <a:r>
              <a:rPr lang="en-US" dirty="0" smtClean="0">
                <a:solidFill>
                  <a:srgbClr val="7030A0"/>
                </a:solidFill>
              </a:rPr>
              <a:t>renovated </a:t>
            </a:r>
          </a:p>
          <a:p>
            <a:pPr eaLnBrk="1" hangingPunct="1"/>
            <a:endParaRPr lang="en-US" dirty="0" smtClean="0"/>
          </a:p>
          <a:p>
            <a:pPr eaLnBrk="1" hangingPunct="1"/>
            <a:r>
              <a:rPr lang="en-US" dirty="0" smtClean="0"/>
              <a:t>From IEST (Indirect Estimation and Simulation Tool):</a:t>
            </a:r>
          </a:p>
          <a:p>
            <a:pPr lvl="1" eaLnBrk="1" hangingPunct="1"/>
            <a:r>
              <a:rPr lang="en-US" dirty="0" smtClean="0"/>
              <a:t>Combines estimation and simulation capabilities</a:t>
            </a:r>
          </a:p>
          <a:p>
            <a:pPr lvl="1" eaLnBrk="1" hangingPunct="1"/>
            <a:r>
              <a:rPr lang="en-US" dirty="0" smtClean="0"/>
              <a:t>Supports legacy requirements</a:t>
            </a:r>
          </a:p>
          <a:p>
            <a:pPr eaLnBrk="1" hangingPunct="1"/>
            <a:endParaRPr lang="en-US" dirty="0" smtClean="0"/>
          </a:p>
          <a:p>
            <a:pPr eaLnBrk="1" hangingPunct="1"/>
            <a:r>
              <a:rPr lang="en-US" dirty="0" smtClean="0"/>
              <a:t>To MIST (</a:t>
            </a:r>
            <a:r>
              <a:rPr lang="en-US" dirty="0" err="1" smtClean="0"/>
              <a:t>MIcro</a:t>
            </a:r>
            <a:r>
              <a:rPr lang="en-US" dirty="0" smtClean="0"/>
              <a:t> Simulation Tool):</a:t>
            </a:r>
          </a:p>
          <a:p>
            <a:pPr lvl="1" eaLnBrk="1" hangingPunct="1"/>
            <a:r>
              <a:rPr lang="en-US" dirty="0" smtClean="0"/>
              <a:t>Simplified</a:t>
            </a:r>
          </a:p>
          <a:p>
            <a:pPr lvl="1" eaLnBrk="1" hangingPunct="1"/>
            <a:r>
              <a:rPr lang="en-US" dirty="0" smtClean="0"/>
              <a:t>Optimized for simulation</a:t>
            </a:r>
          </a:p>
          <a:p>
            <a:pPr lvl="1" eaLnBrk="1" hangingPunct="1"/>
            <a:r>
              <a:rPr lang="en-US" dirty="0" smtClean="0"/>
              <a:t>Intended to use recent technological advances</a:t>
            </a:r>
          </a:p>
          <a:p>
            <a:pPr eaLnBrk="1" hangingPunct="1">
              <a:buNone/>
            </a:pPr>
            <a:endParaRPr lang="en-US" dirty="0" smtClean="0"/>
          </a:p>
        </p:txBody>
      </p:sp>
      <p:sp>
        <p:nvSpPr>
          <p:cNvPr id="9220" name="Slide Number Placeholder 4"/>
          <p:cNvSpPr>
            <a:spLocks noGrp="1"/>
          </p:cNvSpPr>
          <p:nvPr>
            <p:ph type="sldNum"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AB71714-D8F9-4861-9D7C-E84E67F9720C}" type="slidenum">
              <a:rPr lang="en-US" smtClean="0"/>
              <a:pPr eaLnBrk="1" hangingPunct="1"/>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Acknowledgments</a:t>
            </a:r>
          </a:p>
        </p:txBody>
      </p:sp>
      <p:sp>
        <p:nvSpPr>
          <p:cNvPr id="9219" name="Rectangle 3"/>
          <p:cNvSpPr>
            <a:spLocks noGrp="1" noChangeArrowheads="1"/>
          </p:cNvSpPr>
          <p:nvPr>
            <p:ph type="body" idx="1"/>
          </p:nvPr>
        </p:nvSpPr>
        <p:spPr/>
        <p:txBody>
          <a:bodyPr>
            <a:normAutofit fontScale="77500" lnSpcReduction="20000"/>
          </a:bodyPr>
          <a:lstStyle/>
          <a:p>
            <a:pPr eaLnBrk="1" hangingPunct="1"/>
            <a:r>
              <a:rPr lang="en-US" dirty="0" smtClean="0"/>
              <a:t>The GPL modeling framework described above was supported by the Biostatistics and Economic Modeling Core of the MDRTC (P60DK020572) and by the Methods and Measurement Core of the MCDTR (P30DK092926), both funded by the National Institute of Diabetes and Digestive and Kidney Diseases. The modeling framework was initially defined as GPL and was funded by Chronic Disease Modeling for Clinical Research Innovations grant (R21DK075077) from the same institute.</a:t>
            </a:r>
          </a:p>
          <a:p>
            <a:pPr eaLnBrk="1" hangingPunct="1"/>
            <a:endParaRPr lang="en-US" dirty="0" smtClean="0"/>
          </a:p>
          <a:p>
            <a:pPr eaLnBrk="1" hangingPunct="1"/>
            <a:r>
              <a:rPr lang="en-US" dirty="0" smtClean="0"/>
              <a:t>The Reference Model was developed independently without financial support.</a:t>
            </a:r>
          </a:p>
          <a:p>
            <a:pPr eaLnBrk="1" hangingPunct="1"/>
            <a:endParaRPr lang="en-US" dirty="0" smtClean="0"/>
          </a:p>
          <a:p>
            <a:pPr eaLnBrk="1" hangingPunct="1"/>
            <a:r>
              <a:rPr lang="en-US" dirty="0" smtClean="0"/>
              <a:t>The Mental Health Model development was initially supported by National Institute of Mental Health Grant No. IR01-MH33581-02. Since then it has been supported by funds from various State and County planning projects. The reimplementation of the model described in this paper was not supported financially.</a:t>
            </a:r>
          </a:p>
          <a:p>
            <a:pPr lvl="1" eaLnBrk="1" hangingPunct="1"/>
            <a:endParaRPr lang="en-US" dirty="0" smtClean="0"/>
          </a:p>
          <a:p>
            <a:pPr lvl="1" eaLnBrk="1" hangingPunct="1"/>
            <a:endParaRPr lang="en-US" dirty="0" smtClean="0"/>
          </a:p>
          <a:p>
            <a:pPr lvl="1" eaLnBrk="1" hangingPunct="1"/>
            <a:endParaRPr lang="en-US" dirty="0" smtClean="0"/>
          </a:p>
          <a:p>
            <a:pPr eaLnBrk="1" hangingPunct="1">
              <a:buNone/>
            </a:pPr>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eaLnBrk="1" hangingPunct="1">
              <a:buNone/>
            </a:pPr>
            <a:endParaRPr lang="en-US" dirty="0" smtClean="0"/>
          </a:p>
        </p:txBody>
      </p:sp>
      <p:sp>
        <p:nvSpPr>
          <p:cNvPr id="9220" name="Slide Number Placeholder 4"/>
          <p:cNvSpPr>
            <a:spLocks noGrp="1"/>
          </p:cNvSpPr>
          <p:nvPr>
            <p:ph type="sldNum"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AB71714-D8F9-4861-9D7C-E84E67F9720C}" type="slidenum">
              <a:rPr lang="en-US" smtClean="0"/>
              <a:pPr eaLnBrk="1" hangingPunct="1"/>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Risk Equations from the Literature Blinded</a:t>
            </a:r>
            <a:endParaRPr lang="en-US" dirty="0"/>
          </a:p>
        </p:txBody>
      </p:sp>
      <p:graphicFrame>
        <p:nvGraphicFramePr>
          <p:cNvPr id="5" name="Content Placeholder 4"/>
          <p:cNvGraphicFramePr>
            <a:graphicFrameLocks noGrp="1"/>
          </p:cNvGraphicFramePr>
          <p:nvPr>
            <p:ph idx="1"/>
          </p:nvPr>
        </p:nvGraphicFramePr>
        <p:xfrm>
          <a:off x="1219200" y="2057400"/>
          <a:ext cx="7315200" cy="3886200"/>
        </p:xfrm>
        <a:graphic>
          <a:graphicData uri="http://schemas.openxmlformats.org/drawingml/2006/table">
            <a:tbl>
              <a:tblPr/>
              <a:tblGrid>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tblGrid>
              <a:tr h="388620">
                <a:tc>
                  <a:txBody>
                    <a:bodyPr/>
                    <a:lstStyle/>
                    <a:p>
                      <a:pPr algn="ctr" fontAlgn="b"/>
                      <a:endParaRPr lang="en-US" sz="1100" b="1" i="0" u="none" strike="noStrike" dirty="0">
                        <a:solidFill>
                          <a:srgbClr val="000000"/>
                        </a:solidFill>
                        <a:latin typeface="Calibri"/>
                      </a:endParaRP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2</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3</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4</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5</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6</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7</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8</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9</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10</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11</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12</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13</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14</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15</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16</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17</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18</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19</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20</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21</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22</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23</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24</a:t>
                      </a:r>
                    </a:p>
                  </a:txBody>
                  <a:tcPr marL="9525" marR="9525" marT="9525" marB="0" anchor="ctr">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1</a:t>
                      </a:r>
                    </a:p>
                  </a:txBody>
                  <a:tcPr marL="9525" marR="9525" marT="9525" marB="0" anchor="ctr">
                    <a:lnL>
                      <a:noFill/>
                    </a:lnL>
                    <a:lnR>
                      <a:noFill/>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2</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3</a:t>
                      </a:r>
                    </a:p>
                  </a:txBody>
                  <a:tcPr marL="9525" marR="9525" marT="9525" marB="0" anchor="ctr">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4</a:t>
                      </a:r>
                    </a:p>
                  </a:txBody>
                  <a:tcPr marL="9525" marR="9525" marT="9525" marB="0" anchor="ctr">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solidFill>
                      <a:schemeClr val="bg1"/>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r>
              <a:tr h="388620">
                <a:tc>
                  <a:txBody>
                    <a:bodyPr/>
                    <a:lstStyle/>
                    <a:p>
                      <a:pPr algn="ctr" fontAlgn="b"/>
                      <a:r>
                        <a:rPr lang="en-US" sz="1100" b="1" i="0" u="none" strike="noStrike" dirty="0">
                          <a:solidFill>
                            <a:srgbClr val="000000"/>
                          </a:solidFill>
                          <a:latin typeface="Calibri"/>
                        </a:rPr>
                        <a:t>5</a:t>
                      </a:r>
                    </a:p>
                  </a:txBody>
                  <a:tcPr marL="9525" marR="9525" marT="9525" marB="0" anchor="ctr">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6</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7</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8</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9</a:t>
                      </a:r>
                    </a:p>
                  </a:txBody>
                  <a:tcPr marL="9525" marR="9525" marT="9525" marB="0" anchor="ctr">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r>
            </a:tbl>
          </a:graphicData>
        </a:graphic>
      </p:graphicFrame>
      <p:sp>
        <p:nvSpPr>
          <p:cNvPr id="6" name="TextBox 5"/>
          <p:cNvSpPr txBox="1"/>
          <p:nvPr/>
        </p:nvSpPr>
        <p:spPr>
          <a:xfrm>
            <a:off x="152400" y="3276600"/>
            <a:ext cx="1219200" cy="646331"/>
          </a:xfrm>
          <a:prstGeom prst="rect">
            <a:avLst/>
          </a:prstGeom>
          <a:noFill/>
        </p:spPr>
        <p:txBody>
          <a:bodyPr wrap="square" rtlCol="0">
            <a:spAutoFit/>
          </a:bodyPr>
          <a:lstStyle/>
          <a:p>
            <a:pPr algn="ctr"/>
            <a:r>
              <a:rPr lang="en-US" dirty="0" smtClean="0"/>
              <a:t>Risk Equations</a:t>
            </a:r>
            <a:endParaRPr lang="en-US" dirty="0"/>
          </a:p>
        </p:txBody>
      </p:sp>
      <p:sp>
        <p:nvSpPr>
          <p:cNvPr id="7" name="TextBox 6"/>
          <p:cNvSpPr txBox="1"/>
          <p:nvPr/>
        </p:nvSpPr>
        <p:spPr>
          <a:xfrm>
            <a:off x="2895600" y="1752600"/>
            <a:ext cx="2895600" cy="369332"/>
          </a:xfrm>
          <a:prstGeom prst="rect">
            <a:avLst/>
          </a:prstGeom>
          <a:noFill/>
        </p:spPr>
        <p:txBody>
          <a:bodyPr wrap="square" rtlCol="0">
            <a:spAutoFit/>
          </a:bodyPr>
          <a:lstStyle/>
          <a:p>
            <a:pPr algn="ctr"/>
            <a:r>
              <a:rPr lang="en-US" dirty="0" smtClean="0"/>
              <a:t>Bio-Markers / Parameters</a:t>
            </a:r>
            <a:endParaRPr lang="en-US" dirty="0"/>
          </a:p>
        </p:txBody>
      </p:sp>
      <p:grpSp>
        <p:nvGrpSpPr>
          <p:cNvPr id="3" name="Group 9"/>
          <p:cNvGrpSpPr/>
          <p:nvPr/>
        </p:nvGrpSpPr>
        <p:grpSpPr>
          <a:xfrm>
            <a:off x="3429000" y="2133600"/>
            <a:ext cx="2286000" cy="4343400"/>
            <a:chOff x="3429000" y="1905000"/>
            <a:chExt cx="2286000" cy="4495800"/>
          </a:xfrm>
        </p:grpSpPr>
        <p:sp>
          <p:nvSpPr>
            <p:cNvPr id="8" name="Rectangle 7"/>
            <p:cNvSpPr/>
            <p:nvPr/>
          </p:nvSpPr>
          <p:spPr>
            <a:xfrm>
              <a:off x="4419600" y="1905000"/>
              <a:ext cx="304800" cy="3962400"/>
            </a:xfrm>
            <a:prstGeom prst="rect">
              <a:avLst/>
            </a:prstGeom>
            <a:noFill/>
            <a:ln>
              <a:solidFill>
                <a:srgbClr val="FF0000"/>
              </a:solidFill>
            </a:ln>
            <a:effectLst>
              <a:glow rad="1016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p:cNvSpPr txBox="1"/>
            <p:nvPr/>
          </p:nvSpPr>
          <p:spPr>
            <a:xfrm>
              <a:off x="3429000" y="6019800"/>
              <a:ext cx="2286000" cy="381000"/>
            </a:xfrm>
            <a:prstGeom prst="rect">
              <a:avLst/>
            </a:prstGeom>
            <a:noFill/>
          </p:spPr>
          <p:txBody>
            <a:bodyPr wrap="square" rtlCol="0">
              <a:spAutoFit/>
            </a:bodyPr>
            <a:lstStyle/>
            <a:p>
              <a:pPr algn="ctr"/>
              <a:r>
                <a:rPr lang="en-US" dirty="0" smtClean="0">
                  <a:solidFill>
                    <a:srgbClr val="FF0000"/>
                  </a:solidFill>
                </a:rPr>
                <a:t>Smoke</a:t>
              </a:r>
              <a:endParaRPr lang="en-US" dirty="0">
                <a:solidFill>
                  <a:srgbClr val="FF0000"/>
                </a:solidFill>
              </a:endParaRPr>
            </a:p>
          </p:txBody>
        </p:sp>
      </p:grpSp>
      <p:sp>
        <p:nvSpPr>
          <p:cNvPr id="13" name="Rounded Rectangular Callout 12"/>
          <p:cNvSpPr/>
          <p:nvPr/>
        </p:nvSpPr>
        <p:spPr>
          <a:xfrm>
            <a:off x="381000" y="990600"/>
            <a:ext cx="8610600" cy="762000"/>
          </a:xfrm>
          <a:prstGeom prst="wedgeRoundRectCallout">
            <a:avLst>
              <a:gd name="adj1" fmla="val 26192"/>
              <a:gd name="adj2" fmla="val 101497"/>
              <a:gd name="adj3" fmla="val 16667"/>
            </a:avLst>
          </a:prstGeom>
          <a:noFill/>
          <a:ln>
            <a:solidFill>
              <a:srgbClr val="66003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solidFill>
                  <a:srgbClr val="660033"/>
                </a:solidFill>
              </a:rPr>
              <a:t>A1c, ACR, AF, Age, </a:t>
            </a:r>
            <a:r>
              <a:rPr lang="en-US" sz="1600" dirty="0" err="1" smtClean="0">
                <a:solidFill>
                  <a:srgbClr val="660033"/>
                </a:solidFill>
              </a:rPr>
              <a:t>AgeAtDiagnosisOfDiabetes</a:t>
            </a:r>
            <a:r>
              <a:rPr lang="en-US" sz="1600" dirty="0" smtClean="0">
                <a:solidFill>
                  <a:srgbClr val="660033"/>
                </a:solidFill>
              </a:rPr>
              <a:t>, BMI, DBP, DiabetesType2, </a:t>
            </a:r>
            <a:r>
              <a:rPr lang="en-US" sz="1600" dirty="0" err="1" smtClean="0">
                <a:solidFill>
                  <a:srgbClr val="660033"/>
                </a:solidFill>
              </a:rPr>
              <a:t>FamilyHistoryCHD</a:t>
            </a:r>
            <a:r>
              <a:rPr lang="en-US" sz="1600" dirty="0" smtClean="0">
                <a:solidFill>
                  <a:srgbClr val="660033"/>
                </a:solidFill>
              </a:rPr>
              <a:t>, HDL, LDL, </a:t>
            </a:r>
            <a:r>
              <a:rPr lang="en-US" sz="1600" dirty="0" err="1" smtClean="0">
                <a:solidFill>
                  <a:srgbClr val="660033"/>
                </a:solidFill>
              </a:rPr>
              <a:t>LipidRatio</a:t>
            </a:r>
            <a:r>
              <a:rPr lang="en-US" sz="1600" dirty="0" smtClean="0">
                <a:solidFill>
                  <a:srgbClr val="660033"/>
                </a:solidFill>
              </a:rPr>
              <a:t>, </a:t>
            </a:r>
            <a:r>
              <a:rPr lang="en-US" sz="1600" dirty="0" err="1" smtClean="0">
                <a:solidFill>
                  <a:srgbClr val="660033"/>
                </a:solidFill>
              </a:rPr>
              <a:t>MacroAlbuminuria</a:t>
            </a:r>
            <a:r>
              <a:rPr lang="en-US" sz="1600" dirty="0" smtClean="0">
                <a:solidFill>
                  <a:srgbClr val="660033"/>
                </a:solidFill>
              </a:rPr>
              <a:t>, Male, </a:t>
            </a:r>
            <a:r>
              <a:rPr lang="en-US" sz="1600" dirty="0" err="1" smtClean="0">
                <a:solidFill>
                  <a:srgbClr val="660033"/>
                </a:solidFill>
              </a:rPr>
              <a:t>MicroAlbuminuria</a:t>
            </a:r>
            <a:r>
              <a:rPr lang="en-US" sz="1600" dirty="0" smtClean="0">
                <a:solidFill>
                  <a:srgbClr val="660033"/>
                </a:solidFill>
              </a:rPr>
              <a:t>, Race, </a:t>
            </a:r>
            <a:r>
              <a:rPr lang="en-US" sz="1600" dirty="0" err="1" smtClean="0">
                <a:solidFill>
                  <a:srgbClr val="660033"/>
                </a:solidFill>
              </a:rPr>
              <a:t>RheumatoidArthritis</a:t>
            </a:r>
            <a:r>
              <a:rPr lang="en-US" sz="1600" dirty="0" smtClean="0">
                <a:solidFill>
                  <a:srgbClr val="660033"/>
                </a:solidFill>
              </a:rPr>
              <a:t> , SBP, Smoke, </a:t>
            </a:r>
            <a:r>
              <a:rPr lang="en-US" sz="1600" dirty="0" err="1" smtClean="0">
                <a:solidFill>
                  <a:srgbClr val="660033"/>
                </a:solidFill>
              </a:rPr>
              <a:t>Survive_MI</a:t>
            </a:r>
            <a:r>
              <a:rPr lang="en-US" sz="1600" dirty="0" smtClean="0">
                <a:solidFill>
                  <a:srgbClr val="660033"/>
                </a:solidFill>
              </a:rPr>
              <a:t>, </a:t>
            </a:r>
            <a:r>
              <a:rPr lang="en-US" sz="1600" dirty="0" err="1" smtClean="0">
                <a:solidFill>
                  <a:srgbClr val="660033"/>
                </a:solidFill>
              </a:rPr>
              <a:t>Survive_Stroke</a:t>
            </a:r>
            <a:r>
              <a:rPr lang="en-US" sz="1600" dirty="0" smtClean="0">
                <a:solidFill>
                  <a:srgbClr val="660033"/>
                </a:solidFill>
              </a:rPr>
              <a:t>, TC, Townsend, </a:t>
            </a:r>
            <a:r>
              <a:rPr lang="en-US" sz="1600" dirty="0" err="1" smtClean="0">
                <a:solidFill>
                  <a:srgbClr val="660033"/>
                </a:solidFill>
              </a:rPr>
              <a:t>TreatedHypertension</a:t>
            </a:r>
            <a:endParaRPr lang="en-US" sz="1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839200" cy="5181600"/>
          </a:xfrm>
        </p:spPr>
        <p:txBody>
          <a:bodyPr>
            <a:normAutofit/>
          </a:bodyPr>
          <a:lstStyle/>
          <a:p>
            <a:pPr>
              <a:buNone/>
            </a:pPr>
            <a:endParaRPr lang="en-US" dirty="0" smtClean="0"/>
          </a:p>
        </p:txBody>
      </p:sp>
      <p:sp>
        <p:nvSpPr>
          <p:cNvPr id="236" name="Vertical Scroll 235"/>
          <p:cNvSpPr/>
          <p:nvPr/>
        </p:nvSpPr>
        <p:spPr>
          <a:xfrm>
            <a:off x="76200" y="1219200"/>
            <a:ext cx="2133600" cy="5029200"/>
          </a:xfrm>
          <a:prstGeom prst="verticalScroll">
            <a:avLst>
              <a:gd name="adj" fmla="val 89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6"/>
                </a:solidFill>
              </a:rPr>
              <a:t>Python Based</a:t>
            </a:r>
          </a:p>
          <a:p>
            <a:pPr algn="ctr"/>
            <a:r>
              <a:rPr lang="en-US" sz="2400" b="1" dirty="0" smtClean="0">
                <a:solidFill>
                  <a:schemeClr val="accent6"/>
                </a:solidFill>
              </a:rPr>
              <a:t>Modeling Framework</a:t>
            </a:r>
            <a:endParaRPr lang="en-US" sz="2400" b="1" dirty="0">
              <a:solidFill>
                <a:schemeClr val="accent6"/>
              </a:solidFill>
            </a:endParaRPr>
          </a:p>
        </p:txBody>
      </p:sp>
      <p:sp>
        <p:nvSpPr>
          <p:cNvPr id="243" name="Horizontal Scroll 242"/>
          <p:cNvSpPr/>
          <p:nvPr/>
        </p:nvSpPr>
        <p:spPr>
          <a:xfrm>
            <a:off x="457200" y="1524000"/>
            <a:ext cx="1447800" cy="1447800"/>
          </a:xfrm>
          <a:prstGeom prst="horizontalScroll">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accent6"/>
                </a:solidFill>
              </a:rPr>
              <a:t>Chronic Disease Model</a:t>
            </a:r>
            <a:endParaRPr lang="en-US" sz="2000" b="1" dirty="0">
              <a:solidFill>
                <a:schemeClr val="accent6"/>
              </a:solidFill>
            </a:endParaRPr>
          </a:p>
        </p:txBody>
      </p:sp>
      <p:sp>
        <p:nvSpPr>
          <p:cNvPr id="246" name="Horizontal Scroll 245"/>
          <p:cNvSpPr/>
          <p:nvPr/>
        </p:nvSpPr>
        <p:spPr>
          <a:xfrm>
            <a:off x="457200" y="4572000"/>
            <a:ext cx="1447800" cy="1447800"/>
          </a:xfrm>
          <a:prstGeom prst="horizontalScroll">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accent6"/>
                </a:solidFill>
              </a:rPr>
              <a:t>Mental Health Model</a:t>
            </a:r>
          </a:p>
        </p:txBody>
      </p:sp>
      <p:sp>
        <p:nvSpPr>
          <p:cNvPr id="249" name="Rounded Rectangular Callout 248"/>
          <p:cNvSpPr/>
          <p:nvPr/>
        </p:nvSpPr>
        <p:spPr>
          <a:xfrm>
            <a:off x="2209800" y="3733800"/>
            <a:ext cx="6858000" cy="2590800"/>
          </a:xfrm>
          <a:prstGeom prst="wedgeRoundRectCallout">
            <a:avLst>
              <a:gd name="adj1" fmla="val -54168"/>
              <a:gd name="adj2" fmla="val 4025"/>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ounded Rectangular Callout 247"/>
          <p:cNvSpPr/>
          <p:nvPr/>
        </p:nvSpPr>
        <p:spPr>
          <a:xfrm>
            <a:off x="2286000" y="914400"/>
            <a:ext cx="6781800" cy="2667000"/>
          </a:xfrm>
          <a:prstGeom prst="wedgeRoundRectCallout">
            <a:avLst>
              <a:gd name="adj1" fmla="val -55196"/>
              <a:gd name="adj2" fmla="val 4013"/>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The Story in One Slide</a:t>
            </a:r>
            <a:endParaRPr lang="en-US" dirty="0"/>
          </a:p>
        </p:txBody>
      </p:sp>
      <p:grpSp>
        <p:nvGrpSpPr>
          <p:cNvPr id="44" name="Group 43"/>
          <p:cNvGrpSpPr/>
          <p:nvPr/>
        </p:nvGrpSpPr>
        <p:grpSpPr>
          <a:xfrm>
            <a:off x="2758442" y="990601"/>
            <a:ext cx="6156958" cy="2438399"/>
            <a:chOff x="381000" y="1371600"/>
            <a:chExt cx="7696200" cy="3048000"/>
          </a:xfrm>
        </p:grpSpPr>
        <p:sp>
          <p:nvSpPr>
            <p:cNvPr id="4" name="Rounded Rectangle 3"/>
            <p:cNvSpPr/>
            <p:nvPr/>
          </p:nvSpPr>
          <p:spPr>
            <a:xfrm>
              <a:off x="838200" y="13716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ecision 4"/>
            <p:cNvSpPr/>
            <p:nvPr/>
          </p:nvSpPr>
          <p:spPr>
            <a:xfrm>
              <a:off x="2057400" y="1752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MI</a:t>
              </a:r>
              <a:endParaRPr lang="en-US" sz="1000" dirty="0">
                <a:solidFill>
                  <a:schemeClr val="tx1"/>
                </a:solidFill>
              </a:endParaRPr>
            </a:p>
          </p:txBody>
        </p:sp>
        <p:cxnSp>
          <p:nvCxnSpPr>
            <p:cNvPr id="6" name="Straight Arrow Connector 5"/>
            <p:cNvCxnSpPr/>
            <p:nvPr/>
          </p:nvCxnSpPr>
          <p:spPr>
            <a:xfrm>
              <a:off x="1752600" y="1981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990600" y="1752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CHD</a:t>
              </a:r>
              <a:endParaRPr lang="en-US" sz="1000" dirty="0">
                <a:solidFill>
                  <a:schemeClr val="tx1"/>
                </a:solidFill>
              </a:endParaRPr>
            </a:p>
          </p:txBody>
        </p:sp>
        <p:cxnSp>
          <p:nvCxnSpPr>
            <p:cNvPr id="8" name="Straight Arrow Connector 7"/>
            <p:cNvCxnSpPr/>
            <p:nvPr/>
          </p:nvCxnSpPr>
          <p:spPr>
            <a:xfrm>
              <a:off x="2819400" y="1981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124200" y="1752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MI</a:t>
              </a:r>
              <a:endParaRPr lang="en-US" sz="1000" dirty="0">
                <a:solidFill>
                  <a:schemeClr val="tx1"/>
                </a:solidFill>
              </a:endParaRPr>
            </a:p>
          </p:txBody>
        </p:sp>
        <p:sp>
          <p:nvSpPr>
            <p:cNvPr id="10" name="Flowchart: Decision 9"/>
            <p:cNvSpPr/>
            <p:nvPr/>
          </p:nvSpPr>
          <p:spPr>
            <a:xfrm>
              <a:off x="4114800" y="1752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CHD Death</a:t>
              </a:r>
              <a:endParaRPr lang="en-US" sz="1000" dirty="0">
                <a:solidFill>
                  <a:schemeClr val="tx1"/>
                </a:solidFill>
              </a:endParaRPr>
            </a:p>
          </p:txBody>
        </p:sp>
        <p:cxnSp>
          <p:nvCxnSpPr>
            <p:cNvPr id="11" name="Straight Arrow Connector 10"/>
            <p:cNvCxnSpPr/>
            <p:nvPr/>
          </p:nvCxnSpPr>
          <p:spPr>
            <a:xfrm>
              <a:off x="2438400" y="15240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438400" y="1524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495800" y="15240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667000" y="20574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38200" y="25146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p:cNvSpPr/>
            <p:nvPr/>
          </p:nvSpPr>
          <p:spPr>
            <a:xfrm>
              <a:off x="2057400" y="2895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a:t>
              </a:r>
              <a:endParaRPr lang="en-US" sz="1000" dirty="0">
                <a:solidFill>
                  <a:schemeClr val="tx1"/>
                </a:solidFill>
              </a:endParaRPr>
            </a:p>
          </p:txBody>
        </p:sp>
        <p:cxnSp>
          <p:nvCxnSpPr>
            <p:cNvPr id="17" name="Straight Arrow Connector 16"/>
            <p:cNvCxnSpPr/>
            <p:nvPr/>
          </p:nvCxnSpPr>
          <p:spPr>
            <a:xfrm>
              <a:off x="1752600" y="3124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990600" y="2895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Stroke</a:t>
              </a:r>
              <a:endParaRPr lang="en-US" sz="1000" dirty="0">
                <a:solidFill>
                  <a:schemeClr val="tx1"/>
                </a:solidFill>
              </a:endParaRPr>
            </a:p>
          </p:txBody>
        </p:sp>
        <p:cxnSp>
          <p:nvCxnSpPr>
            <p:cNvPr id="19" name="Straight Arrow Connector 18"/>
            <p:cNvCxnSpPr/>
            <p:nvPr/>
          </p:nvCxnSpPr>
          <p:spPr>
            <a:xfrm>
              <a:off x="2819400" y="3124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124200" y="2895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Stroke</a:t>
              </a:r>
              <a:endParaRPr lang="en-US" sz="1000" dirty="0">
                <a:solidFill>
                  <a:schemeClr val="tx1"/>
                </a:solidFill>
              </a:endParaRPr>
            </a:p>
          </p:txBody>
        </p:sp>
        <p:sp>
          <p:nvSpPr>
            <p:cNvPr id="21" name="Flowchart: Decision 20"/>
            <p:cNvSpPr/>
            <p:nvPr/>
          </p:nvSpPr>
          <p:spPr>
            <a:xfrm>
              <a:off x="4114800" y="2895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 Death</a:t>
              </a:r>
              <a:endParaRPr lang="en-US" sz="1000" dirty="0">
                <a:solidFill>
                  <a:schemeClr val="tx1"/>
                </a:solidFill>
              </a:endParaRPr>
            </a:p>
          </p:txBody>
        </p:sp>
        <p:cxnSp>
          <p:nvCxnSpPr>
            <p:cNvPr id="22" name="Straight Arrow Connector 21"/>
            <p:cNvCxnSpPr/>
            <p:nvPr/>
          </p:nvCxnSpPr>
          <p:spPr>
            <a:xfrm>
              <a:off x="2438400" y="26670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438400" y="2667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495800" y="26670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667000" y="32004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838200" y="3657600"/>
              <a:ext cx="3505200" cy="7620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1752600" y="4038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990600" y="3810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Alive</a:t>
              </a:r>
              <a:endParaRPr lang="en-US" sz="1000" dirty="0">
                <a:solidFill>
                  <a:schemeClr val="tx1"/>
                </a:solidFill>
              </a:endParaRPr>
            </a:p>
          </p:txBody>
        </p:sp>
        <p:sp>
          <p:nvSpPr>
            <p:cNvPr id="29" name="Flowchart: Decision 28"/>
            <p:cNvSpPr/>
            <p:nvPr/>
          </p:nvSpPr>
          <p:spPr>
            <a:xfrm>
              <a:off x="2057400" y="3810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Other Death</a:t>
              </a:r>
              <a:endParaRPr lang="en-US" sz="1000" dirty="0">
                <a:solidFill>
                  <a:schemeClr val="tx1"/>
                </a:solidFill>
              </a:endParaRPr>
            </a:p>
          </p:txBody>
        </p:sp>
        <p:cxnSp>
          <p:nvCxnSpPr>
            <p:cNvPr id="30" name="Straight Arrow Connector 29"/>
            <p:cNvCxnSpPr/>
            <p:nvPr/>
          </p:nvCxnSpPr>
          <p:spPr>
            <a:xfrm>
              <a:off x="685800" y="4038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85800" y="3124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85800" y="1981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81000" y="29718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85800" y="19812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010400" y="29718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010400" y="19812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76800" y="1981200"/>
              <a:ext cx="2133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876800" y="3124200"/>
              <a:ext cx="2133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3"/>
            </p:cNvCxnSpPr>
            <p:nvPr/>
          </p:nvCxnSpPr>
          <p:spPr>
            <a:xfrm>
              <a:off x="2819400" y="4038600"/>
              <a:ext cx="4191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315200" y="2743200"/>
              <a:ext cx="762000" cy="457200"/>
            </a:xfrm>
            <a:prstGeom prst="ellipse">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Death</a:t>
              </a:r>
              <a:endParaRPr lang="en-US" sz="1000" dirty="0">
                <a:solidFill>
                  <a:schemeClr val="tx1"/>
                </a:solidFill>
              </a:endParaRPr>
            </a:p>
          </p:txBody>
        </p:sp>
        <p:sp>
          <p:nvSpPr>
            <p:cNvPr id="41" name="Rectangle 40"/>
            <p:cNvSpPr/>
            <p:nvPr/>
          </p:nvSpPr>
          <p:spPr>
            <a:xfrm>
              <a:off x="4800600" y="13716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CHD</a:t>
              </a:r>
              <a:endParaRPr lang="en-US" sz="1000" dirty="0">
                <a:solidFill>
                  <a:srgbClr val="00B050"/>
                </a:solidFill>
              </a:endParaRPr>
            </a:p>
          </p:txBody>
        </p:sp>
        <p:sp>
          <p:nvSpPr>
            <p:cNvPr id="42" name="Rectangle 41"/>
            <p:cNvSpPr/>
            <p:nvPr/>
          </p:nvSpPr>
          <p:spPr>
            <a:xfrm>
              <a:off x="4800600" y="25146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Stroke</a:t>
              </a:r>
              <a:endParaRPr lang="en-US" sz="1000" dirty="0">
                <a:solidFill>
                  <a:srgbClr val="00B050"/>
                </a:solidFill>
              </a:endParaRPr>
            </a:p>
          </p:txBody>
        </p:sp>
        <p:sp>
          <p:nvSpPr>
            <p:cNvPr id="43" name="Rectangle 42"/>
            <p:cNvSpPr/>
            <p:nvPr/>
          </p:nvSpPr>
          <p:spPr>
            <a:xfrm>
              <a:off x="2667000" y="3657600"/>
              <a:ext cx="16764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Competing Mortality</a:t>
              </a:r>
              <a:endParaRPr lang="en-US" sz="1000" dirty="0">
                <a:solidFill>
                  <a:srgbClr val="00B050"/>
                </a:solidFill>
              </a:endParaRPr>
            </a:p>
          </p:txBody>
        </p:sp>
      </p:grpSp>
      <p:grpSp>
        <p:nvGrpSpPr>
          <p:cNvPr id="232" name="Group 231"/>
          <p:cNvGrpSpPr/>
          <p:nvPr/>
        </p:nvGrpSpPr>
        <p:grpSpPr>
          <a:xfrm>
            <a:off x="2438400" y="3810000"/>
            <a:ext cx="6341165" cy="2514600"/>
            <a:chOff x="76200" y="2209800"/>
            <a:chExt cx="8839200" cy="3505200"/>
          </a:xfrm>
        </p:grpSpPr>
        <p:cxnSp>
          <p:nvCxnSpPr>
            <p:cNvPr id="108" name="Straight Arrow Connector 107"/>
            <p:cNvCxnSpPr/>
            <p:nvPr/>
          </p:nvCxnSpPr>
          <p:spPr>
            <a:xfrm>
              <a:off x="1600200" y="2438400"/>
              <a:ext cx="3048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990600" y="2209800"/>
              <a:ext cx="6096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FL1</a:t>
              </a:r>
              <a:endParaRPr lang="en-US" sz="1000" dirty="0">
                <a:solidFill>
                  <a:schemeClr val="tx1"/>
                </a:solidFill>
              </a:endParaRPr>
            </a:p>
          </p:txBody>
        </p:sp>
        <p:sp>
          <p:nvSpPr>
            <p:cNvPr id="110" name="Rectangle 109"/>
            <p:cNvSpPr/>
            <p:nvPr/>
          </p:nvSpPr>
          <p:spPr>
            <a:xfrm>
              <a:off x="1905000" y="2209800"/>
              <a:ext cx="6096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FL2</a:t>
              </a:r>
            </a:p>
          </p:txBody>
        </p:sp>
        <p:cxnSp>
          <p:nvCxnSpPr>
            <p:cNvPr id="111" name="Straight Arrow Connector 110"/>
            <p:cNvCxnSpPr/>
            <p:nvPr/>
          </p:nvCxnSpPr>
          <p:spPr>
            <a:xfrm>
              <a:off x="2514600" y="2438400"/>
              <a:ext cx="3048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2819400" y="2209800"/>
              <a:ext cx="6096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FL3</a:t>
              </a:r>
            </a:p>
          </p:txBody>
        </p:sp>
        <p:cxnSp>
          <p:nvCxnSpPr>
            <p:cNvPr id="113" name="Straight Arrow Connector 112"/>
            <p:cNvCxnSpPr/>
            <p:nvPr/>
          </p:nvCxnSpPr>
          <p:spPr>
            <a:xfrm>
              <a:off x="3429000" y="2438400"/>
              <a:ext cx="3048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3733800" y="2209800"/>
              <a:ext cx="6096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FL4</a:t>
              </a:r>
            </a:p>
          </p:txBody>
        </p:sp>
        <p:cxnSp>
          <p:nvCxnSpPr>
            <p:cNvPr id="115" name="Straight Arrow Connector 114"/>
            <p:cNvCxnSpPr/>
            <p:nvPr/>
          </p:nvCxnSpPr>
          <p:spPr>
            <a:xfrm>
              <a:off x="4343400" y="2438400"/>
              <a:ext cx="3048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4648200" y="2209800"/>
              <a:ext cx="6096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FL5</a:t>
              </a:r>
            </a:p>
          </p:txBody>
        </p:sp>
        <p:cxnSp>
          <p:nvCxnSpPr>
            <p:cNvPr id="117" name="Straight Arrow Connector 116"/>
            <p:cNvCxnSpPr/>
            <p:nvPr/>
          </p:nvCxnSpPr>
          <p:spPr>
            <a:xfrm>
              <a:off x="5257800" y="2438400"/>
              <a:ext cx="3048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5562600" y="2209800"/>
              <a:ext cx="6096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FL6</a:t>
              </a:r>
            </a:p>
          </p:txBody>
        </p:sp>
        <p:cxnSp>
          <p:nvCxnSpPr>
            <p:cNvPr id="119" name="Straight Arrow Connector 118"/>
            <p:cNvCxnSpPr/>
            <p:nvPr/>
          </p:nvCxnSpPr>
          <p:spPr>
            <a:xfrm>
              <a:off x="6172200" y="2438400"/>
              <a:ext cx="3048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6477000" y="2209800"/>
              <a:ext cx="6096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FL7</a:t>
              </a:r>
            </a:p>
          </p:txBody>
        </p:sp>
        <p:sp>
          <p:nvSpPr>
            <p:cNvPr id="121" name="Rectangle 120"/>
            <p:cNvSpPr/>
            <p:nvPr/>
          </p:nvSpPr>
          <p:spPr>
            <a:xfrm>
              <a:off x="7391400" y="2209800"/>
              <a:ext cx="6096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Unknown</a:t>
              </a:r>
            </a:p>
          </p:txBody>
        </p:sp>
        <p:sp>
          <p:nvSpPr>
            <p:cNvPr id="122" name="Rectangle 121"/>
            <p:cNvSpPr/>
            <p:nvPr/>
          </p:nvSpPr>
          <p:spPr>
            <a:xfrm>
              <a:off x="8305800" y="2209800"/>
              <a:ext cx="6096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Death</a:t>
              </a:r>
            </a:p>
          </p:txBody>
        </p:sp>
        <p:sp>
          <p:nvSpPr>
            <p:cNvPr id="123" name="Rectangle 122"/>
            <p:cNvSpPr/>
            <p:nvPr/>
          </p:nvSpPr>
          <p:spPr>
            <a:xfrm>
              <a:off x="76200" y="2209800"/>
              <a:ext cx="6096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Wait</a:t>
              </a:r>
            </a:p>
          </p:txBody>
        </p:sp>
        <p:cxnSp>
          <p:nvCxnSpPr>
            <p:cNvPr id="124" name="Straight Arrow Connector 123"/>
            <p:cNvCxnSpPr/>
            <p:nvPr/>
          </p:nvCxnSpPr>
          <p:spPr>
            <a:xfrm flipV="1">
              <a:off x="381000" y="2667000"/>
              <a:ext cx="0" cy="30480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381000" y="5257800"/>
              <a:ext cx="9144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381000" y="5334000"/>
              <a:ext cx="1828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381000" y="5410200"/>
              <a:ext cx="2743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a:off x="381000" y="5486400"/>
              <a:ext cx="3657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381000" y="5562600"/>
              <a:ext cx="4572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381000" y="5638800"/>
              <a:ext cx="54864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381000" y="5715000"/>
              <a:ext cx="6400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1295400" y="3962400"/>
              <a:ext cx="6400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a:off x="1295400" y="2743200"/>
              <a:ext cx="18288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1295400" y="2819400"/>
              <a:ext cx="27432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1295400" y="2895600"/>
              <a:ext cx="36576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1295400" y="2971800"/>
              <a:ext cx="45720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1295400" y="3048000"/>
              <a:ext cx="54864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a:off x="2209800" y="3124200"/>
              <a:ext cx="18288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2209800" y="3200400"/>
              <a:ext cx="27432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2209800" y="3276600"/>
              <a:ext cx="36576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2209800" y="3352800"/>
              <a:ext cx="45720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3124200" y="3429000"/>
              <a:ext cx="18288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a:off x="3124200" y="3505200"/>
              <a:ext cx="27432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a:off x="3124200" y="3581400"/>
              <a:ext cx="36576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flipV="1">
              <a:off x="1295400" y="2667000"/>
              <a:ext cx="0" cy="25908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flipV="1">
              <a:off x="2209800" y="2667000"/>
              <a:ext cx="0" cy="26670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flipV="1">
              <a:off x="3124200" y="2667000"/>
              <a:ext cx="0" cy="27432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flipV="1">
              <a:off x="4038600" y="2667000"/>
              <a:ext cx="0" cy="2819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flipV="1">
              <a:off x="4953000" y="2667000"/>
              <a:ext cx="0" cy="2895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flipV="1">
              <a:off x="5867400" y="2667000"/>
              <a:ext cx="0" cy="29718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flipV="1">
              <a:off x="6781800" y="2667000"/>
              <a:ext cx="0" cy="30480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flipV="1">
              <a:off x="7696200" y="2667000"/>
              <a:ext cx="0" cy="1752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flipV="1">
              <a:off x="8610600" y="2667000"/>
              <a:ext cx="0" cy="23622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4038600" y="3657600"/>
              <a:ext cx="18288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a:off x="4038600" y="3733800"/>
              <a:ext cx="27432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a:off x="4953000" y="3810000"/>
              <a:ext cx="18288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a:off x="2209800" y="4038600"/>
              <a:ext cx="54864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a:off x="3124200" y="4114800"/>
              <a:ext cx="4572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a:off x="4038600" y="4191000"/>
              <a:ext cx="3657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a:off x="4953000" y="4267200"/>
              <a:ext cx="2743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5867400" y="4343400"/>
              <a:ext cx="1828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6781800" y="4419600"/>
              <a:ext cx="9144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2209800" y="4648200"/>
              <a:ext cx="6400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a:off x="3124200" y="4724400"/>
              <a:ext cx="54864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4038600" y="4800600"/>
              <a:ext cx="4572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a:off x="4953000" y="4876800"/>
              <a:ext cx="3657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a:off x="5867400" y="4953000"/>
              <a:ext cx="2743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a:off x="6781800" y="5029200"/>
              <a:ext cx="1828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1295400" y="4572000"/>
              <a:ext cx="7315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28" name="Object 4"/>
          <p:cNvGraphicFramePr>
            <a:graphicFrameLocks noChangeAspect="1"/>
          </p:cNvGraphicFramePr>
          <p:nvPr/>
        </p:nvGraphicFramePr>
        <p:xfrm>
          <a:off x="3505200" y="1981200"/>
          <a:ext cx="5486400" cy="4114800"/>
        </p:xfrm>
        <a:graphic>
          <a:graphicData uri="http://schemas.openxmlformats.org/presentationml/2006/ole">
            <p:oleObj spid="_x0000_s2051" name="Acrobat Document" r:id="rId4" imgW="5486278" imgH="4114598" progId="AcroExch.Document.7">
              <p:embed/>
            </p:oleObj>
          </a:graphicData>
        </a:graphic>
      </p:graphicFrame>
      <p:sp>
        <p:nvSpPr>
          <p:cNvPr id="9218" name="Rectangle 2"/>
          <p:cNvSpPr>
            <a:spLocks noGrp="1" noChangeArrowheads="1"/>
          </p:cNvSpPr>
          <p:nvPr>
            <p:ph type="title"/>
          </p:nvPr>
        </p:nvSpPr>
        <p:spPr/>
        <p:txBody>
          <a:bodyPr/>
          <a:lstStyle/>
          <a:p>
            <a:pPr eaLnBrk="1" hangingPunct="1"/>
            <a:r>
              <a:rPr lang="en-US" dirty="0" smtClean="0"/>
              <a:t>Mental Health Model: Results</a:t>
            </a:r>
          </a:p>
        </p:txBody>
      </p:sp>
      <p:sp>
        <p:nvSpPr>
          <p:cNvPr id="9219" name="Rectangle 3"/>
          <p:cNvSpPr>
            <a:spLocks noGrp="1" noChangeArrowheads="1"/>
          </p:cNvSpPr>
          <p:nvPr>
            <p:ph type="body" idx="1"/>
          </p:nvPr>
        </p:nvSpPr>
        <p:spPr/>
        <p:txBody>
          <a:bodyPr/>
          <a:lstStyle/>
          <a:p>
            <a:pPr eaLnBrk="1" hangingPunct="1"/>
            <a:r>
              <a:rPr lang="en-US" dirty="0" smtClean="0"/>
              <a:t>Number of People in Functional Level each </a:t>
            </a:r>
            <a:r>
              <a:rPr lang="en-US" dirty="0" smtClean="0"/>
              <a:t>month</a:t>
            </a:r>
            <a:endParaRPr lang="en-US" dirty="0" smtClean="0"/>
          </a:p>
          <a:p>
            <a:pPr eaLnBrk="1" hangingPunct="1"/>
            <a:r>
              <a:rPr lang="en-US" dirty="0" smtClean="0"/>
              <a:t>Shows high number of disappearance from system</a:t>
            </a:r>
          </a:p>
          <a:p>
            <a:pPr eaLnBrk="1" hangingPunct="1">
              <a:buNone/>
            </a:pPr>
            <a:endParaRPr lang="en-US" dirty="0" smtClean="0"/>
          </a:p>
        </p:txBody>
      </p:sp>
      <p:sp>
        <p:nvSpPr>
          <p:cNvPr id="9220" name="Slide Number Placeholder 4"/>
          <p:cNvSpPr>
            <a:spLocks noGrp="1"/>
          </p:cNvSpPr>
          <p:nvPr>
            <p:ph type="sldNum"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AB71714-D8F9-4861-9D7C-E84E67F9720C}" type="slidenum">
              <a:rPr lang="en-US" smtClean="0"/>
              <a:pPr eaLnBrk="1" hangingPunct="1"/>
              <a:t>20</a:t>
            </a:fld>
            <a:endParaRPr lang="en-US" smtClean="0"/>
          </a:p>
        </p:txBody>
      </p:sp>
      <p:sp>
        <p:nvSpPr>
          <p:cNvPr id="8" name="TextBox 7"/>
          <p:cNvSpPr txBox="1"/>
          <p:nvPr/>
        </p:nvSpPr>
        <p:spPr>
          <a:xfrm>
            <a:off x="6934200" y="4876800"/>
            <a:ext cx="492443" cy="307777"/>
          </a:xfrm>
          <a:prstGeom prst="rect">
            <a:avLst/>
          </a:prstGeom>
          <a:noFill/>
        </p:spPr>
        <p:txBody>
          <a:bodyPr wrap="none" rtlCol="0">
            <a:spAutoFit/>
          </a:bodyPr>
          <a:lstStyle/>
          <a:p>
            <a:r>
              <a:rPr lang="en-US" sz="1400" dirty="0" smtClean="0"/>
              <a:t>FL1</a:t>
            </a:r>
            <a:endParaRPr lang="en-US" sz="1400" dirty="0"/>
          </a:p>
        </p:txBody>
      </p:sp>
      <p:sp>
        <p:nvSpPr>
          <p:cNvPr id="9" name="TextBox 8"/>
          <p:cNvSpPr txBox="1"/>
          <p:nvPr/>
        </p:nvSpPr>
        <p:spPr>
          <a:xfrm>
            <a:off x="7010400" y="4495800"/>
            <a:ext cx="492443" cy="307777"/>
          </a:xfrm>
          <a:prstGeom prst="rect">
            <a:avLst/>
          </a:prstGeom>
          <a:noFill/>
        </p:spPr>
        <p:txBody>
          <a:bodyPr wrap="none" rtlCol="0">
            <a:spAutoFit/>
          </a:bodyPr>
          <a:lstStyle/>
          <a:p>
            <a:r>
              <a:rPr lang="en-US" sz="1400" dirty="0" smtClean="0"/>
              <a:t>FL2</a:t>
            </a:r>
            <a:endParaRPr lang="en-US" sz="1400" dirty="0"/>
          </a:p>
        </p:txBody>
      </p:sp>
      <p:sp>
        <p:nvSpPr>
          <p:cNvPr id="10" name="TextBox 9"/>
          <p:cNvSpPr txBox="1"/>
          <p:nvPr/>
        </p:nvSpPr>
        <p:spPr>
          <a:xfrm>
            <a:off x="5527357" y="3810000"/>
            <a:ext cx="492443" cy="307777"/>
          </a:xfrm>
          <a:prstGeom prst="rect">
            <a:avLst/>
          </a:prstGeom>
          <a:noFill/>
        </p:spPr>
        <p:txBody>
          <a:bodyPr wrap="none" rtlCol="0">
            <a:spAutoFit/>
          </a:bodyPr>
          <a:lstStyle/>
          <a:p>
            <a:r>
              <a:rPr lang="en-US" sz="1400" dirty="0" smtClean="0"/>
              <a:t>FL4</a:t>
            </a:r>
            <a:endParaRPr lang="en-US" sz="1400" dirty="0"/>
          </a:p>
        </p:txBody>
      </p:sp>
      <p:sp>
        <p:nvSpPr>
          <p:cNvPr id="11" name="TextBox 10"/>
          <p:cNvSpPr txBox="1"/>
          <p:nvPr/>
        </p:nvSpPr>
        <p:spPr>
          <a:xfrm>
            <a:off x="4495800" y="4191000"/>
            <a:ext cx="492443" cy="307777"/>
          </a:xfrm>
          <a:prstGeom prst="rect">
            <a:avLst/>
          </a:prstGeom>
          <a:noFill/>
        </p:spPr>
        <p:txBody>
          <a:bodyPr wrap="none" rtlCol="0">
            <a:spAutoFit/>
          </a:bodyPr>
          <a:lstStyle/>
          <a:p>
            <a:r>
              <a:rPr lang="en-US" sz="1400" dirty="0" smtClean="0"/>
              <a:t>FL3</a:t>
            </a:r>
            <a:endParaRPr lang="en-US" sz="1400" dirty="0"/>
          </a:p>
        </p:txBody>
      </p:sp>
      <p:sp>
        <p:nvSpPr>
          <p:cNvPr id="12" name="TextBox 11"/>
          <p:cNvSpPr txBox="1"/>
          <p:nvPr/>
        </p:nvSpPr>
        <p:spPr>
          <a:xfrm>
            <a:off x="5374957" y="4267200"/>
            <a:ext cx="492443" cy="307777"/>
          </a:xfrm>
          <a:prstGeom prst="rect">
            <a:avLst/>
          </a:prstGeom>
          <a:noFill/>
        </p:spPr>
        <p:txBody>
          <a:bodyPr wrap="none" rtlCol="0">
            <a:spAutoFit/>
          </a:bodyPr>
          <a:lstStyle/>
          <a:p>
            <a:r>
              <a:rPr lang="en-US" sz="1400" dirty="0" smtClean="0"/>
              <a:t>FL5</a:t>
            </a:r>
            <a:endParaRPr lang="en-US" sz="1400" dirty="0"/>
          </a:p>
        </p:txBody>
      </p:sp>
      <p:sp>
        <p:nvSpPr>
          <p:cNvPr id="13" name="TextBox 12"/>
          <p:cNvSpPr txBox="1"/>
          <p:nvPr/>
        </p:nvSpPr>
        <p:spPr>
          <a:xfrm>
            <a:off x="7467600" y="3962400"/>
            <a:ext cx="492443" cy="307777"/>
          </a:xfrm>
          <a:prstGeom prst="rect">
            <a:avLst/>
          </a:prstGeom>
          <a:noFill/>
        </p:spPr>
        <p:txBody>
          <a:bodyPr wrap="none" rtlCol="0">
            <a:spAutoFit/>
          </a:bodyPr>
          <a:lstStyle/>
          <a:p>
            <a:r>
              <a:rPr lang="en-US" sz="1400" dirty="0" smtClean="0"/>
              <a:t>FL6</a:t>
            </a:r>
            <a:endParaRPr lang="en-US" sz="1400" dirty="0"/>
          </a:p>
        </p:txBody>
      </p:sp>
      <p:sp>
        <p:nvSpPr>
          <p:cNvPr id="14" name="TextBox 13"/>
          <p:cNvSpPr txBox="1"/>
          <p:nvPr/>
        </p:nvSpPr>
        <p:spPr>
          <a:xfrm>
            <a:off x="7162800" y="2438400"/>
            <a:ext cx="931665" cy="307777"/>
          </a:xfrm>
          <a:prstGeom prst="rect">
            <a:avLst/>
          </a:prstGeom>
          <a:noFill/>
        </p:spPr>
        <p:txBody>
          <a:bodyPr wrap="none" rtlCol="0">
            <a:spAutoFit/>
          </a:bodyPr>
          <a:lstStyle/>
          <a:p>
            <a:r>
              <a:rPr lang="en-US" sz="1400" dirty="0" smtClean="0"/>
              <a:t>Unknown</a:t>
            </a:r>
            <a:endParaRPr lang="en-US" sz="1400" dirty="0"/>
          </a:p>
        </p:txBody>
      </p:sp>
      <p:sp>
        <p:nvSpPr>
          <p:cNvPr id="15" name="TextBox 14"/>
          <p:cNvSpPr txBox="1"/>
          <p:nvPr/>
        </p:nvSpPr>
        <p:spPr>
          <a:xfrm>
            <a:off x="7848600" y="5410200"/>
            <a:ext cx="662361" cy="307777"/>
          </a:xfrm>
          <a:prstGeom prst="rect">
            <a:avLst/>
          </a:prstGeom>
          <a:noFill/>
        </p:spPr>
        <p:txBody>
          <a:bodyPr wrap="none" rtlCol="0">
            <a:spAutoFit/>
          </a:bodyPr>
          <a:lstStyle/>
          <a:p>
            <a:r>
              <a:rPr lang="en-US" sz="1400" dirty="0" smtClean="0"/>
              <a:t>Death</a:t>
            </a:r>
            <a:endParaRPr lang="en-US" sz="1400" dirty="0"/>
          </a:p>
        </p:txBody>
      </p:sp>
      <p:sp>
        <p:nvSpPr>
          <p:cNvPr id="16" name="TextBox 15"/>
          <p:cNvSpPr txBox="1"/>
          <p:nvPr/>
        </p:nvSpPr>
        <p:spPr>
          <a:xfrm>
            <a:off x="6060757" y="5181600"/>
            <a:ext cx="492443" cy="307777"/>
          </a:xfrm>
          <a:prstGeom prst="rect">
            <a:avLst/>
          </a:prstGeom>
          <a:noFill/>
        </p:spPr>
        <p:txBody>
          <a:bodyPr wrap="none" rtlCol="0">
            <a:spAutoFit/>
          </a:bodyPr>
          <a:lstStyle/>
          <a:p>
            <a:r>
              <a:rPr lang="en-US" sz="1400" dirty="0" smtClean="0"/>
              <a:t>FL7</a:t>
            </a:r>
            <a:endParaRPr lang="en-US" sz="1400" dirty="0"/>
          </a:p>
        </p:txBody>
      </p:sp>
      <p:sp>
        <p:nvSpPr>
          <p:cNvPr id="17" name="TextBox 16"/>
          <p:cNvSpPr txBox="1"/>
          <p:nvPr/>
        </p:nvSpPr>
        <p:spPr>
          <a:xfrm>
            <a:off x="6096000" y="5864423"/>
            <a:ext cx="819455" cy="307777"/>
          </a:xfrm>
          <a:prstGeom prst="rect">
            <a:avLst/>
          </a:prstGeom>
          <a:noFill/>
        </p:spPr>
        <p:txBody>
          <a:bodyPr wrap="none" rtlCol="0">
            <a:spAutoFit/>
          </a:bodyPr>
          <a:lstStyle/>
          <a:p>
            <a:r>
              <a:rPr lang="en-US" sz="1400" b="1" dirty="0" smtClean="0"/>
              <a:t>Months</a:t>
            </a:r>
            <a:endParaRPr lang="en-US" sz="1400" b="1"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it is Important?</a:t>
            </a:r>
            <a:endParaRPr lang="en-US" dirty="0"/>
          </a:p>
        </p:txBody>
      </p:sp>
      <p:sp>
        <p:nvSpPr>
          <p:cNvPr id="3" name="Content Placeholder 2"/>
          <p:cNvSpPr>
            <a:spLocks noGrp="1"/>
          </p:cNvSpPr>
          <p:nvPr>
            <p:ph idx="1"/>
          </p:nvPr>
        </p:nvSpPr>
        <p:spPr/>
        <p:txBody>
          <a:bodyPr>
            <a:normAutofit fontScale="92500"/>
          </a:bodyPr>
          <a:lstStyle/>
          <a:p>
            <a:r>
              <a:rPr lang="en-US" dirty="0" smtClean="0"/>
              <a:t>Currently </a:t>
            </a:r>
            <a:r>
              <a:rPr lang="en-US" dirty="0" smtClean="0">
                <a:solidFill>
                  <a:srgbClr val="7030A0"/>
                </a:solidFill>
              </a:rPr>
              <a:t>Physical</a:t>
            </a:r>
            <a:r>
              <a:rPr lang="en-US" dirty="0" smtClean="0"/>
              <a:t> and </a:t>
            </a:r>
            <a:r>
              <a:rPr lang="en-US" dirty="0" smtClean="0">
                <a:solidFill>
                  <a:srgbClr val="7030A0"/>
                </a:solidFill>
              </a:rPr>
              <a:t>Mental</a:t>
            </a:r>
            <a:r>
              <a:rPr lang="en-US" dirty="0" smtClean="0"/>
              <a:t> Health are modeled </a:t>
            </a:r>
            <a:r>
              <a:rPr lang="en-US" dirty="0" smtClean="0">
                <a:solidFill>
                  <a:srgbClr val="7030A0"/>
                </a:solidFill>
              </a:rPr>
              <a:t>separately</a:t>
            </a:r>
          </a:p>
          <a:p>
            <a:r>
              <a:rPr lang="en-US" dirty="0" smtClean="0"/>
              <a:t>Physical and Mental Health </a:t>
            </a:r>
            <a:r>
              <a:rPr lang="en-US" dirty="0" smtClean="0">
                <a:solidFill>
                  <a:srgbClr val="7030A0"/>
                </a:solidFill>
              </a:rPr>
              <a:t>interact</a:t>
            </a:r>
            <a:r>
              <a:rPr lang="en-US" dirty="0" smtClean="0"/>
              <a:t> and </a:t>
            </a:r>
            <a:r>
              <a:rPr lang="en-US" dirty="0" smtClean="0">
                <a:solidFill>
                  <a:srgbClr val="7030A0"/>
                </a:solidFill>
              </a:rPr>
              <a:t>influence</a:t>
            </a:r>
            <a:r>
              <a:rPr lang="en-US" dirty="0" smtClean="0"/>
              <a:t> each other</a:t>
            </a:r>
          </a:p>
          <a:p>
            <a:r>
              <a:rPr lang="en-US" dirty="0" smtClean="0"/>
              <a:t>Integrated physical and mental health care called for in the </a:t>
            </a:r>
            <a:r>
              <a:rPr lang="en-US" dirty="0" smtClean="0">
                <a:solidFill>
                  <a:srgbClr val="7030A0"/>
                </a:solidFill>
              </a:rPr>
              <a:t>Affordable Care Act</a:t>
            </a:r>
          </a:p>
          <a:p>
            <a:r>
              <a:rPr lang="en-US" dirty="0" smtClean="0"/>
              <a:t>Model </a:t>
            </a:r>
            <a:r>
              <a:rPr lang="en-US" dirty="0" smtClean="0">
                <a:solidFill>
                  <a:srgbClr val="7030A0"/>
                </a:solidFill>
              </a:rPr>
              <a:t>Implementations</a:t>
            </a:r>
            <a:r>
              <a:rPr lang="en-US" dirty="0" smtClean="0"/>
              <a:t> currently use </a:t>
            </a:r>
            <a:r>
              <a:rPr lang="en-US" dirty="0" smtClean="0">
                <a:solidFill>
                  <a:srgbClr val="7030A0"/>
                </a:solidFill>
              </a:rPr>
              <a:t>different environments</a:t>
            </a:r>
          </a:p>
          <a:p>
            <a:r>
              <a:rPr lang="en-US" dirty="0" smtClean="0"/>
              <a:t>Implementing both models in the same environment is a </a:t>
            </a:r>
            <a:r>
              <a:rPr lang="en-US" dirty="0" smtClean="0">
                <a:solidFill>
                  <a:srgbClr val="7030A0"/>
                </a:solidFill>
              </a:rPr>
              <a:t>first step towards</a:t>
            </a:r>
            <a:r>
              <a:rPr lang="en-US" dirty="0" smtClean="0"/>
              <a:t>:</a:t>
            </a:r>
          </a:p>
          <a:p>
            <a:pPr lvl="1"/>
            <a:r>
              <a:rPr lang="en-US" dirty="0" smtClean="0"/>
              <a:t>Merging both models</a:t>
            </a:r>
          </a:p>
          <a:p>
            <a:pPr lvl="1"/>
            <a:r>
              <a:rPr lang="en-US" dirty="0" smtClean="0"/>
              <a:t>Improved modeling capabilities</a:t>
            </a:r>
          </a:p>
          <a:p>
            <a:pPr lvl="1"/>
            <a:r>
              <a:rPr lang="en-US" dirty="0" smtClean="0"/>
              <a:t>Modeling  interactions between processes</a:t>
            </a:r>
          </a:p>
          <a:p>
            <a:pPr lvl="1"/>
            <a:endParaRPr lang="en-US" dirty="0" smtClean="0"/>
          </a:p>
          <a:p>
            <a:endParaRPr lang="en-US" dirty="0" smtClean="0"/>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Reference Model - Chronic Disease</a:t>
            </a:r>
            <a:endParaRPr lang="en-US" dirty="0"/>
          </a:p>
        </p:txBody>
      </p:sp>
      <p:sp>
        <p:nvSpPr>
          <p:cNvPr id="3" name="Content Placeholder 2"/>
          <p:cNvSpPr>
            <a:spLocks noGrp="1"/>
          </p:cNvSpPr>
          <p:nvPr>
            <p:ph idx="1"/>
          </p:nvPr>
        </p:nvSpPr>
        <p:spPr/>
        <p:txBody>
          <a:bodyPr>
            <a:normAutofit fontScale="625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a:p>
            <a:endParaRPr lang="en-US" sz="3200" dirty="0" smtClean="0"/>
          </a:p>
          <a:p>
            <a:r>
              <a:rPr lang="en-US" sz="3200" dirty="0" smtClean="0"/>
              <a:t>Prototype demonstrating Technology</a:t>
            </a:r>
          </a:p>
          <a:p>
            <a:r>
              <a:rPr lang="en-US" sz="3200" dirty="0" smtClean="0"/>
              <a:t>Built from literature references and hence the name: The Reference Model</a:t>
            </a:r>
          </a:p>
          <a:p>
            <a:r>
              <a:rPr lang="en-US" sz="3200" dirty="0" smtClean="0"/>
              <a:t>Designed to serve as a reference for new equations and populations</a:t>
            </a:r>
          </a:p>
          <a:p>
            <a:r>
              <a:rPr lang="en-US" sz="3200" dirty="0" smtClean="0"/>
              <a:t>A League / Consumers Report for disease models</a:t>
            </a:r>
          </a:p>
          <a:p>
            <a:pPr>
              <a:buNone/>
            </a:pPr>
            <a:endParaRPr lang="en-US" dirty="0" smtClean="0"/>
          </a:p>
        </p:txBody>
      </p:sp>
      <p:sp>
        <p:nvSpPr>
          <p:cNvPr id="4" name="Rounded Rectangle 3"/>
          <p:cNvSpPr/>
          <p:nvPr/>
        </p:nvSpPr>
        <p:spPr>
          <a:xfrm>
            <a:off x="838200" y="13716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ecision 4"/>
          <p:cNvSpPr/>
          <p:nvPr/>
        </p:nvSpPr>
        <p:spPr>
          <a:xfrm>
            <a:off x="2057400" y="1752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MI</a:t>
            </a:r>
            <a:endParaRPr lang="en-US" sz="1000" dirty="0">
              <a:solidFill>
                <a:schemeClr val="tx1"/>
              </a:solidFill>
            </a:endParaRPr>
          </a:p>
        </p:txBody>
      </p:sp>
      <p:cxnSp>
        <p:nvCxnSpPr>
          <p:cNvPr id="6" name="Straight Arrow Connector 5"/>
          <p:cNvCxnSpPr/>
          <p:nvPr/>
        </p:nvCxnSpPr>
        <p:spPr>
          <a:xfrm>
            <a:off x="1752600" y="1981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990600" y="1752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CHD</a:t>
            </a:r>
            <a:endParaRPr lang="en-US" sz="1000" dirty="0">
              <a:solidFill>
                <a:schemeClr val="tx1"/>
              </a:solidFill>
            </a:endParaRPr>
          </a:p>
        </p:txBody>
      </p:sp>
      <p:cxnSp>
        <p:nvCxnSpPr>
          <p:cNvPr id="8" name="Straight Arrow Connector 7"/>
          <p:cNvCxnSpPr/>
          <p:nvPr/>
        </p:nvCxnSpPr>
        <p:spPr>
          <a:xfrm>
            <a:off x="2819400" y="1981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124200" y="1752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MI</a:t>
            </a:r>
            <a:endParaRPr lang="en-US" sz="1000" dirty="0">
              <a:solidFill>
                <a:schemeClr val="tx1"/>
              </a:solidFill>
            </a:endParaRPr>
          </a:p>
        </p:txBody>
      </p:sp>
      <p:sp>
        <p:nvSpPr>
          <p:cNvPr id="10" name="Flowchart: Decision 9"/>
          <p:cNvSpPr/>
          <p:nvPr/>
        </p:nvSpPr>
        <p:spPr>
          <a:xfrm>
            <a:off x="4114800" y="1752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CHD Death</a:t>
            </a:r>
            <a:endParaRPr lang="en-US" sz="1000" dirty="0">
              <a:solidFill>
                <a:schemeClr val="tx1"/>
              </a:solidFill>
            </a:endParaRPr>
          </a:p>
        </p:txBody>
      </p:sp>
      <p:cxnSp>
        <p:nvCxnSpPr>
          <p:cNvPr id="11" name="Straight Arrow Connector 10"/>
          <p:cNvCxnSpPr/>
          <p:nvPr/>
        </p:nvCxnSpPr>
        <p:spPr>
          <a:xfrm>
            <a:off x="2438400" y="15240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438400" y="1524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495800" y="15240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667000" y="20574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38200" y="25146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p:cNvSpPr/>
          <p:nvPr/>
        </p:nvSpPr>
        <p:spPr>
          <a:xfrm>
            <a:off x="2057400" y="2895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a:t>
            </a:r>
            <a:endParaRPr lang="en-US" sz="1000" dirty="0">
              <a:solidFill>
                <a:schemeClr val="tx1"/>
              </a:solidFill>
            </a:endParaRPr>
          </a:p>
        </p:txBody>
      </p:sp>
      <p:cxnSp>
        <p:nvCxnSpPr>
          <p:cNvPr id="17" name="Straight Arrow Connector 16"/>
          <p:cNvCxnSpPr/>
          <p:nvPr/>
        </p:nvCxnSpPr>
        <p:spPr>
          <a:xfrm>
            <a:off x="1752600" y="3124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990600" y="2895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Stroke</a:t>
            </a:r>
            <a:endParaRPr lang="en-US" sz="1000" dirty="0">
              <a:solidFill>
                <a:schemeClr val="tx1"/>
              </a:solidFill>
            </a:endParaRPr>
          </a:p>
        </p:txBody>
      </p:sp>
      <p:cxnSp>
        <p:nvCxnSpPr>
          <p:cNvPr id="19" name="Straight Arrow Connector 18"/>
          <p:cNvCxnSpPr/>
          <p:nvPr/>
        </p:nvCxnSpPr>
        <p:spPr>
          <a:xfrm>
            <a:off x="2819400" y="3124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124200" y="2895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Stroke</a:t>
            </a:r>
            <a:endParaRPr lang="en-US" sz="1000" dirty="0">
              <a:solidFill>
                <a:schemeClr val="tx1"/>
              </a:solidFill>
            </a:endParaRPr>
          </a:p>
        </p:txBody>
      </p:sp>
      <p:sp>
        <p:nvSpPr>
          <p:cNvPr id="21" name="Flowchart: Decision 20"/>
          <p:cNvSpPr/>
          <p:nvPr/>
        </p:nvSpPr>
        <p:spPr>
          <a:xfrm>
            <a:off x="4114800" y="2895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 Death</a:t>
            </a:r>
            <a:endParaRPr lang="en-US" sz="1000" dirty="0">
              <a:solidFill>
                <a:schemeClr val="tx1"/>
              </a:solidFill>
            </a:endParaRPr>
          </a:p>
        </p:txBody>
      </p:sp>
      <p:cxnSp>
        <p:nvCxnSpPr>
          <p:cNvPr id="22" name="Straight Arrow Connector 21"/>
          <p:cNvCxnSpPr/>
          <p:nvPr/>
        </p:nvCxnSpPr>
        <p:spPr>
          <a:xfrm>
            <a:off x="2438400" y="26670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438400" y="2667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495800" y="26670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667000" y="32004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838200" y="3657600"/>
            <a:ext cx="3505200" cy="7620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1752600" y="4038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990600" y="3810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Alive</a:t>
            </a:r>
            <a:endParaRPr lang="en-US" sz="1000" dirty="0">
              <a:solidFill>
                <a:schemeClr val="tx1"/>
              </a:solidFill>
            </a:endParaRPr>
          </a:p>
        </p:txBody>
      </p:sp>
      <p:sp>
        <p:nvSpPr>
          <p:cNvPr id="29" name="Flowchart: Decision 28"/>
          <p:cNvSpPr/>
          <p:nvPr/>
        </p:nvSpPr>
        <p:spPr>
          <a:xfrm>
            <a:off x="2057400" y="3810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Other Death</a:t>
            </a:r>
            <a:endParaRPr lang="en-US" sz="1000" dirty="0">
              <a:solidFill>
                <a:schemeClr val="tx1"/>
              </a:solidFill>
            </a:endParaRPr>
          </a:p>
        </p:txBody>
      </p:sp>
      <p:cxnSp>
        <p:nvCxnSpPr>
          <p:cNvPr id="30" name="Straight Arrow Connector 29"/>
          <p:cNvCxnSpPr/>
          <p:nvPr/>
        </p:nvCxnSpPr>
        <p:spPr>
          <a:xfrm>
            <a:off x="685800" y="4038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85800" y="3124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85800" y="1981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81000" y="29718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85800" y="19812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010400" y="29718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010400" y="19812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76800" y="1981200"/>
            <a:ext cx="2133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876800" y="3124200"/>
            <a:ext cx="2133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3"/>
          </p:cNvCxnSpPr>
          <p:nvPr/>
        </p:nvCxnSpPr>
        <p:spPr>
          <a:xfrm>
            <a:off x="2819400" y="4038600"/>
            <a:ext cx="4191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315200" y="2743200"/>
            <a:ext cx="762000" cy="457200"/>
          </a:xfrm>
          <a:prstGeom prst="ellipse">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Death</a:t>
            </a:r>
            <a:endParaRPr lang="en-US" sz="1000" dirty="0">
              <a:solidFill>
                <a:schemeClr val="tx1"/>
              </a:solidFill>
            </a:endParaRPr>
          </a:p>
        </p:txBody>
      </p:sp>
      <p:sp>
        <p:nvSpPr>
          <p:cNvPr id="41" name="Rectangle 40"/>
          <p:cNvSpPr/>
          <p:nvPr/>
        </p:nvSpPr>
        <p:spPr>
          <a:xfrm>
            <a:off x="4800600" y="13716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CHD</a:t>
            </a:r>
            <a:endParaRPr lang="en-US" sz="1000" dirty="0">
              <a:solidFill>
                <a:srgbClr val="00B050"/>
              </a:solidFill>
            </a:endParaRPr>
          </a:p>
        </p:txBody>
      </p:sp>
      <p:sp>
        <p:nvSpPr>
          <p:cNvPr id="42" name="Rectangle 41"/>
          <p:cNvSpPr/>
          <p:nvPr/>
        </p:nvSpPr>
        <p:spPr>
          <a:xfrm>
            <a:off x="4800600" y="25146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Stroke</a:t>
            </a:r>
            <a:endParaRPr lang="en-US" sz="1000" dirty="0">
              <a:solidFill>
                <a:srgbClr val="00B050"/>
              </a:solidFill>
            </a:endParaRPr>
          </a:p>
        </p:txBody>
      </p:sp>
      <p:sp>
        <p:nvSpPr>
          <p:cNvPr id="43" name="Rectangle 42"/>
          <p:cNvSpPr/>
          <p:nvPr/>
        </p:nvSpPr>
        <p:spPr>
          <a:xfrm>
            <a:off x="2667000" y="3657600"/>
            <a:ext cx="16764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Competing Mortality</a:t>
            </a:r>
            <a:endParaRPr lang="en-US" sz="1000" dirty="0">
              <a:solidFill>
                <a:srgbClr val="00B05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Reference Model Key Features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Simple - Low Resolution</a:t>
            </a:r>
          </a:p>
          <a:p>
            <a:endParaRPr lang="en-US" dirty="0" smtClean="0"/>
          </a:p>
          <a:p>
            <a:r>
              <a:rPr lang="en-US" dirty="0" smtClean="0"/>
              <a:t>Based on secondary data:</a:t>
            </a:r>
          </a:p>
          <a:p>
            <a:pPr lvl="1"/>
            <a:r>
              <a:rPr lang="en-US" dirty="0" smtClean="0"/>
              <a:t>Published </a:t>
            </a:r>
            <a:r>
              <a:rPr lang="en-US" dirty="0" smtClean="0">
                <a:solidFill>
                  <a:srgbClr val="7030A0"/>
                </a:solidFill>
              </a:rPr>
              <a:t>Risk Equations</a:t>
            </a:r>
          </a:p>
          <a:p>
            <a:pPr lvl="1"/>
            <a:r>
              <a:rPr lang="en-US" dirty="0" smtClean="0"/>
              <a:t>Published </a:t>
            </a:r>
            <a:r>
              <a:rPr lang="en-US" dirty="0" smtClean="0">
                <a:solidFill>
                  <a:srgbClr val="7030A0"/>
                </a:solidFill>
              </a:rPr>
              <a:t>Clinical Trials</a:t>
            </a:r>
            <a:r>
              <a:rPr lang="en-US" dirty="0" smtClean="0"/>
              <a:t>, i.e. no real individual data</a:t>
            </a:r>
          </a:p>
          <a:p>
            <a:pPr lvl="1"/>
            <a:r>
              <a:rPr lang="en-US" dirty="0" smtClean="0"/>
              <a:t>Other publications</a:t>
            </a:r>
          </a:p>
          <a:p>
            <a:endParaRPr lang="en-US" dirty="0" smtClean="0"/>
          </a:p>
          <a:p>
            <a:r>
              <a:rPr lang="en-US" dirty="0" smtClean="0"/>
              <a:t>Relies on computing power/techniques</a:t>
            </a:r>
          </a:p>
          <a:p>
            <a:pPr lvl="1">
              <a:buClr>
                <a:schemeClr val="tx1"/>
              </a:buClr>
            </a:pPr>
            <a:r>
              <a:rPr lang="en-US" dirty="0" smtClean="0"/>
              <a:t>Parallel processing / High Performance Computing</a:t>
            </a:r>
          </a:p>
          <a:p>
            <a:pPr lvl="1">
              <a:buClr>
                <a:schemeClr val="tx1"/>
              </a:buClr>
            </a:pPr>
            <a:r>
              <a:rPr lang="en-US" dirty="0" smtClean="0">
                <a:solidFill>
                  <a:srgbClr val="7030A0"/>
                </a:solidFill>
              </a:rPr>
              <a:t>Competition</a:t>
            </a:r>
            <a:r>
              <a:rPr lang="en-US" dirty="0" smtClean="0"/>
              <a:t> among alternative equation/hypothesis combinations</a:t>
            </a:r>
          </a:p>
          <a:p>
            <a:pPr lvl="1">
              <a:buClr>
                <a:schemeClr val="tx1"/>
              </a:buClr>
            </a:pPr>
            <a:r>
              <a:rPr lang="en-US" dirty="0" smtClean="0"/>
              <a:t>Cross validation - </a:t>
            </a:r>
            <a:r>
              <a:rPr lang="en-US" dirty="0" smtClean="0">
                <a:solidFill>
                  <a:srgbClr val="7030A0"/>
                </a:solidFill>
              </a:rPr>
              <a:t>One click validation</a:t>
            </a:r>
          </a:p>
          <a:p>
            <a:pPr lvl="1">
              <a:buClr>
                <a:schemeClr val="tx1"/>
              </a:buClr>
            </a:pPr>
            <a:r>
              <a:rPr lang="en-US" dirty="0" smtClean="0">
                <a:solidFill>
                  <a:srgbClr val="7030A0"/>
                </a:solidFill>
              </a:rPr>
              <a:t>Ranks</a:t>
            </a:r>
            <a:r>
              <a:rPr lang="en-US" dirty="0" smtClean="0"/>
              <a:t> results according to fitness - </a:t>
            </a:r>
            <a:r>
              <a:rPr lang="en-US" dirty="0" smtClean="0">
                <a:solidFill>
                  <a:srgbClr val="7030A0"/>
                </a:solidFill>
              </a:rPr>
              <a:t>Fitness Engine</a:t>
            </a:r>
          </a:p>
          <a:p>
            <a:pPr lvl="1">
              <a:buClr>
                <a:schemeClr val="tx1"/>
              </a:buClr>
            </a:pPr>
            <a:r>
              <a:rPr lang="en-US" dirty="0" smtClean="0">
                <a:solidFill>
                  <a:srgbClr val="7030A0"/>
                </a:solidFill>
              </a:rPr>
              <a:t>Accumulates knowledge</a:t>
            </a:r>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Reference Model: How Does it Work?</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Loop through Risk Equation/Hypothesis combinations</a:t>
            </a:r>
          </a:p>
          <a:p>
            <a:r>
              <a:rPr lang="en-US" dirty="0" smtClean="0"/>
              <a:t>Loop through populations</a:t>
            </a:r>
          </a:p>
          <a:p>
            <a:r>
              <a:rPr lang="en-US" dirty="0" smtClean="0"/>
              <a:t>Calculate fitness of simulation outcomes to observed phenomena</a:t>
            </a:r>
          </a:p>
        </p:txBody>
      </p:sp>
      <p:sp>
        <p:nvSpPr>
          <p:cNvPr id="4" name="Rounded Rectangle 3"/>
          <p:cNvSpPr/>
          <p:nvPr/>
        </p:nvSpPr>
        <p:spPr>
          <a:xfrm>
            <a:off x="1676400" y="12954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ecision 4"/>
          <p:cNvSpPr/>
          <p:nvPr/>
        </p:nvSpPr>
        <p:spPr>
          <a:xfrm>
            <a:off x="2895600" y="16764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MI</a:t>
            </a:r>
            <a:endParaRPr lang="en-US" sz="1000" dirty="0">
              <a:solidFill>
                <a:schemeClr val="tx1"/>
              </a:solidFill>
            </a:endParaRPr>
          </a:p>
        </p:txBody>
      </p:sp>
      <p:cxnSp>
        <p:nvCxnSpPr>
          <p:cNvPr id="6" name="Straight Arrow Connector 5"/>
          <p:cNvCxnSpPr/>
          <p:nvPr/>
        </p:nvCxnSpPr>
        <p:spPr>
          <a:xfrm>
            <a:off x="2590800" y="19050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28800" y="16764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CHD</a:t>
            </a:r>
            <a:endParaRPr lang="en-US" sz="1000" dirty="0">
              <a:solidFill>
                <a:schemeClr val="tx1"/>
              </a:solidFill>
            </a:endParaRPr>
          </a:p>
        </p:txBody>
      </p:sp>
      <p:cxnSp>
        <p:nvCxnSpPr>
          <p:cNvPr id="8" name="Straight Arrow Connector 7"/>
          <p:cNvCxnSpPr/>
          <p:nvPr/>
        </p:nvCxnSpPr>
        <p:spPr>
          <a:xfrm>
            <a:off x="3657600" y="19050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962400" y="16764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MI</a:t>
            </a:r>
            <a:endParaRPr lang="en-US" sz="1000" dirty="0">
              <a:solidFill>
                <a:schemeClr val="tx1"/>
              </a:solidFill>
            </a:endParaRPr>
          </a:p>
        </p:txBody>
      </p:sp>
      <p:sp>
        <p:nvSpPr>
          <p:cNvPr id="10" name="Flowchart: Decision 9"/>
          <p:cNvSpPr/>
          <p:nvPr/>
        </p:nvSpPr>
        <p:spPr>
          <a:xfrm>
            <a:off x="4953000" y="16764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CHD Death</a:t>
            </a:r>
            <a:endParaRPr lang="en-US" sz="1000" dirty="0">
              <a:solidFill>
                <a:schemeClr val="tx1"/>
              </a:solidFill>
            </a:endParaRPr>
          </a:p>
        </p:txBody>
      </p:sp>
      <p:cxnSp>
        <p:nvCxnSpPr>
          <p:cNvPr id="11" name="Straight Arrow Connector 10"/>
          <p:cNvCxnSpPr/>
          <p:nvPr/>
        </p:nvCxnSpPr>
        <p:spPr>
          <a:xfrm>
            <a:off x="3276600" y="14478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276600" y="14478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334000" y="14478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505200" y="19812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1676400" y="24384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p:cNvSpPr/>
          <p:nvPr/>
        </p:nvSpPr>
        <p:spPr>
          <a:xfrm>
            <a:off x="2895600" y="28194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a:t>
            </a:r>
            <a:endParaRPr lang="en-US" sz="1000" dirty="0">
              <a:solidFill>
                <a:schemeClr val="tx1"/>
              </a:solidFill>
            </a:endParaRPr>
          </a:p>
        </p:txBody>
      </p:sp>
      <p:cxnSp>
        <p:nvCxnSpPr>
          <p:cNvPr id="17" name="Straight Arrow Connector 16"/>
          <p:cNvCxnSpPr/>
          <p:nvPr/>
        </p:nvCxnSpPr>
        <p:spPr>
          <a:xfrm>
            <a:off x="2590800" y="30480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828800" y="28194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Stroke</a:t>
            </a:r>
            <a:endParaRPr lang="en-US" sz="1000" dirty="0">
              <a:solidFill>
                <a:schemeClr val="tx1"/>
              </a:solidFill>
            </a:endParaRPr>
          </a:p>
        </p:txBody>
      </p:sp>
      <p:cxnSp>
        <p:nvCxnSpPr>
          <p:cNvPr id="19" name="Straight Arrow Connector 18"/>
          <p:cNvCxnSpPr/>
          <p:nvPr/>
        </p:nvCxnSpPr>
        <p:spPr>
          <a:xfrm>
            <a:off x="3657600" y="30480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62400" y="28194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Stroke</a:t>
            </a:r>
            <a:endParaRPr lang="en-US" sz="1000" dirty="0">
              <a:solidFill>
                <a:schemeClr val="tx1"/>
              </a:solidFill>
            </a:endParaRPr>
          </a:p>
        </p:txBody>
      </p:sp>
      <p:sp>
        <p:nvSpPr>
          <p:cNvPr id="21" name="Flowchart: Decision 20"/>
          <p:cNvSpPr/>
          <p:nvPr/>
        </p:nvSpPr>
        <p:spPr>
          <a:xfrm>
            <a:off x="4953000" y="28194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 Death</a:t>
            </a:r>
            <a:endParaRPr lang="en-US" sz="1000" dirty="0">
              <a:solidFill>
                <a:schemeClr val="tx1"/>
              </a:solidFill>
            </a:endParaRPr>
          </a:p>
        </p:txBody>
      </p:sp>
      <p:cxnSp>
        <p:nvCxnSpPr>
          <p:cNvPr id="22" name="Straight Arrow Connector 21"/>
          <p:cNvCxnSpPr/>
          <p:nvPr/>
        </p:nvCxnSpPr>
        <p:spPr>
          <a:xfrm>
            <a:off x="3276600" y="25908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276600" y="25908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334000" y="25908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505200" y="31242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1676400" y="3581400"/>
            <a:ext cx="3505200" cy="7620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2590800" y="39624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828800" y="37338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Alive</a:t>
            </a:r>
            <a:endParaRPr lang="en-US" sz="1000" dirty="0">
              <a:solidFill>
                <a:schemeClr val="tx1"/>
              </a:solidFill>
            </a:endParaRPr>
          </a:p>
        </p:txBody>
      </p:sp>
      <p:sp>
        <p:nvSpPr>
          <p:cNvPr id="29" name="Flowchart: Decision 28"/>
          <p:cNvSpPr/>
          <p:nvPr/>
        </p:nvSpPr>
        <p:spPr>
          <a:xfrm>
            <a:off x="2895600" y="37338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Other Death</a:t>
            </a:r>
            <a:endParaRPr lang="en-US" sz="1000" dirty="0">
              <a:solidFill>
                <a:schemeClr val="tx1"/>
              </a:solidFill>
            </a:endParaRPr>
          </a:p>
        </p:txBody>
      </p:sp>
      <p:cxnSp>
        <p:nvCxnSpPr>
          <p:cNvPr id="30" name="Straight Arrow Connector 29"/>
          <p:cNvCxnSpPr/>
          <p:nvPr/>
        </p:nvCxnSpPr>
        <p:spPr>
          <a:xfrm>
            <a:off x="1524000" y="39624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524000" y="30480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524000" y="19050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524000" y="19050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705600" y="26670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705600" y="19050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715000" y="1905000"/>
            <a:ext cx="990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715000" y="3048000"/>
            <a:ext cx="990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3"/>
          </p:cNvCxnSpPr>
          <p:nvPr/>
        </p:nvCxnSpPr>
        <p:spPr>
          <a:xfrm>
            <a:off x="3657600" y="3962400"/>
            <a:ext cx="3048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010400" y="2514600"/>
            <a:ext cx="762000" cy="457200"/>
          </a:xfrm>
          <a:prstGeom prst="ellipse">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Death</a:t>
            </a:r>
            <a:endParaRPr lang="en-US" sz="1000" dirty="0">
              <a:solidFill>
                <a:schemeClr val="tx1"/>
              </a:solidFill>
            </a:endParaRPr>
          </a:p>
        </p:txBody>
      </p:sp>
      <p:sp>
        <p:nvSpPr>
          <p:cNvPr id="41" name="Rectangle 40"/>
          <p:cNvSpPr/>
          <p:nvPr/>
        </p:nvSpPr>
        <p:spPr>
          <a:xfrm>
            <a:off x="5638800" y="12954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CHD</a:t>
            </a:r>
            <a:endParaRPr lang="en-US" sz="1000" dirty="0">
              <a:solidFill>
                <a:srgbClr val="00B050"/>
              </a:solidFill>
            </a:endParaRPr>
          </a:p>
        </p:txBody>
      </p:sp>
      <p:sp>
        <p:nvSpPr>
          <p:cNvPr id="42" name="Rectangle 41"/>
          <p:cNvSpPr/>
          <p:nvPr/>
        </p:nvSpPr>
        <p:spPr>
          <a:xfrm>
            <a:off x="5638800" y="24384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Stroke</a:t>
            </a:r>
            <a:endParaRPr lang="en-US" sz="1000" dirty="0">
              <a:solidFill>
                <a:srgbClr val="00B050"/>
              </a:solidFill>
            </a:endParaRPr>
          </a:p>
        </p:txBody>
      </p:sp>
      <p:sp>
        <p:nvSpPr>
          <p:cNvPr id="43" name="Rectangle 42"/>
          <p:cNvSpPr/>
          <p:nvPr/>
        </p:nvSpPr>
        <p:spPr>
          <a:xfrm>
            <a:off x="3505200" y="3581400"/>
            <a:ext cx="16764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Competing Mortality</a:t>
            </a:r>
            <a:endParaRPr lang="en-US" sz="1000" dirty="0">
              <a:solidFill>
                <a:srgbClr val="00B050"/>
              </a:solidFill>
            </a:endParaRPr>
          </a:p>
        </p:txBody>
      </p:sp>
      <p:sp>
        <p:nvSpPr>
          <p:cNvPr id="44" name="TextBox 43"/>
          <p:cNvSpPr txBox="1"/>
          <p:nvPr/>
        </p:nvSpPr>
        <p:spPr>
          <a:xfrm>
            <a:off x="2514600" y="1219200"/>
            <a:ext cx="276038" cy="338554"/>
          </a:xfrm>
          <a:prstGeom prst="rect">
            <a:avLst/>
          </a:prstGeom>
          <a:noFill/>
        </p:spPr>
        <p:txBody>
          <a:bodyPr wrap="square" rtlCol="0">
            <a:spAutoFit/>
          </a:bodyPr>
          <a:lstStyle/>
          <a:p>
            <a:r>
              <a:rPr lang="en-US" sz="1600" b="1" dirty="0" smtClean="0">
                <a:solidFill>
                  <a:srgbClr val="7030A0"/>
                </a:solidFill>
              </a:rPr>
              <a:t>1</a:t>
            </a:r>
          </a:p>
        </p:txBody>
      </p:sp>
      <p:sp>
        <p:nvSpPr>
          <p:cNvPr id="45" name="TextBox 44"/>
          <p:cNvSpPr txBox="1"/>
          <p:nvPr/>
        </p:nvSpPr>
        <p:spPr>
          <a:xfrm>
            <a:off x="2895600" y="1219200"/>
            <a:ext cx="276038" cy="338554"/>
          </a:xfrm>
          <a:prstGeom prst="rect">
            <a:avLst/>
          </a:prstGeom>
          <a:noFill/>
        </p:spPr>
        <p:txBody>
          <a:bodyPr wrap="square" rtlCol="0">
            <a:spAutoFit/>
          </a:bodyPr>
          <a:lstStyle/>
          <a:p>
            <a:r>
              <a:rPr lang="en-US" sz="1600" b="1" dirty="0" smtClean="0">
                <a:solidFill>
                  <a:srgbClr val="7030A0"/>
                </a:solidFill>
              </a:rPr>
              <a:t>2</a:t>
            </a:r>
          </a:p>
        </p:txBody>
      </p:sp>
      <p:sp>
        <p:nvSpPr>
          <p:cNvPr id="47" name="TextBox 46"/>
          <p:cNvSpPr txBox="1"/>
          <p:nvPr/>
        </p:nvSpPr>
        <p:spPr>
          <a:xfrm>
            <a:off x="2895600" y="1566446"/>
            <a:ext cx="276038" cy="338554"/>
          </a:xfrm>
          <a:prstGeom prst="rect">
            <a:avLst/>
          </a:prstGeom>
          <a:noFill/>
        </p:spPr>
        <p:txBody>
          <a:bodyPr wrap="square" rtlCol="0">
            <a:spAutoFit/>
          </a:bodyPr>
          <a:lstStyle/>
          <a:p>
            <a:r>
              <a:rPr lang="en-US" sz="1600" b="1" dirty="0" smtClean="0">
                <a:solidFill>
                  <a:srgbClr val="7030A0"/>
                </a:solidFill>
              </a:rPr>
              <a:t>3</a:t>
            </a:r>
          </a:p>
        </p:txBody>
      </p:sp>
      <p:sp>
        <p:nvSpPr>
          <p:cNvPr id="48" name="TextBox 47"/>
          <p:cNvSpPr txBox="1"/>
          <p:nvPr/>
        </p:nvSpPr>
        <p:spPr>
          <a:xfrm>
            <a:off x="2514600" y="1566446"/>
            <a:ext cx="276038" cy="338554"/>
          </a:xfrm>
          <a:prstGeom prst="rect">
            <a:avLst/>
          </a:prstGeom>
          <a:noFill/>
        </p:spPr>
        <p:txBody>
          <a:bodyPr wrap="square" rtlCol="0">
            <a:spAutoFit/>
          </a:bodyPr>
          <a:lstStyle/>
          <a:p>
            <a:r>
              <a:rPr lang="en-US" sz="1600" b="1" dirty="0" smtClean="0">
                <a:solidFill>
                  <a:srgbClr val="7030A0"/>
                </a:solidFill>
              </a:rPr>
              <a:t>4</a:t>
            </a:r>
          </a:p>
        </p:txBody>
      </p:sp>
      <p:sp>
        <p:nvSpPr>
          <p:cNvPr id="53" name="Arc 52"/>
          <p:cNvSpPr/>
          <p:nvPr/>
        </p:nvSpPr>
        <p:spPr>
          <a:xfrm>
            <a:off x="2667000" y="13716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4" name="Arc 53"/>
          <p:cNvSpPr/>
          <p:nvPr/>
        </p:nvSpPr>
        <p:spPr>
          <a:xfrm rot="5400000">
            <a:off x="2667000" y="13716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5" name="Arc 54"/>
          <p:cNvSpPr/>
          <p:nvPr/>
        </p:nvSpPr>
        <p:spPr>
          <a:xfrm rot="10800000">
            <a:off x="2667000" y="13716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6" name="Arc 55"/>
          <p:cNvSpPr/>
          <p:nvPr/>
        </p:nvSpPr>
        <p:spPr>
          <a:xfrm rot="16200000">
            <a:off x="2667000" y="13716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cxnSp>
        <p:nvCxnSpPr>
          <p:cNvPr id="66" name="Straight Arrow Connector 65"/>
          <p:cNvCxnSpPr/>
          <p:nvPr/>
        </p:nvCxnSpPr>
        <p:spPr>
          <a:xfrm flipV="1">
            <a:off x="3276600" y="25908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2590800" y="30480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2514600" y="2362200"/>
            <a:ext cx="276038" cy="338554"/>
          </a:xfrm>
          <a:prstGeom prst="rect">
            <a:avLst/>
          </a:prstGeom>
          <a:noFill/>
        </p:spPr>
        <p:txBody>
          <a:bodyPr wrap="square" rtlCol="0">
            <a:spAutoFit/>
          </a:bodyPr>
          <a:lstStyle/>
          <a:p>
            <a:r>
              <a:rPr lang="en-US" sz="1600" b="1" dirty="0" smtClean="0">
                <a:solidFill>
                  <a:srgbClr val="7030A0"/>
                </a:solidFill>
              </a:rPr>
              <a:t>1</a:t>
            </a:r>
          </a:p>
        </p:txBody>
      </p:sp>
      <p:sp>
        <p:nvSpPr>
          <p:cNvPr id="100" name="TextBox 99"/>
          <p:cNvSpPr txBox="1"/>
          <p:nvPr/>
        </p:nvSpPr>
        <p:spPr>
          <a:xfrm>
            <a:off x="2895600" y="2362200"/>
            <a:ext cx="276038" cy="338554"/>
          </a:xfrm>
          <a:prstGeom prst="rect">
            <a:avLst/>
          </a:prstGeom>
          <a:noFill/>
        </p:spPr>
        <p:txBody>
          <a:bodyPr wrap="square" rtlCol="0">
            <a:spAutoFit/>
          </a:bodyPr>
          <a:lstStyle/>
          <a:p>
            <a:r>
              <a:rPr lang="en-US" sz="1600" b="1" dirty="0" smtClean="0">
                <a:solidFill>
                  <a:srgbClr val="7030A0"/>
                </a:solidFill>
              </a:rPr>
              <a:t>2</a:t>
            </a:r>
          </a:p>
        </p:txBody>
      </p:sp>
      <p:sp>
        <p:nvSpPr>
          <p:cNvPr id="101" name="TextBox 100"/>
          <p:cNvSpPr txBox="1"/>
          <p:nvPr/>
        </p:nvSpPr>
        <p:spPr>
          <a:xfrm>
            <a:off x="2895600" y="2709446"/>
            <a:ext cx="276038" cy="338554"/>
          </a:xfrm>
          <a:prstGeom prst="rect">
            <a:avLst/>
          </a:prstGeom>
          <a:noFill/>
        </p:spPr>
        <p:txBody>
          <a:bodyPr wrap="square" rtlCol="0">
            <a:spAutoFit/>
          </a:bodyPr>
          <a:lstStyle/>
          <a:p>
            <a:r>
              <a:rPr lang="en-US" sz="1600" b="1" dirty="0" smtClean="0">
                <a:solidFill>
                  <a:srgbClr val="7030A0"/>
                </a:solidFill>
              </a:rPr>
              <a:t>3</a:t>
            </a:r>
          </a:p>
        </p:txBody>
      </p:sp>
      <p:sp>
        <p:nvSpPr>
          <p:cNvPr id="102" name="TextBox 101"/>
          <p:cNvSpPr txBox="1"/>
          <p:nvPr/>
        </p:nvSpPr>
        <p:spPr>
          <a:xfrm>
            <a:off x="2514600" y="2709446"/>
            <a:ext cx="276038" cy="338554"/>
          </a:xfrm>
          <a:prstGeom prst="rect">
            <a:avLst/>
          </a:prstGeom>
          <a:noFill/>
        </p:spPr>
        <p:txBody>
          <a:bodyPr wrap="square" rtlCol="0">
            <a:spAutoFit/>
          </a:bodyPr>
          <a:lstStyle/>
          <a:p>
            <a:r>
              <a:rPr lang="en-US" sz="1600" b="1" dirty="0" smtClean="0">
                <a:solidFill>
                  <a:srgbClr val="7030A0"/>
                </a:solidFill>
              </a:rPr>
              <a:t>4</a:t>
            </a:r>
          </a:p>
        </p:txBody>
      </p:sp>
      <p:sp>
        <p:nvSpPr>
          <p:cNvPr id="103" name="Arc 102"/>
          <p:cNvSpPr/>
          <p:nvPr/>
        </p:nvSpPr>
        <p:spPr>
          <a:xfrm>
            <a:off x="2667000" y="25146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4" name="Arc 103"/>
          <p:cNvSpPr/>
          <p:nvPr/>
        </p:nvSpPr>
        <p:spPr>
          <a:xfrm rot="5400000">
            <a:off x="2667000" y="25146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5" name="Arc 104"/>
          <p:cNvSpPr/>
          <p:nvPr/>
        </p:nvSpPr>
        <p:spPr>
          <a:xfrm rot="10800000">
            <a:off x="2667000" y="25146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6" name="Arc 105"/>
          <p:cNvSpPr/>
          <p:nvPr/>
        </p:nvSpPr>
        <p:spPr>
          <a:xfrm rot="16200000">
            <a:off x="2667000" y="25146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grpSp>
        <p:nvGrpSpPr>
          <p:cNvPr id="46" name="Group 133"/>
          <p:cNvGrpSpPr/>
          <p:nvPr/>
        </p:nvGrpSpPr>
        <p:grpSpPr>
          <a:xfrm>
            <a:off x="152400" y="1524000"/>
            <a:ext cx="990600" cy="1066800"/>
            <a:chOff x="152400" y="2819400"/>
            <a:chExt cx="990600" cy="1066800"/>
          </a:xfrm>
        </p:grpSpPr>
        <p:sp>
          <p:nvSpPr>
            <p:cNvPr id="135" name="Oval 134"/>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3</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36" name="Smiley Face 135"/>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Smiley Face 136"/>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Smiley Face 137"/>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Smiley Face 138"/>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Arrow Connector 32"/>
          <p:cNvCxnSpPr/>
          <p:nvPr/>
        </p:nvCxnSpPr>
        <p:spPr>
          <a:xfrm>
            <a:off x="1219200" y="2743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grpSp>
        <p:nvGrpSpPr>
          <p:cNvPr id="49" name="Group 127"/>
          <p:cNvGrpSpPr/>
          <p:nvPr/>
        </p:nvGrpSpPr>
        <p:grpSpPr>
          <a:xfrm>
            <a:off x="152400" y="1905000"/>
            <a:ext cx="990600" cy="1066800"/>
            <a:chOff x="152400" y="2819400"/>
            <a:chExt cx="990600" cy="1066800"/>
          </a:xfrm>
        </p:grpSpPr>
        <p:sp>
          <p:nvSpPr>
            <p:cNvPr id="129" name="Oval 128"/>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2</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30" name="Smiley Face 129"/>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Smiley Face 130"/>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Smiley Face 131"/>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Smiley Face 132"/>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126"/>
          <p:cNvGrpSpPr/>
          <p:nvPr/>
        </p:nvGrpSpPr>
        <p:grpSpPr>
          <a:xfrm>
            <a:off x="152400" y="2286000"/>
            <a:ext cx="990600" cy="1066800"/>
            <a:chOff x="152400" y="2819400"/>
            <a:chExt cx="990600" cy="1066800"/>
          </a:xfrm>
        </p:grpSpPr>
        <p:sp>
          <p:nvSpPr>
            <p:cNvPr id="125" name="Oval 124"/>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1</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07" name="Smiley Face 106"/>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Smiley Face 110"/>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Smiley Face 111"/>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Smiley Face 125"/>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49" name="Table 148"/>
          <p:cNvGraphicFramePr>
            <a:graphicFrameLocks noGrp="1"/>
          </p:cNvGraphicFramePr>
          <p:nvPr/>
        </p:nvGraphicFramePr>
        <p:xfrm>
          <a:off x="6857999" y="3048000"/>
          <a:ext cx="2209801" cy="1371600"/>
        </p:xfrm>
        <a:graphic>
          <a:graphicData uri="http://schemas.openxmlformats.org/drawingml/2006/table">
            <a:tbl>
              <a:tblPr/>
              <a:tblGrid>
                <a:gridCol w="402721"/>
                <a:gridCol w="361416"/>
                <a:gridCol w="361416"/>
                <a:gridCol w="361416"/>
                <a:gridCol w="361416"/>
                <a:gridCol w="361416"/>
              </a:tblGrid>
              <a:tr h="221226">
                <a:tc>
                  <a:txBody>
                    <a:bodyPr/>
                    <a:lstStyle/>
                    <a:p>
                      <a:pPr algn="ctr" fontAlgn="b"/>
                      <a:r>
                        <a:rPr lang="en-US" sz="1100" b="1" i="0" u="none" strike="noStrike" dirty="0" err="1">
                          <a:solidFill>
                            <a:srgbClr val="000000"/>
                          </a:solidFill>
                          <a:latin typeface="Calibri"/>
                        </a:rPr>
                        <a:t>Eq</a:t>
                      </a:r>
                      <a:r>
                        <a:rPr lang="en-US" sz="1100" b="1" i="0" u="none" strike="noStrike" dirty="0">
                          <a:solidFill>
                            <a:srgbClr val="000000"/>
                          </a:solidFill>
                          <a:latin typeface="Calibri"/>
                        </a:rPr>
                        <a:t> 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2A1C7"/>
                    </a:solidFill>
                  </a:tcPr>
                </a:tc>
                <a:tc>
                  <a:txBody>
                    <a:bodyPr/>
                    <a:lstStyle/>
                    <a:p>
                      <a:pPr algn="ctr" fontAlgn="b"/>
                      <a:r>
                        <a:rPr lang="en-US" sz="1100" b="1" i="0" u="none" strike="noStrike">
                          <a:solidFill>
                            <a:srgbClr val="000000"/>
                          </a:solidFill>
                          <a:latin typeface="Calibri"/>
                        </a:rPr>
                        <a:t>1</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a:solidFill>
                            <a:srgbClr val="000000"/>
                          </a:solidFill>
                          <a:latin typeface="Calibri"/>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a:solidFill>
                            <a:srgbClr val="000000"/>
                          </a:solidFill>
                          <a:latin typeface="Calibri"/>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dirty="0">
                          <a:solidFill>
                            <a:srgbClr val="000000"/>
                          </a:solidFill>
                          <a:latin typeface="Calibri"/>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r>
              <a:tr h="232287">
                <a:tc>
                  <a:txBody>
                    <a:bodyPr/>
                    <a:lstStyle/>
                    <a:p>
                      <a:pPr algn="ctr" fontAlgn="b"/>
                      <a:r>
                        <a:rPr lang="en-US" sz="1100" b="1" i="0" u="none" strike="noStrike">
                          <a:solidFill>
                            <a:srgbClr val="000000"/>
                          </a:solidFill>
                          <a:latin typeface="Calibri"/>
                        </a:rPr>
                        <a:t>Eq 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2A1C7"/>
                    </a:solidFill>
                  </a:tcPr>
                </a:tc>
                <a:tc>
                  <a:txBody>
                    <a:bodyPr/>
                    <a:lstStyle/>
                    <a:p>
                      <a:pPr algn="ctr" fontAlgn="b"/>
                      <a:r>
                        <a:rPr lang="en-US" sz="1100" b="1" i="0" u="none" strike="noStrike">
                          <a:solidFill>
                            <a:srgbClr val="000000"/>
                          </a:solidFill>
                          <a:latin typeface="Calibri"/>
                        </a:rPr>
                        <a:t>1</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1100" b="1" i="0" u="none" strike="noStrike">
                          <a:solidFill>
                            <a:srgbClr val="000000"/>
                          </a:solidFill>
                          <a:latin typeface="Calibri"/>
                        </a:rPr>
                        <a:t>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DC07C"/>
                    </a:solidFill>
                  </a:tcPr>
                </a:tc>
                <a:tc>
                  <a:txBody>
                    <a:bodyPr/>
                    <a:lstStyle/>
                    <a:p>
                      <a:pPr algn="ctr" fontAlgn="b"/>
                      <a:r>
                        <a:rPr lang="en-US" sz="1100" b="1" i="0" u="none" strike="noStrike">
                          <a:solidFill>
                            <a:srgbClr val="000000"/>
                          </a:solidFill>
                          <a:latin typeface="Calibri"/>
                        </a:rPr>
                        <a:t>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B9574"/>
                    </a:solidFill>
                  </a:tcPr>
                </a:tc>
                <a:tc>
                  <a:txBody>
                    <a:bodyPr/>
                    <a:lstStyle/>
                    <a:p>
                      <a:pPr algn="ctr" fontAlgn="b"/>
                      <a:r>
                        <a:rPr lang="en-US" sz="1100" b="1" i="0" u="none" strike="noStrike">
                          <a:solidFill>
                            <a:srgbClr val="000000"/>
                          </a:solidFill>
                          <a:latin typeface="Calibri"/>
                        </a:rPr>
                        <a:t>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r>
              <a:tr h="232287">
                <a:tc>
                  <a:txBody>
                    <a:bodyPr/>
                    <a:lstStyle/>
                    <a:p>
                      <a:pPr algn="ctr" fontAlgn="b"/>
                      <a:r>
                        <a:rPr lang="en-US" sz="1100" b="1" i="0" u="none" strike="noStrike">
                          <a:solidFill>
                            <a:srgbClr val="000000"/>
                          </a:solidFill>
                          <a:latin typeface="Calibri"/>
                        </a:rPr>
                        <a:t>Pop 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2A1C7"/>
                    </a:solidFill>
                  </a:tcPr>
                </a:tc>
                <a:tc>
                  <a:txBody>
                    <a:bodyPr/>
                    <a:lstStyle/>
                    <a:p>
                      <a:pPr algn="ctr" rtl="0" fontAlgn="t"/>
                      <a:r>
                        <a:rPr lang="en-US" sz="1200" b="0" i="0" u="none" strike="noStrike" dirty="0">
                          <a:solidFill>
                            <a:srgbClr val="000000"/>
                          </a:solidFill>
                          <a:latin typeface="Calibri"/>
                        </a:rPr>
                        <a:t>4</a:t>
                      </a: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ECD7F"/>
                    </a:solidFill>
                  </a:tcPr>
                </a:tc>
                <a:tc>
                  <a:txBody>
                    <a:bodyPr/>
                    <a:lstStyle/>
                    <a:p>
                      <a:pPr algn="ctr" rtl="0" fontAlgn="t"/>
                      <a:r>
                        <a:rPr lang="en-US" sz="1200" b="0" i="0" u="none" strike="noStrike">
                          <a:solidFill>
                            <a:srgbClr val="000000"/>
                          </a:solidFill>
                          <a:latin typeface="Calibri"/>
                        </a:rPr>
                        <a:t>6</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FCA677"/>
                    </a:solidFill>
                  </a:tcPr>
                </a:tc>
                <a:tc>
                  <a:txBody>
                    <a:bodyPr/>
                    <a:lstStyle/>
                    <a:p>
                      <a:pPr algn="ctr" rtl="0" fontAlgn="t"/>
                      <a:r>
                        <a:rPr lang="en-US" sz="1200" b="0" i="0" u="none" strike="noStrike">
                          <a:solidFill>
                            <a:srgbClr val="000000"/>
                          </a:solidFill>
                          <a:latin typeface="Calibri"/>
                        </a:rPr>
                        <a:t>2</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CBDC81"/>
                    </a:solidFill>
                  </a:tcPr>
                </a:tc>
                <a:tc>
                  <a:txBody>
                    <a:bodyPr/>
                    <a:lstStyle/>
                    <a:p>
                      <a:pPr algn="ctr" rtl="0" fontAlgn="t"/>
                      <a:r>
                        <a:rPr lang="en-US" sz="1200" b="0" i="0" u="none" strike="noStrike">
                          <a:solidFill>
                            <a:srgbClr val="000000"/>
                          </a:solidFill>
                          <a:latin typeface="Calibri"/>
                        </a:rPr>
                        <a:t>1</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63BE7B"/>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r>
              <a:tr h="232287">
                <a:tc>
                  <a:txBody>
                    <a:bodyPr/>
                    <a:lstStyle/>
                    <a:p>
                      <a:pPr algn="ctr" fontAlgn="b"/>
                      <a:r>
                        <a:rPr lang="en-US" sz="1100" b="1" i="0" u="none" strike="noStrike">
                          <a:solidFill>
                            <a:srgbClr val="000000"/>
                          </a:solidFill>
                          <a:latin typeface="Calibri"/>
                        </a:rPr>
                        <a:t>Pop 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2A1C7"/>
                    </a:solidFill>
                  </a:tcPr>
                </a:tc>
                <a:tc>
                  <a:txBody>
                    <a:bodyPr/>
                    <a:lstStyle/>
                    <a:p>
                      <a:pPr algn="ctr" rtl="0" fontAlgn="t"/>
                      <a:r>
                        <a:rPr lang="en-US" sz="12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CBDC81"/>
                    </a:solidFill>
                  </a:tcPr>
                </a:tc>
                <a:tc>
                  <a:txBody>
                    <a:bodyPr/>
                    <a:lstStyle/>
                    <a:p>
                      <a:pPr algn="ctr" rtl="0" fontAlgn="t"/>
                      <a:r>
                        <a:rPr lang="en-US" sz="1200" b="0" i="0" u="none" strike="noStrike">
                          <a:solidFill>
                            <a:srgbClr val="000000"/>
                          </a:solidFill>
                          <a:latin typeface="Calibri"/>
                        </a:rPr>
                        <a:t>4</a:t>
                      </a:r>
                    </a:p>
                  </a:txBody>
                  <a:tcPr marL="9525" marR="9525" marT="9525" marB="0">
                    <a:lnL>
                      <a:noFill/>
                    </a:lnL>
                    <a:lnR>
                      <a:noFill/>
                    </a:lnR>
                    <a:lnT>
                      <a:noFill/>
                    </a:lnT>
                    <a:lnB>
                      <a:noFill/>
                    </a:lnB>
                    <a:solidFill>
                      <a:srgbClr val="FECD7F"/>
                    </a:solidFill>
                  </a:tcPr>
                </a:tc>
                <a:tc>
                  <a:txBody>
                    <a:bodyPr/>
                    <a:lstStyle/>
                    <a:p>
                      <a:pPr algn="ctr" rtl="0" fontAlgn="t"/>
                      <a:r>
                        <a:rPr lang="en-US" sz="1200" b="0" i="0" u="none" strike="noStrike">
                          <a:solidFill>
                            <a:srgbClr val="000000"/>
                          </a:solidFill>
                          <a:latin typeface="Calibri"/>
                        </a:rPr>
                        <a:t>6</a:t>
                      </a:r>
                    </a:p>
                  </a:txBody>
                  <a:tcPr marL="9525" marR="9525" marT="9525" marB="0">
                    <a:lnL>
                      <a:noFill/>
                    </a:lnL>
                    <a:lnR>
                      <a:noFill/>
                    </a:lnR>
                    <a:lnT>
                      <a:noFill/>
                    </a:lnT>
                    <a:lnB>
                      <a:noFill/>
                    </a:lnB>
                    <a:solidFill>
                      <a:srgbClr val="FCA677"/>
                    </a:solidFill>
                  </a:tcPr>
                </a:tc>
                <a:tc>
                  <a:txBody>
                    <a:bodyPr/>
                    <a:lstStyle/>
                    <a:p>
                      <a:pPr algn="ctr" rtl="0" fontAlgn="t"/>
                      <a:r>
                        <a:rPr lang="en-US" sz="1200" b="0" i="0" u="none" strike="noStrike">
                          <a:solidFill>
                            <a:srgbClr val="000000"/>
                          </a:solidFill>
                          <a:latin typeface="Calibri"/>
                        </a:rPr>
                        <a:t>1</a:t>
                      </a:r>
                    </a:p>
                  </a:txBody>
                  <a:tcPr marL="9525" marR="9525" marT="9525" marB="0">
                    <a:lnL>
                      <a:noFill/>
                    </a:lnL>
                    <a:lnR>
                      <a:noFill/>
                    </a:lnR>
                    <a:lnT>
                      <a:noFill/>
                    </a:lnT>
                    <a:lnB>
                      <a:noFill/>
                    </a:lnB>
                    <a:solidFill>
                      <a:srgbClr val="63BE7B"/>
                    </a:solidFill>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r h="232287">
                <a:tc>
                  <a:txBody>
                    <a:bodyPr/>
                    <a:lstStyle/>
                    <a:p>
                      <a:pPr algn="ctr" fontAlgn="b"/>
                      <a:r>
                        <a:rPr lang="en-US" sz="1100" b="1" i="0" u="none" strike="noStrike">
                          <a:solidFill>
                            <a:srgbClr val="000000"/>
                          </a:solidFill>
                          <a:latin typeface="Calibri"/>
                        </a:rPr>
                        <a:t>Pop 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2A1C7"/>
                    </a:solidFill>
                  </a:tcPr>
                </a:tc>
                <a:tc>
                  <a:txBody>
                    <a:bodyPr/>
                    <a:lstStyle/>
                    <a:p>
                      <a:pPr algn="ctr" rtl="0" fontAlgn="t"/>
                      <a:r>
                        <a:rPr lang="en-US" sz="12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CBDC81"/>
                    </a:solidFill>
                  </a:tcPr>
                </a:tc>
                <a:tc>
                  <a:txBody>
                    <a:bodyPr/>
                    <a:lstStyle/>
                    <a:p>
                      <a:pPr algn="ctr" rtl="0" fontAlgn="t"/>
                      <a:r>
                        <a:rPr lang="en-US" sz="1200" b="0" i="0" u="none" strike="noStrike">
                          <a:solidFill>
                            <a:srgbClr val="000000"/>
                          </a:solidFill>
                          <a:latin typeface="Calibri"/>
                        </a:rPr>
                        <a:t>3</a:t>
                      </a:r>
                    </a:p>
                  </a:txBody>
                  <a:tcPr marL="9525" marR="9525" marT="9525" marB="0">
                    <a:lnL>
                      <a:noFill/>
                    </a:lnL>
                    <a:lnR>
                      <a:noFill/>
                    </a:lnR>
                    <a:lnT>
                      <a:noFill/>
                    </a:lnT>
                    <a:lnB>
                      <a:noFill/>
                    </a:lnB>
                    <a:solidFill>
                      <a:srgbClr val="FFE283"/>
                    </a:solidFill>
                  </a:tcPr>
                </a:tc>
                <a:tc>
                  <a:txBody>
                    <a:bodyPr/>
                    <a:lstStyle/>
                    <a:p>
                      <a:pPr algn="ctr" rtl="0" fontAlgn="t"/>
                      <a:r>
                        <a:rPr lang="en-US" sz="1200" b="0" i="0" u="none" strike="noStrike">
                          <a:solidFill>
                            <a:srgbClr val="000000"/>
                          </a:solidFill>
                          <a:latin typeface="Calibri"/>
                        </a:rPr>
                        <a:t>9</a:t>
                      </a:r>
                    </a:p>
                  </a:txBody>
                  <a:tcPr marL="9525" marR="9525" marT="9525" marB="0">
                    <a:lnL>
                      <a:noFill/>
                    </a:lnL>
                    <a:lnR>
                      <a:noFill/>
                    </a:lnR>
                    <a:lnT>
                      <a:noFill/>
                    </a:lnT>
                    <a:lnB>
                      <a:noFill/>
                    </a:lnB>
                    <a:solidFill>
                      <a:srgbClr val="F8696B"/>
                    </a:solidFill>
                  </a:tcPr>
                </a:tc>
                <a:tc>
                  <a:txBody>
                    <a:bodyPr/>
                    <a:lstStyle/>
                    <a:p>
                      <a:pPr algn="ctr" rtl="0" fontAlgn="t"/>
                      <a:r>
                        <a:rPr lang="en-US" sz="1200" b="0" i="0" u="none" strike="noStrike">
                          <a:solidFill>
                            <a:srgbClr val="000000"/>
                          </a:solidFill>
                          <a:latin typeface="Calibri"/>
                        </a:rPr>
                        <a:t>2</a:t>
                      </a:r>
                    </a:p>
                  </a:txBody>
                  <a:tcPr marL="9525" marR="9525" marT="9525" marB="0">
                    <a:lnL>
                      <a:noFill/>
                    </a:lnL>
                    <a:lnR>
                      <a:noFill/>
                    </a:lnR>
                    <a:lnT>
                      <a:noFill/>
                    </a:lnT>
                    <a:lnB>
                      <a:noFill/>
                    </a:lnB>
                    <a:solidFill>
                      <a:srgbClr val="CBDC81"/>
                    </a:solidFill>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r h="221226">
                <a:tc>
                  <a:txBody>
                    <a:bodyPr/>
                    <a:lstStyle/>
                    <a:p>
                      <a:pPr algn="ctr" fontAlgn="b"/>
                      <a:r>
                        <a:rPr lang="en-US" sz="1100" b="0" i="0" u="none" strike="noStrike">
                          <a:solidFill>
                            <a:srgbClr val="000000"/>
                          </a:solidFill>
                          <a:latin typeface="Calibri"/>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bl>
          </a:graphicData>
        </a:graphic>
      </p:graphicFrame>
      <p:sp>
        <p:nvSpPr>
          <p:cNvPr id="150" name="Rectangle 149"/>
          <p:cNvSpPr/>
          <p:nvPr/>
        </p:nvSpPr>
        <p:spPr>
          <a:xfrm>
            <a:off x="7619999" y="4191000"/>
            <a:ext cx="14478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6857999" y="4495800"/>
            <a:ext cx="2057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Callout 151"/>
          <p:cNvSpPr/>
          <p:nvPr/>
        </p:nvSpPr>
        <p:spPr>
          <a:xfrm>
            <a:off x="7467600" y="4343400"/>
            <a:ext cx="1371600" cy="762000"/>
          </a:xfrm>
          <a:prstGeom prst="wedgeEllipseCallout">
            <a:avLst>
              <a:gd name="adj1" fmla="val -18452"/>
              <a:gd name="adj2" fmla="val -7884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030A0"/>
                </a:solidFill>
              </a:rPr>
              <a:t>Fitness Matrix</a:t>
            </a:r>
            <a:endParaRPr lang="en-US" b="1"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2" nodeType="withEffect">
                                  <p:stCondLst>
                                    <p:cond delay="0"/>
                                  </p:stCondLst>
                                  <p:childTnLst>
                                    <p:animMotion origin="layout" path="M 3.33333E-6 2.22222E-6 L 3.33333E-6 -0.17222 " pathEditMode="relative" rAng="0" ptsTypes="AA">
                                      <p:cBhvr>
                                        <p:cTn id="6" dur="500" fill="hold"/>
                                        <p:tgtEl>
                                          <p:spTgt spid="150"/>
                                        </p:tgtEl>
                                        <p:attrNameLst>
                                          <p:attrName>ppt_x</p:attrName>
                                          <p:attrName>ppt_y</p:attrName>
                                        </p:attrNameLst>
                                      </p:cBhvr>
                                      <p:rCtr x="0" y="-86"/>
                                    </p:animMotion>
                                  </p:childTnLst>
                                </p:cTn>
                              </p:par>
                              <p:par>
                                <p:cTn id="7" presetID="64" presetClass="path" presetSubtype="0" accel="50000" decel="50000" fill="hold" grpId="0" nodeType="withEffect">
                                  <p:stCondLst>
                                    <p:cond delay="0"/>
                                  </p:stCondLst>
                                  <p:childTnLst>
                                    <p:animMotion origin="layout" path="M 1.11022E-16 1.11022E-16 L 1.11022E-16 -0.10556 " pathEditMode="relative" rAng="0" ptsTypes="AA">
                                      <p:cBhvr>
                                        <p:cTn id="8" dur="500" fill="hold"/>
                                        <p:tgtEl>
                                          <p:spTgt spid="151"/>
                                        </p:tgtEl>
                                        <p:attrNameLst>
                                          <p:attrName>ppt_x</p:attrName>
                                          <p:attrName>ppt_y</p:attrName>
                                        </p:attrNameLst>
                                      </p:cBhvr>
                                      <p:rCtr x="0" y="-53"/>
                                    </p:animMotion>
                                  </p:childTnLst>
                                </p:cTn>
                              </p:par>
                              <p:par>
                                <p:cTn id="9" presetID="2" presetClass="entr" presetSubtype="8"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0-#ppt_w/2"/>
                                          </p:val>
                                        </p:tav>
                                        <p:tav tm="100000">
                                          <p:val>
                                            <p:strVal val="#ppt_x"/>
                                          </p:val>
                                        </p:tav>
                                      </p:tavLst>
                                    </p:anim>
                                    <p:anim calcmode="lin" valueType="num">
                                      <p:cBhvr additive="base">
                                        <p:cTn id="12"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left)">
                                      <p:cBhvr>
                                        <p:cTn id="17" dur="500"/>
                                        <p:tgtEl>
                                          <p:spTgt spid="53"/>
                                        </p:tgtEl>
                                      </p:cBhvr>
                                    </p:animEffect>
                                  </p:childTnLst>
                                </p:cTn>
                              </p:par>
                              <p:par>
                                <p:cTn id="18" presetID="63" presetClass="path" presetSubtype="0" accel="50000" decel="50000" fill="hold" grpId="0" nodeType="withEffect">
                                  <p:stCondLst>
                                    <p:cond delay="0"/>
                                  </p:stCondLst>
                                  <p:childTnLst>
                                    <p:animMotion origin="layout" path="M -3.33333E-6 -0.17222 L 0.0375 -0.17222 " pathEditMode="relative" rAng="0" ptsTypes="AA">
                                      <p:cBhvr>
                                        <p:cTn id="19" dur="2000" fill="hold"/>
                                        <p:tgtEl>
                                          <p:spTgt spid="150"/>
                                        </p:tgtEl>
                                        <p:attrNameLst>
                                          <p:attrName>ppt_x</p:attrName>
                                          <p:attrName>ppt_y</p:attrName>
                                        </p:attrNameLst>
                                      </p:cBhvr>
                                      <p:rCtr x="19" y="0"/>
                                    </p:animMotion>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53"/>
                                        </p:tgtEl>
                                        <p:attrNameLst>
                                          <p:attrName>style.visibility</p:attrName>
                                        </p:attrNameLst>
                                      </p:cBhvr>
                                      <p:to>
                                        <p:strVal val="hidden"/>
                                      </p:to>
                                    </p:set>
                                  </p:childTnLst>
                                </p:cTn>
                              </p:par>
                              <p:par>
                                <p:cTn id="24" presetID="22" presetClass="entr" presetSubtype="1" fill="hold" grpId="1"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up)">
                                      <p:cBhvr>
                                        <p:cTn id="26" dur="500"/>
                                        <p:tgtEl>
                                          <p:spTgt spid="54"/>
                                        </p:tgtEl>
                                      </p:cBhvr>
                                    </p:animEffect>
                                  </p:childTnLst>
                                </p:cTn>
                              </p:par>
                              <p:par>
                                <p:cTn id="27" presetID="63" presetClass="path" presetSubtype="0" accel="50000" decel="50000" fill="hold" grpId="1" nodeType="withEffect">
                                  <p:stCondLst>
                                    <p:cond delay="0"/>
                                  </p:stCondLst>
                                  <p:childTnLst>
                                    <p:animMotion origin="layout" path="M 0.0375 -0.17222 L 0.07917 -0.17222 " pathEditMode="relative" rAng="0" ptsTypes="AA">
                                      <p:cBhvr>
                                        <p:cTn id="28" dur="2000" fill="hold"/>
                                        <p:tgtEl>
                                          <p:spTgt spid="150"/>
                                        </p:tgtEl>
                                        <p:attrNameLst>
                                          <p:attrName>ppt_x</p:attrName>
                                          <p:attrName>ppt_y</p:attrName>
                                        </p:attrNameLst>
                                      </p:cBhvr>
                                      <p:rCtr x="21" y="0"/>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hidden"/>
                                      </p:to>
                                    </p:set>
                                  </p:childTnLst>
                                </p:cTn>
                              </p:par>
                              <p:par>
                                <p:cTn id="33" presetID="22" presetClass="entr" presetSubtype="2" fill="hold" grpId="1"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wipe(right)">
                                      <p:cBhvr>
                                        <p:cTn id="35" dur="500"/>
                                        <p:tgtEl>
                                          <p:spTgt spid="55"/>
                                        </p:tgtEl>
                                      </p:cBhvr>
                                    </p:animEffect>
                                  </p:childTnLst>
                                </p:cTn>
                              </p:par>
                              <p:par>
                                <p:cTn id="36" presetID="2" presetClass="exit" presetSubtype="2" fill="hold" nodeType="withEffect">
                                  <p:stCondLst>
                                    <p:cond delay="0"/>
                                  </p:stCondLst>
                                  <p:childTnLst>
                                    <p:anim calcmode="lin" valueType="num">
                                      <p:cBhvr additive="base">
                                        <p:cTn id="37" dur="500"/>
                                        <p:tgtEl>
                                          <p:spTgt spid="150"/>
                                        </p:tgtEl>
                                        <p:attrNameLst>
                                          <p:attrName>ppt_x</p:attrName>
                                        </p:attrNameLst>
                                      </p:cBhvr>
                                      <p:tavLst>
                                        <p:tav tm="0">
                                          <p:val>
                                            <p:strVal val="ppt_x"/>
                                          </p:val>
                                        </p:tav>
                                        <p:tav tm="100000">
                                          <p:val>
                                            <p:strVal val="1+ppt_w/2"/>
                                          </p:val>
                                        </p:tav>
                                      </p:tavLst>
                                    </p:anim>
                                    <p:anim calcmode="lin" valueType="num">
                                      <p:cBhvr additive="base">
                                        <p:cTn id="38" dur="500"/>
                                        <p:tgtEl>
                                          <p:spTgt spid="150"/>
                                        </p:tgtEl>
                                        <p:attrNameLst>
                                          <p:attrName>ppt_y</p:attrName>
                                        </p:attrNameLst>
                                      </p:cBhvr>
                                      <p:tavLst>
                                        <p:tav tm="0">
                                          <p:val>
                                            <p:strVal val="ppt_y"/>
                                          </p:val>
                                        </p:tav>
                                        <p:tav tm="100000">
                                          <p:val>
                                            <p:strVal val="ppt_y"/>
                                          </p:val>
                                        </p:tav>
                                      </p:tavLst>
                                    </p:anim>
                                    <p:set>
                                      <p:cBhvr>
                                        <p:cTn id="39" dur="1" fill="hold">
                                          <p:stCondLst>
                                            <p:cond delay="499"/>
                                          </p:stCondLst>
                                        </p:cTn>
                                        <p:tgtEl>
                                          <p:spTgt spid="150"/>
                                        </p:tgtEl>
                                        <p:attrNameLst>
                                          <p:attrName>style.visibility</p:attrName>
                                        </p:attrNameLst>
                                      </p:cBhvr>
                                      <p:to>
                                        <p:strVal val="hidden"/>
                                      </p:to>
                                    </p:set>
                                  </p:childTnLst>
                                </p:cTn>
                              </p:par>
                            </p:childTnLst>
                          </p:cTn>
                        </p:par>
                        <p:par>
                          <p:cTn id="40" fill="hold">
                            <p:stCondLst>
                              <p:cond delay="500"/>
                            </p:stCondLst>
                            <p:childTnLst>
                              <p:par>
                                <p:cTn id="41" presetID="1" presetClass="exit" presetSubtype="0" fill="hold" grpId="0" nodeType="afterEffect">
                                  <p:stCondLst>
                                    <p:cond delay="0"/>
                                  </p:stCondLst>
                                  <p:childTnLst>
                                    <p:set>
                                      <p:cBhvr>
                                        <p:cTn id="42" dur="1" fill="hold">
                                          <p:stCondLst>
                                            <p:cond delay="0"/>
                                          </p:stCondLst>
                                        </p:cTn>
                                        <p:tgtEl>
                                          <p:spTgt spid="55"/>
                                        </p:tgtEl>
                                        <p:attrNameLst>
                                          <p:attrName>style.visibility</p:attrName>
                                        </p:attrNameLst>
                                      </p:cBhvr>
                                      <p:to>
                                        <p:strVal val="hidden"/>
                                      </p:to>
                                    </p:set>
                                  </p:childTnLst>
                                </p:cTn>
                              </p:par>
                              <p:par>
                                <p:cTn id="43" presetID="22" presetClass="entr" presetSubtype="4" fill="hold" grpId="1"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wipe(down)">
                                      <p:cBhvr>
                                        <p:cTn id="45" dur="500"/>
                                        <p:tgtEl>
                                          <p:spTgt spid="56"/>
                                        </p:tgtEl>
                                      </p:cBhvr>
                                    </p:animEffect>
                                  </p:childTnLst>
                                </p:cTn>
                              </p:par>
                            </p:childTnLst>
                          </p:cTn>
                        </p:par>
                        <p:par>
                          <p:cTn id="46" fill="hold">
                            <p:stCondLst>
                              <p:cond delay="1000"/>
                            </p:stCondLst>
                            <p:childTnLst>
                              <p:par>
                                <p:cTn id="47" presetID="1" presetClass="exit" presetSubtype="0" fill="hold" grpId="0" nodeType="afterEffect">
                                  <p:stCondLst>
                                    <p:cond delay="0"/>
                                  </p:stCondLst>
                                  <p:childTnLst>
                                    <p:set>
                                      <p:cBhvr>
                                        <p:cTn id="48" dur="1" fill="hold">
                                          <p:stCondLst>
                                            <p:cond delay="0"/>
                                          </p:stCondLst>
                                        </p:cTn>
                                        <p:tgtEl>
                                          <p:spTgt spid="56"/>
                                        </p:tgtEl>
                                        <p:attrNameLst>
                                          <p:attrName>style.visibility</p:attrName>
                                        </p:attrNameLst>
                                      </p:cBhvr>
                                      <p:to>
                                        <p:strVal val="hidden"/>
                                      </p:to>
                                    </p:set>
                                  </p:childTnLst>
                                </p:cTn>
                              </p:par>
                            </p:childTnLst>
                          </p:cTn>
                        </p:par>
                        <p:par>
                          <p:cTn id="49" fill="hold">
                            <p:stCondLst>
                              <p:cond delay="1000"/>
                            </p:stCondLst>
                            <p:childTnLst>
                              <p:par>
                                <p:cTn id="50" presetID="1" presetClass="entr" presetSubtype="0" fill="hold" grpId="2" nodeType="afterEffect">
                                  <p:stCondLst>
                                    <p:cond delay="0"/>
                                  </p:stCondLst>
                                  <p:childTnLst>
                                    <p:set>
                                      <p:cBhvr>
                                        <p:cTn id="51" dur="1" fill="hold">
                                          <p:stCondLst>
                                            <p:cond delay="0"/>
                                          </p:stCondLst>
                                        </p:cTn>
                                        <p:tgtEl>
                                          <p:spTgt spid="53"/>
                                        </p:tgtEl>
                                        <p:attrNameLst>
                                          <p:attrName>style.visibility</p:attrName>
                                        </p:attrNameLst>
                                      </p:cBhvr>
                                      <p:to>
                                        <p:strVal val="visible"/>
                                      </p:to>
                                    </p:set>
                                  </p:childTnLst>
                                </p:cTn>
                              </p:par>
                              <p:par>
                                <p:cTn id="52" presetID="1" presetClass="entr" presetSubtype="0" fill="hold" grpId="2" nodeType="withEffect">
                                  <p:stCondLst>
                                    <p:cond delay="0"/>
                                  </p:stCondLst>
                                  <p:childTnLst>
                                    <p:set>
                                      <p:cBhvr>
                                        <p:cTn id="53" dur="1" fill="hold">
                                          <p:stCondLst>
                                            <p:cond delay="0"/>
                                          </p:stCondLst>
                                        </p:cTn>
                                        <p:tgtEl>
                                          <p:spTgt spid="54"/>
                                        </p:tgtEl>
                                        <p:attrNameLst>
                                          <p:attrName>style.visibility</p:attrName>
                                        </p:attrNameLst>
                                      </p:cBhvr>
                                      <p:to>
                                        <p:strVal val="visible"/>
                                      </p:to>
                                    </p:set>
                                  </p:childTnLst>
                                </p:cTn>
                              </p:par>
                              <p:par>
                                <p:cTn id="54" presetID="1" presetClass="entr" presetSubtype="0" fill="hold" grpId="2" nodeType="withEffect">
                                  <p:stCondLst>
                                    <p:cond delay="0"/>
                                  </p:stCondLst>
                                  <p:childTnLst>
                                    <p:set>
                                      <p:cBhvr>
                                        <p:cTn id="55" dur="1" fill="hold">
                                          <p:stCondLst>
                                            <p:cond delay="0"/>
                                          </p:stCondLst>
                                        </p:cTn>
                                        <p:tgtEl>
                                          <p:spTgt spid="55"/>
                                        </p:tgtEl>
                                        <p:attrNameLst>
                                          <p:attrName>style.visibility</p:attrName>
                                        </p:attrNameLst>
                                      </p:cBhvr>
                                      <p:to>
                                        <p:strVal val="visible"/>
                                      </p:to>
                                    </p:set>
                                  </p:childTnLst>
                                </p:cTn>
                              </p:par>
                              <p:par>
                                <p:cTn id="56" presetID="1" presetClass="entr" presetSubtype="0" fill="hold" grpId="2" nodeType="withEffect">
                                  <p:stCondLst>
                                    <p:cond delay="0"/>
                                  </p:stCondLst>
                                  <p:childTnLst>
                                    <p:set>
                                      <p:cBhvr>
                                        <p:cTn id="57" dur="1" fill="hold">
                                          <p:stCondLst>
                                            <p:cond delay="0"/>
                                          </p:stCondLst>
                                        </p:cTn>
                                        <p:tgtEl>
                                          <p:spTgt spid="56"/>
                                        </p:tgtEl>
                                        <p:attrNameLst>
                                          <p:attrName>style.visibility</p:attrName>
                                        </p:attrNameLst>
                                      </p:cBhvr>
                                      <p:to>
                                        <p:strVal val="visible"/>
                                      </p:to>
                                    </p:set>
                                  </p:childTnLst>
                                </p:cTn>
                              </p:par>
                            </p:childTnLst>
                          </p:cTn>
                        </p:par>
                        <p:par>
                          <p:cTn id="58" fill="hold">
                            <p:stCondLst>
                              <p:cond delay="1000"/>
                            </p:stCondLst>
                            <p:childTnLst>
                              <p:par>
                                <p:cTn id="59" presetID="22" presetClass="entr" presetSubtype="8" fill="hold" grpId="1" nodeType="afterEffect">
                                  <p:stCondLst>
                                    <p:cond delay="0"/>
                                  </p:stCondLst>
                                  <p:childTnLst>
                                    <p:set>
                                      <p:cBhvr>
                                        <p:cTn id="60" dur="1" fill="hold">
                                          <p:stCondLst>
                                            <p:cond delay="0"/>
                                          </p:stCondLst>
                                        </p:cTn>
                                        <p:tgtEl>
                                          <p:spTgt spid="103"/>
                                        </p:tgtEl>
                                        <p:attrNameLst>
                                          <p:attrName>style.visibility</p:attrName>
                                        </p:attrNameLst>
                                      </p:cBhvr>
                                      <p:to>
                                        <p:strVal val="visible"/>
                                      </p:to>
                                    </p:set>
                                    <p:animEffect transition="in" filter="wipe(left)">
                                      <p:cBhvr>
                                        <p:cTn id="61" dur="500"/>
                                        <p:tgtEl>
                                          <p:spTgt spid="103"/>
                                        </p:tgtEl>
                                      </p:cBhvr>
                                    </p:animEffect>
                                  </p:childTnLst>
                                </p:cTn>
                              </p:par>
                            </p:childTnLst>
                          </p:cTn>
                        </p:par>
                        <p:par>
                          <p:cTn id="62" fill="hold">
                            <p:stCondLst>
                              <p:cond delay="1500"/>
                            </p:stCondLst>
                            <p:childTnLst>
                              <p:par>
                                <p:cTn id="63" presetID="1" presetClass="exit" presetSubtype="0" fill="hold" grpId="0" nodeType="afterEffect">
                                  <p:stCondLst>
                                    <p:cond delay="0"/>
                                  </p:stCondLst>
                                  <p:childTnLst>
                                    <p:set>
                                      <p:cBhvr>
                                        <p:cTn id="64" dur="1" fill="hold">
                                          <p:stCondLst>
                                            <p:cond delay="0"/>
                                          </p:stCondLst>
                                        </p:cTn>
                                        <p:tgtEl>
                                          <p:spTgt spid="103"/>
                                        </p:tgtEl>
                                        <p:attrNameLst>
                                          <p:attrName>style.visibility</p:attrName>
                                        </p:attrNameLst>
                                      </p:cBhvr>
                                      <p:to>
                                        <p:strVal val="hidden"/>
                                      </p:to>
                                    </p:set>
                                  </p:childTnLst>
                                </p:cTn>
                              </p:par>
                              <p:par>
                                <p:cTn id="65" presetID="22" presetClass="entr" presetSubtype="1" fill="hold" grpId="1" nodeType="withEffect">
                                  <p:stCondLst>
                                    <p:cond delay="0"/>
                                  </p:stCondLst>
                                  <p:childTnLst>
                                    <p:set>
                                      <p:cBhvr>
                                        <p:cTn id="66" dur="1" fill="hold">
                                          <p:stCondLst>
                                            <p:cond delay="0"/>
                                          </p:stCondLst>
                                        </p:cTn>
                                        <p:tgtEl>
                                          <p:spTgt spid="104"/>
                                        </p:tgtEl>
                                        <p:attrNameLst>
                                          <p:attrName>style.visibility</p:attrName>
                                        </p:attrNameLst>
                                      </p:cBhvr>
                                      <p:to>
                                        <p:strVal val="visible"/>
                                      </p:to>
                                    </p:set>
                                    <p:animEffect transition="in" filter="wipe(up)">
                                      <p:cBhvr>
                                        <p:cTn id="67" dur="500"/>
                                        <p:tgtEl>
                                          <p:spTgt spid="104"/>
                                        </p:tgtEl>
                                      </p:cBhvr>
                                    </p:animEffect>
                                  </p:childTnLst>
                                </p:cTn>
                              </p:par>
                            </p:childTnLst>
                          </p:cTn>
                        </p:par>
                        <p:par>
                          <p:cTn id="68" fill="hold">
                            <p:stCondLst>
                              <p:cond delay="2000"/>
                            </p:stCondLst>
                            <p:childTnLst>
                              <p:par>
                                <p:cTn id="69" presetID="1" presetClass="exit" presetSubtype="0" fill="hold" grpId="0" nodeType="afterEffect">
                                  <p:stCondLst>
                                    <p:cond delay="0"/>
                                  </p:stCondLst>
                                  <p:childTnLst>
                                    <p:set>
                                      <p:cBhvr>
                                        <p:cTn id="70" dur="1" fill="hold">
                                          <p:stCondLst>
                                            <p:cond delay="0"/>
                                          </p:stCondLst>
                                        </p:cTn>
                                        <p:tgtEl>
                                          <p:spTgt spid="104"/>
                                        </p:tgtEl>
                                        <p:attrNameLst>
                                          <p:attrName>style.visibility</p:attrName>
                                        </p:attrNameLst>
                                      </p:cBhvr>
                                      <p:to>
                                        <p:strVal val="hidden"/>
                                      </p:to>
                                    </p:set>
                                  </p:childTnLst>
                                </p:cTn>
                              </p:par>
                              <p:par>
                                <p:cTn id="71" presetID="22" presetClass="entr" presetSubtype="2" fill="hold" grpId="1" nodeType="withEffect">
                                  <p:stCondLst>
                                    <p:cond delay="0"/>
                                  </p:stCondLst>
                                  <p:childTnLst>
                                    <p:set>
                                      <p:cBhvr>
                                        <p:cTn id="72" dur="1" fill="hold">
                                          <p:stCondLst>
                                            <p:cond delay="0"/>
                                          </p:stCondLst>
                                        </p:cTn>
                                        <p:tgtEl>
                                          <p:spTgt spid="105"/>
                                        </p:tgtEl>
                                        <p:attrNameLst>
                                          <p:attrName>style.visibility</p:attrName>
                                        </p:attrNameLst>
                                      </p:cBhvr>
                                      <p:to>
                                        <p:strVal val="visible"/>
                                      </p:to>
                                    </p:set>
                                    <p:animEffect transition="in" filter="wipe(right)">
                                      <p:cBhvr>
                                        <p:cTn id="73" dur="500"/>
                                        <p:tgtEl>
                                          <p:spTgt spid="105"/>
                                        </p:tgtEl>
                                      </p:cBhvr>
                                    </p:animEffect>
                                  </p:childTnLst>
                                </p:cTn>
                              </p:par>
                            </p:childTnLst>
                          </p:cTn>
                        </p:par>
                        <p:par>
                          <p:cTn id="74" fill="hold">
                            <p:stCondLst>
                              <p:cond delay="2500"/>
                            </p:stCondLst>
                            <p:childTnLst>
                              <p:par>
                                <p:cTn id="75" presetID="1" presetClass="exit" presetSubtype="0" fill="hold" grpId="0" nodeType="afterEffect">
                                  <p:stCondLst>
                                    <p:cond delay="0"/>
                                  </p:stCondLst>
                                  <p:childTnLst>
                                    <p:set>
                                      <p:cBhvr>
                                        <p:cTn id="76" dur="1" fill="hold">
                                          <p:stCondLst>
                                            <p:cond delay="0"/>
                                          </p:stCondLst>
                                        </p:cTn>
                                        <p:tgtEl>
                                          <p:spTgt spid="105"/>
                                        </p:tgtEl>
                                        <p:attrNameLst>
                                          <p:attrName>style.visibility</p:attrName>
                                        </p:attrNameLst>
                                      </p:cBhvr>
                                      <p:to>
                                        <p:strVal val="hidden"/>
                                      </p:to>
                                    </p:set>
                                  </p:childTnLst>
                                </p:cTn>
                              </p:par>
                              <p:par>
                                <p:cTn id="77" presetID="22" presetClass="entr" presetSubtype="4" fill="hold" grpId="1" nodeType="withEffect">
                                  <p:stCondLst>
                                    <p:cond delay="0"/>
                                  </p:stCondLst>
                                  <p:childTnLst>
                                    <p:set>
                                      <p:cBhvr>
                                        <p:cTn id="78" dur="1" fill="hold">
                                          <p:stCondLst>
                                            <p:cond delay="0"/>
                                          </p:stCondLst>
                                        </p:cTn>
                                        <p:tgtEl>
                                          <p:spTgt spid="106"/>
                                        </p:tgtEl>
                                        <p:attrNameLst>
                                          <p:attrName>style.visibility</p:attrName>
                                        </p:attrNameLst>
                                      </p:cBhvr>
                                      <p:to>
                                        <p:strVal val="visible"/>
                                      </p:to>
                                    </p:set>
                                    <p:animEffect transition="in" filter="wipe(down)">
                                      <p:cBhvr>
                                        <p:cTn id="79" dur="500"/>
                                        <p:tgtEl>
                                          <p:spTgt spid="106"/>
                                        </p:tgtEl>
                                      </p:cBhvr>
                                    </p:animEffect>
                                  </p:childTnLst>
                                </p:cTn>
                              </p:par>
                            </p:childTnLst>
                          </p:cTn>
                        </p:par>
                        <p:par>
                          <p:cTn id="80" fill="hold">
                            <p:stCondLst>
                              <p:cond delay="3000"/>
                            </p:stCondLst>
                            <p:childTnLst>
                              <p:par>
                                <p:cTn id="81" presetID="1" presetClass="exit" presetSubtype="0" fill="hold" grpId="0" nodeType="afterEffect">
                                  <p:stCondLst>
                                    <p:cond delay="0"/>
                                  </p:stCondLst>
                                  <p:childTnLst>
                                    <p:set>
                                      <p:cBhvr>
                                        <p:cTn id="82" dur="1" fill="hold">
                                          <p:stCondLst>
                                            <p:cond delay="0"/>
                                          </p:stCondLst>
                                        </p:cTn>
                                        <p:tgtEl>
                                          <p:spTgt spid="106"/>
                                        </p:tgtEl>
                                        <p:attrNameLst>
                                          <p:attrName>style.visibility</p:attrName>
                                        </p:attrNameLst>
                                      </p:cBhvr>
                                      <p:to>
                                        <p:strVal val="hidden"/>
                                      </p:to>
                                    </p:set>
                                  </p:childTnLst>
                                </p:cTn>
                              </p:par>
                            </p:childTnLst>
                          </p:cTn>
                        </p:par>
                        <p:par>
                          <p:cTn id="83" fill="hold">
                            <p:stCondLst>
                              <p:cond delay="3000"/>
                            </p:stCondLst>
                            <p:childTnLst>
                              <p:par>
                                <p:cTn id="84" presetID="1" presetClass="entr" presetSubtype="0" fill="hold" grpId="2" nodeType="afterEffect">
                                  <p:stCondLst>
                                    <p:cond delay="0"/>
                                  </p:stCondLst>
                                  <p:childTnLst>
                                    <p:set>
                                      <p:cBhvr>
                                        <p:cTn id="85" dur="1" fill="hold">
                                          <p:stCondLst>
                                            <p:cond delay="0"/>
                                          </p:stCondLst>
                                        </p:cTn>
                                        <p:tgtEl>
                                          <p:spTgt spid="103"/>
                                        </p:tgtEl>
                                        <p:attrNameLst>
                                          <p:attrName>style.visibility</p:attrName>
                                        </p:attrNameLst>
                                      </p:cBhvr>
                                      <p:to>
                                        <p:strVal val="visible"/>
                                      </p:to>
                                    </p:set>
                                  </p:childTnLst>
                                </p:cTn>
                              </p:par>
                              <p:par>
                                <p:cTn id="86" presetID="1" presetClass="entr" presetSubtype="0" fill="hold" grpId="2" nodeType="withEffect">
                                  <p:stCondLst>
                                    <p:cond delay="0"/>
                                  </p:stCondLst>
                                  <p:childTnLst>
                                    <p:set>
                                      <p:cBhvr>
                                        <p:cTn id="87" dur="1" fill="hold">
                                          <p:stCondLst>
                                            <p:cond delay="0"/>
                                          </p:stCondLst>
                                        </p:cTn>
                                        <p:tgtEl>
                                          <p:spTgt spid="104"/>
                                        </p:tgtEl>
                                        <p:attrNameLst>
                                          <p:attrName>style.visibility</p:attrName>
                                        </p:attrNameLst>
                                      </p:cBhvr>
                                      <p:to>
                                        <p:strVal val="visible"/>
                                      </p:to>
                                    </p:set>
                                  </p:childTnLst>
                                </p:cTn>
                              </p:par>
                              <p:par>
                                <p:cTn id="88" presetID="1" presetClass="entr" presetSubtype="0" fill="hold" grpId="2" nodeType="withEffect">
                                  <p:stCondLst>
                                    <p:cond delay="0"/>
                                  </p:stCondLst>
                                  <p:childTnLst>
                                    <p:set>
                                      <p:cBhvr>
                                        <p:cTn id="89" dur="1" fill="hold">
                                          <p:stCondLst>
                                            <p:cond delay="0"/>
                                          </p:stCondLst>
                                        </p:cTn>
                                        <p:tgtEl>
                                          <p:spTgt spid="105"/>
                                        </p:tgtEl>
                                        <p:attrNameLst>
                                          <p:attrName>style.visibility</p:attrName>
                                        </p:attrNameLst>
                                      </p:cBhvr>
                                      <p:to>
                                        <p:strVal val="visible"/>
                                      </p:to>
                                    </p:set>
                                  </p:childTnLst>
                                </p:cTn>
                              </p:par>
                              <p:par>
                                <p:cTn id="90" presetID="1" presetClass="entr" presetSubtype="0" fill="hold" grpId="2" nodeType="withEffect">
                                  <p:stCondLst>
                                    <p:cond delay="0"/>
                                  </p:stCondLst>
                                  <p:childTnLst>
                                    <p:set>
                                      <p:cBhvr>
                                        <p:cTn id="91" dur="1" fill="hold">
                                          <p:stCondLst>
                                            <p:cond delay="0"/>
                                          </p:stCondLst>
                                        </p:cTn>
                                        <p:tgtEl>
                                          <p:spTgt spid="106"/>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 presetClass="entr" presetSubtype="8" fill="hold" nodeType="clickEffect">
                                  <p:stCondLst>
                                    <p:cond delay="0"/>
                                  </p:stCondLst>
                                  <p:childTnLst>
                                    <p:set>
                                      <p:cBhvr>
                                        <p:cTn id="95" dur="1" fill="hold">
                                          <p:stCondLst>
                                            <p:cond delay="0"/>
                                          </p:stCondLst>
                                        </p:cTn>
                                        <p:tgtEl>
                                          <p:spTgt spid="49"/>
                                        </p:tgtEl>
                                        <p:attrNameLst>
                                          <p:attrName>style.visibility</p:attrName>
                                        </p:attrNameLst>
                                      </p:cBhvr>
                                      <p:to>
                                        <p:strVal val="visible"/>
                                      </p:to>
                                    </p:set>
                                    <p:anim calcmode="lin" valueType="num">
                                      <p:cBhvr additive="base">
                                        <p:cTn id="96" dur="500" fill="hold"/>
                                        <p:tgtEl>
                                          <p:spTgt spid="49"/>
                                        </p:tgtEl>
                                        <p:attrNameLst>
                                          <p:attrName>ppt_x</p:attrName>
                                        </p:attrNameLst>
                                      </p:cBhvr>
                                      <p:tavLst>
                                        <p:tav tm="0">
                                          <p:val>
                                            <p:strVal val="0-#ppt_w/2"/>
                                          </p:val>
                                        </p:tav>
                                        <p:tav tm="100000">
                                          <p:val>
                                            <p:strVal val="#ppt_x"/>
                                          </p:val>
                                        </p:tav>
                                      </p:tavLst>
                                    </p:anim>
                                    <p:anim calcmode="lin" valueType="num">
                                      <p:cBhvr additive="base">
                                        <p:cTn id="97" dur="500" fill="hold"/>
                                        <p:tgtEl>
                                          <p:spTgt spid="49"/>
                                        </p:tgtEl>
                                        <p:attrNameLst>
                                          <p:attrName>ppt_y</p:attrName>
                                        </p:attrNameLst>
                                      </p:cBhvr>
                                      <p:tavLst>
                                        <p:tav tm="0">
                                          <p:val>
                                            <p:strVal val="#ppt_y"/>
                                          </p:val>
                                        </p:tav>
                                        <p:tav tm="100000">
                                          <p:val>
                                            <p:strVal val="#ppt_y"/>
                                          </p:val>
                                        </p:tav>
                                      </p:tavLst>
                                    </p:anim>
                                  </p:childTnLst>
                                </p:cTn>
                              </p:par>
                              <p:par>
                                <p:cTn id="98" presetID="2" presetClass="exit" presetSubtype="8" fill="hold" nodeType="withEffect">
                                  <p:stCondLst>
                                    <p:cond delay="0"/>
                                  </p:stCondLst>
                                  <p:childTnLst>
                                    <p:anim calcmode="lin" valueType="num">
                                      <p:cBhvr additive="base">
                                        <p:cTn id="99" dur="500"/>
                                        <p:tgtEl>
                                          <p:spTgt spid="50"/>
                                        </p:tgtEl>
                                        <p:attrNameLst>
                                          <p:attrName>ppt_x</p:attrName>
                                        </p:attrNameLst>
                                      </p:cBhvr>
                                      <p:tavLst>
                                        <p:tav tm="0">
                                          <p:val>
                                            <p:strVal val="ppt_x"/>
                                          </p:val>
                                        </p:tav>
                                        <p:tav tm="100000">
                                          <p:val>
                                            <p:strVal val="0-ppt_w/2"/>
                                          </p:val>
                                        </p:tav>
                                      </p:tavLst>
                                    </p:anim>
                                    <p:anim calcmode="lin" valueType="num">
                                      <p:cBhvr additive="base">
                                        <p:cTn id="100" dur="500"/>
                                        <p:tgtEl>
                                          <p:spTgt spid="50"/>
                                        </p:tgtEl>
                                        <p:attrNameLst>
                                          <p:attrName>ppt_y</p:attrName>
                                        </p:attrNameLst>
                                      </p:cBhvr>
                                      <p:tavLst>
                                        <p:tav tm="0">
                                          <p:val>
                                            <p:strVal val="ppt_y"/>
                                          </p:val>
                                        </p:tav>
                                        <p:tav tm="100000">
                                          <p:val>
                                            <p:strVal val="ppt_y"/>
                                          </p:val>
                                        </p:tav>
                                      </p:tavLst>
                                    </p:anim>
                                    <p:set>
                                      <p:cBhvr>
                                        <p:cTn id="101" dur="1" fill="hold">
                                          <p:stCondLst>
                                            <p:cond delay="499"/>
                                          </p:stCondLst>
                                        </p:cTn>
                                        <p:tgtEl>
                                          <p:spTgt spid="50"/>
                                        </p:tgtEl>
                                        <p:attrNameLst>
                                          <p:attrName>style.visibility</p:attrName>
                                        </p:attrNameLst>
                                      </p:cBhvr>
                                      <p:to>
                                        <p:strVal val="hidden"/>
                                      </p:to>
                                    </p:set>
                                  </p:childTnLst>
                                </p:cTn>
                              </p:par>
                            </p:childTnLst>
                          </p:cTn>
                        </p:par>
                        <p:par>
                          <p:cTn id="102" fill="hold">
                            <p:stCondLst>
                              <p:cond delay="500"/>
                            </p:stCondLst>
                            <p:childTnLst>
                              <p:par>
                                <p:cTn id="103" presetID="42" presetClass="path" presetSubtype="0" accel="50000" decel="50000" fill="hold" grpId="1" nodeType="afterEffect">
                                  <p:stCondLst>
                                    <p:cond delay="0"/>
                                  </p:stCondLst>
                                  <p:childTnLst>
                                    <p:animMotion origin="layout" path="M -1.11022E-16 -0.10556 L -1.11022E-16 -0.07223 " pathEditMode="relative" rAng="0" ptsTypes="AA">
                                      <p:cBhvr>
                                        <p:cTn id="104" dur="2000" fill="hold"/>
                                        <p:tgtEl>
                                          <p:spTgt spid="151"/>
                                        </p:tgtEl>
                                        <p:attrNameLst>
                                          <p:attrName>ppt_x</p:attrName>
                                          <p:attrName>ppt_y</p:attrName>
                                        </p:attrNameLst>
                                      </p:cBhvr>
                                      <p:rCtr x="0" y="17"/>
                                    </p:animMotion>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46"/>
                                        </p:tgtEl>
                                        <p:attrNameLst>
                                          <p:attrName>style.visibility</p:attrName>
                                        </p:attrNameLst>
                                      </p:cBhvr>
                                      <p:to>
                                        <p:strVal val="visible"/>
                                      </p:to>
                                    </p:set>
                                    <p:anim calcmode="lin" valueType="num">
                                      <p:cBhvr additive="base">
                                        <p:cTn id="109" dur="500" fill="hold"/>
                                        <p:tgtEl>
                                          <p:spTgt spid="46"/>
                                        </p:tgtEl>
                                        <p:attrNameLst>
                                          <p:attrName>ppt_x</p:attrName>
                                        </p:attrNameLst>
                                      </p:cBhvr>
                                      <p:tavLst>
                                        <p:tav tm="0">
                                          <p:val>
                                            <p:strVal val="0-#ppt_w/2"/>
                                          </p:val>
                                        </p:tav>
                                        <p:tav tm="100000">
                                          <p:val>
                                            <p:strVal val="#ppt_x"/>
                                          </p:val>
                                        </p:tav>
                                      </p:tavLst>
                                    </p:anim>
                                    <p:anim calcmode="lin" valueType="num">
                                      <p:cBhvr additive="base">
                                        <p:cTn id="110" dur="500" fill="hold"/>
                                        <p:tgtEl>
                                          <p:spTgt spid="46"/>
                                        </p:tgtEl>
                                        <p:attrNameLst>
                                          <p:attrName>ppt_y</p:attrName>
                                        </p:attrNameLst>
                                      </p:cBhvr>
                                      <p:tavLst>
                                        <p:tav tm="0">
                                          <p:val>
                                            <p:strVal val="#ppt_y"/>
                                          </p:val>
                                        </p:tav>
                                        <p:tav tm="100000">
                                          <p:val>
                                            <p:strVal val="#ppt_y"/>
                                          </p:val>
                                        </p:tav>
                                      </p:tavLst>
                                    </p:anim>
                                  </p:childTnLst>
                                </p:cTn>
                              </p:par>
                              <p:par>
                                <p:cTn id="111" presetID="2" presetClass="exit" presetSubtype="8" fill="hold" nodeType="withEffect">
                                  <p:stCondLst>
                                    <p:cond delay="0"/>
                                  </p:stCondLst>
                                  <p:childTnLst>
                                    <p:anim calcmode="lin" valueType="num">
                                      <p:cBhvr additive="base">
                                        <p:cTn id="112" dur="500"/>
                                        <p:tgtEl>
                                          <p:spTgt spid="49"/>
                                        </p:tgtEl>
                                        <p:attrNameLst>
                                          <p:attrName>ppt_x</p:attrName>
                                        </p:attrNameLst>
                                      </p:cBhvr>
                                      <p:tavLst>
                                        <p:tav tm="0">
                                          <p:val>
                                            <p:strVal val="ppt_x"/>
                                          </p:val>
                                        </p:tav>
                                        <p:tav tm="100000">
                                          <p:val>
                                            <p:strVal val="0-ppt_w/2"/>
                                          </p:val>
                                        </p:tav>
                                      </p:tavLst>
                                    </p:anim>
                                    <p:anim calcmode="lin" valueType="num">
                                      <p:cBhvr additive="base">
                                        <p:cTn id="113" dur="500"/>
                                        <p:tgtEl>
                                          <p:spTgt spid="49"/>
                                        </p:tgtEl>
                                        <p:attrNameLst>
                                          <p:attrName>ppt_y</p:attrName>
                                        </p:attrNameLst>
                                      </p:cBhvr>
                                      <p:tavLst>
                                        <p:tav tm="0">
                                          <p:val>
                                            <p:strVal val="ppt_y"/>
                                          </p:val>
                                        </p:tav>
                                        <p:tav tm="100000">
                                          <p:val>
                                            <p:strVal val="ppt_y"/>
                                          </p:val>
                                        </p:tav>
                                      </p:tavLst>
                                    </p:anim>
                                    <p:set>
                                      <p:cBhvr>
                                        <p:cTn id="114" dur="1" fill="hold">
                                          <p:stCondLst>
                                            <p:cond delay="499"/>
                                          </p:stCondLst>
                                        </p:cTn>
                                        <p:tgtEl>
                                          <p:spTgt spid="49"/>
                                        </p:tgtEl>
                                        <p:attrNameLst>
                                          <p:attrName>style.visibility</p:attrName>
                                        </p:attrNameLst>
                                      </p:cBhvr>
                                      <p:to>
                                        <p:strVal val="hidden"/>
                                      </p:to>
                                    </p:set>
                                  </p:childTnLst>
                                </p:cTn>
                              </p:par>
                            </p:childTnLst>
                          </p:cTn>
                        </p:par>
                        <p:par>
                          <p:cTn id="115" fill="hold">
                            <p:stCondLst>
                              <p:cond delay="500"/>
                            </p:stCondLst>
                            <p:childTnLst>
                              <p:par>
                                <p:cTn id="116" presetID="2" presetClass="exit" presetSubtype="4" fill="hold" grpId="2" nodeType="afterEffect">
                                  <p:stCondLst>
                                    <p:cond delay="0"/>
                                  </p:stCondLst>
                                  <p:childTnLst>
                                    <p:anim calcmode="lin" valueType="num">
                                      <p:cBhvr additive="base">
                                        <p:cTn id="117" dur="500"/>
                                        <p:tgtEl>
                                          <p:spTgt spid="151"/>
                                        </p:tgtEl>
                                        <p:attrNameLst>
                                          <p:attrName>ppt_x</p:attrName>
                                        </p:attrNameLst>
                                      </p:cBhvr>
                                      <p:tavLst>
                                        <p:tav tm="0">
                                          <p:val>
                                            <p:strVal val="ppt_x"/>
                                          </p:val>
                                        </p:tav>
                                        <p:tav tm="100000">
                                          <p:val>
                                            <p:strVal val="ppt_x"/>
                                          </p:val>
                                        </p:tav>
                                      </p:tavLst>
                                    </p:anim>
                                    <p:anim calcmode="lin" valueType="num">
                                      <p:cBhvr additive="base">
                                        <p:cTn id="118" dur="500"/>
                                        <p:tgtEl>
                                          <p:spTgt spid="151"/>
                                        </p:tgtEl>
                                        <p:attrNameLst>
                                          <p:attrName>ppt_y</p:attrName>
                                        </p:attrNameLst>
                                      </p:cBhvr>
                                      <p:tavLst>
                                        <p:tav tm="0">
                                          <p:val>
                                            <p:strVal val="ppt_y"/>
                                          </p:val>
                                        </p:tav>
                                        <p:tav tm="100000">
                                          <p:val>
                                            <p:strVal val="1+ppt_h/2"/>
                                          </p:val>
                                        </p:tav>
                                      </p:tavLst>
                                    </p:anim>
                                    <p:set>
                                      <p:cBhvr>
                                        <p:cTn id="119" dur="1" fill="hold">
                                          <p:stCondLst>
                                            <p:cond delay="499"/>
                                          </p:stCondLst>
                                        </p:cTn>
                                        <p:tgtEl>
                                          <p:spTgt spid="151"/>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3" grpId="2" animBg="1"/>
      <p:bldP spid="54" grpId="0" animBg="1"/>
      <p:bldP spid="54" grpId="1" animBg="1"/>
      <p:bldP spid="54" grpId="2" animBg="1"/>
      <p:bldP spid="55" grpId="0" animBg="1"/>
      <p:bldP spid="55" grpId="1" animBg="1"/>
      <p:bldP spid="55" grpId="2" animBg="1"/>
      <p:bldP spid="56" grpId="0" animBg="1"/>
      <p:bldP spid="56" grpId="1" animBg="1"/>
      <p:bldP spid="56" grpId="2" animBg="1"/>
      <p:bldP spid="103" grpId="0" animBg="1"/>
      <p:bldP spid="103" grpId="1" animBg="1"/>
      <p:bldP spid="103" grpId="2" animBg="1"/>
      <p:bldP spid="104" grpId="0" animBg="1"/>
      <p:bldP spid="104" grpId="1" animBg="1"/>
      <p:bldP spid="104" grpId="2" animBg="1"/>
      <p:bldP spid="105" grpId="0" animBg="1"/>
      <p:bldP spid="105" grpId="1" animBg="1"/>
      <p:bldP spid="105" grpId="2" animBg="1"/>
      <p:bldP spid="106" grpId="0" animBg="1"/>
      <p:bldP spid="106" grpId="1" animBg="1"/>
      <p:bldP spid="106" grpId="2" animBg="1"/>
      <p:bldP spid="150" grpId="0" animBg="1"/>
      <p:bldP spid="150" grpId="1" animBg="1"/>
      <p:bldP spid="150" grpId="2" animBg="1"/>
      <p:bldP spid="151" grpId="0" animBg="1"/>
      <p:bldP spid="151" grpId="1" animBg="1"/>
      <p:bldP spid="151" grpId="2" animBg="1"/>
      <p:bldP spid="15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p:cNvGraphicFramePr>
            <a:graphicFrameLocks noGrp="1"/>
          </p:cNvGraphicFramePr>
          <p:nvPr>
            <p:ph idx="1"/>
          </p:nvPr>
        </p:nvGraphicFramePr>
        <p:xfrm>
          <a:off x="457234" y="2590811"/>
          <a:ext cx="8437946" cy="2262970"/>
        </p:xfrm>
        <a:graphic>
          <a:graphicData uri="http://schemas.openxmlformats.org/drawingml/2006/table">
            <a:tbl>
              <a:tblPr/>
              <a:tblGrid>
                <a:gridCol w="1003894"/>
                <a:gridCol w="116473"/>
                <a:gridCol w="116473"/>
                <a:gridCol w="9625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tblGrid>
              <a:tr h="49195">
                <a:tc>
                  <a:txBody>
                    <a:bodyPr/>
                    <a:lstStyle/>
                    <a:p>
                      <a:pPr algn="l" fontAlgn="b"/>
                      <a:r>
                        <a:rPr lang="en-US" sz="300" b="0" i="0" u="none" strike="noStrike" dirty="0">
                          <a:solidFill>
                            <a:srgbClr val="000000"/>
                          </a:solidFill>
                          <a:latin typeface="Calibri"/>
                        </a:rPr>
                        <a:t>A1c changes</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BMI changes</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dirty="0">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BP changes</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dirty="0">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Lipid change</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Smoke changes</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MI Equation #</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Stroke Equation #</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CHD Death Equation #</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Stroke Death Equation #</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Treatment Improvement Correction</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1" i="0" u="none" strike="noStrike">
                          <a:solidFill>
                            <a:srgbClr val="000000"/>
                          </a:solidFill>
                          <a:latin typeface="Calibri"/>
                        </a:rPr>
                        <a:t>FITNESS: LOW SCORE = GOOD FITNESS</a:t>
                      </a: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r>
                        <a:rPr lang="en-US" sz="300" b="0" i="0" u="none" strike="noStrike">
                          <a:solidFill>
                            <a:srgbClr val="000000"/>
                          </a:solidFill>
                          <a:latin typeface="Calibri"/>
                        </a:rPr>
                        <a:t>UKPDS33 Conventional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27.0</a:t>
                      </a:r>
                    </a:p>
                  </a:txBody>
                  <a:tcPr marL="1295" marR="1295" marT="129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24.1</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31.7</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33.1</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31.2</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43.0</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42.5</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36.3</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35.8</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39.2</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33.4</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29.4</a:t>
                      </a:r>
                    </a:p>
                  </a:txBody>
                  <a:tcPr marL="1295" marR="1295" marT="129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36.9</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39.6</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46.2</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35.9</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38.1</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34.6</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35.8</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27.8</a:t>
                      </a:r>
                    </a:p>
                  </a:txBody>
                  <a:tcPr marL="1295" marR="1295" marT="129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33.7</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30.4</a:t>
                      </a:r>
                    </a:p>
                  </a:txBody>
                  <a:tcPr marL="1295" marR="1295" marT="129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34.4</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29.8</a:t>
                      </a:r>
                    </a:p>
                  </a:txBody>
                  <a:tcPr marL="1295" marR="1295" marT="129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23.6</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24.7</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25.0</a:t>
                      </a:r>
                    </a:p>
                  </a:txBody>
                  <a:tcPr marL="1295" marR="1295" marT="1295"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29.2</a:t>
                      </a:r>
                    </a:p>
                  </a:txBody>
                  <a:tcPr marL="1295" marR="1295" marT="129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25.5</a:t>
                      </a:r>
                    </a:p>
                  </a:txBody>
                  <a:tcPr marL="1295" marR="1295" marT="129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33.0</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26.7</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33.1</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40.4</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24.7</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39.9</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30.3</a:t>
                      </a:r>
                    </a:p>
                  </a:txBody>
                  <a:tcPr marL="1295" marR="1295" marT="129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40.3</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34.2</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38.6</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30.4</a:t>
                      </a:r>
                    </a:p>
                  </a:txBody>
                  <a:tcPr marL="1295" marR="1295" marT="129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33.7</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36.0</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35.0</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40.2</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41.1</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38.6</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35.8</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38.4</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29.3</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33.2</a:t>
                      </a:r>
                    </a:p>
                  </a:txBody>
                  <a:tcPr marL="1295" marR="1295" marT="129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31.0</a:t>
                      </a:r>
                    </a:p>
                  </a:txBody>
                  <a:tcPr marL="1295" marR="1295" marT="1295" marB="0" anchor="b">
                    <a:lnL>
                      <a:noFill/>
                    </a:lnL>
                    <a:lnR>
                      <a:noFill/>
                    </a:lnR>
                    <a:lnT>
                      <a:noFill/>
                    </a:lnT>
                    <a:lnB>
                      <a:noFill/>
                    </a:lnB>
                    <a:solidFill>
                      <a:srgbClr val="FFEB84"/>
                    </a:solidFill>
                  </a:tcPr>
                </a:tc>
              </a:tr>
              <a:tr h="49195">
                <a:tc>
                  <a:txBody>
                    <a:bodyPr/>
                    <a:lstStyle/>
                    <a:p>
                      <a:pPr algn="l" fontAlgn="b"/>
                      <a:r>
                        <a:rPr lang="en-US" sz="300" b="0" i="0" u="none" strike="noStrike">
                          <a:solidFill>
                            <a:srgbClr val="000000"/>
                          </a:solidFill>
                          <a:latin typeface="Calibri"/>
                        </a:rPr>
                        <a:t>UKPDS33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21.4</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26.7</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30.1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24.2</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26.5</a:t>
                      </a:r>
                    </a:p>
                  </a:txBody>
                  <a:tcPr marL="1295" marR="1295" marT="129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37.0</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31.9</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34.1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35.2</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35.6</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38.2</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34.2</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34.0</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32.2</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40.8</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32.5</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43.3</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29.6</a:t>
                      </a:r>
                    </a:p>
                  </a:txBody>
                  <a:tcPr marL="1295" marR="1295" marT="129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41.8</a:t>
                      </a:r>
                    </a:p>
                  </a:txBody>
                  <a:tcPr marL="1295" marR="1295" marT="129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42.4</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41.4</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25.6</a:t>
                      </a:r>
                    </a:p>
                  </a:txBody>
                  <a:tcPr marL="1295" marR="1295" marT="129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43.7</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30.6</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41.4</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29.5</a:t>
                      </a:r>
                    </a:p>
                  </a:txBody>
                  <a:tcPr marL="1295" marR="1295" marT="129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22.8</a:t>
                      </a:r>
                    </a:p>
                  </a:txBody>
                  <a:tcPr marL="1295" marR="1295" marT="1295" marB="0" anchor="b">
                    <a:lnL>
                      <a:noFill/>
                    </a:lnL>
                    <a:lnR>
                      <a:noFill/>
                    </a:lnR>
                    <a:lnT>
                      <a:noFill/>
                    </a:lnT>
                    <a:lnB>
                      <a:noFill/>
                    </a:lnB>
                    <a:solidFill>
                      <a:srgbClr val="CEDD81"/>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28.6</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34.6</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33.7</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31.6</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32.6</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32.0</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38.3</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33.2</a:t>
                      </a:r>
                    </a:p>
                  </a:txBody>
                  <a:tcPr marL="1295" marR="1295" marT="129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36.1</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34.0</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39.4</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34.2</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32.9</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47.1</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32.3</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45.0</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43.4</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42.9</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27.4</a:t>
                      </a:r>
                    </a:p>
                  </a:txBody>
                  <a:tcPr marL="1295" marR="1295" marT="129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44.1</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31.2</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43.7</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27.5</a:t>
                      </a:r>
                    </a:p>
                  </a:txBody>
                  <a:tcPr marL="1295" marR="1295" marT="1295" marB="0" anchor="b">
                    <a:lnL>
                      <a:noFill/>
                    </a:lnL>
                    <a:lnR>
                      <a:noFill/>
                    </a:lnR>
                    <a:lnT>
                      <a:noFill/>
                    </a:lnT>
                    <a:lnB>
                      <a:noFill/>
                    </a:lnB>
                    <a:solidFill>
                      <a:srgbClr val="ECE582"/>
                    </a:solidFill>
                  </a:tcPr>
                </a:tc>
              </a:tr>
              <a:tr h="49195">
                <a:tc>
                  <a:txBody>
                    <a:bodyPr/>
                    <a:lstStyle/>
                    <a:p>
                      <a:pPr algn="l" fontAlgn="b"/>
                      <a:r>
                        <a:rPr lang="en-US" sz="300" b="0" i="0" u="none" strike="noStrike">
                          <a:solidFill>
                            <a:srgbClr val="000000"/>
                          </a:solidFill>
                          <a:latin typeface="Calibri"/>
                        </a:rPr>
                        <a:t>UKPDS33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23.0</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21.3</a:t>
                      </a:r>
                    </a:p>
                  </a:txBody>
                  <a:tcPr marL="1295" marR="1295" marT="129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26.3</a:t>
                      </a:r>
                    </a:p>
                  </a:txBody>
                  <a:tcPr marL="1295" marR="1295" marT="129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29.9</a:t>
                      </a:r>
                    </a:p>
                  </a:txBody>
                  <a:tcPr marL="1295" marR="1295" marT="129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23.6</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29.5</a:t>
                      </a:r>
                    </a:p>
                  </a:txBody>
                  <a:tcPr marL="1295" marR="1295" marT="129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35.1</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29.5</a:t>
                      </a:r>
                    </a:p>
                  </a:txBody>
                  <a:tcPr marL="1295" marR="1295" marT="129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34.5</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39.4</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35.1</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37.3</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33.8</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31.5</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37.1</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32.0</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42.4</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33.6</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45.9</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34.2</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42.5</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43.8</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27.9</a:t>
                      </a:r>
                    </a:p>
                  </a:txBody>
                  <a:tcPr marL="1295" marR="1295" marT="129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42.6</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32.3</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41.7</a:t>
                      </a:r>
                    </a:p>
                  </a:txBody>
                  <a:tcPr marL="1295" marR="1295" marT="129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28.7</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23.7</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28.1</a:t>
                      </a:r>
                    </a:p>
                  </a:txBody>
                  <a:tcPr marL="1295" marR="1295" marT="129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29.6</a:t>
                      </a:r>
                    </a:p>
                  </a:txBody>
                  <a:tcPr marL="1295" marR="1295" marT="129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23.0</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27.6</a:t>
                      </a:r>
                    </a:p>
                  </a:txBody>
                  <a:tcPr marL="1295" marR="1295" marT="129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35.6</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30.0</a:t>
                      </a:r>
                    </a:p>
                  </a:txBody>
                  <a:tcPr marL="1295" marR="1295" marT="1295"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33.8</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34.5</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36.3</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37.4</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37.5</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34.5</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34.1</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33.9</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44.8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36.4</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47.3</a:t>
                      </a:r>
                    </a:p>
                  </a:txBody>
                  <a:tcPr marL="1295" marR="1295" marT="1295"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41.0</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42.6</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23.3</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40.5</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28.3</a:t>
                      </a:r>
                    </a:p>
                  </a:txBody>
                  <a:tcPr marL="1295" marR="1295" marT="129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45.1</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28.7</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41.2</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27.4</a:t>
                      </a:r>
                    </a:p>
                  </a:txBody>
                  <a:tcPr marL="1295" marR="1295" marT="1295" marB="0" anchor="b">
                    <a:lnL>
                      <a:noFill/>
                    </a:lnL>
                    <a:lnR>
                      <a:noFill/>
                    </a:lnR>
                    <a:lnT>
                      <a:noFill/>
                    </a:lnT>
                    <a:lnB>
                      <a:noFill/>
                    </a:lnB>
                    <a:solidFill>
                      <a:srgbClr val="EBE582"/>
                    </a:solidFill>
                  </a:tcPr>
                </a:tc>
              </a:tr>
              <a:tr h="49195">
                <a:tc>
                  <a:txBody>
                    <a:bodyPr/>
                    <a:lstStyle/>
                    <a:p>
                      <a:pPr algn="l" fontAlgn="b"/>
                      <a:r>
                        <a:rPr lang="en-US" sz="300" b="0" i="0" u="none" strike="noStrike">
                          <a:solidFill>
                            <a:srgbClr val="000000"/>
                          </a:solidFill>
                          <a:latin typeface="Calibri"/>
                        </a:rPr>
                        <a:t>ASPEN All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14.3</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13.8</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9.7</a:t>
                      </a:r>
                    </a:p>
                  </a:txBody>
                  <a:tcPr marL="1295" marR="1295" marT="129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15.1</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10.6</a:t>
                      </a:r>
                    </a:p>
                  </a:txBody>
                  <a:tcPr marL="1295" marR="1295" marT="129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15.9</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13.5</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17.8</a:t>
                      </a:r>
                    </a:p>
                  </a:txBody>
                  <a:tcPr marL="1295" marR="1295" marT="1295" marB="0" anchor="b">
                    <a:lnL>
                      <a:noFill/>
                    </a:lnL>
                    <a:lnR>
                      <a:noFill/>
                    </a:lnR>
                    <a:lnT>
                      <a:noFill/>
                    </a:lnT>
                    <a:lnB>
                      <a:noFill/>
                    </a:lnB>
                    <a:solidFill>
                      <a:srgbClr val="AFD37F"/>
                    </a:solidFill>
                  </a:tcPr>
                </a:tc>
                <a:tc>
                  <a:txBody>
                    <a:bodyPr/>
                    <a:lstStyle/>
                    <a:p>
                      <a:pPr algn="r" fontAlgn="b"/>
                      <a:r>
                        <a:rPr lang="en-US" sz="300" b="0" i="0" u="none" strike="noStrike">
                          <a:solidFill>
                            <a:srgbClr val="000000"/>
                          </a:solidFill>
                          <a:latin typeface="Calibri"/>
                        </a:rPr>
                        <a:t>18.1</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22.1</a:t>
                      </a:r>
                    </a:p>
                  </a:txBody>
                  <a:tcPr marL="1295" marR="1295" marT="129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12.5</a:t>
                      </a:r>
                    </a:p>
                  </a:txBody>
                  <a:tcPr marL="1295" marR="1295" marT="129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23.5</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12.6</a:t>
                      </a:r>
                    </a:p>
                  </a:txBody>
                  <a:tcPr marL="1295" marR="1295" marT="129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18.7</a:t>
                      </a:r>
                    </a:p>
                  </a:txBody>
                  <a:tcPr marL="1295" marR="1295" marT="129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10.9</a:t>
                      </a:r>
                    </a:p>
                  </a:txBody>
                  <a:tcPr marL="1295" marR="1295" marT="1295"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18.2</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12.1</a:t>
                      </a:r>
                    </a:p>
                  </a:txBody>
                  <a:tcPr marL="1295" marR="1295" marT="129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19.3</a:t>
                      </a:r>
                    </a:p>
                  </a:txBody>
                  <a:tcPr marL="1295" marR="1295" marT="1295"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12.5</a:t>
                      </a:r>
                    </a:p>
                  </a:txBody>
                  <a:tcPr marL="1295" marR="1295" marT="129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13.4</a:t>
                      </a:r>
                    </a:p>
                  </a:txBody>
                  <a:tcPr marL="1295" marR="1295" marT="129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22.9</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13.5</a:t>
                      </a:r>
                    </a:p>
                  </a:txBody>
                  <a:tcPr marL="1295" marR="1295" marT="129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25.1</a:t>
                      </a:r>
                    </a:p>
                  </a:txBody>
                  <a:tcPr marL="1295" marR="1295" marT="129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13.4</a:t>
                      </a:r>
                    </a:p>
                  </a:txBody>
                  <a:tcPr marL="1295" marR="1295" marT="129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15.5</a:t>
                      </a:r>
                    </a:p>
                  </a:txBody>
                  <a:tcPr marL="1295" marR="1295" marT="129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14.5</a:t>
                      </a:r>
                    </a:p>
                  </a:txBody>
                  <a:tcPr marL="1295" marR="1295" marT="129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12.3</a:t>
                      </a:r>
                    </a:p>
                  </a:txBody>
                  <a:tcPr marL="1295" marR="1295" marT="1295"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9.3</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14.5</a:t>
                      </a:r>
                    </a:p>
                  </a:txBody>
                  <a:tcPr marL="1295" marR="1295" marT="129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9.9</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21.1</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17.5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25.7</a:t>
                      </a:r>
                    </a:p>
                  </a:txBody>
                  <a:tcPr marL="1295" marR="1295" marT="129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14.6</a:t>
                      </a:r>
                    </a:p>
                  </a:txBody>
                  <a:tcPr marL="1295" marR="1295" marT="129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21.1</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16.7</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11.4</a:t>
                      </a:r>
                    </a:p>
                  </a:txBody>
                  <a:tcPr marL="1295" marR="1295" marT="1295"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24.3</a:t>
                      </a:r>
                    </a:p>
                  </a:txBody>
                  <a:tcPr marL="1295" marR="1295" marT="129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12.3</a:t>
                      </a:r>
                    </a:p>
                  </a:txBody>
                  <a:tcPr marL="1295" marR="1295" marT="129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19.1</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14.5</a:t>
                      </a:r>
                    </a:p>
                  </a:txBody>
                  <a:tcPr marL="1295" marR="1295" marT="129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23.4</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14.6</a:t>
                      </a:r>
                    </a:p>
                  </a:txBody>
                  <a:tcPr marL="1295" marR="1295" marT="129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24.0</a:t>
                      </a:r>
                    </a:p>
                  </a:txBody>
                  <a:tcPr marL="1295" marR="1295" marT="129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13.3</a:t>
                      </a:r>
                    </a:p>
                  </a:txBody>
                  <a:tcPr marL="1295" marR="1295" marT="129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20.9</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13.9</a:t>
                      </a:r>
                    </a:p>
                  </a:txBody>
                  <a:tcPr marL="1295" marR="1295" marT="1295" marB="0" anchor="b">
                    <a:lnL>
                      <a:noFill/>
                    </a:lnL>
                    <a:lnR>
                      <a:noFill/>
                    </a:lnR>
                    <a:lnT>
                      <a:noFill/>
                    </a:lnT>
                    <a:lnB>
                      <a:noFill/>
                    </a:lnB>
                    <a:solidFill>
                      <a:srgbClr val="96CC7D"/>
                    </a:solidFill>
                  </a:tcPr>
                </a:tc>
              </a:tr>
              <a:tr h="49195">
                <a:tc>
                  <a:txBody>
                    <a:bodyPr/>
                    <a:lstStyle/>
                    <a:p>
                      <a:pPr algn="l" fontAlgn="b"/>
                      <a:r>
                        <a:rPr lang="en-US" sz="300" b="0" i="0" u="none" strike="noStrike">
                          <a:solidFill>
                            <a:srgbClr val="000000"/>
                          </a:solidFill>
                          <a:latin typeface="Calibri"/>
                        </a:rPr>
                        <a:t>ASPEN All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18.5</a:t>
                      </a:r>
                    </a:p>
                  </a:txBody>
                  <a:tcPr marL="1295" marR="1295" marT="129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9.4</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20.5</a:t>
                      </a:r>
                    </a:p>
                  </a:txBody>
                  <a:tcPr marL="1295" marR="1295" marT="1295" marB="0" anchor="b">
                    <a:lnL>
                      <a:noFill/>
                    </a:lnL>
                    <a:lnR>
                      <a:noFill/>
                    </a:lnR>
                    <a:lnT>
                      <a:noFill/>
                    </a:lnT>
                    <a:lnB>
                      <a:noFill/>
                    </a:lnB>
                    <a:solidFill>
                      <a:srgbClr val="C0D980"/>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17.6</a:t>
                      </a:r>
                    </a:p>
                  </a:txBody>
                  <a:tcPr marL="1295" marR="1295" marT="129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11.3</a:t>
                      </a:r>
                    </a:p>
                  </a:txBody>
                  <a:tcPr marL="1295" marR="1295" marT="1295"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15.8</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8.0</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28.4</a:t>
                      </a:r>
                    </a:p>
                  </a:txBody>
                  <a:tcPr marL="1295" marR="1295" marT="129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22.6</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28.5</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18.7</a:t>
                      </a:r>
                    </a:p>
                  </a:txBody>
                  <a:tcPr marL="1295" marR="1295" marT="129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30.0</a:t>
                      </a:r>
                    </a:p>
                  </a:txBody>
                  <a:tcPr marL="1295" marR="1295" marT="1295"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29.9</a:t>
                      </a:r>
                    </a:p>
                  </a:txBody>
                  <a:tcPr marL="1295" marR="1295" marT="129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16.8</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26.0</a:t>
                      </a:r>
                    </a:p>
                  </a:txBody>
                  <a:tcPr marL="1295" marR="1295" marT="129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15.4</a:t>
                      </a:r>
                    </a:p>
                  </a:txBody>
                  <a:tcPr marL="1295" marR="1295" marT="129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25.2</a:t>
                      </a:r>
                    </a:p>
                  </a:txBody>
                  <a:tcPr marL="1295" marR="1295" marT="129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16.6</a:t>
                      </a:r>
                    </a:p>
                  </a:txBody>
                  <a:tcPr marL="1295" marR="1295" marT="129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29.5</a:t>
                      </a:r>
                    </a:p>
                  </a:txBody>
                  <a:tcPr marL="1295" marR="1295" marT="129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13.9</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28.2</a:t>
                      </a:r>
                    </a:p>
                  </a:txBody>
                  <a:tcPr marL="1295" marR="1295" marT="129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28.8</a:t>
                      </a:r>
                    </a:p>
                  </a:txBody>
                  <a:tcPr marL="1295" marR="1295" marT="129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25.1</a:t>
                      </a:r>
                    </a:p>
                  </a:txBody>
                  <a:tcPr marL="1295" marR="1295" marT="129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28.9</a:t>
                      </a:r>
                    </a:p>
                  </a:txBody>
                  <a:tcPr marL="1295" marR="1295" marT="129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12.1</a:t>
                      </a:r>
                    </a:p>
                  </a:txBody>
                  <a:tcPr marL="1295" marR="1295" marT="129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10.1</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15.0</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9.4</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10.6</a:t>
                      </a:r>
                    </a:p>
                  </a:txBody>
                  <a:tcPr marL="1295" marR="1295" marT="129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11.3</a:t>
                      </a:r>
                    </a:p>
                  </a:txBody>
                  <a:tcPr marL="1295" marR="1295" marT="1295"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9.1</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8.7</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17.1</a:t>
                      </a:r>
                    </a:p>
                  </a:txBody>
                  <a:tcPr marL="1295" marR="1295" marT="129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17.8</a:t>
                      </a:r>
                    </a:p>
                  </a:txBody>
                  <a:tcPr marL="1295" marR="1295" marT="1295"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26.9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15.8</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24.9</a:t>
                      </a:r>
                    </a:p>
                  </a:txBody>
                  <a:tcPr marL="1295" marR="1295" marT="1295" marB="0" anchor="b">
                    <a:lnL>
                      <a:noFill/>
                    </a:lnL>
                    <a:lnR>
                      <a:noFill/>
                    </a:lnR>
                    <a:lnT>
                      <a:noFill/>
                    </a:lnT>
                    <a:lnB>
                      <a:noFill/>
                    </a:lnB>
                    <a:solidFill>
                      <a:srgbClr val="DCE081"/>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23.1</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14.9</a:t>
                      </a:r>
                    </a:p>
                  </a:txBody>
                  <a:tcPr marL="1295" marR="1295" marT="129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13.3</a:t>
                      </a:r>
                    </a:p>
                  </a:txBody>
                  <a:tcPr marL="1295" marR="1295" marT="129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23.8</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14.5</a:t>
                      </a:r>
                    </a:p>
                  </a:txBody>
                  <a:tcPr marL="1295" marR="1295" marT="129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21.2</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15.6</a:t>
                      </a:r>
                    </a:p>
                  </a:txBody>
                  <a:tcPr marL="1295" marR="1295" marT="129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21.3</a:t>
                      </a:r>
                    </a:p>
                  </a:txBody>
                  <a:tcPr marL="1295" marR="1295" marT="129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17.0</a:t>
                      </a:r>
                    </a:p>
                  </a:txBody>
                  <a:tcPr marL="1295" marR="1295" marT="129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16.5</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18.4</a:t>
                      </a:r>
                    </a:p>
                  </a:txBody>
                  <a:tcPr marL="1295" marR="1295" marT="1295"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17.9</a:t>
                      </a:r>
                    </a:p>
                  </a:txBody>
                  <a:tcPr marL="1295" marR="1295" marT="129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AC97D"/>
                    </a:solidFill>
                  </a:tcPr>
                </a:tc>
              </a:tr>
              <a:tr h="49195">
                <a:tc>
                  <a:txBody>
                    <a:bodyPr/>
                    <a:lstStyle/>
                    <a:p>
                      <a:pPr algn="l" fontAlgn="b"/>
                      <a:r>
                        <a:rPr lang="en-US" sz="300" b="0" i="0" u="none" strike="noStrike">
                          <a:solidFill>
                            <a:srgbClr val="000000"/>
                          </a:solidFill>
                          <a:latin typeface="Calibri"/>
                        </a:rPr>
                        <a:t>ASPEN Primary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23.3</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9.5</a:t>
                      </a:r>
                    </a:p>
                  </a:txBody>
                  <a:tcPr marL="1295" marR="1295" marT="1295" marB="0" anchor="b">
                    <a:lnL>
                      <a:noFill/>
                    </a:lnL>
                    <a:lnR>
                      <a:noFill/>
                    </a:lnR>
                    <a:lnT>
                      <a:noFill/>
                    </a:lnT>
                    <a:lnB>
                      <a:noFill/>
                    </a:lnB>
                    <a:solidFill>
                      <a:srgbClr val="7BC47C"/>
                    </a:solidFill>
                  </a:tcPr>
                </a:tc>
                <a:tc>
                  <a:txBody>
                    <a:bodyPr/>
                    <a:lstStyle/>
                    <a:p>
                      <a:pPr algn="r" fontAlgn="b"/>
                      <a:r>
                        <a:rPr lang="en-US" sz="300" b="0" i="0" u="none" strike="noStrike">
                          <a:solidFill>
                            <a:srgbClr val="000000"/>
                          </a:solidFill>
                          <a:latin typeface="Calibri"/>
                        </a:rPr>
                        <a:t>23.1</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11.1</a:t>
                      </a:r>
                    </a:p>
                  </a:txBody>
                  <a:tcPr marL="1295" marR="1295" marT="1295"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20.6</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19.7</a:t>
                      </a:r>
                    </a:p>
                  </a:txBody>
                  <a:tcPr marL="1295" marR="1295" marT="129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31.5</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25.4</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26.7</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31.3</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23.0</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27.8</a:t>
                      </a:r>
                    </a:p>
                  </a:txBody>
                  <a:tcPr marL="1295" marR="1295" marT="129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15.5</a:t>
                      </a:r>
                    </a:p>
                  </a:txBody>
                  <a:tcPr marL="1295" marR="1295" marT="129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23.8</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14.3</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22.6</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21.7</a:t>
                      </a:r>
                    </a:p>
                  </a:txBody>
                  <a:tcPr marL="1295" marR="1295" marT="129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15.8</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21.7</a:t>
                      </a:r>
                    </a:p>
                  </a:txBody>
                  <a:tcPr marL="1295" marR="1295" marT="129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33.3</a:t>
                      </a:r>
                    </a:p>
                  </a:txBody>
                  <a:tcPr marL="1295" marR="1295" marT="129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31.3</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29.9</a:t>
                      </a:r>
                    </a:p>
                  </a:txBody>
                  <a:tcPr marL="1295" marR="1295" marT="129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9.3</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23.4</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8.7</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21.3</a:t>
                      </a:r>
                    </a:p>
                  </a:txBody>
                  <a:tcPr marL="1295" marR="1295" marT="129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9.1</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23.4</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30.1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24.3</a:t>
                      </a:r>
                    </a:p>
                  </a:txBody>
                  <a:tcPr marL="1295" marR="1295" marT="129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30.5</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23.5</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29.5</a:t>
                      </a:r>
                    </a:p>
                  </a:txBody>
                  <a:tcPr marL="1295" marR="1295" marT="129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26.5</a:t>
                      </a:r>
                    </a:p>
                  </a:txBody>
                  <a:tcPr marL="1295" marR="1295" marT="129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31.1</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14.6</a:t>
                      </a:r>
                    </a:p>
                  </a:txBody>
                  <a:tcPr marL="1295" marR="1295" marT="129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25.1</a:t>
                      </a:r>
                    </a:p>
                  </a:txBody>
                  <a:tcPr marL="1295" marR="1295" marT="1295"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16.1</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25.1</a:t>
                      </a:r>
                    </a:p>
                  </a:txBody>
                  <a:tcPr marL="1295" marR="1295" marT="129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15.0</a:t>
                      </a:r>
                    </a:p>
                  </a:txBody>
                  <a:tcPr marL="1295" marR="1295" marT="1295" marB="0" anchor="b">
                    <a:lnL>
                      <a:noFill/>
                    </a:lnL>
                    <a:lnR>
                      <a:noFill/>
                    </a:lnR>
                    <a:lnT>
                      <a:noFill/>
                    </a:lnT>
                    <a:lnB>
                      <a:noFill/>
                    </a:lnB>
                    <a:solidFill>
                      <a:srgbClr val="9DCF7E"/>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24.3</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29.4</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9.4</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31.1</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8.8</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32.2</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7.9</a:t>
                      </a:r>
                    </a:p>
                  </a:txBody>
                  <a:tcPr marL="1295" marR="1295" marT="1295" marB="0" anchor="b">
                    <a:lnL>
                      <a:noFill/>
                    </a:lnL>
                    <a:lnR>
                      <a:noFill/>
                    </a:lnR>
                    <a:lnT>
                      <a:noFill/>
                    </a:lnT>
                    <a:lnB>
                      <a:noFill/>
                    </a:lnB>
                    <a:solidFill>
                      <a:srgbClr val="71C27B"/>
                    </a:solidFill>
                  </a:tcPr>
                </a:tc>
              </a:tr>
              <a:tr h="49195">
                <a:tc>
                  <a:txBody>
                    <a:bodyPr/>
                    <a:lstStyle/>
                    <a:p>
                      <a:pPr algn="l" fontAlgn="b"/>
                      <a:r>
                        <a:rPr lang="en-US" sz="300" b="0" i="0" u="none" strike="noStrike">
                          <a:solidFill>
                            <a:srgbClr val="000000"/>
                          </a:solidFill>
                          <a:latin typeface="Calibri"/>
                        </a:rPr>
                        <a:t>ASPEN Primary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21.7</a:t>
                      </a:r>
                    </a:p>
                  </a:txBody>
                  <a:tcPr marL="1295" marR="1295" marT="129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13.1</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24.3</a:t>
                      </a:r>
                    </a:p>
                  </a:txBody>
                  <a:tcPr marL="1295" marR="1295" marT="129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11.4</a:t>
                      </a:r>
                    </a:p>
                  </a:txBody>
                  <a:tcPr marL="1295" marR="1295" marT="1295"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21.7</a:t>
                      </a:r>
                    </a:p>
                  </a:txBody>
                  <a:tcPr marL="1295" marR="1295" marT="129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22.9</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25.0</a:t>
                      </a:r>
                    </a:p>
                  </a:txBody>
                  <a:tcPr marL="1295" marR="1295" marT="1295"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32.1</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23.0</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24.2</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31.2</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25.5</a:t>
                      </a:r>
                    </a:p>
                  </a:txBody>
                  <a:tcPr marL="1295" marR="1295" marT="129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31.6</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17.2</a:t>
                      </a:r>
                    </a:p>
                  </a:txBody>
                  <a:tcPr marL="1295" marR="1295" marT="129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25.2</a:t>
                      </a:r>
                    </a:p>
                  </a:txBody>
                  <a:tcPr marL="1295" marR="1295" marT="129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15.6</a:t>
                      </a:r>
                    </a:p>
                  </a:txBody>
                  <a:tcPr marL="1295" marR="1295" marT="129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25.7</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17.4</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26.2</a:t>
                      </a:r>
                    </a:p>
                  </a:txBody>
                  <a:tcPr marL="1295" marR="1295" marT="129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16.5</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25.7</a:t>
                      </a:r>
                    </a:p>
                  </a:txBody>
                  <a:tcPr marL="1295" marR="1295" marT="129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34.7</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13.1</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31.4</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10.5</a:t>
                      </a:r>
                    </a:p>
                  </a:txBody>
                  <a:tcPr marL="1295" marR="1295" marT="1295" marB="0" anchor="b">
                    <a:lnL>
                      <a:noFill/>
                    </a:lnL>
                    <a:lnR>
                      <a:noFill/>
                    </a:lnR>
                    <a:lnT>
                      <a:noFill/>
                    </a:lnT>
                    <a:lnB>
                      <a:noFill/>
                    </a:lnB>
                    <a:solidFill>
                      <a:srgbClr val="81C67C"/>
                    </a:solidFill>
                  </a:tcPr>
                </a:tc>
                <a:tc>
                  <a:txBody>
                    <a:bodyPr/>
                    <a:lstStyle/>
                    <a:p>
                      <a:pPr algn="r" fontAlgn="b"/>
                      <a:r>
                        <a:rPr lang="en-US" sz="300" b="0" i="0" u="none" strike="noStrike">
                          <a:solidFill>
                            <a:srgbClr val="000000"/>
                          </a:solidFill>
                          <a:latin typeface="Calibri"/>
                        </a:rPr>
                        <a:t>32.2</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10.0</a:t>
                      </a:r>
                    </a:p>
                  </a:txBody>
                  <a:tcPr marL="1295" marR="1295" marT="1295" marB="0" anchor="b">
                    <a:lnL>
                      <a:noFill/>
                    </a:lnL>
                    <a:lnR>
                      <a:noFill/>
                    </a:lnR>
                    <a:lnT>
                      <a:noFill/>
                    </a:lnT>
                    <a:lnB>
                      <a:noFill/>
                    </a:lnB>
                    <a:solidFill>
                      <a:srgbClr val="7EC67C"/>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10.4</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17.0</a:t>
                      </a:r>
                    </a:p>
                  </a:txBody>
                  <a:tcPr marL="1295" marR="1295" marT="129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11.3</a:t>
                      </a:r>
                    </a:p>
                  </a:txBody>
                  <a:tcPr marL="1295" marR="1295" marT="1295"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10.7</a:t>
                      </a:r>
                    </a:p>
                  </a:txBody>
                  <a:tcPr marL="1295" marR="1295" marT="129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16.5</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12.0</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24.9</a:t>
                      </a:r>
                    </a:p>
                  </a:txBody>
                  <a:tcPr marL="1295" marR="1295" marT="1295" marB="0" anchor="b">
                    <a:lnL>
                      <a:noFill/>
                    </a:lnL>
                    <a:lnR>
                      <a:noFill/>
                    </a:lnR>
                    <a:lnT>
                      <a:noFill/>
                    </a:lnT>
                    <a:lnB>
                      <a:noFill/>
                    </a:lnB>
                    <a:solidFill>
                      <a:srgbClr val="DCE081"/>
                    </a:solidFill>
                  </a:tcPr>
                </a:tc>
                <a:tc>
                  <a:txBody>
                    <a:bodyPr/>
                    <a:lstStyle/>
                    <a:p>
                      <a:pPr algn="r" fontAlgn="b"/>
                      <a:r>
                        <a:rPr lang="en-US" sz="300" b="0" i="0" u="none" strike="noStrike">
                          <a:solidFill>
                            <a:srgbClr val="000000"/>
                          </a:solidFill>
                          <a:latin typeface="Calibri"/>
                        </a:rPr>
                        <a:t>21.4</a:t>
                      </a:r>
                    </a:p>
                  </a:txBody>
                  <a:tcPr marL="1295" marR="1295" marT="129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26.7</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26.8</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24.0</a:t>
                      </a:r>
                    </a:p>
                  </a:txBody>
                  <a:tcPr marL="1295" marR="1295" marT="129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28.6</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15.6</a:t>
                      </a:r>
                    </a:p>
                  </a:txBody>
                  <a:tcPr marL="1295" marR="1295" marT="129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15.9</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23.8</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13.3</a:t>
                      </a:r>
                    </a:p>
                  </a:txBody>
                  <a:tcPr marL="1295" marR="1295" marT="129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23.5</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15.1</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24.4</a:t>
                      </a:r>
                    </a:p>
                  </a:txBody>
                  <a:tcPr marL="1295" marR="1295" marT="129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23.1</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25.4</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8.7</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22.0</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8.5</a:t>
                      </a:r>
                    </a:p>
                  </a:txBody>
                  <a:tcPr marL="1295" marR="1295" marT="1295" marB="0" anchor="b">
                    <a:lnL>
                      <a:noFill/>
                    </a:lnL>
                    <a:lnR>
                      <a:noFill/>
                    </a:lnR>
                    <a:lnT>
                      <a:noFill/>
                    </a:lnT>
                    <a:lnB>
                      <a:noFill/>
                    </a:lnB>
                    <a:solidFill>
                      <a:srgbClr val="75C37C"/>
                    </a:solidFill>
                  </a:tcPr>
                </a:tc>
              </a:tr>
              <a:tr h="49195">
                <a:tc>
                  <a:txBody>
                    <a:bodyPr/>
                    <a:lstStyle/>
                    <a:p>
                      <a:pPr algn="l" fontAlgn="b"/>
                      <a:r>
                        <a:rPr lang="en-US" sz="300" b="0" i="0" u="none" strike="noStrike">
                          <a:solidFill>
                            <a:srgbClr val="000000"/>
                          </a:solidFill>
                          <a:latin typeface="Calibri"/>
                        </a:rPr>
                        <a:t>ASPEN Secondary Placebo</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21.2</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40.4</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21.0</a:t>
                      </a:r>
                    </a:p>
                  </a:txBody>
                  <a:tcPr marL="1295" marR="1295" marT="129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37.3</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6.2</a:t>
                      </a:r>
                    </a:p>
                  </a:txBody>
                  <a:tcPr marL="1295" marR="1295" marT="1295" marB="0" anchor="b">
                    <a:lnL>
                      <a:noFill/>
                    </a:lnL>
                    <a:lnR>
                      <a:noFill/>
                    </a:lnR>
                    <a:lnT>
                      <a:noFill/>
                    </a:lnT>
                    <a:lnB>
                      <a:noFill/>
                    </a:lnB>
                    <a:solidFill>
                      <a:srgbClr val="66BF7B"/>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11.6</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20.5</a:t>
                      </a:r>
                    </a:p>
                  </a:txBody>
                  <a:tcPr marL="1295" marR="1295" marT="129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17.7</a:t>
                      </a:r>
                    </a:p>
                  </a:txBody>
                  <a:tcPr marL="1295" marR="1295" marT="129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18.1</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18.4</a:t>
                      </a:r>
                    </a:p>
                  </a:txBody>
                  <a:tcPr marL="1295" marR="1295" marT="129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13.6</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15.4</a:t>
                      </a:r>
                    </a:p>
                  </a:txBody>
                  <a:tcPr marL="1295" marR="1295" marT="129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14.6</a:t>
                      </a:r>
                    </a:p>
                  </a:txBody>
                  <a:tcPr marL="1295" marR="1295" marT="129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24.4</a:t>
                      </a:r>
                    </a:p>
                  </a:txBody>
                  <a:tcPr marL="1295" marR="1295" marT="129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16.2</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20.9</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13.8</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47.3</a:t>
                      </a:r>
                    </a:p>
                  </a:txBody>
                  <a:tcPr marL="1295" marR="1295" marT="1295"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19.4</a:t>
                      </a:r>
                    </a:p>
                  </a:txBody>
                  <a:tcPr marL="1295" marR="1295" marT="1295"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50.7</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16.6</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48.1</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37.9</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21.1</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36.3</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19.5</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20.2</a:t>
                      </a:r>
                    </a:p>
                  </a:txBody>
                  <a:tcPr marL="1295" marR="1295" marT="129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38.7</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24.8</a:t>
                      </a:r>
                    </a:p>
                  </a:txBody>
                  <a:tcPr marL="1295" marR="1295" marT="129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7.9</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19.2</a:t>
                      </a:r>
                    </a:p>
                  </a:txBody>
                  <a:tcPr marL="1295" marR="1295" marT="129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20.9</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18.2</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18.3</a:t>
                      </a:r>
                    </a:p>
                  </a:txBody>
                  <a:tcPr marL="1295" marR="1295" marT="1295"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11.5</a:t>
                      </a:r>
                    </a:p>
                  </a:txBody>
                  <a:tcPr marL="1295" marR="1295" marT="1295"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18.7</a:t>
                      </a:r>
                    </a:p>
                  </a:txBody>
                  <a:tcPr marL="1295" marR="1295" marT="129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13.8</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18.2</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14.9</a:t>
                      </a:r>
                    </a:p>
                  </a:txBody>
                  <a:tcPr marL="1295" marR="1295" marT="129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25.8</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13.6</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18.3</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46.9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14.9</a:t>
                      </a:r>
                    </a:p>
                  </a:txBody>
                  <a:tcPr marL="1295" marR="1295" marT="129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49.7</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48.1</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18.0</a:t>
                      </a:r>
                    </a:p>
                  </a:txBody>
                  <a:tcPr marL="1295" marR="1295" marT="129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47.4</a:t>
                      </a:r>
                    </a:p>
                  </a:txBody>
                  <a:tcPr marL="1295" marR="1295" marT="1295" marB="0" anchor="b">
                    <a:lnL>
                      <a:noFill/>
                    </a:lnL>
                    <a:lnR>
                      <a:noFill/>
                    </a:lnR>
                    <a:lnT>
                      <a:noFill/>
                    </a:lnT>
                    <a:lnB>
                      <a:noFill/>
                    </a:lnB>
                    <a:solidFill>
                      <a:srgbClr val="FECC7E"/>
                    </a:solidFill>
                  </a:tcPr>
                </a:tc>
              </a:tr>
              <a:tr h="49195">
                <a:tc>
                  <a:txBody>
                    <a:bodyPr/>
                    <a:lstStyle/>
                    <a:p>
                      <a:pPr algn="l" fontAlgn="b"/>
                      <a:r>
                        <a:rPr lang="en-US" sz="300" b="0" i="0" u="none" strike="noStrike">
                          <a:solidFill>
                            <a:srgbClr val="000000"/>
                          </a:solidFill>
                          <a:latin typeface="Calibri"/>
                        </a:rPr>
                        <a:t>ASPEN Secondary Atorvastatin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16.2</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18.8</a:t>
                      </a:r>
                    </a:p>
                  </a:txBody>
                  <a:tcPr marL="1295" marR="1295" marT="1295" marB="0" anchor="b">
                    <a:lnL>
                      <a:noFill/>
                    </a:lnL>
                    <a:lnR>
                      <a:noFill/>
                    </a:lnR>
                    <a:lnT>
                      <a:noFill/>
                    </a:lnT>
                    <a:lnB>
                      <a:noFill/>
                    </a:lnB>
                    <a:solidFill>
                      <a:srgbClr val="B6D57F"/>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20.9</a:t>
                      </a:r>
                    </a:p>
                  </a:txBody>
                  <a:tcPr marL="1295" marR="1295" marT="129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12.2</a:t>
                      </a:r>
                    </a:p>
                  </a:txBody>
                  <a:tcPr marL="1295" marR="1295" marT="129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11.6</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20.7</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14.8</a:t>
                      </a:r>
                    </a:p>
                  </a:txBody>
                  <a:tcPr marL="1295" marR="1295" marT="129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18.5</a:t>
                      </a:r>
                    </a:p>
                  </a:txBody>
                  <a:tcPr marL="1295" marR="1295" marT="129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13.1</a:t>
                      </a:r>
                    </a:p>
                  </a:txBody>
                  <a:tcPr marL="1295" marR="1295" marT="129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20.7</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15.3</a:t>
                      </a:r>
                    </a:p>
                  </a:txBody>
                  <a:tcPr marL="1295" marR="1295" marT="129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27.5</a:t>
                      </a:r>
                    </a:p>
                  </a:txBody>
                  <a:tcPr marL="1295" marR="1295" marT="129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13.2</a:t>
                      </a:r>
                    </a:p>
                  </a:txBody>
                  <a:tcPr marL="1295" marR="1295" marT="129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23.6</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25.9</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40.1</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23.0</a:t>
                      </a:r>
                    </a:p>
                  </a:txBody>
                  <a:tcPr marL="1295" marR="1295" marT="129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39.2</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24.3</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46.6</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24.2</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42.7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26.2</a:t>
                      </a:r>
                    </a:p>
                  </a:txBody>
                  <a:tcPr marL="1295" marR="1295" marT="129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19.3</a:t>
                      </a:r>
                    </a:p>
                  </a:txBody>
                  <a:tcPr marL="1295" marR="1295" marT="129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26.4</a:t>
                      </a:r>
                    </a:p>
                  </a:txBody>
                  <a:tcPr marL="1295" marR="1295" marT="129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19.3</a:t>
                      </a:r>
                    </a:p>
                  </a:txBody>
                  <a:tcPr marL="1295" marR="1295" marT="129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33.1</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20.6</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26.0</a:t>
                      </a:r>
                    </a:p>
                  </a:txBody>
                  <a:tcPr marL="1295" marR="1295" marT="129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12.0</a:t>
                      </a:r>
                    </a:p>
                  </a:txBody>
                  <a:tcPr marL="1295" marR="1295" marT="129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7.6</a:t>
                      </a:r>
                    </a:p>
                  </a:txBody>
                  <a:tcPr marL="1295" marR="1295" marT="1295"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24.7</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12.5</a:t>
                      </a:r>
                    </a:p>
                  </a:txBody>
                  <a:tcPr marL="1295" marR="1295" marT="129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28.3</a:t>
                      </a:r>
                    </a:p>
                  </a:txBody>
                  <a:tcPr marL="1295" marR="1295" marT="1295" marB="0" anchor="b">
                    <a:lnL>
                      <a:noFill/>
                    </a:lnL>
                    <a:lnR>
                      <a:noFill/>
                    </a:lnR>
                    <a:lnT>
                      <a:noFill/>
                    </a:lnT>
                    <a:lnB>
                      <a:noFill/>
                    </a:lnB>
                    <a:solidFill>
                      <a:srgbClr val="F1E683"/>
                    </a:solidFill>
                  </a:tcPr>
                </a:tc>
                <a:tc>
                  <a:txBody>
                    <a:bodyPr/>
                    <a:lstStyle/>
                    <a:p>
                      <a:pPr algn="r" fontAlgn="b"/>
                      <a:r>
                        <a:rPr lang="en-US" sz="300" b="0" i="0" u="none" strike="noStrike">
                          <a:solidFill>
                            <a:srgbClr val="000000"/>
                          </a:solidFill>
                          <a:latin typeface="Calibri"/>
                        </a:rPr>
                        <a:t>14.2</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25.9</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13.0</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7.3</a:t>
                      </a:r>
                    </a:p>
                  </a:txBody>
                  <a:tcPr marL="1295" marR="1295" marT="1295" marB="0" anchor="b">
                    <a:lnL>
                      <a:noFill/>
                    </a:lnL>
                    <a:lnR>
                      <a:noFill/>
                    </a:lnR>
                    <a:lnT>
                      <a:noFill/>
                    </a:lnT>
                    <a:lnB>
                      <a:noFill/>
                    </a:lnB>
                    <a:solidFill>
                      <a:srgbClr val="6DC17B"/>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11.2</a:t>
                      </a:r>
                    </a:p>
                  </a:txBody>
                  <a:tcPr marL="1295" marR="1295" marT="1295" marB="0" anchor="b">
                    <a:lnL>
                      <a:noFill/>
                    </a:lnL>
                    <a:lnR>
                      <a:noFill/>
                    </a:lnR>
                    <a:lnT>
                      <a:noFill/>
                    </a:lnT>
                    <a:lnB>
                      <a:noFill/>
                    </a:lnB>
                    <a:solidFill>
                      <a:srgbClr val="85C87D"/>
                    </a:solidFill>
                  </a:tcPr>
                </a:tc>
                <a:tc>
                  <a:txBody>
                    <a:bodyPr/>
                    <a:lstStyle/>
                    <a:p>
                      <a:pPr algn="r" fontAlgn="b"/>
                      <a:r>
                        <a:rPr lang="en-US" sz="300" b="0" i="0" u="none" strike="noStrike">
                          <a:solidFill>
                            <a:srgbClr val="000000"/>
                          </a:solidFill>
                          <a:latin typeface="Calibri"/>
                        </a:rPr>
                        <a:t>21.7</a:t>
                      </a:r>
                    </a:p>
                  </a:txBody>
                  <a:tcPr marL="1295" marR="1295" marT="129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11.7</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16.8</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21.3</a:t>
                      </a:r>
                    </a:p>
                  </a:txBody>
                  <a:tcPr marL="1295" marR="1295" marT="129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30.5</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18.1</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31.8</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37.0</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20.9</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35.7</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11.7</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29.9</a:t>
                      </a:r>
                    </a:p>
                  </a:txBody>
                  <a:tcPr marL="1295" marR="1295" marT="129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6.1</a:t>
                      </a:r>
                    </a:p>
                  </a:txBody>
                  <a:tcPr marL="1295" marR="1295" marT="1295" marB="0" anchor="b">
                    <a:lnL>
                      <a:noFill/>
                    </a:lnL>
                    <a:lnR>
                      <a:noFill/>
                    </a:lnR>
                    <a:lnT>
                      <a:noFill/>
                    </a:lnT>
                    <a:lnB>
                      <a:noFill/>
                    </a:lnB>
                    <a:solidFill>
                      <a:srgbClr val="65BE7B"/>
                    </a:solidFill>
                  </a:tcPr>
                </a:tc>
                <a:tc>
                  <a:txBody>
                    <a:bodyPr/>
                    <a:lstStyle/>
                    <a:p>
                      <a:pPr algn="r" fontAlgn="b"/>
                      <a:r>
                        <a:rPr lang="en-US" sz="300" b="0" i="0" u="none" strike="noStrike">
                          <a:solidFill>
                            <a:srgbClr val="000000"/>
                          </a:solidFill>
                          <a:latin typeface="Calibri"/>
                        </a:rPr>
                        <a:t>29.3</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9.2</a:t>
                      </a:r>
                    </a:p>
                  </a:txBody>
                  <a:tcPr marL="1295" marR="1295" marT="1295" marB="0" anchor="b">
                    <a:lnL>
                      <a:noFill/>
                    </a:lnL>
                    <a:lnR>
                      <a:noFill/>
                    </a:lnR>
                    <a:lnT>
                      <a:noFill/>
                    </a:lnT>
                    <a:lnB>
                      <a:noFill/>
                    </a:lnB>
                    <a:solidFill>
                      <a:srgbClr val="79C47C"/>
                    </a:solidFill>
                  </a:tcPr>
                </a:tc>
                <a:tc>
                  <a:txBody>
                    <a:bodyPr/>
                    <a:lstStyle/>
                    <a:p>
                      <a:pPr algn="r" fontAlgn="b"/>
                      <a:r>
                        <a:rPr lang="en-US" sz="300" b="0" i="0" u="none" strike="noStrike">
                          <a:solidFill>
                            <a:srgbClr val="000000"/>
                          </a:solidFill>
                          <a:latin typeface="Calibri"/>
                        </a:rPr>
                        <a:t>34.8</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32.9</a:t>
                      </a:r>
                    </a:p>
                  </a:txBody>
                  <a:tcPr marL="1295" marR="1295" marT="1295" marB="0" anchor="b">
                    <a:lnL>
                      <a:noFill/>
                    </a:lnL>
                    <a:lnR>
                      <a:noFill/>
                    </a:lnR>
                    <a:lnT>
                      <a:noFill/>
                    </a:lnT>
                    <a:lnB>
                      <a:noFill/>
                    </a:lnB>
                    <a:solidFill>
                      <a:srgbClr val="FFE784"/>
                    </a:solidFill>
                  </a:tcPr>
                </a:tc>
              </a:tr>
              <a:tr h="49195">
                <a:tc>
                  <a:txBody>
                    <a:bodyPr/>
                    <a:lstStyle/>
                    <a:p>
                      <a:pPr algn="l" fontAlgn="b"/>
                      <a:r>
                        <a:rPr lang="en-US" sz="300" b="0" i="0" u="none" strike="noStrike">
                          <a:solidFill>
                            <a:srgbClr val="000000"/>
                          </a:solidFill>
                          <a:latin typeface="Calibri"/>
                        </a:rPr>
                        <a:t>ASPEN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8.3</a:t>
                      </a:r>
                    </a:p>
                  </a:txBody>
                  <a:tcPr marL="1295" marR="1295" marT="1295" marB="0" anchor="b">
                    <a:lnL>
                      <a:noFill/>
                    </a:lnL>
                    <a:lnR>
                      <a:noFill/>
                    </a:lnR>
                    <a:lnT>
                      <a:noFill/>
                    </a:lnT>
                    <a:lnB>
                      <a:noFill/>
                    </a:lnB>
                    <a:solidFill>
                      <a:srgbClr val="74C27B"/>
                    </a:solidFill>
                  </a:tcPr>
                </a:tc>
                <a:tc>
                  <a:txBody>
                    <a:bodyPr/>
                    <a:lstStyle/>
                    <a:p>
                      <a:pPr algn="r" fontAlgn="b"/>
                      <a:r>
                        <a:rPr lang="en-US" sz="300" b="0" i="0" u="none" strike="noStrike">
                          <a:solidFill>
                            <a:srgbClr val="000000"/>
                          </a:solidFill>
                          <a:latin typeface="Calibri"/>
                        </a:rPr>
                        <a:t>11.8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7.9</a:t>
                      </a:r>
                    </a:p>
                  </a:txBody>
                  <a:tcPr marL="1295" marR="1295" marT="1295" marB="0" anchor="b">
                    <a:lnL>
                      <a:noFill/>
                    </a:lnL>
                    <a:lnR>
                      <a:noFill/>
                    </a:lnR>
                    <a:lnT>
                      <a:noFill/>
                    </a:lnT>
                    <a:lnB>
                      <a:noFill/>
                    </a:lnB>
                    <a:solidFill>
                      <a:srgbClr val="71C27B"/>
                    </a:solidFill>
                  </a:tcPr>
                </a:tc>
                <a:tc>
                  <a:txBody>
                    <a:bodyPr/>
                    <a:lstStyle/>
                    <a:p>
                      <a:pPr algn="r" fontAlgn="b"/>
                      <a:r>
                        <a:rPr lang="en-US" sz="300" b="0" i="0" u="none" strike="noStrike">
                          <a:solidFill>
                            <a:srgbClr val="000000"/>
                          </a:solidFill>
                          <a:latin typeface="Calibri"/>
                        </a:rPr>
                        <a:t>13.4</a:t>
                      </a:r>
                    </a:p>
                  </a:txBody>
                  <a:tcPr marL="1295" marR="1295" marT="129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7.6</a:t>
                      </a:r>
                    </a:p>
                  </a:txBody>
                  <a:tcPr marL="1295" marR="1295" marT="1295"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13.1</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8.2</a:t>
                      </a:r>
                    </a:p>
                  </a:txBody>
                  <a:tcPr marL="1295" marR="1295" marT="1295" marB="0" anchor="b">
                    <a:lnL>
                      <a:noFill/>
                    </a:lnL>
                    <a:lnR>
                      <a:noFill/>
                    </a:lnR>
                    <a:lnT>
                      <a:noFill/>
                    </a:lnT>
                    <a:lnB>
                      <a:noFill/>
                    </a:lnB>
                    <a:solidFill>
                      <a:srgbClr val="72C27B"/>
                    </a:solidFill>
                  </a:tcPr>
                </a:tc>
                <a:tc>
                  <a:txBody>
                    <a:bodyPr/>
                    <a:lstStyle/>
                    <a:p>
                      <a:pPr algn="r" fontAlgn="b"/>
                      <a:r>
                        <a:rPr lang="en-US" sz="300" b="0" i="0" u="none" strike="noStrike">
                          <a:solidFill>
                            <a:srgbClr val="000000"/>
                          </a:solidFill>
                          <a:latin typeface="Calibri"/>
                        </a:rPr>
                        <a:t>9.7</a:t>
                      </a:r>
                    </a:p>
                  </a:txBody>
                  <a:tcPr marL="1295" marR="1295" marT="129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10.3</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17.9</a:t>
                      </a:r>
                    </a:p>
                  </a:txBody>
                  <a:tcPr marL="1295" marR="1295" marT="129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9.4</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19.5</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20.1</a:t>
                      </a:r>
                    </a:p>
                  </a:txBody>
                  <a:tcPr marL="1295" marR="1295" marT="129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9.4</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16.6</a:t>
                      </a:r>
                    </a:p>
                  </a:txBody>
                  <a:tcPr marL="1295" marR="1295" marT="129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5.6</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7.6</a:t>
                      </a:r>
                    </a:p>
                  </a:txBody>
                  <a:tcPr marL="1295" marR="1295" marT="1295"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8.0</a:t>
                      </a:r>
                    </a:p>
                  </a:txBody>
                  <a:tcPr marL="1295" marR="1295" marT="1295" marB="0" anchor="b">
                    <a:lnL>
                      <a:noFill/>
                    </a:lnL>
                    <a:lnR>
                      <a:noFill/>
                    </a:lnR>
                    <a:lnT>
                      <a:noFill/>
                    </a:lnT>
                    <a:lnB>
                      <a:noFill/>
                    </a:lnB>
                    <a:solidFill>
                      <a:srgbClr val="72C27B"/>
                    </a:solidFill>
                  </a:tcPr>
                </a:tc>
                <a:tc>
                  <a:txBody>
                    <a:bodyPr/>
                    <a:lstStyle/>
                    <a:p>
                      <a:pPr algn="r" fontAlgn="b"/>
                      <a:r>
                        <a:rPr lang="en-US" sz="300" b="0" i="0" u="none" strike="noStrike">
                          <a:solidFill>
                            <a:srgbClr val="000000"/>
                          </a:solidFill>
                          <a:latin typeface="Calibri"/>
                        </a:rPr>
                        <a:t>17.4</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18.9</a:t>
                      </a:r>
                    </a:p>
                  </a:txBody>
                  <a:tcPr marL="1295" marR="1295" marT="129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14.8</a:t>
                      </a:r>
                    </a:p>
                  </a:txBody>
                  <a:tcPr marL="1295" marR="1295" marT="129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18.8</a:t>
                      </a:r>
                    </a:p>
                  </a:txBody>
                  <a:tcPr marL="1295" marR="1295" marT="129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16.3</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16.2</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19.7</a:t>
                      </a:r>
                    </a:p>
                  </a:txBody>
                  <a:tcPr marL="1295" marR="1295" marT="129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15.3</a:t>
                      </a:r>
                    </a:p>
                  </a:txBody>
                  <a:tcPr marL="1295" marR="1295" marT="129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8.2</a:t>
                      </a:r>
                    </a:p>
                  </a:txBody>
                  <a:tcPr marL="1295" marR="1295" marT="1295" marB="0" anchor="b">
                    <a:lnL>
                      <a:noFill/>
                    </a:lnL>
                    <a:lnR>
                      <a:noFill/>
                    </a:lnR>
                    <a:lnT>
                      <a:noFill/>
                    </a:lnT>
                    <a:lnB>
                      <a:noFill/>
                    </a:lnB>
                    <a:solidFill>
                      <a:srgbClr val="73C27B"/>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10.1</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10.4</a:t>
                      </a:r>
                    </a:p>
                  </a:txBody>
                  <a:tcPr marL="1295" marR="1295" marT="1295" marB="0" anchor="b">
                    <a:lnL>
                      <a:noFill/>
                    </a:lnL>
                    <a:lnR>
                      <a:noFill/>
                    </a:lnR>
                    <a:lnT>
                      <a:noFill/>
                    </a:lnT>
                    <a:lnB>
                      <a:noFill/>
                    </a:lnB>
                    <a:solidFill>
                      <a:srgbClr val="81C67C"/>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9.3</a:t>
                      </a:r>
                    </a:p>
                  </a:txBody>
                  <a:tcPr marL="1295" marR="1295" marT="129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12.4</a:t>
                      </a:r>
                    </a:p>
                  </a:txBody>
                  <a:tcPr marL="1295" marR="1295" marT="129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11.0</a:t>
                      </a:r>
                    </a:p>
                  </a:txBody>
                  <a:tcPr marL="1295" marR="1295" marT="1295"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19.8</a:t>
                      </a:r>
                    </a:p>
                  </a:txBody>
                  <a:tcPr marL="1295" marR="1295" marT="129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10.2</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9.0</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8.9</a:t>
                      </a:r>
                    </a:p>
                  </a:txBody>
                  <a:tcPr marL="1295" marR="1295" marT="1295" marB="0" anchor="b">
                    <a:lnL>
                      <a:noFill/>
                    </a:lnL>
                    <a:lnR>
                      <a:noFill/>
                    </a:lnR>
                    <a:lnT>
                      <a:noFill/>
                    </a:lnT>
                    <a:lnB>
                      <a:noFill/>
                    </a:lnB>
                    <a:solidFill>
                      <a:srgbClr val="77C37C"/>
                    </a:solidFill>
                  </a:tcPr>
                </a:tc>
                <a:tc>
                  <a:txBody>
                    <a:bodyPr/>
                    <a:lstStyle/>
                    <a:p>
                      <a:pPr algn="r" fontAlgn="b"/>
                      <a:r>
                        <a:rPr lang="en-US" sz="300" b="0" i="0" u="none" strike="noStrike">
                          <a:solidFill>
                            <a:srgbClr val="000000"/>
                          </a:solidFill>
                          <a:latin typeface="Calibri"/>
                        </a:rPr>
                        <a:t>16.6</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7.6</a:t>
                      </a:r>
                    </a:p>
                  </a:txBody>
                  <a:tcPr marL="1295" marR="1295" marT="1295"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7.2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13.4</a:t>
                      </a:r>
                    </a:p>
                  </a:txBody>
                  <a:tcPr marL="1295" marR="1295" marT="129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8.0</a:t>
                      </a:r>
                    </a:p>
                  </a:txBody>
                  <a:tcPr marL="1295" marR="1295" marT="1295" marB="0" anchor="b">
                    <a:lnL>
                      <a:noFill/>
                    </a:lnL>
                    <a:lnR>
                      <a:noFill/>
                    </a:lnR>
                    <a:lnT>
                      <a:noFill/>
                    </a:lnT>
                    <a:lnB>
                      <a:noFill/>
                    </a:lnB>
                    <a:solidFill>
                      <a:srgbClr val="72C27B"/>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10.1</a:t>
                      </a:r>
                    </a:p>
                  </a:txBody>
                  <a:tcPr marL="1295" marR="1295" marT="1295" marB="0" anchor="b">
                    <a:lnL>
                      <a:noFill/>
                    </a:lnL>
                    <a:lnR>
                      <a:noFill/>
                    </a:lnR>
                    <a:lnT>
                      <a:noFill/>
                    </a:lnT>
                    <a:lnB>
                      <a:noFill/>
                    </a:lnB>
                    <a:solidFill>
                      <a:srgbClr val="7EC67C"/>
                    </a:solidFill>
                  </a:tcPr>
                </a:tc>
                <a:tc>
                  <a:txBody>
                    <a:bodyPr/>
                    <a:lstStyle/>
                    <a:p>
                      <a:pPr algn="r" fontAlgn="b"/>
                      <a:r>
                        <a:rPr lang="en-US" sz="300" b="0" i="0" u="none" strike="noStrike">
                          <a:solidFill>
                            <a:srgbClr val="000000"/>
                          </a:solidFill>
                          <a:latin typeface="Calibri"/>
                        </a:rPr>
                        <a:t>16.3</a:t>
                      </a:r>
                    </a:p>
                  </a:txBody>
                  <a:tcPr marL="1295" marR="1295" marT="129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18.7</a:t>
                      </a:r>
                    </a:p>
                  </a:txBody>
                  <a:tcPr marL="1295" marR="1295" marT="129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16.7</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14.2</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18.2</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17.9</a:t>
                      </a:r>
                    </a:p>
                  </a:txBody>
                  <a:tcPr marL="1295" marR="1295" marT="1295"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16.8</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r>
              <a:tr h="49195">
                <a:tc>
                  <a:txBody>
                    <a:bodyPr/>
                    <a:lstStyle/>
                    <a:p>
                      <a:pPr algn="l" fontAlgn="b"/>
                      <a:r>
                        <a:rPr lang="en-US" sz="300" b="0" i="0" u="none" strike="noStrike">
                          <a:solidFill>
                            <a:srgbClr val="000000"/>
                          </a:solidFill>
                          <a:latin typeface="Calibri"/>
                        </a:rPr>
                        <a:t>ADVANCE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67.3</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9.9</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54.0</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10.4</a:t>
                      </a:r>
                    </a:p>
                  </a:txBody>
                  <a:tcPr marL="1295" marR="1295" marT="129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60.1</a:t>
                      </a:r>
                    </a:p>
                  </a:txBody>
                  <a:tcPr marL="1295" marR="1295" marT="1295"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62.7</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36.6</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24.1</a:t>
                      </a:r>
                    </a:p>
                  </a:txBody>
                  <a:tcPr marL="1295" marR="1295" marT="129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27.5</a:t>
                      </a:r>
                    </a:p>
                  </a:txBody>
                  <a:tcPr marL="1295" marR="1295" marT="129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22.8</a:t>
                      </a:r>
                    </a:p>
                  </a:txBody>
                  <a:tcPr marL="1295" marR="1295" marT="1295" marB="0" anchor="b">
                    <a:lnL>
                      <a:noFill/>
                    </a:lnL>
                    <a:lnR>
                      <a:noFill/>
                    </a:lnR>
                    <a:lnT>
                      <a:noFill/>
                    </a:lnT>
                    <a:lnB>
                      <a:noFill/>
                    </a:lnB>
                    <a:solidFill>
                      <a:srgbClr val="CEDD81"/>
                    </a:solidFill>
                  </a:tcPr>
                </a:tc>
                <a:tc>
                  <a:txBody>
                    <a:bodyPr/>
                    <a:lstStyle/>
                    <a:p>
                      <a:pPr algn="r" fontAlgn="b"/>
                      <a:r>
                        <a:rPr lang="en-US" sz="300" b="0" i="0" u="none" strike="noStrike">
                          <a:solidFill>
                            <a:srgbClr val="000000"/>
                          </a:solidFill>
                          <a:latin typeface="Calibri"/>
                        </a:rPr>
                        <a:t>31.0</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27.2</a:t>
                      </a:r>
                    </a:p>
                  </a:txBody>
                  <a:tcPr marL="1295" marR="1295" marT="1295"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32.9</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25.0</a:t>
                      </a:r>
                    </a:p>
                  </a:txBody>
                  <a:tcPr marL="1295" marR="1295" marT="1295"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54.1</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39.4</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42.2</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50.1</a:t>
                      </a:r>
                    </a:p>
                  </a:txBody>
                  <a:tcPr marL="1295" marR="1295" marT="1295"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52.4</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49.9</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43.4</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65.4</a:t>
                      </a:r>
                    </a:p>
                  </a:txBody>
                  <a:tcPr marL="1295" marR="1295" marT="1295" marB="0" anchor="b">
                    <a:lnL>
                      <a:noFill/>
                    </a:lnL>
                    <a:lnR>
                      <a:noFill/>
                    </a:lnR>
                    <a:lnT>
                      <a:noFill/>
                    </a:lnT>
                    <a:lnB>
                      <a:noFill/>
                    </a:lnB>
                    <a:solidFill>
                      <a:srgbClr val="FCAB78"/>
                    </a:solidFill>
                  </a:tcPr>
                </a:tc>
                <a:tc>
                  <a:txBody>
                    <a:bodyPr/>
                    <a:lstStyle/>
                    <a:p>
                      <a:pPr algn="r" fontAlgn="b"/>
                      <a:r>
                        <a:rPr lang="en-US" sz="300" b="0" i="0" u="none" strike="noStrike">
                          <a:solidFill>
                            <a:srgbClr val="000000"/>
                          </a:solidFill>
                          <a:latin typeface="Calibri"/>
                        </a:rPr>
                        <a:t>12.9</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60.5</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10.1</a:t>
                      </a:r>
                    </a:p>
                  </a:txBody>
                  <a:tcPr marL="1295" marR="1295" marT="129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67.6</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12.3</a:t>
                      </a:r>
                    </a:p>
                  </a:txBody>
                  <a:tcPr marL="1295" marR="1295" marT="1295"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60.2</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11.0</a:t>
                      </a:r>
                    </a:p>
                  </a:txBody>
                  <a:tcPr marL="1295" marR="1295" marT="1295"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45.9</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10.6</a:t>
                      </a:r>
                    </a:p>
                  </a:txBody>
                  <a:tcPr marL="1295" marR="1295" marT="129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40.1</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7.2</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43.5</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9.1</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44.0</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9.6</a:t>
                      </a:r>
                    </a:p>
                  </a:txBody>
                  <a:tcPr marL="1295" marR="1295" marT="129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27.7</a:t>
                      </a:r>
                    </a:p>
                  </a:txBody>
                  <a:tcPr marL="1295" marR="1295" marT="1295"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18.1</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24.6</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19.6</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26.9</a:t>
                      </a:r>
                    </a:p>
                  </a:txBody>
                  <a:tcPr marL="1295" marR="1295" marT="129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23.7</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29.6</a:t>
                      </a:r>
                    </a:p>
                  </a:txBody>
                  <a:tcPr marL="1295" marR="1295" marT="129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45.2</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34.7</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33.6</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40.9</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40.5</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41.6</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50.7</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19.9</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40.7</a:t>
                      </a:r>
                    </a:p>
                  </a:txBody>
                  <a:tcPr marL="1295" marR="1295" marT="129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15.5</a:t>
                      </a:r>
                    </a:p>
                  </a:txBody>
                  <a:tcPr marL="1295" marR="1295" marT="129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50.2</a:t>
                      </a:r>
                    </a:p>
                  </a:txBody>
                  <a:tcPr marL="1295" marR="1295" marT="129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14.4</a:t>
                      </a:r>
                    </a:p>
                  </a:txBody>
                  <a:tcPr marL="1295" marR="1295" marT="1295"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45.1</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13.7</a:t>
                      </a:r>
                    </a:p>
                  </a:txBody>
                  <a:tcPr marL="1295" marR="1295" marT="1295" marB="0" anchor="b">
                    <a:lnL>
                      <a:noFill/>
                    </a:lnL>
                    <a:lnR>
                      <a:noFill/>
                    </a:lnR>
                    <a:lnT>
                      <a:noFill/>
                    </a:lnT>
                    <a:lnB>
                      <a:noFill/>
                    </a:lnB>
                    <a:solidFill>
                      <a:srgbClr val="95CC7D"/>
                    </a:solidFill>
                  </a:tcPr>
                </a:tc>
              </a:tr>
              <a:tr h="49195">
                <a:tc>
                  <a:txBody>
                    <a:bodyPr/>
                    <a:lstStyle/>
                    <a:p>
                      <a:pPr algn="l" fontAlgn="b"/>
                      <a:r>
                        <a:rPr lang="en-US" sz="300" b="0" i="0" u="none" strike="noStrike">
                          <a:solidFill>
                            <a:srgbClr val="000000"/>
                          </a:solidFill>
                          <a:latin typeface="Calibri"/>
                        </a:rPr>
                        <a:t>ADVANCE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67.3</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12.1</a:t>
                      </a:r>
                    </a:p>
                  </a:txBody>
                  <a:tcPr marL="1295" marR="1295" marT="129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59.3</a:t>
                      </a:r>
                    </a:p>
                  </a:txBody>
                  <a:tcPr marL="1295" marR="1295" marT="1295"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62.7</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14.8</a:t>
                      </a:r>
                    </a:p>
                  </a:txBody>
                  <a:tcPr marL="1295" marR="1295" marT="129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60.3</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14.5</a:t>
                      </a:r>
                    </a:p>
                  </a:txBody>
                  <a:tcPr marL="1295" marR="1295" marT="129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42.7</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23.6</a:t>
                      </a:r>
                    </a:p>
                  </a:txBody>
                  <a:tcPr marL="1295" marR="1295" marT="129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34.5</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27.2</a:t>
                      </a:r>
                    </a:p>
                  </a:txBody>
                  <a:tcPr marL="1295" marR="1295" marT="129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36.4</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27.2</a:t>
                      </a:r>
                    </a:p>
                  </a:txBody>
                  <a:tcPr marL="1295" marR="1295" marT="129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28.9</a:t>
                      </a:r>
                    </a:p>
                  </a:txBody>
                  <a:tcPr marL="1295" marR="1295" marT="129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59.1</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47.0</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51.3</a:t>
                      </a:r>
                    </a:p>
                  </a:txBody>
                  <a:tcPr marL="1295" marR="1295" marT="1295"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48.9</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53.4</a:t>
                      </a:r>
                    </a:p>
                  </a:txBody>
                  <a:tcPr marL="1295" marR="1295" marT="129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53.5</a:t>
                      </a:r>
                    </a:p>
                  </a:txBody>
                  <a:tcPr marL="1295" marR="1295" marT="129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56.2</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50.8</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73.2</a:t>
                      </a:r>
                    </a:p>
                  </a:txBody>
                  <a:tcPr marL="1295" marR="1295" marT="1295" marB="0" anchor="b">
                    <a:lnL>
                      <a:noFill/>
                    </a:lnL>
                    <a:lnR>
                      <a:noFill/>
                    </a:lnR>
                    <a:lnT>
                      <a:noFill/>
                    </a:lnT>
                    <a:lnB>
                      <a:noFill/>
                    </a:lnB>
                    <a:solidFill>
                      <a:srgbClr val="FB9C75"/>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63.5</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8.5</a:t>
                      </a:r>
                    </a:p>
                  </a:txBody>
                  <a:tcPr marL="1295" marR="1295" marT="1295" marB="0" anchor="b">
                    <a:lnL>
                      <a:noFill/>
                    </a:lnL>
                    <a:lnR>
                      <a:noFill/>
                    </a:lnR>
                    <a:lnT>
                      <a:noFill/>
                    </a:lnT>
                    <a:lnB>
                      <a:noFill/>
                    </a:lnB>
                    <a:solidFill>
                      <a:srgbClr val="75C37C"/>
                    </a:solidFill>
                  </a:tcPr>
                </a:tc>
                <a:tc>
                  <a:txBody>
                    <a:bodyPr/>
                    <a:lstStyle/>
                    <a:p>
                      <a:pPr algn="r" fontAlgn="b"/>
                      <a:r>
                        <a:rPr lang="en-US" sz="300" b="0" i="0" u="none" strike="noStrike">
                          <a:solidFill>
                            <a:srgbClr val="000000"/>
                          </a:solidFill>
                          <a:latin typeface="Calibri"/>
                        </a:rPr>
                        <a:t>67.9</a:t>
                      </a:r>
                    </a:p>
                  </a:txBody>
                  <a:tcPr marL="1295" marR="1295" marT="1295"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11.6</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70.2</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11.6</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40.4</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9.8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7.1</a:t>
                      </a:r>
                    </a:p>
                  </a:txBody>
                  <a:tcPr marL="1295" marR="1295" marT="1295" marB="0" anchor="b">
                    <a:lnL>
                      <a:noFill/>
                    </a:lnL>
                    <a:lnR>
                      <a:noFill/>
                    </a:lnR>
                    <a:lnT>
                      <a:noFill/>
                    </a:lnT>
                    <a:lnB>
                      <a:noFill/>
                    </a:lnB>
                    <a:solidFill>
                      <a:srgbClr val="6CC07B"/>
                    </a:solidFill>
                  </a:tcPr>
                </a:tc>
                <a:tc>
                  <a:txBody>
                    <a:bodyPr/>
                    <a:lstStyle/>
                    <a:p>
                      <a:pPr algn="r" fontAlgn="b"/>
                      <a:r>
                        <a:rPr lang="en-US" sz="300" b="0" i="0" u="none" strike="noStrike">
                          <a:solidFill>
                            <a:srgbClr val="000000"/>
                          </a:solidFill>
                          <a:latin typeface="Calibri"/>
                        </a:rPr>
                        <a:t>39.2</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8.4</a:t>
                      </a:r>
                    </a:p>
                  </a:txBody>
                  <a:tcPr marL="1295" marR="1295" marT="1295" marB="0" anchor="b">
                    <a:lnL>
                      <a:noFill/>
                    </a:lnL>
                    <a:lnR>
                      <a:noFill/>
                    </a:lnR>
                    <a:lnT>
                      <a:noFill/>
                    </a:lnT>
                    <a:lnB>
                      <a:noFill/>
                    </a:lnB>
                    <a:solidFill>
                      <a:srgbClr val="74C37C"/>
                    </a:solidFill>
                  </a:tcPr>
                </a:tc>
                <a:tc>
                  <a:txBody>
                    <a:bodyPr/>
                    <a:lstStyle/>
                    <a:p>
                      <a:pPr algn="r" fontAlgn="b"/>
                      <a:r>
                        <a:rPr lang="en-US" sz="300" b="0" i="0" u="none" strike="noStrike">
                          <a:solidFill>
                            <a:srgbClr val="000000"/>
                          </a:solidFill>
                          <a:latin typeface="Calibri"/>
                        </a:rPr>
                        <a:t>41.8</a:t>
                      </a:r>
                    </a:p>
                  </a:txBody>
                  <a:tcPr marL="1295" marR="1295" marT="129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8.8</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30.3</a:t>
                      </a:r>
                    </a:p>
                  </a:txBody>
                  <a:tcPr marL="1295" marR="1295" marT="129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20.2</a:t>
                      </a:r>
                    </a:p>
                  </a:txBody>
                  <a:tcPr marL="1295" marR="1295" marT="129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25.7</a:t>
                      </a:r>
                    </a:p>
                  </a:txBody>
                  <a:tcPr marL="1295" marR="1295" marT="129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18.8</a:t>
                      </a:r>
                    </a:p>
                  </a:txBody>
                  <a:tcPr marL="1295" marR="1295" marT="129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31.1</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23.1</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28.7</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24.8</a:t>
                      </a:r>
                    </a:p>
                  </a:txBody>
                  <a:tcPr marL="1295" marR="1295" marT="129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40.2</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31.6</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34.3</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38.7</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36.5</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40.7</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39.1</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37.2</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52.0</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45.8</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12.6</a:t>
                      </a:r>
                    </a:p>
                  </a:txBody>
                  <a:tcPr marL="1295" marR="1295" marT="129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11.5</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46.6</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12.4</a:t>
                      </a:r>
                    </a:p>
                  </a:txBody>
                  <a:tcPr marL="1295" marR="1295" marT="1295" marB="0" anchor="b">
                    <a:lnL>
                      <a:noFill/>
                    </a:lnL>
                    <a:lnR>
                      <a:noFill/>
                    </a:lnR>
                    <a:lnT>
                      <a:noFill/>
                    </a:lnT>
                    <a:lnB>
                      <a:noFill/>
                    </a:lnB>
                    <a:solidFill>
                      <a:srgbClr val="8DCA7D"/>
                    </a:solidFill>
                  </a:tcPr>
                </a:tc>
              </a:tr>
              <a:tr h="49195">
                <a:tc>
                  <a:txBody>
                    <a:bodyPr/>
                    <a:lstStyle/>
                    <a:p>
                      <a:pPr algn="l" fontAlgn="b"/>
                      <a:r>
                        <a:rPr lang="en-US" sz="300" b="0" i="0" u="none" strike="noStrike">
                          <a:solidFill>
                            <a:srgbClr val="000000"/>
                          </a:solidFill>
                          <a:latin typeface="Calibri"/>
                        </a:rPr>
                        <a:t>ADVANCE Asia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66.7</a:t>
                      </a:r>
                    </a:p>
                  </a:txBody>
                  <a:tcPr marL="1295" marR="1295" marT="1295" marB="0" anchor="b">
                    <a:lnL>
                      <a:noFill/>
                    </a:lnL>
                    <a:lnR>
                      <a:noFill/>
                    </a:lnR>
                    <a:lnT>
                      <a:noFill/>
                    </a:lnT>
                    <a:lnB>
                      <a:noFill/>
                    </a:lnB>
                    <a:solidFill>
                      <a:srgbClr val="FCA878"/>
                    </a:solidFill>
                  </a:tcPr>
                </a:tc>
                <a:tc>
                  <a:txBody>
                    <a:bodyPr/>
                    <a:lstStyle/>
                    <a:p>
                      <a:pPr algn="r" fontAlgn="b"/>
                      <a:r>
                        <a:rPr lang="en-US" sz="300" b="0" i="0" u="none" strike="noStrike">
                          <a:solidFill>
                            <a:srgbClr val="000000"/>
                          </a:solidFill>
                          <a:latin typeface="Calibri"/>
                        </a:rPr>
                        <a:t>18.9</a:t>
                      </a:r>
                    </a:p>
                  </a:txBody>
                  <a:tcPr marL="1295" marR="1295" marT="129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58.4</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17.0</a:t>
                      </a:r>
                    </a:p>
                  </a:txBody>
                  <a:tcPr marL="1295" marR="1295" marT="129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64.5</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12.2</a:t>
                      </a:r>
                    </a:p>
                  </a:txBody>
                  <a:tcPr marL="1295" marR="1295" marT="129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70.9</a:t>
                      </a:r>
                    </a:p>
                  </a:txBody>
                  <a:tcPr marL="1295" marR="1295" marT="1295" marB="0" anchor="b">
                    <a:lnL>
                      <a:noFill/>
                    </a:lnL>
                    <a:lnR>
                      <a:noFill/>
                    </a:lnR>
                    <a:lnT>
                      <a:noFill/>
                    </a:lnT>
                    <a:lnB>
                      <a:noFill/>
                    </a:lnB>
                    <a:solidFill>
                      <a:srgbClr val="FBA176"/>
                    </a:solidFill>
                  </a:tcPr>
                </a:tc>
                <a:tc>
                  <a:txBody>
                    <a:bodyPr/>
                    <a:lstStyle/>
                    <a:p>
                      <a:pPr algn="r" fontAlgn="b"/>
                      <a:r>
                        <a:rPr lang="en-US" sz="300" b="0" i="0" u="none" strike="noStrike">
                          <a:solidFill>
                            <a:srgbClr val="000000"/>
                          </a:solidFill>
                          <a:latin typeface="Calibri"/>
                        </a:rPr>
                        <a:t>13.2</a:t>
                      </a:r>
                    </a:p>
                  </a:txBody>
                  <a:tcPr marL="1295" marR="1295" marT="129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35.2</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26.8</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20.5</a:t>
                      </a:r>
                    </a:p>
                  </a:txBody>
                  <a:tcPr marL="1295" marR="1295" marT="1295" marB="0" anchor="b">
                    <a:lnL>
                      <a:noFill/>
                    </a:lnL>
                    <a:lnR>
                      <a:noFill/>
                    </a:lnR>
                    <a:lnT>
                      <a:noFill/>
                    </a:lnT>
                    <a:lnB>
                      <a:noFill/>
                    </a:lnB>
                    <a:solidFill>
                      <a:srgbClr val="C0D980"/>
                    </a:solidFill>
                  </a:tcPr>
                </a:tc>
                <a:tc>
                  <a:txBody>
                    <a:bodyPr/>
                    <a:lstStyle/>
                    <a:p>
                      <a:pPr algn="r" fontAlgn="b"/>
                      <a:r>
                        <a:rPr lang="en-US" sz="300" b="0" i="0" u="none" strike="noStrike">
                          <a:solidFill>
                            <a:srgbClr val="000000"/>
                          </a:solidFill>
                          <a:latin typeface="Calibri"/>
                        </a:rPr>
                        <a:t>29.2</a:t>
                      </a:r>
                    </a:p>
                  </a:txBody>
                  <a:tcPr marL="1295" marR="1295" marT="129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25.3</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32.6</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19.9</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53.0</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43.5</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48.3</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43.6</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52.4</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47.4</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53.1</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47.0</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67.2</a:t>
                      </a:r>
                    </a:p>
                  </a:txBody>
                  <a:tcPr marL="1295" marR="1295" marT="129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23.3</a:t>
                      </a:r>
                    </a:p>
                  </a:txBody>
                  <a:tcPr marL="1295" marR="1295" marT="1295" marB="0" anchor="b">
                    <a:lnL>
                      <a:noFill/>
                    </a:lnL>
                    <a:lnR>
                      <a:noFill/>
                    </a:lnR>
                    <a:lnT>
                      <a:noFill/>
                    </a:lnT>
                    <a:lnB>
                      <a:noFill/>
                    </a:lnB>
                    <a:solidFill>
                      <a:srgbClr val="D1DE81"/>
                    </a:solidFill>
                  </a:tcPr>
                </a:tc>
                <a:tc>
                  <a:txBody>
                    <a:bodyPr/>
                    <a:lstStyle/>
                    <a:p>
                      <a:pPr algn="r" fontAlgn="b"/>
                      <a:r>
                        <a:rPr lang="en-US" sz="300" b="0" i="0" u="none" strike="noStrike">
                          <a:solidFill>
                            <a:srgbClr val="000000"/>
                          </a:solidFill>
                          <a:latin typeface="Calibri"/>
                        </a:rPr>
                        <a:t>63.9</a:t>
                      </a:r>
                    </a:p>
                  </a:txBody>
                  <a:tcPr marL="1295" marR="1295" marT="1295" marB="0" anchor="b">
                    <a:lnL>
                      <a:noFill/>
                    </a:lnL>
                    <a:lnR>
                      <a:noFill/>
                    </a:lnR>
                    <a:lnT>
                      <a:noFill/>
                    </a:lnT>
                    <a:lnB>
                      <a:noFill/>
                    </a:lnB>
                    <a:solidFill>
                      <a:srgbClr val="FCAD79"/>
                    </a:solidFill>
                  </a:tcPr>
                </a:tc>
                <a:tc>
                  <a:txBody>
                    <a:bodyPr/>
                    <a:lstStyle/>
                    <a:p>
                      <a:pPr algn="r" fontAlgn="b"/>
                      <a:r>
                        <a:rPr lang="en-US" sz="300" b="0" i="0" u="none" strike="noStrike">
                          <a:solidFill>
                            <a:srgbClr val="000000"/>
                          </a:solidFill>
                          <a:latin typeface="Calibri"/>
                        </a:rPr>
                        <a:t>21.0</a:t>
                      </a:r>
                    </a:p>
                  </a:txBody>
                  <a:tcPr marL="1295" marR="1295" marT="129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67.1</a:t>
                      </a:r>
                    </a:p>
                  </a:txBody>
                  <a:tcPr marL="1295" marR="1295" marT="1295" marB="0" anchor="b">
                    <a:lnL>
                      <a:noFill/>
                    </a:lnL>
                    <a:lnR>
                      <a:noFill/>
                    </a:lnR>
                    <a:lnT>
                      <a:noFill/>
                    </a:lnT>
                    <a:lnB>
                      <a:noFill/>
                    </a:lnB>
                    <a:solidFill>
                      <a:srgbClr val="FCA877"/>
                    </a:solidFill>
                  </a:tcPr>
                </a:tc>
                <a:tc>
                  <a:txBody>
                    <a:bodyPr/>
                    <a:lstStyle/>
                    <a:p>
                      <a:pPr algn="r" fontAlgn="b"/>
                      <a:r>
                        <a:rPr lang="en-US" sz="300" b="0" i="0" u="none" strike="noStrike">
                          <a:solidFill>
                            <a:srgbClr val="000000"/>
                          </a:solidFill>
                          <a:latin typeface="Calibri"/>
                        </a:rPr>
                        <a:t>12.2</a:t>
                      </a:r>
                    </a:p>
                  </a:txBody>
                  <a:tcPr marL="1295" marR="1295" marT="129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66.7</a:t>
                      </a:r>
                    </a:p>
                  </a:txBody>
                  <a:tcPr marL="1295" marR="1295" marT="1295" marB="0" anchor="b">
                    <a:lnL>
                      <a:noFill/>
                    </a:lnL>
                    <a:lnR>
                      <a:noFill/>
                    </a:lnR>
                    <a:lnT>
                      <a:noFill/>
                    </a:lnT>
                    <a:lnB>
                      <a:noFill/>
                    </a:lnB>
                    <a:solidFill>
                      <a:srgbClr val="FCA878"/>
                    </a:solidFill>
                  </a:tcPr>
                </a:tc>
                <a:tc>
                  <a:txBody>
                    <a:bodyPr/>
                    <a:lstStyle/>
                    <a:p>
                      <a:pPr algn="r" fontAlgn="b"/>
                      <a:r>
                        <a:rPr lang="en-US" sz="300" b="0" i="0" u="none" strike="noStrike">
                          <a:solidFill>
                            <a:srgbClr val="000000"/>
                          </a:solidFill>
                          <a:latin typeface="Calibri"/>
                        </a:rPr>
                        <a:t>11.7</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54.4</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21.2</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42.2</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19.3</a:t>
                      </a:r>
                    </a:p>
                  </a:txBody>
                  <a:tcPr marL="1295" marR="1295" marT="129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47.3</a:t>
                      </a:r>
                    </a:p>
                  </a:txBody>
                  <a:tcPr marL="1295" marR="1295" marT="1295"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12.4</a:t>
                      </a:r>
                    </a:p>
                  </a:txBody>
                  <a:tcPr marL="1295" marR="1295" marT="129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48.7</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11.1</a:t>
                      </a:r>
                    </a:p>
                  </a:txBody>
                  <a:tcPr marL="1295" marR="1295" marT="1295"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22.7</a:t>
                      </a:r>
                    </a:p>
                  </a:txBody>
                  <a:tcPr marL="1295" marR="1295" marT="129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23.8</a:t>
                      </a:r>
                    </a:p>
                  </a:txBody>
                  <a:tcPr marL="1295" marR="1295" marT="129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20.2</a:t>
                      </a:r>
                    </a:p>
                  </a:txBody>
                  <a:tcPr marL="1295" marR="1295" marT="129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24.0</a:t>
                      </a:r>
                    </a:p>
                  </a:txBody>
                  <a:tcPr marL="1295" marR="1295" marT="129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20.2</a:t>
                      </a:r>
                    </a:p>
                  </a:txBody>
                  <a:tcPr marL="1295" marR="1295" marT="129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24.2</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22.2</a:t>
                      </a:r>
                    </a:p>
                  </a:txBody>
                  <a:tcPr marL="1295" marR="1295" marT="129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42.5</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39.1</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41.4</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44.5</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34.8</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41.0</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35.4</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48.5</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25.8</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51.4</a:t>
                      </a:r>
                    </a:p>
                  </a:txBody>
                  <a:tcPr marL="1295" marR="1295" marT="1295"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17.5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55.2</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14.7</a:t>
                      </a:r>
                    </a:p>
                  </a:txBody>
                  <a:tcPr marL="1295" marR="1295" marT="1295" marB="0" anchor="b">
                    <a:lnL>
                      <a:noFill/>
                    </a:lnL>
                    <a:lnR>
                      <a:noFill/>
                    </a:lnR>
                    <a:lnT>
                      <a:noFill/>
                    </a:lnT>
                    <a:lnB>
                      <a:noFill/>
                    </a:lnB>
                    <a:solidFill>
                      <a:srgbClr val="9CCE7E"/>
                    </a:solidFill>
                  </a:tcPr>
                </a:tc>
              </a:tr>
              <a:tr h="49195">
                <a:tc>
                  <a:txBody>
                    <a:bodyPr/>
                    <a:lstStyle/>
                    <a:p>
                      <a:pPr algn="l" fontAlgn="b"/>
                      <a:r>
                        <a:rPr lang="en-US" sz="300" b="0" i="0" u="none" strike="noStrike">
                          <a:solidFill>
                            <a:srgbClr val="000000"/>
                          </a:solidFill>
                          <a:latin typeface="Calibri"/>
                        </a:rPr>
                        <a:t>ADVANCE Asia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72.6</a:t>
                      </a:r>
                    </a:p>
                  </a:txBody>
                  <a:tcPr marL="1295" marR="1295" marT="1295" marB="0" anchor="b">
                    <a:lnL>
                      <a:noFill/>
                    </a:lnL>
                    <a:lnR>
                      <a:noFill/>
                    </a:lnR>
                    <a:lnT>
                      <a:noFill/>
                    </a:lnT>
                    <a:lnB>
                      <a:noFill/>
                    </a:lnB>
                    <a:solidFill>
                      <a:srgbClr val="FB9D75"/>
                    </a:solidFill>
                  </a:tcPr>
                </a:tc>
                <a:tc>
                  <a:txBody>
                    <a:bodyPr/>
                    <a:lstStyle/>
                    <a:p>
                      <a:pPr algn="r" fontAlgn="b"/>
                      <a:r>
                        <a:rPr lang="en-US" sz="300" b="0" i="0" u="none" strike="noStrike">
                          <a:solidFill>
                            <a:srgbClr val="000000"/>
                          </a:solidFill>
                          <a:latin typeface="Calibri"/>
                        </a:rPr>
                        <a:t>21.2</a:t>
                      </a:r>
                    </a:p>
                  </a:txBody>
                  <a:tcPr marL="1295" marR="1295" marT="129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64.4</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17.5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71.2</a:t>
                      </a:r>
                    </a:p>
                  </a:txBody>
                  <a:tcPr marL="1295" marR="1295" marT="129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18.0</a:t>
                      </a:r>
                    </a:p>
                  </a:txBody>
                  <a:tcPr marL="1295" marR="1295" marT="129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79.4</a:t>
                      </a:r>
                    </a:p>
                  </a:txBody>
                  <a:tcPr marL="1295" marR="1295" marT="1295" marB="0" anchor="b">
                    <a:lnL>
                      <a:noFill/>
                    </a:lnL>
                    <a:lnR>
                      <a:noFill/>
                    </a:lnR>
                    <a:lnT>
                      <a:noFill/>
                    </a:lnT>
                    <a:lnB>
                      <a:noFill/>
                    </a:lnB>
                    <a:solidFill>
                      <a:srgbClr val="FB9173"/>
                    </a:solidFill>
                  </a:tcPr>
                </a:tc>
                <a:tc>
                  <a:txBody>
                    <a:bodyPr/>
                    <a:lstStyle/>
                    <a:p>
                      <a:pPr algn="r" fontAlgn="b"/>
                      <a:r>
                        <a:rPr lang="en-US" sz="300" b="0" i="0" u="none" strike="noStrike">
                          <a:solidFill>
                            <a:srgbClr val="000000"/>
                          </a:solidFill>
                          <a:latin typeface="Calibri"/>
                        </a:rPr>
                        <a:t>17.3</a:t>
                      </a:r>
                    </a:p>
                  </a:txBody>
                  <a:tcPr marL="1295" marR="1295" marT="129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32.8</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24.5</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37.8</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23.9</a:t>
                      </a:r>
                    </a:p>
                  </a:txBody>
                  <a:tcPr marL="1295" marR="1295" marT="1295"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37.3</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26.7</a:t>
                      </a:r>
                    </a:p>
                  </a:txBody>
                  <a:tcPr marL="1295" marR="1295" marT="129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58.9</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49.5</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53.9</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52.4</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56.5</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54.1</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57.5</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52.9</a:t>
                      </a:r>
                    </a:p>
                  </a:txBody>
                  <a:tcPr marL="1295" marR="1295" marT="1295"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79.7</a:t>
                      </a:r>
                    </a:p>
                  </a:txBody>
                  <a:tcPr marL="1295" marR="1295" marT="1295" marB="0" anchor="b">
                    <a:lnL>
                      <a:noFill/>
                    </a:lnL>
                    <a:lnR>
                      <a:noFill/>
                    </a:lnR>
                    <a:lnT>
                      <a:noFill/>
                    </a:lnT>
                    <a:lnB>
                      <a:noFill/>
                    </a:lnB>
                    <a:solidFill>
                      <a:srgbClr val="FB9073"/>
                    </a:solidFill>
                  </a:tcPr>
                </a:tc>
                <a:tc>
                  <a:txBody>
                    <a:bodyPr/>
                    <a:lstStyle/>
                    <a:p>
                      <a:pPr algn="r" fontAlgn="b"/>
                      <a:r>
                        <a:rPr lang="en-US" sz="300" b="0" i="0" u="none" strike="noStrike">
                          <a:solidFill>
                            <a:srgbClr val="000000"/>
                          </a:solidFill>
                          <a:latin typeface="Calibri"/>
                        </a:rPr>
                        <a:t>16.9</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70.7</a:t>
                      </a:r>
                    </a:p>
                  </a:txBody>
                  <a:tcPr marL="1295" marR="1295" marT="1295" marB="0" anchor="b">
                    <a:lnL>
                      <a:noFill/>
                    </a:lnL>
                    <a:lnR>
                      <a:noFill/>
                    </a:lnR>
                    <a:lnT>
                      <a:noFill/>
                    </a:lnT>
                    <a:lnB>
                      <a:noFill/>
                    </a:lnB>
                    <a:solidFill>
                      <a:srgbClr val="FBA176"/>
                    </a:solidFill>
                  </a:tcPr>
                </a:tc>
                <a:tc>
                  <a:txBody>
                    <a:bodyPr/>
                    <a:lstStyle/>
                    <a:p>
                      <a:pPr algn="r" fontAlgn="b"/>
                      <a:r>
                        <a:rPr lang="en-US" sz="300" b="0" i="0" u="none" strike="noStrike">
                          <a:solidFill>
                            <a:srgbClr val="000000"/>
                          </a:solidFill>
                          <a:latin typeface="Calibri"/>
                        </a:rPr>
                        <a:t>14.3</a:t>
                      </a:r>
                    </a:p>
                  </a:txBody>
                  <a:tcPr marL="1295" marR="1295" marT="129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74.4</a:t>
                      </a:r>
                    </a:p>
                  </a:txBody>
                  <a:tcPr marL="1295" marR="1295" marT="1295" marB="0" anchor="b">
                    <a:lnL>
                      <a:noFill/>
                    </a:lnL>
                    <a:lnR>
                      <a:noFill/>
                    </a:lnR>
                    <a:lnT>
                      <a:noFill/>
                    </a:lnT>
                    <a:lnB>
                      <a:noFill/>
                    </a:lnB>
                    <a:solidFill>
                      <a:srgbClr val="FB9A75"/>
                    </a:solidFill>
                  </a:tcPr>
                </a:tc>
                <a:tc>
                  <a:txBody>
                    <a:bodyPr/>
                    <a:lstStyle/>
                    <a:p>
                      <a:pPr algn="r" fontAlgn="b"/>
                      <a:r>
                        <a:rPr lang="en-US" sz="300" b="0" i="0" u="none" strike="noStrike">
                          <a:solidFill>
                            <a:srgbClr val="000000"/>
                          </a:solidFill>
                          <a:latin typeface="Calibri"/>
                        </a:rPr>
                        <a:t>7.6</a:t>
                      </a:r>
                    </a:p>
                  </a:txBody>
                  <a:tcPr marL="1295" marR="1295" marT="1295" marB="0" anchor="b">
                    <a:lnL>
                      <a:noFill/>
                    </a:lnL>
                    <a:lnR>
                      <a:noFill/>
                    </a:lnR>
                    <a:lnT>
                      <a:noFill/>
                    </a:lnT>
                    <a:lnB>
                      <a:noFill/>
                    </a:lnB>
                    <a:solidFill>
                      <a:srgbClr val="6FC17B"/>
                    </a:solidFill>
                  </a:tcPr>
                </a:tc>
                <a:tc>
                  <a:txBody>
                    <a:bodyPr/>
                    <a:lstStyle/>
                    <a:p>
                      <a:pPr algn="r" fontAlgn="b"/>
                      <a:r>
                        <a:rPr lang="en-US" sz="300" b="0" i="0" u="none" strike="noStrike">
                          <a:solidFill>
                            <a:srgbClr val="000000"/>
                          </a:solidFill>
                          <a:latin typeface="Calibri"/>
                        </a:rPr>
                        <a:t>75.2</a:t>
                      </a:r>
                    </a:p>
                  </a:txBody>
                  <a:tcPr marL="1295" marR="1295" marT="1295" marB="0" anchor="b">
                    <a:lnL>
                      <a:noFill/>
                    </a:lnL>
                    <a:lnR>
                      <a:noFill/>
                    </a:lnR>
                    <a:lnT>
                      <a:noFill/>
                    </a:lnT>
                    <a:lnB>
                      <a:noFill/>
                    </a:lnB>
                    <a:solidFill>
                      <a:srgbClr val="FB9975"/>
                    </a:solidFill>
                  </a:tcPr>
                </a:tc>
                <a:tc>
                  <a:txBody>
                    <a:bodyPr/>
                    <a:lstStyle/>
                    <a:p>
                      <a:pPr algn="r" fontAlgn="b"/>
                      <a:r>
                        <a:rPr lang="en-US" sz="300" b="0" i="0" u="none" strike="noStrike">
                          <a:solidFill>
                            <a:srgbClr val="000000"/>
                          </a:solidFill>
                          <a:latin typeface="Calibri"/>
                        </a:rPr>
                        <a:t>7.7</a:t>
                      </a:r>
                    </a:p>
                  </a:txBody>
                  <a:tcPr marL="1295" marR="1295" marT="1295" marB="0" anchor="b">
                    <a:lnL>
                      <a:noFill/>
                    </a:lnL>
                    <a:lnR>
                      <a:noFill/>
                    </a:lnR>
                    <a:lnT>
                      <a:noFill/>
                    </a:lnT>
                    <a:lnB>
                      <a:noFill/>
                    </a:lnB>
                    <a:solidFill>
                      <a:srgbClr val="70C17B"/>
                    </a:solidFill>
                  </a:tcPr>
                </a:tc>
                <a:tc>
                  <a:txBody>
                    <a:bodyPr/>
                    <a:lstStyle/>
                    <a:p>
                      <a:pPr algn="r" fontAlgn="b"/>
                      <a:r>
                        <a:rPr lang="en-US" sz="300" b="0" i="0" u="none" strike="noStrike">
                          <a:solidFill>
                            <a:srgbClr val="000000"/>
                          </a:solidFill>
                          <a:latin typeface="Calibri"/>
                        </a:rPr>
                        <a:t>45.3</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18.7</a:t>
                      </a:r>
                    </a:p>
                  </a:txBody>
                  <a:tcPr marL="1295" marR="1295" marT="129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42.6</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15.3</a:t>
                      </a:r>
                    </a:p>
                  </a:txBody>
                  <a:tcPr marL="1295" marR="1295" marT="129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42.2</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10.7</a:t>
                      </a:r>
                    </a:p>
                  </a:txBody>
                  <a:tcPr marL="1295" marR="1295" marT="1295"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41.8</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9.7</a:t>
                      </a:r>
                    </a:p>
                  </a:txBody>
                  <a:tcPr marL="1295" marR="1295" marT="129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29.9</a:t>
                      </a:r>
                    </a:p>
                  </a:txBody>
                  <a:tcPr marL="1295" marR="1295" marT="129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21.9</a:t>
                      </a:r>
                    </a:p>
                  </a:txBody>
                  <a:tcPr marL="1295" marR="1295" marT="129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25.8</a:t>
                      </a:r>
                    </a:p>
                  </a:txBody>
                  <a:tcPr marL="1295" marR="1295" marT="129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20.4</a:t>
                      </a:r>
                    </a:p>
                  </a:txBody>
                  <a:tcPr marL="1295" marR="1295" marT="1295"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25.5</a:t>
                      </a:r>
                    </a:p>
                  </a:txBody>
                  <a:tcPr marL="1295" marR="1295" marT="1295" marB="0" anchor="b">
                    <a:lnL>
                      <a:noFill/>
                    </a:lnL>
                    <a:lnR>
                      <a:noFill/>
                    </a:lnR>
                    <a:lnT>
                      <a:noFill/>
                    </a:lnT>
                    <a:lnB>
                      <a:noFill/>
                    </a:lnB>
                    <a:solidFill>
                      <a:srgbClr val="DFE282"/>
                    </a:solidFill>
                  </a:tcPr>
                </a:tc>
                <a:tc>
                  <a:txBody>
                    <a:bodyPr/>
                    <a:lstStyle/>
                    <a:p>
                      <a:pPr algn="r" fontAlgn="b"/>
                      <a:r>
                        <a:rPr lang="en-US" sz="300" b="0" i="0" u="none" strike="noStrike">
                          <a:solidFill>
                            <a:srgbClr val="000000"/>
                          </a:solidFill>
                          <a:latin typeface="Calibri"/>
                        </a:rPr>
                        <a:t>19.1</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28.8</a:t>
                      </a:r>
                    </a:p>
                  </a:txBody>
                  <a:tcPr marL="1295" marR="1295" marT="129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47.0</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35.1</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39.1</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38.5</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38.6</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45.3</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40.1</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50.8</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49.4</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19.9</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56.6</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9.7</a:t>
                      </a:r>
                    </a:p>
                  </a:txBody>
                  <a:tcPr marL="1295" marR="1295" marT="129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56.6</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r>
              <a:tr h="49195">
                <a:tc>
                  <a:txBody>
                    <a:bodyPr/>
                    <a:lstStyle/>
                    <a:p>
                      <a:pPr algn="l" fontAlgn="b"/>
                      <a:r>
                        <a:rPr lang="en-US" sz="300" b="0" i="0" u="none" strike="noStrike">
                          <a:solidFill>
                            <a:srgbClr val="000000"/>
                          </a:solidFill>
                          <a:latin typeface="Calibri"/>
                        </a:rPr>
                        <a:t>ADVANCE EME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84.8</a:t>
                      </a:r>
                    </a:p>
                  </a:txBody>
                  <a:tcPr marL="1295" marR="1295" marT="1295" marB="0" anchor="b">
                    <a:lnL>
                      <a:noFill/>
                    </a:lnL>
                    <a:lnR>
                      <a:noFill/>
                    </a:lnR>
                    <a:lnT>
                      <a:noFill/>
                    </a:lnT>
                    <a:lnB>
                      <a:noFill/>
                    </a:lnB>
                    <a:solidFill>
                      <a:srgbClr val="FA8771"/>
                    </a:solidFill>
                  </a:tcPr>
                </a:tc>
                <a:tc>
                  <a:txBody>
                    <a:bodyPr/>
                    <a:lstStyle/>
                    <a:p>
                      <a:pPr algn="r" fontAlgn="b"/>
                      <a:r>
                        <a:rPr lang="en-US" sz="300" b="0" i="0" u="none" strike="noStrike">
                          <a:solidFill>
                            <a:srgbClr val="000000"/>
                          </a:solidFill>
                          <a:latin typeface="Calibri"/>
                        </a:rPr>
                        <a:t>14.0</a:t>
                      </a:r>
                    </a:p>
                  </a:txBody>
                  <a:tcPr marL="1295" marR="1295" marT="129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80.4</a:t>
                      </a:r>
                    </a:p>
                  </a:txBody>
                  <a:tcPr marL="1295" marR="1295" marT="1295" marB="0" anchor="b">
                    <a:lnL>
                      <a:noFill/>
                    </a:lnL>
                    <a:lnR>
                      <a:noFill/>
                    </a:lnR>
                    <a:lnT>
                      <a:noFill/>
                    </a:lnT>
                    <a:lnB>
                      <a:noFill/>
                    </a:lnB>
                    <a:solidFill>
                      <a:srgbClr val="FB8F73"/>
                    </a:solidFill>
                  </a:tcPr>
                </a:tc>
                <a:tc>
                  <a:txBody>
                    <a:bodyPr/>
                    <a:lstStyle/>
                    <a:p>
                      <a:pPr algn="r" fontAlgn="b"/>
                      <a:r>
                        <a:rPr lang="en-US" sz="300" b="0" i="0" u="none" strike="noStrike">
                          <a:solidFill>
                            <a:srgbClr val="000000"/>
                          </a:solidFill>
                          <a:latin typeface="Calibri"/>
                        </a:rPr>
                        <a:t>20.4</a:t>
                      </a:r>
                    </a:p>
                  </a:txBody>
                  <a:tcPr marL="1295" marR="1295" marT="1295"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79.7</a:t>
                      </a:r>
                    </a:p>
                  </a:txBody>
                  <a:tcPr marL="1295" marR="1295" marT="1295" marB="0" anchor="b">
                    <a:lnL>
                      <a:noFill/>
                    </a:lnL>
                    <a:lnR>
                      <a:noFill/>
                    </a:lnR>
                    <a:lnT>
                      <a:noFill/>
                    </a:lnT>
                    <a:lnB>
                      <a:noFill/>
                    </a:lnB>
                    <a:solidFill>
                      <a:srgbClr val="FB9073"/>
                    </a:solidFill>
                  </a:tcPr>
                </a:tc>
                <a:tc>
                  <a:txBody>
                    <a:bodyPr/>
                    <a:lstStyle/>
                    <a:p>
                      <a:pPr algn="r" fontAlgn="b"/>
                      <a:r>
                        <a:rPr lang="en-US" sz="300" b="0" i="0" u="none" strike="noStrike">
                          <a:solidFill>
                            <a:srgbClr val="000000"/>
                          </a:solidFill>
                          <a:latin typeface="Calibri"/>
                        </a:rPr>
                        <a:t>26.4</a:t>
                      </a:r>
                    </a:p>
                  </a:txBody>
                  <a:tcPr marL="1295" marR="1295" marT="129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81.1</a:t>
                      </a:r>
                    </a:p>
                  </a:txBody>
                  <a:tcPr marL="1295" marR="1295" marT="1295" marB="0" anchor="b">
                    <a:lnL>
                      <a:noFill/>
                    </a:lnL>
                    <a:lnR>
                      <a:noFill/>
                    </a:lnR>
                    <a:lnT>
                      <a:noFill/>
                    </a:lnT>
                    <a:lnB>
                      <a:noFill/>
                    </a:lnB>
                    <a:solidFill>
                      <a:srgbClr val="FA8E72"/>
                    </a:solidFill>
                  </a:tcPr>
                </a:tc>
                <a:tc>
                  <a:txBody>
                    <a:bodyPr/>
                    <a:lstStyle/>
                    <a:p>
                      <a:pPr algn="r" fontAlgn="b"/>
                      <a:r>
                        <a:rPr lang="en-US" sz="300" b="0" i="0" u="none" strike="noStrike">
                          <a:solidFill>
                            <a:srgbClr val="000000"/>
                          </a:solidFill>
                          <a:latin typeface="Calibri"/>
                        </a:rPr>
                        <a:t>22.4</a:t>
                      </a:r>
                    </a:p>
                  </a:txBody>
                  <a:tcPr marL="1295" marR="1295" marT="129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75.6</a:t>
                      </a:r>
                    </a:p>
                  </a:txBody>
                  <a:tcPr marL="1295" marR="1295" marT="1295" marB="0" anchor="b">
                    <a:lnL>
                      <a:noFill/>
                    </a:lnL>
                    <a:lnR>
                      <a:noFill/>
                    </a:lnR>
                    <a:lnT>
                      <a:noFill/>
                    </a:lnT>
                    <a:lnB>
                      <a:noFill/>
                    </a:lnB>
                    <a:solidFill>
                      <a:srgbClr val="FB9874"/>
                    </a:solidFill>
                  </a:tcPr>
                </a:tc>
                <a:tc>
                  <a:txBody>
                    <a:bodyPr/>
                    <a:lstStyle/>
                    <a:p>
                      <a:pPr algn="r" fontAlgn="b"/>
                      <a:r>
                        <a:rPr lang="en-US" sz="300" b="0" i="0" u="none" strike="noStrike">
                          <a:solidFill>
                            <a:srgbClr val="000000"/>
                          </a:solidFill>
                          <a:latin typeface="Calibri"/>
                        </a:rPr>
                        <a:t>49.2</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67.9</a:t>
                      </a:r>
                    </a:p>
                  </a:txBody>
                  <a:tcPr marL="1295" marR="1295" marT="1295"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51.7</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65.9</a:t>
                      </a:r>
                    </a:p>
                  </a:txBody>
                  <a:tcPr marL="1295" marR="1295" marT="1295" marB="0" anchor="b">
                    <a:lnL>
                      <a:noFill/>
                    </a:lnL>
                    <a:lnR>
                      <a:noFill/>
                    </a:lnR>
                    <a:lnT>
                      <a:noFill/>
                    </a:lnT>
                    <a:lnB>
                      <a:noFill/>
                    </a:lnB>
                    <a:solidFill>
                      <a:srgbClr val="FCAA78"/>
                    </a:solidFill>
                  </a:tcPr>
                </a:tc>
                <a:tc>
                  <a:txBody>
                    <a:bodyPr/>
                    <a:lstStyle/>
                    <a:p>
                      <a:pPr algn="r" fontAlgn="b"/>
                      <a:r>
                        <a:rPr lang="en-US" sz="300" b="0" i="0" u="none" strike="noStrike">
                          <a:solidFill>
                            <a:srgbClr val="000000"/>
                          </a:solidFill>
                          <a:latin typeface="Calibri"/>
                        </a:rPr>
                        <a:t>52.9</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65.1</a:t>
                      </a:r>
                    </a:p>
                  </a:txBody>
                  <a:tcPr marL="1295" marR="1295" marT="1295" marB="0" anchor="b">
                    <a:lnL>
                      <a:noFill/>
                    </a:lnL>
                    <a:lnR>
                      <a:noFill/>
                    </a:lnR>
                    <a:lnT>
                      <a:noFill/>
                    </a:lnT>
                    <a:lnB>
                      <a:noFill/>
                    </a:lnB>
                    <a:solidFill>
                      <a:srgbClr val="FCAB78"/>
                    </a:solidFill>
                  </a:tcPr>
                </a:tc>
                <a:tc>
                  <a:txBody>
                    <a:bodyPr/>
                    <a:lstStyle/>
                    <a:p>
                      <a:pPr algn="r" fontAlgn="b"/>
                      <a:r>
                        <a:rPr lang="en-US" sz="300" b="0" i="0" u="none" strike="noStrike">
                          <a:solidFill>
                            <a:srgbClr val="000000"/>
                          </a:solidFill>
                          <a:latin typeface="Calibri"/>
                        </a:rPr>
                        <a:t>49.7</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79.4</a:t>
                      </a:r>
                    </a:p>
                  </a:txBody>
                  <a:tcPr marL="1295" marR="1295" marT="1295" marB="0" anchor="b">
                    <a:lnL>
                      <a:noFill/>
                    </a:lnL>
                    <a:lnR>
                      <a:noFill/>
                    </a:lnR>
                    <a:lnT>
                      <a:noFill/>
                    </a:lnT>
                    <a:lnB>
                      <a:noFill/>
                    </a:lnB>
                    <a:solidFill>
                      <a:srgbClr val="FB9173"/>
                    </a:solidFill>
                  </a:tcPr>
                </a:tc>
                <a:tc>
                  <a:txBody>
                    <a:bodyPr/>
                    <a:lstStyle/>
                    <a:p>
                      <a:pPr algn="r" fontAlgn="b"/>
                      <a:r>
                        <a:rPr lang="en-US" sz="300" b="0" i="0" u="none" strike="noStrike">
                          <a:solidFill>
                            <a:srgbClr val="000000"/>
                          </a:solidFill>
                          <a:latin typeface="Calibri"/>
                        </a:rPr>
                        <a:t>55.1</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66.9</a:t>
                      </a:r>
                    </a:p>
                  </a:txBody>
                  <a:tcPr marL="1295" marR="1295" marT="1295" marB="0" anchor="b">
                    <a:lnL>
                      <a:noFill/>
                    </a:lnL>
                    <a:lnR>
                      <a:noFill/>
                    </a:lnR>
                    <a:lnT>
                      <a:noFill/>
                    </a:lnT>
                    <a:lnB>
                      <a:noFill/>
                    </a:lnB>
                    <a:solidFill>
                      <a:srgbClr val="FCA878"/>
                    </a:solidFill>
                  </a:tcPr>
                </a:tc>
                <a:tc>
                  <a:txBody>
                    <a:bodyPr/>
                    <a:lstStyle/>
                    <a:p>
                      <a:pPr algn="r" fontAlgn="b"/>
                      <a:r>
                        <a:rPr lang="en-US" sz="300" b="0" i="0" u="none" strike="noStrike">
                          <a:solidFill>
                            <a:srgbClr val="000000"/>
                          </a:solidFill>
                          <a:latin typeface="Calibri"/>
                        </a:rPr>
                        <a:t>57.7</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70.0</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59.0</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72.4</a:t>
                      </a:r>
                    </a:p>
                  </a:txBody>
                  <a:tcPr marL="1295" marR="1295" marT="1295"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61.4</a:t>
                      </a:r>
                    </a:p>
                  </a:txBody>
                  <a:tcPr marL="1295" marR="1295" marT="1295" marB="0" anchor="b">
                    <a:lnL>
                      <a:noFill/>
                    </a:lnL>
                    <a:lnR>
                      <a:noFill/>
                    </a:lnR>
                    <a:lnT>
                      <a:noFill/>
                    </a:lnT>
                    <a:lnB>
                      <a:noFill/>
                    </a:lnB>
                    <a:solidFill>
                      <a:srgbClr val="FCB279"/>
                    </a:solidFill>
                  </a:tcPr>
                </a:tc>
                <a:tc>
                  <a:txBody>
                    <a:bodyPr/>
                    <a:lstStyle/>
                    <a:p>
                      <a:pPr algn="r" fontAlgn="b"/>
                      <a:r>
                        <a:rPr lang="en-US" sz="300" b="0" i="0" u="none" strike="noStrike">
                          <a:solidFill>
                            <a:srgbClr val="000000"/>
                          </a:solidFill>
                          <a:latin typeface="Calibri"/>
                        </a:rPr>
                        <a:t>89.0</a:t>
                      </a:r>
                    </a:p>
                  </a:txBody>
                  <a:tcPr marL="1295" marR="1295" marT="1295" marB="0" anchor="b">
                    <a:lnL>
                      <a:noFill/>
                    </a:lnL>
                    <a:lnR>
                      <a:noFill/>
                    </a:lnR>
                    <a:lnT>
                      <a:noFill/>
                    </a:lnT>
                    <a:lnB>
                      <a:noFill/>
                    </a:lnB>
                    <a:solidFill>
                      <a:srgbClr val="FA7F70"/>
                    </a:solidFill>
                  </a:tcPr>
                </a:tc>
                <a:tc>
                  <a:txBody>
                    <a:bodyPr/>
                    <a:lstStyle/>
                    <a:p>
                      <a:pPr algn="r" fontAlgn="b"/>
                      <a:r>
                        <a:rPr lang="en-US" sz="300" b="0" i="0" u="none" strike="noStrike">
                          <a:solidFill>
                            <a:srgbClr val="000000"/>
                          </a:solidFill>
                          <a:latin typeface="Calibri"/>
                        </a:rPr>
                        <a:t>16.9</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82.2</a:t>
                      </a:r>
                    </a:p>
                  </a:txBody>
                  <a:tcPr marL="1295" marR="1295" marT="1295" marB="0" anchor="b">
                    <a:lnL>
                      <a:noFill/>
                    </a:lnL>
                    <a:lnR>
                      <a:noFill/>
                    </a:lnR>
                    <a:lnT>
                      <a:noFill/>
                    </a:lnT>
                    <a:lnB>
                      <a:noFill/>
                    </a:lnB>
                    <a:solidFill>
                      <a:srgbClr val="FA8C72"/>
                    </a:solidFill>
                  </a:tcPr>
                </a:tc>
                <a:tc>
                  <a:txBody>
                    <a:bodyPr/>
                    <a:lstStyle/>
                    <a:p>
                      <a:pPr algn="r" fontAlgn="b"/>
                      <a:r>
                        <a:rPr lang="en-US" sz="300" b="0" i="0" u="none" strike="noStrike">
                          <a:solidFill>
                            <a:srgbClr val="000000"/>
                          </a:solidFill>
                          <a:latin typeface="Calibri"/>
                        </a:rPr>
                        <a:t>19.8</a:t>
                      </a:r>
                    </a:p>
                  </a:txBody>
                  <a:tcPr marL="1295" marR="1295" marT="129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87.3</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24.5</a:t>
                      </a:r>
                    </a:p>
                  </a:txBody>
                  <a:tcPr marL="1295" marR="1295" marT="129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81.5</a:t>
                      </a:r>
                    </a:p>
                  </a:txBody>
                  <a:tcPr marL="1295" marR="1295" marT="1295" marB="0" anchor="b">
                    <a:lnL>
                      <a:noFill/>
                    </a:lnL>
                    <a:lnR>
                      <a:noFill/>
                    </a:lnR>
                    <a:lnT>
                      <a:noFill/>
                    </a:lnT>
                    <a:lnB>
                      <a:noFill/>
                    </a:lnB>
                    <a:solidFill>
                      <a:srgbClr val="FA8D72"/>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64.3</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11.1</a:t>
                      </a:r>
                    </a:p>
                  </a:txBody>
                  <a:tcPr marL="1295" marR="1295" marT="1295" marB="0" anchor="b">
                    <a:lnL>
                      <a:noFill/>
                    </a:lnL>
                    <a:lnR>
                      <a:noFill/>
                    </a:lnR>
                    <a:lnT>
                      <a:noFill/>
                    </a:lnT>
                    <a:lnB>
                      <a:noFill/>
                    </a:lnB>
                    <a:solidFill>
                      <a:srgbClr val="85C77C"/>
                    </a:solidFill>
                  </a:tcPr>
                </a:tc>
                <a:tc>
                  <a:txBody>
                    <a:bodyPr/>
                    <a:lstStyle/>
                    <a:p>
                      <a:pPr algn="r" fontAlgn="b"/>
                      <a:r>
                        <a:rPr lang="en-US" sz="300" b="0" i="0" u="none" strike="noStrike">
                          <a:solidFill>
                            <a:srgbClr val="000000"/>
                          </a:solidFill>
                          <a:latin typeface="Calibri"/>
                        </a:rPr>
                        <a:t>58.7</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17.7</a:t>
                      </a:r>
                    </a:p>
                  </a:txBody>
                  <a:tcPr marL="1295" marR="1295" marT="129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64.6</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62.0</a:t>
                      </a:r>
                    </a:p>
                  </a:txBody>
                  <a:tcPr marL="1295" marR="1295" marT="1295" marB="0" anchor="b">
                    <a:lnL>
                      <a:noFill/>
                    </a:lnL>
                    <a:lnR>
                      <a:noFill/>
                    </a:lnR>
                    <a:lnT>
                      <a:noFill/>
                    </a:lnT>
                    <a:lnB>
                      <a:noFill/>
                    </a:lnB>
                    <a:solidFill>
                      <a:srgbClr val="FCB179"/>
                    </a:solidFill>
                  </a:tcPr>
                </a:tc>
                <a:tc>
                  <a:txBody>
                    <a:bodyPr/>
                    <a:lstStyle/>
                    <a:p>
                      <a:pPr algn="r" fontAlgn="b"/>
                      <a:r>
                        <a:rPr lang="en-US" sz="300" b="0" i="0" u="none" strike="noStrike">
                          <a:solidFill>
                            <a:srgbClr val="000000"/>
                          </a:solidFill>
                          <a:latin typeface="Calibri"/>
                        </a:rPr>
                        <a:t>19.1</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64.2</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41.8</a:t>
                      </a:r>
                    </a:p>
                  </a:txBody>
                  <a:tcPr marL="1295" marR="1295" marT="129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60.7</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45.8</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62.4</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50.2</a:t>
                      </a:r>
                    </a:p>
                  </a:txBody>
                  <a:tcPr marL="1295" marR="1295" marT="129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59.7</a:t>
                      </a:r>
                    </a:p>
                  </a:txBody>
                  <a:tcPr marL="1295" marR="1295" marT="1295"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43.4</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65.6</a:t>
                      </a:r>
                    </a:p>
                  </a:txBody>
                  <a:tcPr marL="1295" marR="1295" marT="1295" marB="0" anchor="b">
                    <a:lnL>
                      <a:noFill/>
                    </a:lnL>
                    <a:lnR>
                      <a:noFill/>
                    </a:lnR>
                    <a:lnT>
                      <a:noFill/>
                    </a:lnT>
                    <a:lnB>
                      <a:noFill/>
                    </a:lnB>
                    <a:solidFill>
                      <a:srgbClr val="FCAA78"/>
                    </a:solidFill>
                  </a:tcPr>
                </a:tc>
                <a:tc>
                  <a:txBody>
                    <a:bodyPr/>
                    <a:lstStyle/>
                    <a:p>
                      <a:pPr algn="r" fontAlgn="b"/>
                      <a:r>
                        <a:rPr lang="en-US" sz="300" b="0" i="0" u="none" strike="noStrike">
                          <a:solidFill>
                            <a:srgbClr val="000000"/>
                          </a:solidFill>
                          <a:latin typeface="Calibri"/>
                        </a:rPr>
                        <a:t>46.9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59.1</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49.7</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57.2</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53.7</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61.1</a:t>
                      </a:r>
                    </a:p>
                  </a:txBody>
                  <a:tcPr marL="1295" marR="1295" marT="129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55.1</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74.1</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67.9</a:t>
                      </a:r>
                    </a:p>
                  </a:txBody>
                  <a:tcPr marL="1295" marR="1295" marT="1295"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21.0</a:t>
                      </a:r>
                    </a:p>
                  </a:txBody>
                  <a:tcPr marL="1295" marR="1295" marT="129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70.0</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20.5</a:t>
                      </a:r>
                    </a:p>
                  </a:txBody>
                  <a:tcPr marL="1295" marR="1295" marT="129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64.4</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7D67F"/>
                    </a:solidFill>
                  </a:tcPr>
                </a:tc>
              </a:tr>
              <a:tr h="49195">
                <a:tc>
                  <a:txBody>
                    <a:bodyPr/>
                    <a:lstStyle/>
                    <a:p>
                      <a:pPr algn="l" fontAlgn="b"/>
                      <a:r>
                        <a:rPr lang="en-US" sz="300" b="0" i="0" u="none" strike="noStrike">
                          <a:solidFill>
                            <a:srgbClr val="000000"/>
                          </a:solidFill>
                          <a:latin typeface="Calibri"/>
                        </a:rPr>
                        <a:t>ADVANCE EME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91.2</a:t>
                      </a:r>
                    </a:p>
                  </a:txBody>
                  <a:tcPr marL="1295" marR="1295" marT="1295" marB="0" anchor="b">
                    <a:lnL>
                      <a:noFill/>
                    </a:lnL>
                    <a:lnR>
                      <a:noFill/>
                    </a:lnR>
                    <a:lnT>
                      <a:noFill/>
                    </a:lnT>
                    <a:lnB>
                      <a:noFill/>
                    </a:lnB>
                    <a:solidFill>
                      <a:srgbClr val="F97B6F"/>
                    </a:solidFill>
                  </a:tcPr>
                </a:tc>
                <a:tc>
                  <a:txBody>
                    <a:bodyPr/>
                    <a:lstStyle/>
                    <a:p>
                      <a:pPr algn="r" fontAlgn="b"/>
                      <a:r>
                        <a:rPr lang="en-US" sz="300" b="0" i="0" u="none" strike="noStrike">
                          <a:solidFill>
                            <a:srgbClr val="000000"/>
                          </a:solidFill>
                          <a:latin typeface="Calibri"/>
                        </a:rPr>
                        <a:t>21.6</a:t>
                      </a:r>
                    </a:p>
                  </a:txBody>
                  <a:tcPr marL="1295" marR="1295" marT="129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83.0</a:t>
                      </a:r>
                    </a:p>
                  </a:txBody>
                  <a:tcPr marL="1295" marR="1295" marT="1295" marB="0" anchor="b">
                    <a:lnL>
                      <a:noFill/>
                    </a:lnL>
                    <a:lnR>
                      <a:noFill/>
                    </a:lnR>
                    <a:lnT>
                      <a:noFill/>
                    </a:lnT>
                    <a:lnB>
                      <a:noFill/>
                    </a:lnB>
                    <a:solidFill>
                      <a:srgbClr val="FA8A72"/>
                    </a:solidFill>
                  </a:tcPr>
                </a:tc>
                <a:tc>
                  <a:txBody>
                    <a:bodyPr/>
                    <a:lstStyle/>
                    <a:p>
                      <a:pPr algn="r" fontAlgn="b"/>
                      <a:r>
                        <a:rPr lang="en-US" sz="300" b="0" i="0" u="none" strike="noStrike">
                          <a:solidFill>
                            <a:srgbClr val="000000"/>
                          </a:solidFill>
                          <a:latin typeface="Calibri"/>
                        </a:rPr>
                        <a:t>27.4</a:t>
                      </a:r>
                    </a:p>
                  </a:txBody>
                  <a:tcPr marL="1295" marR="1295" marT="129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82.4</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30.3</a:t>
                      </a:r>
                    </a:p>
                  </a:txBody>
                  <a:tcPr marL="1295" marR="1295" marT="129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87.1</a:t>
                      </a:r>
                    </a:p>
                  </a:txBody>
                  <a:tcPr marL="1295" marR="1295" marT="1295" marB="0" anchor="b">
                    <a:lnL>
                      <a:noFill/>
                    </a:lnL>
                    <a:lnR>
                      <a:noFill/>
                    </a:lnR>
                    <a:lnT>
                      <a:noFill/>
                    </a:lnT>
                    <a:lnB>
                      <a:noFill/>
                    </a:lnB>
                    <a:solidFill>
                      <a:srgbClr val="FA8270"/>
                    </a:solidFill>
                  </a:tcPr>
                </a:tc>
                <a:tc>
                  <a:txBody>
                    <a:bodyPr/>
                    <a:lstStyle/>
                    <a:p>
                      <a:pPr algn="r" fontAlgn="b"/>
                      <a:r>
                        <a:rPr lang="en-US" sz="300" b="0" i="0" u="none" strike="noStrike">
                          <a:solidFill>
                            <a:srgbClr val="000000"/>
                          </a:solidFill>
                          <a:latin typeface="Calibri"/>
                        </a:rPr>
                        <a:t>28.3</a:t>
                      </a:r>
                    </a:p>
                  </a:txBody>
                  <a:tcPr marL="1295" marR="1295" marT="129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82.3</a:t>
                      </a:r>
                    </a:p>
                  </a:txBody>
                  <a:tcPr marL="1295" marR="1295" marT="129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74.9</a:t>
                      </a:r>
                    </a:p>
                  </a:txBody>
                  <a:tcPr marL="1295" marR="1295" marT="1295" marB="0" anchor="b">
                    <a:lnL>
                      <a:noFill/>
                    </a:lnL>
                    <a:lnR>
                      <a:noFill/>
                    </a:lnR>
                    <a:lnT>
                      <a:noFill/>
                    </a:lnT>
                    <a:lnB>
                      <a:noFill/>
                    </a:lnB>
                    <a:solidFill>
                      <a:srgbClr val="FB9975"/>
                    </a:solidFill>
                  </a:tcPr>
                </a:tc>
                <a:tc>
                  <a:txBody>
                    <a:bodyPr/>
                    <a:lstStyle/>
                    <a:p>
                      <a:pPr algn="r" fontAlgn="b"/>
                      <a:r>
                        <a:rPr lang="en-US" sz="300" b="0" i="0" u="none" strike="noStrike">
                          <a:solidFill>
                            <a:srgbClr val="000000"/>
                          </a:solidFill>
                          <a:latin typeface="Calibri"/>
                        </a:rPr>
                        <a:t>57.0</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70.5</a:t>
                      </a:r>
                    </a:p>
                  </a:txBody>
                  <a:tcPr marL="1295" marR="1295" marT="1295" marB="0" anchor="b">
                    <a:lnL>
                      <a:noFill/>
                    </a:lnL>
                    <a:lnR>
                      <a:noFill/>
                    </a:lnR>
                    <a:lnT>
                      <a:noFill/>
                    </a:lnT>
                    <a:lnB>
                      <a:noFill/>
                    </a:lnB>
                    <a:solidFill>
                      <a:srgbClr val="FCA176"/>
                    </a:solidFill>
                  </a:tcPr>
                </a:tc>
                <a:tc>
                  <a:txBody>
                    <a:bodyPr/>
                    <a:lstStyle/>
                    <a:p>
                      <a:pPr algn="r" fontAlgn="b"/>
                      <a:r>
                        <a:rPr lang="en-US" sz="300" b="0" i="0" u="none" strike="noStrike">
                          <a:solidFill>
                            <a:srgbClr val="000000"/>
                          </a:solidFill>
                          <a:latin typeface="Calibri"/>
                        </a:rPr>
                        <a:t>58.5</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75.3</a:t>
                      </a:r>
                    </a:p>
                  </a:txBody>
                  <a:tcPr marL="1295" marR="1295" marT="1295" marB="0" anchor="b">
                    <a:lnL>
                      <a:noFill/>
                    </a:lnL>
                    <a:lnR>
                      <a:noFill/>
                    </a:lnR>
                    <a:lnT>
                      <a:noFill/>
                    </a:lnT>
                    <a:lnB>
                      <a:noFill/>
                    </a:lnB>
                    <a:solidFill>
                      <a:srgbClr val="FB9875"/>
                    </a:solidFill>
                  </a:tcPr>
                </a:tc>
                <a:tc>
                  <a:txBody>
                    <a:bodyPr/>
                    <a:lstStyle/>
                    <a:p>
                      <a:pPr algn="r" fontAlgn="b"/>
                      <a:r>
                        <a:rPr lang="en-US" sz="300" b="0" i="0" u="none" strike="noStrike">
                          <a:solidFill>
                            <a:srgbClr val="000000"/>
                          </a:solidFill>
                          <a:latin typeface="Calibri"/>
                        </a:rPr>
                        <a:t>56.0</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79.0</a:t>
                      </a:r>
                    </a:p>
                  </a:txBody>
                  <a:tcPr marL="1295" marR="1295" marT="1295" marB="0" anchor="b">
                    <a:lnL>
                      <a:noFill/>
                    </a:lnL>
                    <a:lnR>
                      <a:noFill/>
                    </a:lnR>
                    <a:lnT>
                      <a:noFill/>
                    </a:lnT>
                    <a:lnB>
                      <a:noFill/>
                    </a:lnB>
                    <a:solidFill>
                      <a:srgbClr val="FB9273"/>
                    </a:solidFill>
                  </a:tcPr>
                </a:tc>
                <a:tc>
                  <a:txBody>
                    <a:bodyPr/>
                    <a:lstStyle/>
                    <a:p>
                      <a:pPr algn="r" fontAlgn="b"/>
                      <a:r>
                        <a:rPr lang="en-US" sz="300" b="0" i="0" u="none" strike="noStrike">
                          <a:solidFill>
                            <a:srgbClr val="000000"/>
                          </a:solidFill>
                          <a:latin typeface="Calibri"/>
                        </a:rPr>
                        <a:t>57.2</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76.3</a:t>
                      </a:r>
                    </a:p>
                  </a:txBody>
                  <a:tcPr marL="1295" marR="1295" marT="1295" marB="0" anchor="b">
                    <a:lnL>
                      <a:noFill/>
                    </a:lnL>
                    <a:lnR>
                      <a:noFill/>
                    </a:lnR>
                    <a:lnT>
                      <a:noFill/>
                    </a:lnT>
                    <a:lnB>
                      <a:noFill/>
                    </a:lnB>
                    <a:solidFill>
                      <a:srgbClr val="FB9674"/>
                    </a:solidFill>
                  </a:tcPr>
                </a:tc>
                <a:tc>
                  <a:txBody>
                    <a:bodyPr/>
                    <a:lstStyle/>
                    <a:p>
                      <a:pPr algn="r" fontAlgn="b"/>
                      <a:r>
                        <a:rPr lang="en-US" sz="300" b="0" i="0" u="none" strike="noStrike">
                          <a:solidFill>
                            <a:srgbClr val="000000"/>
                          </a:solidFill>
                          <a:latin typeface="Calibri"/>
                        </a:rPr>
                        <a:t>66.0</a:t>
                      </a:r>
                    </a:p>
                  </a:txBody>
                  <a:tcPr marL="1295" marR="1295" marT="1295" marB="0" anchor="b">
                    <a:lnL>
                      <a:noFill/>
                    </a:lnL>
                    <a:lnR>
                      <a:noFill/>
                    </a:lnR>
                    <a:lnT>
                      <a:noFill/>
                    </a:lnT>
                    <a:lnB>
                      <a:noFill/>
                    </a:lnB>
                    <a:solidFill>
                      <a:srgbClr val="FCAA78"/>
                    </a:solidFill>
                  </a:tcPr>
                </a:tc>
                <a:tc>
                  <a:txBody>
                    <a:bodyPr/>
                    <a:lstStyle/>
                    <a:p>
                      <a:pPr algn="r" fontAlgn="b"/>
                      <a:r>
                        <a:rPr lang="en-US" sz="300" b="0" i="0" u="none" strike="noStrike">
                          <a:solidFill>
                            <a:srgbClr val="000000"/>
                          </a:solidFill>
                          <a:latin typeface="Calibri"/>
                        </a:rPr>
                        <a:t>72.9</a:t>
                      </a:r>
                    </a:p>
                  </a:txBody>
                  <a:tcPr marL="1295" marR="1295" marT="1295" marB="0" anchor="b">
                    <a:lnL>
                      <a:noFill/>
                    </a:lnL>
                    <a:lnR>
                      <a:noFill/>
                    </a:lnR>
                    <a:lnT>
                      <a:noFill/>
                    </a:lnT>
                    <a:lnB>
                      <a:noFill/>
                    </a:lnB>
                    <a:solidFill>
                      <a:srgbClr val="FB9D75"/>
                    </a:solidFill>
                  </a:tcPr>
                </a:tc>
                <a:tc>
                  <a:txBody>
                    <a:bodyPr/>
                    <a:lstStyle/>
                    <a:p>
                      <a:pPr algn="r" fontAlgn="b"/>
                      <a:r>
                        <a:rPr lang="en-US" sz="300" b="0" i="0" u="none" strike="noStrike">
                          <a:solidFill>
                            <a:srgbClr val="000000"/>
                          </a:solidFill>
                          <a:latin typeface="Calibri"/>
                        </a:rPr>
                        <a:t>63.8</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73.9</a:t>
                      </a:r>
                    </a:p>
                  </a:txBody>
                  <a:tcPr marL="1295" marR="1295" marT="129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65.4</a:t>
                      </a:r>
                    </a:p>
                  </a:txBody>
                  <a:tcPr marL="1295" marR="1295" marT="1295" marB="0" anchor="b">
                    <a:lnL>
                      <a:noFill/>
                    </a:lnL>
                    <a:lnR>
                      <a:noFill/>
                    </a:lnR>
                    <a:lnT>
                      <a:noFill/>
                    </a:lnT>
                    <a:lnB>
                      <a:noFill/>
                    </a:lnB>
                    <a:solidFill>
                      <a:srgbClr val="FCAB78"/>
                    </a:solidFill>
                  </a:tcPr>
                </a:tc>
                <a:tc>
                  <a:txBody>
                    <a:bodyPr/>
                    <a:lstStyle/>
                    <a:p>
                      <a:pPr algn="r" fontAlgn="b"/>
                      <a:r>
                        <a:rPr lang="en-US" sz="300" b="0" i="0" u="none" strike="noStrike">
                          <a:solidFill>
                            <a:srgbClr val="000000"/>
                          </a:solidFill>
                          <a:latin typeface="Calibri"/>
                        </a:rPr>
                        <a:t>100.6</a:t>
                      </a:r>
                    </a:p>
                  </a:txBody>
                  <a:tcPr marL="1295" marR="1295" marT="129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16.0</a:t>
                      </a:r>
                    </a:p>
                  </a:txBody>
                  <a:tcPr marL="1295" marR="1295" marT="129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86.4</a:t>
                      </a:r>
                    </a:p>
                  </a:txBody>
                  <a:tcPr marL="1295" marR="1295" marT="1295" marB="0" anchor="b">
                    <a:lnL>
                      <a:noFill/>
                    </a:lnL>
                    <a:lnR>
                      <a:noFill/>
                    </a:lnR>
                    <a:lnT>
                      <a:noFill/>
                    </a:lnT>
                    <a:lnB>
                      <a:noFill/>
                    </a:lnB>
                    <a:solidFill>
                      <a:srgbClr val="FA8471"/>
                    </a:solidFill>
                  </a:tcPr>
                </a:tc>
                <a:tc>
                  <a:txBody>
                    <a:bodyPr/>
                    <a:lstStyle/>
                    <a:p>
                      <a:pPr algn="r" fontAlgn="b"/>
                      <a:r>
                        <a:rPr lang="en-US" sz="300" b="0" i="0" u="none" strike="noStrike">
                          <a:solidFill>
                            <a:srgbClr val="000000"/>
                          </a:solidFill>
                          <a:latin typeface="Calibri"/>
                        </a:rPr>
                        <a:t>17.1</a:t>
                      </a:r>
                    </a:p>
                  </a:txBody>
                  <a:tcPr marL="1295" marR="1295" marT="129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92.6</a:t>
                      </a:r>
                    </a:p>
                  </a:txBody>
                  <a:tcPr marL="1295" marR="1295" marT="1295" marB="0" anchor="b">
                    <a:lnL>
                      <a:noFill/>
                    </a:lnL>
                    <a:lnR>
                      <a:noFill/>
                    </a:lnR>
                    <a:lnT>
                      <a:noFill/>
                    </a:lnT>
                    <a:lnB>
                      <a:noFill/>
                    </a:lnB>
                    <a:solidFill>
                      <a:srgbClr val="F9786E"/>
                    </a:solidFill>
                  </a:tcPr>
                </a:tc>
                <a:tc>
                  <a:txBody>
                    <a:bodyPr/>
                    <a:lstStyle/>
                    <a:p>
                      <a:pPr algn="r" fontAlgn="b"/>
                      <a:r>
                        <a:rPr lang="en-US" sz="300" b="0" i="0" u="none" strike="noStrike">
                          <a:solidFill>
                            <a:srgbClr val="000000"/>
                          </a:solidFill>
                          <a:latin typeface="Calibri"/>
                        </a:rPr>
                        <a:t>20.6</a:t>
                      </a:r>
                    </a:p>
                  </a:txBody>
                  <a:tcPr marL="1295" marR="1295" marT="1295" marB="0" anchor="b">
                    <a:lnL>
                      <a:noFill/>
                    </a:lnL>
                    <a:lnR>
                      <a:noFill/>
                    </a:lnR>
                    <a:lnT>
                      <a:noFill/>
                    </a:lnT>
                    <a:lnB>
                      <a:noFill/>
                    </a:lnB>
                    <a:solidFill>
                      <a:srgbClr val="C0D980"/>
                    </a:solidFill>
                  </a:tcPr>
                </a:tc>
                <a:tc>
                  <a:txBody>
                    <a:bodyPr/>
                    <a:lstStyle/>
                    <a:p>
                      <a:pPr algn="r" fontAlgn="b"/>
                      <a:r>
                        <a:rPr lang="en-US" sz="300" b="0" i="0" u="none" strike="noStrike">
                          <a:solidFill>
                            <a:srgbClr val="000000"/>
                          </a:solidFill>
                          <a:latin typeface="Calibri"/>
                        </a:rPr>
                        <a:t>89.3</a:t>
                      </a:r>
                    </a:p>
                  </a:txBody>
                  <a:tcPr marL="1295" marR="1295" marT="1295" marB="0" anchor="b">
                    <a:lnL>
                      <a:noFill/>
                    </a:lnL>
                    <a:lnR>
                      <a:noFill/>
                    </a:lnR>
                    <a:lnT>
                      <a:noFill/>
                    </a:lnT>
                    <a:lnB>
                      <a:noFill/>
                    </a:lnB>
                    <a:solidFill>
                      <a:srgbClr val="FA7E70"/>
                    </a:solidFill>
                  </a:tcPr>
                </a:tc>
                <a:tc>
                  <a:txBody>
                    <a:bodyPr/>
                    <a:lstStyle/>
                    <a:p>
                      <a:pPr algn="r" fontAlgn="b"/>
                      <a:r>
                        <a:rPr lang="en-US" sz="300" b="0" i="0" u="none" strike="noStrike">
                          <a:solidFill>
                            <a:srgbClr val="000000"/>
                          </a:solidFill>
                          <a:latin typeface="Calibri"/>
                        </a:rPr>
                        <a:t>18.1</a:t>
                      </a:r>
                    </a:p>
                  </a:txBody>
                  <a:tcPr marL="1295" marR="1295" marT="129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61.4</a:t>
                      </a:r>
                    </a:p>
                  </a:txBody>
                  <a:tcPr marL="1295" marR="1295" marT="1295" marB="0" anchor="b">
                    <a:lnL>
                      <a:noFill/>
                    </a:lnL>
                    <a:lnR>
                      <a:noFill/>
                    </a:lnR>
                    <a:lnT>
                      <a:noFill/>
                    </a:lnT>
                    <a:lnB>
                      <a:noFill/>
                    </a:lnB>
                    <a:solidFill>
                      <a:srgbClr val="FCB279"/>
                    </a:solidFill>
                  </a:tcPr>
                </a:tc>
                <a:tc>
                  <a:txBody>
                    <a:bodyPr/>
                    <a:lstStyle/>
                    <a:p>
                      <a:pPr algn="r" fontAlgn="b"/>
                      <a:r>
                        <a:rPr lang="en-US" sz="300" b="0" i="0" u="none" strike="noStrike">
                          <a:solidFill>
                            <a:srgbClr val="000000"/>
                          </a:solidFill>
                          <a:latin typeface="Calibri"/>
                        </a:rPr>
                        <a:t>11.9</a:t>
                      </a:r>
                    </a:p>
                  </a:txBody>
                  <a:tcPr marL="1295" marR="1295" marT="129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54.7</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19.5</a:t>
                      </a:r>
                    </a:p>
                  </a:txBody>
                  <a:tcPr marL="1295" marR="1295" marT="1295" marB="0" anchor="b">
                    <a:lnL>
                      <a:noFill/>
                    </a:lnL>
                    <a:lnR>
                      <a:noFill/>
                    </a:lnR>
                    <a:lnT>
                      <a:noFill/>
                    </a:lnT>
                    <a:lnB>
                      <a:noFill/>
                    </a:lnB>
                    <a:solidFill>
                      <a:srgbClr val="B9D780"/>
                    </a:solidFill>
                  </a:tcPr>
                </a:tc>
                <a:tc>
                  <a:txBody>
                    <a:bodyPr/>
                    <a:lstStyle/>
                    <a:p>
                      <a:pPr algn="r" fontAlgn="b"/>
                      <a:r>
                        <a:rPr lang="en-US" sz="300" b="0" i="0" u="none" strike="noStrike">
                          <a:solidFill>
                            <a:srgbClr val="000000"/>
                          </a:solidFill>
                          <a:latin typeface="Calibri"/>
                        </a:rPr>
                        <a:t>57.3</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18.2</a:t>
                      </a:r>
                    </a:p>
                  </a:txBody>
                  <a:tcPr marL="1295" marR="1295" marT="129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56.0</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19.5</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70.2</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40.1</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66.8</a:t>
                      </a:r>
                    </a:p>
                  </a:txBody>
                  <a:tcPr marL="1295" marR="1295" marT="1295" marB="0" anchor="b">
                    <a:lnL>
                      <a:noFill/>
                    </a:lnL>
                    <a:lnR>
                      <a:noFill/>
                    </a:lnR>
                    <a:lnT>
                      <a:noFill/>
                    </a:lnT>
                    <a:lnB>
                      <a:noFill/>
                    </a:lnB>
                    <a:solidFill>
                      <a:srgbClr val="FCA878"/>
                    </a:solidFill>
                  </a:tcPr>
                </a:tc>
                <a:tc>
                  <a:txBody>
                    <a:bodyPr/>
                    <a:lstStyle/>
                    <a:p>
                      <a:pPr algn="r" fontAlgn="b"/>
                      <a:r>
                        <a:rPr lang="en-US" sz="300" b="0" i="0" u="none" strike="noStrike">
                          <a:solidFill>
                            <a:srgbClr val="000000"/>
                          </a:solidFill>
                          <a:latin typeface="Calibri"/>
                        </a:rPr>
                        <a:t>46.7</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61.0</a:t>
                      </a:r>
                    </a:p>
                  </a:txBody>
                  <a:tcPr marL="1295" marR="1295" marT="129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47.1</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64.4</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48.7</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62.3</a:t>
                      </a:r>
                    </a:p>
                  </a:txBody>
                  <a:tcPr marL="1295" marR="1295" marT="1295" marB="0" anchor="b">
                    <a:lnL>
                      <a:noFill/>
                    </a:lnL>
                    <a:lnR>
                      <a:noFill/>
                    </a:lnR>
                    <a:lnT>
                      <a:noFill/>
                    </a:lnT>
                    <a:lnB>
                      <a:noFill/>
                    </a:lnB>
                    <a:solidFill>
                      <a:srgbClr val="FCB179"/>
                    </a:solidFill>
                  </a:tcPr>
                </a:tc>
                <a:tc>
                  <a:txBody>
                    <a:bodyPr/>
                    <a:lstStyle/>
                    <a:p>
                      <a:pPr algn="r" fontAlgn="b"/>
                      <a:r>
                        <a:rPr lang="en-US" sz="300" b="0" i="0" u="none" strike="noStrike">
                          <a:solidFill>
                            <a:srgbClr val="000000"/>
                          </a:solidFill>
                          <a:latin typeface="Calibri"/>
                        </a:rPr>
                        <a:t>43.9</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54.0</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46.0</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56.3</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49.1</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58.7</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49.9</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68.8</a:t>
                      </a:r>
                    </a:p>
                  </a:txBody>
                  <a:tcPr marL="1295" marR="1295" marT="1295" marB="0" anchor="b">
                    <a:lnL>
                      <a:noFill/>
                    </a:lnL>
                    <a:lnR>
                      <a:noFill/>
                    </a:lnR>
                    <a:lnT>
                      <a:noFill/>
                    </a:lnT>
                    <a:lnB>
                      <a:noFill/>
                    </a:lnB>
                    <a:solidFill>
                      <a:srgbClr val="FCA477"/>
                    </a:solidFill>
                  </a:tcPr>
                </a:tc>
                <a:tc>
                  <a:txBody>
                    <a:bodyPr/>
                    <a:lstStyle/>
                    <a:p>
                      <a:pPr algn="r" fontAlgn="b"/>
                      <a:r>
                        <a:rPr lang="en-US" sz="300" b="0" i="0" u="none" strike="noStrike">
                          <a:solidFill>
                            <a:srgbClr val="000000"/>
                          </a:solidFill>
                          <a:latin typeface="Calibri"/>
                        </a:rPr>
                        <a:t>17.1</a:t>
                      </a:r>
                    </a:p>
                  </a:txBody>
                  <a:tcPr marL="1295" marR="1295" marT="129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60.4</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20.6</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63.5</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16.8</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64.7</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17.9</a:t>
                      </a:r>
                    </a:p>
                  </a:txBody>
                  <a:tcPr marL="1295" marR="1295" marT="1295" marB="0" anchor="b">
                    <a:lnL>
                      <a:noFill/>
                    </a:lnL>
                    <a:lnR>
                      <a:noFill/>
                    </a:lnR>
                    <a:lnT>
                      <a:noFill/>
                    </a:lnT>
                    <a:lnB>
                      <a:noFill/>
                    </a:lnB>
                    <a:solidFill>
                      <a:srgbClr val="B0D47F"/>
                    </a:solidFill>
                  </a:tcPr>
                </a:tc>
              </a:tr>
              <a:tr h="49195">
                <a:tc>
                  <a:txBody>
                    <a:bodyPr/>
                    <a:lstStyle/>
                    <a:p>
                      <a:pPr algn="l" fontAlgn="b"/>
                      <a:r>
                        <a:rPr lang="en-US" sz="300" b="0" i="0" u="none" strike="noStrike">
                          <a:solidFill>
                            <a:srgbClr val="000000"/>
                          </a:solidFill>
                          <a:latin typeface="Calibri"/>
                        </a:rPr>
                        <a:t>ADVANCE Eastern Europe Standard</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75.9</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15.7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71.0</a:t>
                      </a:r>
                    </a:p>
                  </a:txBody>
                  <a:tcPr marL="1295" marR="1295" marT="129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19.5</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69.1</a:t>
                      </a:r>
                    </a:p>
                  </a:txBody>
                  <a:tcPr marL="1295" marR="1295" marT="1295" marB="0" anchor="b">
                    <a:lnL>
                      <a:noFill/>
                    </a:lnL>
                    <a:lnR>
                      <a:noFill/>
                    </a:lnR>
                    <a:lnT>
                      <a:noFill/>
                    </a:lnT>
                    <a:lnB>
                      <a:noFill/>
                    </a:lnB>
                    <a:solidFill>
                      <a:srgbClr val="FCA477"/>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70.8</a:t>
                      </a:r>
                    </a:p>
                  </a:txBody>
                  <a:tcPr marL="1295" marR="1295" marT="1295" marB="0" anchor="b">
                    <a:lnL>
                      <a:noFill/>
                    </a:lnL>
                    <a:lnR>
                      <a:noFill/>
                    </a:lnR>
                    <a:lnT>
                      <a:noFill/>
                    </a:lnT>
                    <a:lnB>
                      <a:noFill/>
                    </a:lnB>
                    <a:solidFill>
                      <a:srgbClr val="FBA176"/>
                    </a:solidFill>
                  </a:tcPr>
                </a:tc>
                <a:tc>
                  <a:txBody>
                    <a:bodyPr/>
                    <a:lstStyle/>
                    <a:p>
                      <a:pPr algn="r" fontAlgn="b"/>
                      <a:r>
                        <a:rPr lang="en-US" sz="300" b="0" i="0" u="none" strike="noStrike">
                          <a:solidFill>
                            <a:srgbClr val="000000"/>
                          </a:solidFill>
                          <a:latin typeface="Calibri"/>
                        </a:rPr>
                        <a:t>17.1</a:t>
                      </a:r>
                    </a:p>
                  </a:txBody>
                  <a:tcPr marL="1295" marR="1295" marT="129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65.6</a:t>
                      </a:r>
                    </a:p>
                  </a:txBody>
                  <a:tcPr marL="1295" marR="1295" marT="1295" marB="0" anchor="b">
                    <a:lnL>
                      <a:noFill/>
                    </a:lnL>
                    <a:lnR>
                      <a:noFill/>
                    </a:lnR>
                    <a:lnT>
                      <a:noFill/>
                    </a:lnT>
                    <a:lnB>
                      <a:noFill/>
                    </a:lnB>
                    <a:solidFill>
                      <a:srgbClr val="FCAA78"/>
                    </a:solidFill>
                  </a:tcPr>
                </a:tc>
                <a:tc>
                  <a:txBody>
                    <a:bodyPr/>
                    <a:lstStyle/>
                    <a:p>
                      <a:pPr algn="r" fontAlgn="b"/>
                      <a:r>
                        <a:rPr lang="en-US" sz="300" b="0" i="0" u="none" strike="noStrike">
                          <a:solidFill>
                            <a:srgbClr val="000000"/>
                          </a:solidFill>
                          <a:latin typeface="Calibri"/>
                        </a:rPr>
                        <a:t>41.2</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59.7</a:t>
                      </a:r>
                    </a:p>
                  </a:txBody>
                  <a:tcPr marL="1295" marR="1295" marT="1295"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58.1</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48.7</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55.9</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42.8</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62.9</a:t>
                      </a:r>
                    </a:p>
                  </a:txBody>
                  <a:tcPr marL="1295" marR="1295" marT="129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44.9</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57.1</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56.7</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51.4</a:t>
                      </a:r>
                    </a:p>
                  </a:txBody>
                  <a:tcPr marL="1295" marR="1295" marT="1295"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51.2</a:t>
                      </a:r>
                    </a:p>
                  </a:txBody>
                  <a:tcPr marL="1295" marR="1295" marT="1295"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51.6</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50.0</a:t>
                      </a:r>
                    </a:p>
                  </a:txBody>
                  <a:tcPr marL="1295" marR="1295" marT="1295"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81.8</a:t>
                      </a:r>
                    </a:p>
                  </a:txBody>
                  <a:tcPr marL="1295" marR="1295" marT="1295" marB="0" anchor="b">
                    <a:lnL>
                      <a:noFill/>
                    </a:lnL>
                    <a:lnR>
                      <a:noFill/>
                    </a:lnR>
                    <a:lnT>
                      <a:noFill/>
                    </a:lnT>
                    <a:lnB>
                      <a:noFill/>
                    </a:lnB>
                    <a:solidFill>
                      <a:srgbClr val="FA8C72"/>
                    </a:solidFill>
                  </a:tcPr>
                </a:tc>
                <a:tc>
                  <a:txBody>
                    <a:bodyPr/>
                    <a:lstStyle/>
                    <a:p>
                      <a:pPr algn="r" fontAlgn="b"/>
                      <a:r>
                        <a:rPr lang="en-US" sz="300" b="0" i="0" u="none" strike="noStrike">
                          <a:solidFill>
                            <a:srgbClr val="000000"/>
                          </a:solidFill>
                          <a:latin typeface="Calibri"/>
                        </a:rPr>
                        <a:t>23.8</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72.2</a:t>
                      </a:r>
                    </a:p>
                  </a:txBody>
                  <a:tcPr marL="1295" marR="1295" marT="1295"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22.2</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76.2</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70.2</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54.0</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20.4</a:t>
                      </a:r>
                    </a:p>
                  </a:txBody>
                  <a:tcPr marL="1295" marR="1295" marT="1295"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47.9</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17.6</a:t>
                      </a:r>
                    </a:p>
                  </a:txBody>
                  <a:tcPr marL="1295" marR="1295" marT="129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48.5</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56.1</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16.6</a:t>
                      </a:r>
                    </a:p>
                  </a:txBody>
                  <a:tcPr marL="1295" marR="1295" marT="129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52.6</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34.9</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46.0</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39.7</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43.8</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46.3</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40.5</a:t>
                      </a:r>
                    </a:p>
                  </a:txBody>
                  <a:tcPr marL="1295" marR="1295" marT="129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49.9</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36.0</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46.9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44.6</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48.9</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45.3</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42.1</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41.7</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60.6</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29.1</a:t>
                      </a:r>
                    </a:p>
                  </a:txBody>
                  <a:tcPr marL="1295" marR="1295" marT="129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56.2</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27.2</a:t>
                      </a:r>
                    </a:p>
                  </a:txBody>
                  <a:tcPr marL="1295" marR="1295" marT="129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57.1</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26.0</a:t>
                      </a:r>
                    </a:p>
                  </a:txBody>
                  <a:tcPr marL="1295" marR="1295" marT="129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53.9</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26.1</a:t>
                      </a:r>
                    </a:p>
                  </a:txBody>
                  <a:tcPr marL="1295" marR="1295" marT="1295" marB="0" anchor="b">
                    <a:lnL>
                      <a:noFill/>
                    </a:lnL>
                    <a:lnR>
                      <a:noFill/>
                    </a:lnR>
                    <a:lnT>
                      <a:noFill/>
                    </a:lnT>
                    <a:lnB>
                      <a:noFill/>
                    </a:lnB>
                    <a:solidFill>
                      <a:srgbClr val="E3E382"/>
                    </a:solidFill>
                  </a:tcPr>
                </a:tc>
              </a:tr>
              <a:tr h="49195">
                <a:tc>
                  <a:txBody>
                    <a:bodyPr/>
                    <a:lstStyle/>
                    <a:p>
                      <a:pPr algn="l" fontAlgn="b"/>
                      <a:r>
                        <a:rPr lang="en-US" sz="300" b="0" i="0" u="none" strike="noStrike">
                          <a:solidFill>
                            <a:srgbClr val="000000"/>
                          </a:solidFill>
                          <a:latin typeface="Calibri"/>
                        </a:rPr>
                        <a:t>ADVANCE Eastern Europe Intensive</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78.5</a:t>
                      </a:r>
                    </a:p>
                  </a:txBody>
                  <a:tcPr marL="1295" marR="1295" marT="1295" marB="0" anchor="b">
                    <a:lnL>
                      <a:noFill/>
                    </a:lnL>
                    <a:lnR>
                      <a:noFill/>
                    </a:lnR>
                    <a:lnT>
                      <a:noFill/>
                    </a:lnT>
                    <a:lnB>
                      <a:noFill/>
                    </a:lnB>
                    <a:solidFill>
                      <a:srgbClr val="FB9273"/>
                    </a:solidFill>
                  </a:tcPr>
                </a:tc>
                <a:tc>
                  <a:txBody>
                    <a:bodyPr/>
                    <a:lstStyle/>
                    <a:p>
                      <a:pPr algn="r" fontAlgn="b"/>
                      <a:r>
                        <a:rPr lang="en-US" sz="300" b="0" i="0" u="none" strike="noStrike">
                          <a:solidFill>
                            <a:srgbClr val="000000"/>
                          </a:solidFill>
                          <a:latin typeface="Calibri"/>
                        </a:rPr>
                        <a:t>10.8</a:t>
                      </a:r>
                    </a:p>
                  </a:txBody>
                  <a:tcPr marL="1295" marR="1295" marT="1295"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69.2</a:t>
                      </a:r>
                    </a:p>
                  </a:txBody>
                  <a:tcPr marL="1295" marR="1295" marT="1295" marB="0" anchor="b">
                    <a:lnL>
                      <a:noFill/>
                    </a:lnL>
                    <a:lnR>
                      <a:noFill/>
                    </a:lnR>
                    <a:lnT>
                      <a:noFill/>
                    </a:lnT>
                    <a:lnB>
                      <a:noFill/>
                    </a:lnB>
                    <a:solidFill>
                      <a:srgbClr val="FCA477"/>
                    </a:solidFill>
                  </a:tcPr>
                </a:tc>
                <a:tc>
                  <a:txBody>
                    <a:bodyPr/>
                    <a:lstStyle/>
                    <a:p>
                      <a:pPr algn="r" fontAlgn="b"/>
                      <a:r>
                        <a:rPr lang="en-US" sz="300" b="0" i="0" u="none" strike="noStrike">
                          <a:solidFill>
                            <a:srgbClr val="000000"/>
                          </a:solidFill>
                          <a:latin typeface="Calibri"/>
                        </a:rPr>
                        <a:t>17.5</a:t>
                      </a:r>
                    </a:p>
                  </a:txBody>
                  <a:tcPr marL="1295" marR="1295" marT="129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73.6</a:t>
                      </a:r>
                    </a:p>
                  </a:txBody>
                  <a:tcPr marL="1295" marR="1295" marT="1295" marB="0" anchor="b">
                    <a:lnL>
                      <a:noFill/>
                    </a:lnL>
                    <a:lnR>
                      <a:noFill/>
                    </a:lnR>
                    <a:lnT>
                      <a:noFill/>
                    </a:lnT>
                    <a:lnB>
                      <a:noFill/>
                    </a:lnB>
                    <a:solidFill>
                      <a:srgbClr val="FB9C75"/>
                    </a:solidFill>
                  </a:tcPr>
                </a:tc>
                <a:tc>
                  <a:txBody>
                    <a:bodyPr/>
                    <a:lstStyle/>
                    <a:p>
                      <a:pPr algn="r" fontAlgn="b"/>
                      <a:r>
                        <a:rPr lang="en-US" sz="300" b="0" i="0" u="none" strike="noStrike">
                          <a:solidFill>
                            <a:srgbClr val="000000"/>
                          </a:solidFill>
                          <a:latin typeface="Calibri"/>
                        </a:rPr>
                        <a:t>19.6</a:t>
                      </a:r>
                    </a:p>
                  </a:txBody>
                  <a:tcPr marL="1295" marR="1295" marT="129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75.8</a:t>
                      </a:r>
                    </a:p>
                  </a:txBody>
                  <a:tcPr marL="1295" marR="1295" marT="129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16.2</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66.3</a:t>
                      </a:r>
                    </a:p>
                  </a:txBody>
                  <a:tcPr marL="1295" marR="1295" marT="1295" marB="0" anchor="b">
                    <a:lnL>
                      <a:noFill/>
                    </a:lnL>
                    <a:lnR>
                      <a:noFill/>
                    </a:lnR>
                    <a:lnT>
                      <a:noFill/>
                    </a:lnT>
                    <a:lnB>
                      <a:noFill/>
                    </a:lnB>
                    <a:solidFill>
                      <a:srgbClr val="FCA978"/>
                    </a:solidFill>
                  </a:tcPr>
                </a:tc>
                <a:tc>
                  <a:txBody>
                    <a:bodyPr/>
                    <a:lstStyle/>
                    <a:p>
                      <a:pPr algn="r" fontAlgn="b"/>
                      <a:r>
                        <a:rPr lang="en-US" sz="300" b="0" i="0" u="none" strike="noStrike">
                          <a:solidFill>
                            <a:srgbClr val="000000"/>
                          </a:solidFill>
                          <a:latin typeface="Calibri"/>
                        </a:rPr>
                        <a:t>44.2</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61.1</a:t>
                      </a:r>
                    </a:p>
                  </a:txBody>
                  <a:tcPr marL="1295" marR="1295" marT="129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56.1</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49.2</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59.3</a:t>
                      </a:r>
                    </a:p>
                  </a:txBody>
                  <a:tcPr marL="1295" marR="1295" marT="1295"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45.1</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69.5</a:t>
                      </a:r>
                    </a:p>
                  </a:txBody>
                  <a:tcPr marL="1295" marR="1295" marT="1295" marB="0" anchor="b">
                    <a:lnL>
                      <a:noFill/>
                    </a:lnL>
                    <a:lnR>
                      <a:noFill/>
                    </a:lnR>
                    <a:lnT>
                      <a:noFill/>
                    </a:lnT>
                    <a:lnB>
                      <a:noFill/>
                    </a:lnB>
                    <a:solidFill>
                      <a:srgbClr val="FCA377"/>
                    </a:solidFill>
                  </a:tcPr>
                </a:tc>
                <a:tc>
                  <a:txBody>
                    <a:bodyPr/>
                    <a:lstStyle/>
                    <a:p>
                      <a:pPr algn="r" fontAlgn="b"/>
                      <a:r>
                        <a:rPr lang="en-US" sz="300" b="0" i="0" u="none" strike="noStrike">
                          <a:solidFill>
                            <a:srgbClr val="000000"/>
                          </a:solidFill>
                          <a:latin typeface="Calibri"/>
                        </a:rPr>
                        <a:t>51.9</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57.8</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53.2</a:t>
                      </a:r>
                    </a:p>
                  </a:txBody>
                  <a:tcPr marL="1295" marR="1295" marT="129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55.0</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57.0</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54.4</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49.3</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79.0</a:t>
                      </a:r>
                    </a:p>
                  </a:txBody>
                  <a:tcPr marL="1295" marR="1295" marT="1295" marB="0" anchor="b">
                    <a:lnL>
                      <a:noFill/>
                    </a:lnL>
                    <a:lnR>
                      <a:noFill/>
                    </a:lnR>
                    <a:lnT>
                      <a:noFill/>
                    </a:lnT>
                    <a:lnB>
                      <a:noFill/>
                    </a:lnB>
                    <a:solidFill>
                      <a:srgbClr val="FB9273"/>
                    </a:solidFill>
                  </a:tcPr>
                </a:tc>
                <a:tc>
                  <a:txBody>
                    <a:bodyPr/>
                    <a:lstStyle/>
                    <a:p>
                      <a:pPr algn="r" fontAlgn="b"/>
                      <a:r>
                        <a:rPr lang="en-US" sz="300" b="0" i="0" u="none" strike="noStrike">
                          <a:solidFill>
                            <a:srgbClr val="000000"/>
                          </a:solidFill>
                          <a:latin typeface="Calibri"/>
                        </a:rPr>
                        <a:t>16.2</a:t>
                      </a:r>
                    </a:p>
                  </a:txBody>
                  <a:tcPr marL="1295" marR="1295" marT="129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72.7</a:t>
                      </a:r>
                    </a:p>
                  </a:txBody>
                  <a:tcPr marL="1295" marR="1295" marT="1295" marB="0" anchor="b">
                    <a:lnL>
                      <a:noFill/>
                    </a:lnL>
                    <a:lnR>
                      <a:noFill/>
                    </a:lnR>
                    <a:lnT>
                      <a:noFill/>
                    </a:lnT>
                    <a:lnB>
                      <a:noFill/>
                    </a:lnB>
                    <a:solidFill>
                      <a:srgbClr val="FB9D75"/>
                    </a:solidFill>
                  </a:tcPr>
                </a:tc>
                <a:tc>
                  <a:txBody>
                    <a:bodyPr/>
                    <a:lstStyle/>
                    <a:p>
                      <a:pPr algn="r" fontAlgn="b"/>
                      <a:r>
                        <a:rPr lang="en-US" sz="300" b="0" i="0" u="none" strike="noStrike">
                          <a:solidFill>
                            <a:srgbClr val="000000"/>
                          </a:solidFill>
                          <a:latin typeface="Calibri"/>
                        </a:rPr>
                        <a:t>19.1</a:t>
                      </a:r>
                    </a:p>
                  </a:txBody>
                  <a:tcPr marL="1295" marR="1295" marT="129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78.8</a:t>
                      </a:r>
                    </a:p>
                  </a:txBody>
                  <a:tcPr marL="1295" marR="1295" marT="1295" marB="0" anchor="b">
                    <a:lnL>
                      <a:noFill/>
                    </a:lnL>
                    <a:lnR>
                      <a:noFill/>
                    </a:lnR>
                    <a:lnT>
                      <a:noFill/>
                    </a:lnT>
                    <a:lnB>
                      <a:noFill/>
                    </a:lnB>
                    <a:solidFill>
                      <a:srgbClr val="FB9273"/>
                    </a:solidFill>
                  </a:tcPr>
                </a:tc>
                <a:tc>
                  <a:txBody>
                    <a:bodyPr/>
                    <a:lstStyle/>
                    <a:p>
                      <a:pPr algn="r" fontAlgn="b"/>
                      <a:r>
                        <a:rPr lang="en-US" sz="300" b="0" i="0" u="none" strike="noStrike">
                          <a:solidFill>
                            <a:srgbClr val="000000"/>
                          </a:solidFill>
                          <a:latin typeface="Calibri"/>
                        </a:rPr>
                        <a:t>21.0</a:t>
                      </a:r>
                    </a:p>
                  </a:txBody>
                  <a:tcPr marL="1295" marR="1295" marT="129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68.4</a:t>
                      </a:r>
                    </a:p>
                  </a:txBody>
                  <a:tcPr marL="1295" marR="1295" marT="1295" marB="0" anchor="b">
                    <a:lnL>
                      <a:noFill/>
                    </a:lnL>
                    <a:lnR>
                      <a:noFill/>
                    </a:lnR>
                    <a:lnT>
                      <a:noFill/>
                    </a:lnT>
                    <a:lnB>
                      <a:noFill/>
                    </a:lnB>
                    <a:solidFill>
                      <a:srgbClr val="FCA577"/>
                    </a:solidFill>
                  </a:tcPr>
                </a:tc>
                <a:tc>
                  <a:txBody>
                    <a:bodyPr/>
                    <a:lstStyle/>
                    <a:p>
                      <a:pPr algn="r" fontAlgn="b"/>
                      <a:r>
                        <a:rPr lang="en-US" sz="300" b="0" i="0" u="none" strike="noStrike">
                          <a:solidFill>
                            <a:srgbClr val="000000"/>
                          </a:solidFill>
                          <a:latin typeface="Calibri"/>
                        </a:rPr>
                        <a:t>16.7</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43.5</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19.3</a:t>
                      </a:r>
                    </a:p>
                  </a:txBody>
                  <a:tcPr marL="1295" marR="1295" marT="129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39.9</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16.8</a:t>
                      </a:r>
                    </a:p>
                  </a:txBody>
                  <a:tcPr marL="1295" marR="1295" marT="129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40.9</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15.1</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38.0</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14.2</a:t>
                      </a:r>
                    </a:p>
                  </a:txBody>
                  <a:tcPr marL="1295" marR="1295" marT="129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52.9</a:t>
                      </a:r>
                    </a:p>
                  </a:txBody>
                  <a:tcPr marL="1295" marR="1295" marT="1295"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36.1</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51.6</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37.8</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39.1</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44.5</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43.0</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47.6</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35.2</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44.7</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37.9</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38.8</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35.7</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43.6</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41.1</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62.4</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25.2</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52.2</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55.8</a:t>
                      </a:r>
                    </a:p>
                  </a:txBody>
                  <a:tcPr marL="1295" marR="1295" marT="1295" marB="0" anchor="b">
                    <a:lnL>
                      <a:noFill/>
                    </a:lnL>
                    <a:lnR>
                      <a:noFill/>
                    </a:lnR>
                    <a:lnT>
                      <a:noFill/>
                    </a:lnT>
                    <a:lnB>
                      <a:noFill/>
                    </a:lnB>
                    <a:solidFill>
                      <a:srgbClr val="FDBD7B"/>
                    </a:solidFill>
                  </a:tcPr>
                </a:tc>
                <a:tc>
                  <a:txBody>
                    <a:bodyPr/>
                    <a:lstStyle/>
                    <a:p>
                      <a:pPr algn="r" fontAlgn="b"/>
                      <a:r>
                        <a:rPr lang="en-US" sz="300" b="0" i="0" u="none" strike="noStrike">
                          <a:solidFill>
                            <a:srgbClr val="000000"/>
                          </a:solidFill>
                          <a:latin typeface="Calibri"/>
                        </a:rPr>
                        <a:t>20.7</a:t>
                      </a:r>
                    </a:p>
                  </a:txBody>
                  <a:tcPr marL="1295" marR="1295" marT="129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54.5</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24.1</a:t>
                      </a:r>
                    </a:p>
                  </a:txBody>
                  <a:tcPr marL="1295" marR="1295" marT="1295" marB="0" anchor="b">
                    <a:lnL>
                      <a:noFill/>
                    </a:lnL>
                    <a:lnR>
                      <a:noFill/>
                    </a:lnR>
                    <a:lnT>
                      <a:noFill/>
                    </a:lnT>
                    <a:lnB>
                      <a:noFill/>
                    </a:lnB>
                    <a:solidFill>
                      <a:srgbClr val="D7DF81"/>
                    </a:solidFill>
                  </a:tcPr>
                </a:tc>
              </a:tr>
              <a:tr h="49195">
                <a:tc>
                  <a:txBody>
                    <a:bodyPr/>
                    <a:lstStyle/>
                    <a:p>
                      <a:pPr algn="l" fontAlgn="b"/>
                      <a:r>
                        <a:rPr lang="en-US" sz="300" b="0" i="0" u="none" strike="noStrike">
                          <a:solidFill>
                            <a:srgbClr val="000000"/>
                          </a:solidFill>
                          <a:latin typeface="Calibri"/>
                        </a:rPr>
                        <a:t>ADVANCE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57.3</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12.7</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54.9</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14.6</a:t>
                      </a:r>
                    </a:p>
                  </a:txBody>
                  <a:tcPr marL="1295" marR="1295" marT="129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55.4</a:t>
                      </a:r>
                    </a:p>
                  </a:txBody>
                  <a:tcPr marL="1295" marR="1295" marT="1295" marB="0" anchor="b">
                    <a:lnL>
                      <a:noFill/>
                    </a:lnL>
                    <a:lnR>
                      <a:noFill/>
                    </a:lnR>
                    <a:lnT>
                      <a:noFill/>
                    </a:lnT>
                    <a:lnB>
                      <a:noFill/>
                    </a:lnB>
                    <a:solidFill>
                      <a:srgbClr val="FDBD7C"/>
                    </a:solidFill>
                  </a:tcPr>
                </a:tc>
                <a:tc>
                  <a:txBody>
                    <a:bodyPr/>
                    <a:lstStyle/>
                    <a:p>
                      <a:pPr algn="r" fontAlgn="b"/>
                      <a:r>
                        <a:rPr lang="en-US" sz="300" b="0" i="0" u="none" strike="noStrike">
                          <a:solidFill>
                            <a:srgbClr val="000000"/>
                          </a:solidFill>
                          <a:latin typeface="Calibri"/>
                        </a:rPr>
                        <a:t>18.3</a:t>
                      </a:r>
                    </a:p>
                  </a:txBody>
                  <a:tcPr marL="1295" marR="1295" marT="1295"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57.0</a:t>
                      </a:r>
                    </a:p>
                  </a:txBody>
                  <a:tcPr marL="1295" marR="1295" marT="129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12.7</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52.7</a:t>
                      </a:r>
                    </a:p>
                  </a:txBody>
                  <a:tcPr marL="1295" marR="1295" marT="1295"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38.8</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52.5</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44.8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53.9</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48.1</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53.3</a:t>
                      </a:r>
                    </a:p>
                  </a:txBody>
                  <a:tcPr marL="1295" marR="1295" marT="129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46.6</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53.1</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50.2</a:t>
                      </a:r>
                    </a:p>
                  </a:txBody>
                  <a:tcPr marL="1295" marR="1295" marT="129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56.4</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51.7</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52.5</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54.9</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54.3</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55.1</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64.6</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13.8</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61.4</a:t>
                      </a:r>
                    </a:p>
                  </a:txBody>
                  <a:tcPr marL="1295" marR="1295" marT="1295" marB="0" anchor="b">
                    <a:lnL>
                      <a:noFill/>
                    </a:lnL>
                    <a:lnR>
                      <a:noFill/>
                    </a:lnR>
                    <a:lnT>
                      <a:noFill/>
                    </a:lnT>
                    <a:lnB>
                      <a:noFill/>
                    </a:lnB>
                    <a:solidFill>
                      <a:srgbClr val="FCB279"/>
                    </a:solidFill>
                  </a:tcPr>
                </a:tc>
                <a:tc>
                  <a:txBody>
                    <a:bodyPr/>
                    <a:lstStyle/>
                    <a:p>
                      <a:pPr algn="r" fontAlgn="b"/>
                      <a:r>
                        <a:rPr lang="en-US" sz="300" b="0" i="0" u="none" strike="noStrike">
                          <a:solidFill>
                            <a:srgbClr val="000000"/>
                          </a:solidFill>
                          <a:latin typeface="Calibri"/>
                        </a:rPr>
                        <a:t>12.8</a:t>
                      </a:r>
                    </a:p>
                  </a:txBody>
                  <a:tcPr marL="1295" marR="1295" marT="129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64.5</a:t>
                      </a:r>
                    </a:p>
                  </a:txBody>
                  <a:tcPr marL="1295" marR="1295" marT="129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13.1</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66.2</a:t>
                      </a:r>
                    </a:p>
                  </a:txBody>
                  <a:tcPr marL="1295" marR="1295" marT="1295" marB="0" anchor="b">
                    <a:lnL>
                      <a:noFill/>
                    </a:lnL>
                    <a:lnR>
                      <a:noFill/>
                    </a:lnR>
                    <a:lnT>
                      <a:noFill/>
                    </a:lnT>
                    <a:lnB>
                      <a:noFill/>
                    </a:lnB>
                    <a:solidFill>
                      <a:srgbClr val="FCA978"/>
                    </a:solidFill>
                  </a:tcPr>
                </a:tc>
                <a:tc>
                  <a:txBody>
                    <a:bodyPr/>
                    <a:lstStyle/>
                    <a:p>
                      <a:pPr algn="r" fontAlgn="b"/>
                      <a:r>
                        <a:rPr lang="en-US" sz="300" b="0" i="0" u="none" strike="noStrike">
                          <a:solidFill>
                            <a:srgbClr val="000000"/>
                          </a:solidFill>
                          <a:latin typeface="Calibri"/>
                        </a:rPr>
                        <a:t>13.6</a:t>
                      </a:r>
                    </a:p>
                  </a:txBody>
                  <a:tcPr marL="1295" marR="1295" marT="129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39.6</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15.8</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35.5</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11.6</a:t>
                      </a:r>
                    </a:p>
                  </a:txBody>
                  <a:tcPr marL="1295" marR="1295" marT="129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38.2</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10.9</a:t>
                      </a:r>
                    </a:p>
                  </a:txBody>
                  <a:tcPr marL="1295" marR="1295" marT="1295"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7.2</a:t>
                      </a:r>
                    </a:p>
                  </a:txBody>
                  <a:tcPr marL="1295" marR="1295" marT="1295" marB="0" anchor="b">
                    <a:lnL>
                      <a:noFill/>
                    </a:lnL>
                    <a:lnR>
                      <a:noFill/>
                    </a:lnR>
                    <a:lnT>
                      <a:noFill/>
                    </a:lnT>
                    <a:lnB>
                      <a:noFill/>
                    </a:lnB>
                    <a:solidFill>
                      <a:srgbClr val="6DC07B"/>
                    </a:solidFill>
                  </a:tcPr>
                </a:tc>
                <a:tc>
                  <a:txBody>
                    <a:bodyPr/>
                    <a:lstStyle/>
                    <a:p>
                      <a:pPr algn="r" fontAlgn="b"/>
                      <a:r>
                        <a:rPr lang="en-US" sz="300" b="0" i="0" u="none" strike="noStrike">
                          <a:solidFill>
                            <a:srgbClr val="000000"/>
                          </a:solidFill>
                          <a:latin typeface="Calibri"/>
                        </a:rPr>
                        <a:t>45.3</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36.6</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47.3</a:t>
                      </a:r>
                    </a:p>
                  </a:txBody>
                  <a:tcPr marL="1295" marR="1295" marT="1295" marB="0" anchor="b">
                    <a:lnL>
                      <a:noFill/>
                    </a:lnL>
                    <a:lnR>
                      <a:noFill/>
                    </a:lnR>
                    <a:lnT>
                      <a:noFill/>
                    </a:lnT>
                    <a:lnB>
                      <a:noFill/>
                    </a:lnB>
                    <a:solidFill>
                      <a:srgbClr val="FECC7F"/>
                    </a:solidFill>
                  </a:tcPr>
                </a:tc>
                <a:tc>
                  <a:txBody>
                    <a:bodyPr/>
                    <a:lstStyle/>
                    <a:p>
                      <a:pPr algn="r" fontAlgn="b"/>
                      <a:r>
                        <a:rPr lang="en-US" sz="300" b="0" i="0" u="none" strike="noStrike">
                          <a:solidFill>
                            <a:srgbClr val="000000"/>
                          </a:solidFill>
                          <a:latin typeface="Calibri"/>
                        </a:rPr>
                        <a:t>40.6</a:t>
                      </a:r>
                    </a:p>
                  </a:txBody>
                  <a:tcPr marL="1295" marR="1295" marT="129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45.0</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42.1</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48.7</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40.2</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44.0</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46.6</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47.4</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45.3</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44.7</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46.5</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46.5</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19.0</a:t>
                      </a:r>
                    </a:p>
                  </a:txBody>
                  <a:tcPr marL="1295" marR="1295" marT="129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44.8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13.2</a:t>
                      </a:r>
                    </a:p>
                  </a:txBody>
                  <a:tcPr marL="1295" marR="1295" marT="129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48.3</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13.3</a:t>
                      </a:r>
                    </a:p>
                  </a:txBody>
                  <a:tcPr marL="1295" marR="1295" marT="129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51.9</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13.6</a:t>
                      </a:r>
                    </a:p>
                  </a:txBody>
                  <a:tcPr marL="1295" marR="1295" marT="1295" marB="0" anchor="b">
                    <a:lnL>
                      <a:noFill/>
                    </a:lnL>
                    <a:lnR>
                      <a:noFill/>
                    </a:lnR>
                    <a:lnT>
                      <a:noFill/>
                    </a:lnT>
                    <a:lnB>
                      <a:noFill/>
                    </a:lnB>
                    <a:solidFill>
                      <a:srgbClr val="95CC7D"/>
                    </a:solidFill>
                  </a:tcPr>
                </a:tc>
              </a:tr>
              <a:tr h="49195">
                <a:tc>
                  <a:txBody>
                    <a:bodyPr/>
                    <a:lstStyle/>
                    <a:p>
                      <a:pPr algn="l" fontAlgn="b"/>
                      <a:r>
                        <a:rPr lang="en-US" sz="300" b="0" i="0" u="none" strike="noStrike">
                          <a:solidFill>
                            <a:srgbClr val="000000"/>
                          </a:solidFill>
                          <a:latin typeface="Calibri"/>
                        </a:rPr>
                        <a:t>ACCORD BP Standard Therapy</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46.8</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30.4</a:t>
                      </a:r>
                    </a:p>
                  </a:txBody>
                  <a:tcPr marL="1295" marR="1295" marT="129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27.9</a:t>
                      </a:r>
                    </a:p>
                  </a:txBody>
                  <a:tcPr marL="1295" marR="1295" marT="129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54.3</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35.1</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53.0</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32.0</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41.5</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21.5</a:t>
                      </a:r>
                    </a:p>
                  </a:txBody>
                  <a:tcPr marL="1295" marR="1295" marT="129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44.7</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24.1</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50.6</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34.7</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49.5</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62.6</a:t>
                      </a:r>
                    </a:p>
                  </a:txBody>
                  <a:tcPr marL="1295" marR="1295" marT="129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32.3</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63.3</a:t>
                      </a:r>
                    </a:p>
                  </a:txBody>
                  <a:tcPr marL="1295" marR="1295" marT="129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39.1</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66.3</a:t>
                      </a:r>
                    </a:p>
                  </a:txBody>
                  <a:tcPr marL="1295" marR="1295" marT="1295" marB="0" anchor="b">
                    <a:lnL>
                      <a:noFill/>
                    </a:lnL>
                    <a:lnR>
                      <a:noFill/>
                    </a:lnR>
                    <a:lnT>
                      <a:noFill/>
                    </a:lnT>
                    <a:lnB>
                      <a:noFill/>
                    </a:lnB>
                    <a:solidFill>
                      <a:srgbClr val="FCA978"/>
                    </a:solidFill>
                  </a:tcPr>
                </a:tc>
                <a:tc>
                  <a:txBody>
                    <a:bodyPr/>
                    <a:lstStyle/>
                    <a:p>
                      <a:pPr algn="r" fontAlgn="b"/>
                      <a:r>
                        <a:rPr lang="en-US" sz="300" b="0" i="0" u="none" strike="noStrike">
                          <a:solidFill>
                            <a:srgbClr val="000000"/>
                          </a:solidFill>
                          <a:latin typeface="Calibri"/>
                        </a:rPr>
                        <a:t>49.3</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63.5</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42.4</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52.8</a:t>
                      </a:r>
                    </a:p>
                  </a:txBody>
                  <a:tcPr marL="1295" marR="1295" marT="1295"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37.0</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49.4</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36.2</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54.4</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38.3</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52.5</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36.2</a:t>
                      </a:r>
                    </a:p>
                  </a:txBody>
                  <a:tcPr marL="1295" marR="1295" marT="129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46.5</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30.0</a:t>
                      </a:r>
                    </a:p>
                  </a:txBody>
                  <a:tcPr marL="1295" marR="1295" marT="1295"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28.5</a:t>
                      </a:r>
                    </a:p>
                  </a:txBody>
                  <a:tcPr marL="1295" marR="1295" marT="129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46.9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34.8</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50.9</a:t>
                      </a:r>
                    </a:p>
                  </a:txBody>
                  <a:tcPr marL="1295" marR="1295" marT="129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31.9</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42.2</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20.0</a:t>
                      </a:r>
                    </a:p>
                  </a:txBody>
                  <a:tcPr marL="1295" marR="1295" marT="1295" marB="0" anchor="b">
                    <a:lnL>
                      <a:noFill/>
                    </a:lnL>
                    <a:lnR>
                      <a:noFill/>
                    </a:lnR>
                    <a:lnT>
                      <a:noFill/>
                    </a:lnT>
                    <a:lnB>
                      <a:noFill/>
                    </a:lnB>
                    <a:solidFill>
                      <a:srgbClr val="BDD780"/>
                    </a:solidFill>
                  </a:tcPr>
                </a:tc>
                <a:tc>
                  <a:txBody>
                    <a:bodyPr/>
                    <a:lstStyle/>
                    <a:p>
                      <a:pPr algn="r" fontAlgn="b"/>
                      <a:r>
                        <a:rPr lang="en-US" sz="300" b="0" i="0" u="none" strike="noStrike">
                          <a:solidFill>
                            <a:srgbClr val="000000"/>
                          </a:solidFill>
                          <a:latin typeface="Calibri"/>
                        </a:rPr>
                        <a:t>41.7</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23.1</a:t>
                      </a:r>
                    </a:p>
                  </a:txBody>
                  <a:tcPr marL="1295" marR="1295" marT="129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49.3</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31.7</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48.3</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28.8</a:t>
                      </a:r>
                    </a:p>
                  </a:txBody>
                  <a:tcPr marL="1295" marR="1295" marT="129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58.3</a:t>
                      </a:r>
                    </a:p>
                  </a:txBody>
                  <a:tcPr marL="1295" marR="1295" marT="1295" marB="0" anchor="b">
                    <a:lnL>
                      <a:noFill/>
                    </a:lnL>
                    <a:lnR>
                      <a:noFill/>
                    </a:lnR>
                    <a:lnT>
                      <a:noFill/>
                    </a:lnT>
                    <a:lnB>
                      <a:noFill/>
                    </a:lnB>
                    <a:solidFill>
                      <a:srgbClr val="FDB87B"/>
                    </a:solidFill>
                  </a:tcPr>
                </a:tc>
                <a:tc>
                  <a:txBody>
                    <a:bodyPr/>
                    <a:lstStyle/>
                    <a:p>
                      <a:pPr algn="r" fontAlgn="b"/>
                      <a:r>
                        <a:rPr lang="en-US" sz="300" b="0" i="0" u="none" strike="noStrike">
                          <a:solidFill>
                            <a:srgbClr val="000000"/>
                          </a:solidFill>
                          <a:latin typeface="Calibri"/>
                        </a:rPr>
                        <a:t>28.8</a:t>
                      </a:r>
                    </a:p>
                  </a:txBody>
                  <a:tcPr marL="1295" marR="1295" marT="129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56.0</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39.6</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63.1</a:t>
                      </a:r>
                    </a:p>
                  </a:txBody>
                  <a:tcPr marL="1295" marR="1295" marT="129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45.7</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60.7</a:t>
                      </a:r>
                    </a:p>
                  </a:txBody>
                  <a:tcPr marL="1295" marR="1295" marT="129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43.0</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45.9</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38.9</a:t>
                      </a:r>
                    </a:p>
                  </a:txBody>
                  <a:tcPr marL="1295" marR="1295" marT="129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47.0</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37.2</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52.5</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38.6</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54.0</a:t>
                      </a:r>
                    </a:p>
                  </a:txBody>
                  <a:tcPr marL="1295" marR="1295" marT="129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38.1</a:t>
                      </a:r>
                    </a:p>
                  </a:txBody>
                  <a:tcPr marL="1295" marR="1295" marT="1295" marB="0" anchor="b">
                    <a:lnL>
                      <a:noFill/>
                    </a:lnL>
                    <a:lnR>
                      <a:noFill/>
                    </a:lnR>
                    <a:lnT>
                      <a:noFill/>
                    </a:lnT>
                    <a:lnB>
                      <a:noFill/>
                    </a:lnB>
                    <a:solidFill>
                      <a:srgbClr val="FFDD82"/>
                    </a:solidFill>
                  </a:tcPr>
                </a:tc>
              </a:tr>
              <a:tr h="49195">
                <a:tc>
                  <a:txBody>
                    <a:bodyPr/>
                    <a:lstStyle/>
                    <a:p>
                      <a:pPr algn="l" fontAlgn="b"/>
                      <a:r>
                        <a:rPr lang="en-US" sz="300" b="0" i="0" u="none" strike="noStrike">
                          <a:solidFill>
                            <a:srgbClr val="000000"/>
                          </a:solidFill>
                          <a:latin typeface="Calibri"/>
                        </a:rPr>
                        <a:t>ACCORD BP Intensive Therapy</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42.5</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27.9</a:t>
                      </a:r>
                    </a:p>
                  </a:txBody>
                  <a:tcPr marL="1295" marR="1295" marT="129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46.7</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28.6</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49.8</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32.7</a:t>
                      </a:r>
                    </a:p>
                  </a:txBody>
                  <a:tcPr marL="1295" marR="1295" marT="129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48.9</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29.2</a:t>
                      </a:r>
                    </a:p>
                  </a:txBody>
                  <a:tcPr marL="1295" marR="1295" marT="129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43.5</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15.1</a:t>
                      </a:r>
                    </a:p>
                  </a:txBody>
                  <a:tcPr marL="1295" marR="1295" marT="129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41.6</a:t>
                      </a:r>
                    </a:p>
                  </a:txBody>
                  <a:tcPr marL="1295" marR="1295" marT="129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24.2</a:t>
                      </a:r>
                    </a:p>
                  </a:txBody>
                  <a:tcPr marL="1295" marR="1295" marT="129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48.4</a:t>
                      </a:r>
                    </a:p>
                  </a:txBody>
                  <a:tcPr marL="1295" marR="1295" marT="129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31.7</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43.4</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29.0</a:t>
                      </a:r>
                    </a:p>
                  </a:txBody>
                  <a:tcPr marL="1295" marR="1295" marT="129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54.4</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35.3</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55.9</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36.5</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63.6</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60.3</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39.8</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47.5</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33.8</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44.3</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32.2</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56.8</a:t>
                      </a:r>
                    </a:p>
                  </a:txBody>
                  <a:tcPr marL="1295" marR="1295" marT="129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52.0</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34.9</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36.7</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28.7</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37.2</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29.2</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43.6</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31.4</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41.3</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32.3</a:t>
                      </a:r>
                    </a:p>
                  </a:txBody>
                  <a:tcPr marL="1295" marR="1295" marT="129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36.1</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13.9</a:t>
                      </a:r>
                    </a:p>
                  </a:txBody>
                  <a:tcPr marL="1295" marR="1295" marT="129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36.9</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20.8</a:t>
                      </a:r>
                    </a:p>
                  </a:txBody>
                  <a:tcPr marL="1295" marR="1295" marT="129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40.6</a:t>
                      </a:r>
                    </a:p>
                  </a:txBody>
                  <a:tcPr marL="1295" marR="1295" marT="129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28.4</a:t>
                      </a:r>
                    </a:p>
                  </a:txBody>
                  <a:tcPr marL="1295" marR="1295" marT="129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45.1</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28.7</a:t>
                      </a:r>
                    </a:p>
                  </a:txBody>
                  <a:tcPr marL="1295" marR="1295" marT="129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44.2</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25.5</a:t>
                      </a:r>
                    </a:p>
                  </a:txBody>
                  <a:tcPr marL="1295" marR="1295" marT="129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46.9</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31.9</a:t>
                      </a:r>
                    </a:p>
                  </a:txBody>
                  <a:tcPr marL="1295" marR="1295" marT="129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53.3</a:t>
                      </a:r>
                    </a:p>
                  </a:txBody>
                  <a:tcPr marL="1295" marR="1295" marT="129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35.9</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54.6</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34.9</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30.7</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38.3</a:t>
                      </a:r>
                    </a:p>
                  </a:txBody>
                  <a:tcPr marL="1295" marR="1295" marT="129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37.8</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35.7</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41.2</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39.2</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40.8</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39.0</a:t>
                      </a:r>
                    </a:p>
                  </a:txBody>
                  <a:tcPr marL="1295" marR="1295" marT="1295" marB="0" anchor="b">
                    <a:lnL>
                      <a:noFill/>
                    </a:lnL>
                    <a:lnR>
                      <a:noFill/>
                    </a:lnR>
                    <a:lnT>
                      <a:noFill/>
                    </a:lnT>
                    <a:lnB>
                      <a:noFill/>
                    </a:lnB>
                    <a:solidFill>
                      <a:srgbClr val="FFDC81"/>
                    </a:solidFill>
                  </a:tcPr>
                </a:tc>
              </a:tr>
              <a:tr h="49195">
                <a:tc>
                  <a:txBody>
                    <a:bodyPr/>
                    <a:lstStyle/>
                    <a:p>
                      <a:pPr algn="l" fontAlgn="b"/>
                      <a:r>
                        <a:rPr lang="en-US" sz="300" b="0" i="0" u="none" strike="noStrike">
                          <a:solidFill>
                            <a:srgbClr val="000000"/>
                          </a:solidFill>
                          <a:latin typeface="Calibri"/>
                        </a:rPr>
                        <a:t>ACCORD BP Full</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43.9</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27.9</a:t>
                      </a:r>
                    </a:p>
                  </a:txBody>
                  <a:tcPr marL="1295" marR="1295" marT="129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45.4</a:t>
                      </a:r>
                    </a:p>
                  </a:txBody>
                  <a:tcPr marL="1295" marR="1295" marT="129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29.2</a:t>
                      </a:r>
                    </a:p>
                  </a:txBody>
                  <a:tcPr marL="1295" marR="1295" marT="129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53.0</a:t>
                      </a:r>
                    </a:p>
                  </a:txBody>
                  <a:tcPr marL="1295" marR="1295" marT="1295" marB="0" anchor="b">
                    <a:lnL>
                      <a:noFill/>
                    </a:lnL>
                    <a:lnR>
                      <a:noFill/>
                    </a:lnR>
                    <a:lnT>
                      <a:noFill/>
                    </a:lnT>
                    <a:lnB>
                      <a:noFill/>
                    </a:lnB>
                    <a:solidFill>
                      <a:srgbClr val="FDC27C"/>
                    </a:solidFill>
                  </a:tcPr>
                </a:tc>
                <a:tc>
                  <a:txBody>
                    <a:bodyPr/>
                    <a:lstStyle/>
                    <a:p>
                      <a:pPr algn="r" fontAlgn="b"/>
                      <a:r>
                        <a:rPr lang="en-US" sz="300" b="0" i="0" u="none" strike="noStrike">
                          <a:solidFill>
                            <a:srgbClr val="000000"/>
                          </a:solidFill>
                          <a:latin typeface="Calibri"/>
                        </a:rPr>
                        <a:t>34.0</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51.8</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29.3</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44.3</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17.7</a:t>
                      </a:r>
                    </a:p>
                  </a:txBody>
                  <a:tcPr marL="1295" marR="1295" marT="129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43.2</a:t>
                      </a:r>
                    </a:p>
                  </a:txBody>
                  <a:tcPr marL="1295" marR="1295" marT="129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25.3</a:t>
                      </a:r>
                    </a:p>
                  </a:txBody>
                  <a:tcPr marL="1295" marR="1295" marT="129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49.1</a:t>
                      </a:r>
                    </a:p>
                  </a:txBody>
                  <a:tcPr marL="1295" marR="1295" marT="129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34.8</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50.1</a:t>
                      </a:r>
                    </a:p>
                  </a:txBody>
                  <a:tcPr marL="1295" marR="1295" marT="1295"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28.2</a:t>
                      </a:r>
                    </a:p>
                  </a:txBody>
                  <a:tcPr marL="1295" marR="1295" marT="129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58.9</a:t>
                      </a:r>
                    </a:p>
                  </a:txBody>
                  <a:tcPr marL="1295" marR="1295" marT="129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33.6</a:t>
                      </a:r>
                    </a:p>
                  </a:txBody>
                  <a:tcPr marL="1295" marR="1295" marT="129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60.4</a:t>
                      </a:r>
                    </a:p>
                  </a:txBody>
                  <a:tcPr marL="1295" marR="1295" marT="129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41.2</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64.3</a:t>
                      </a:r>
                    </a:p>
                  </a:txBody>
                  <a:tcPr marL="1295" marR="1295" marT="129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63.3</a:t>
                      </a:r>
                    </a:p>
                  </a:txBody>
                  <a:tcPr marL="1295" marR="1295" marT="129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41.1</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49.9</a:t>
                      </a:r>
                    </a:p>
                  </a:txBody>
                  <a:tcPr marL="1295" marR="1295" marT="129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35.1</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48.2</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34.4</a:t>
                      </a:r>
                    </a:p>
                  </a:txBody>
                  <a:tcPr marL="1295" marR="1295" marT="129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51.8</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56.2</a:t>
                      </a:r>
                    </a:p>
                  </a:txBody>
                  <a:tcPr marL="1295" marR="1295" marT="1295" marB="0" anchor="b">
                    <a:lnL>
                      <a:noFill/>
                    </a:lnL>
                    <a:lnR>
                      <a:noFill/>
                    </a:lnR>
                    <a:lnT>
                      <a:noFill/>
                    </a:lnT>
                    <a:lnB>
                      <a:noFill/>
                    </a:lnB>
                    <a:solidFill>
                      <a:srgbClr val="FDBC7B"/>
                    </a:solidFill>
                  </a:tcPr>
                </a:tc>
                <a:tc>
                  <a:txBody>
                    <a:bodyPr/>
                    <a:lstStyle/>
                    <a:p>
                      <a:pPr algn="r" fontAlgn="b"/>
                      <a:r>
                        <a:rPr lang="en-US" sz="300" b="0" i="0" u="none" strike="noStrike">
                          <a:solidFill>
                            <a:srgbClr val="000000"/>
                          </a:solidFill>
                          <a:latin typeface="Calibri"/>
                        </a:rPr>
                        <a:t>36.0</a:t>
                      </a:r>
                    </a:p>
                  </a:txBody>
                  <a:tcPr marL="1295" marR="1295" marT="129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43.5</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28.4</a:t>
                      </a:r>
                    </a:p>
                  </a:txBody>
                  <a:tcPr marL="1295" marR="1295" marT="129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42.2</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30.1</a:t>
                      </a:r>
                    </a:p>
                  </a:txBody>
                  <a:tcPr marL="1295" marR="1295" marT="129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48.0</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34.2</a:t>
                      </a:r>
                    </a:p>
                  </a:txBody>
                  <a:tcPr marL="1295" marR="1295" marT="129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46.2</a:t>
                      </a:r>
                    </a:p>
                  </a:txBody>
                  <a:tcPr marL="1295" marR="1295" marT="129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30.3</a:t>
                      </a:r>
                    </a:p>
                  </a:txBody>
                  <a:tcPr marL="1295" marR="1295" marT="129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39.6</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16.9</a:t>
                      </a:r>
                    </a:p>
                  </a:txBody>
                  <a:tcPr marL="1295" marR="1295" marT="129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40.6</a:t>
                      </a:r>
                    </a:p>
                  </a:txBody>
                  <a:tcPr marL="1295" marR="1295" marT="129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22.3</a:t>
                      </a:r>
                    </a:p>
                  </a:txBody>
                  <a:tcPr marL="1295" marR="1295" marT="129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46.0</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31.1</a:t>
                      </a:r>
                    </a:p>
                  </a:txBody>
                  <a:tcPr marL="1295" marR="1295" marT="129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44.4</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27.1</a:t>
                      </a:r>
                    </a:p>
                  </a:txBody>
                  <a:tcPr marL="1295" marR="1295" marT="129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52.4</a:t>
                      </a:r>
                    </a:p>
                  </a:txBody>
                  <a:tcPr marL="1295" marR="1295" marT="129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30.5</a:t>
                      </a:r>
                    </a:p>
                  </a:txBody>
                  <a:tcPr marL="1295" marR="1295" marT="129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51.7</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34.9</a:t>
                      </a:r>
                    </a:p>
                  </a:txBody>
                  <a:tcPr marL="1295" marR="1295" marT="129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57.5</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39.2</a:t>
                      </a:r>
                    </a:p>
                  </a:txBody>
                  <a:tcPr marL="1295" marR="1295" marT="129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57.5</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38.6</a:t>
                      </a:r>
                    </a:p>
                  </a:txBody>
                  <a:tcPr marL="1295" marR="1295" marT="129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37.4</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40.0</a:t>
                      </a:r>
                    </a:p>
                  </a:txBody>
                  <a:tcPr marL="1295" marR="1295" marT="129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37.6</a:t>
                      </a:r>
                    </a:p>
                  </a:txBody>
                  <a:tcPr marL="1295" marR="1295" marT="129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37.5</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44.2</a:t>
                      </a:r>
                    </a:p>
                  </a:txBody>
                  <a:tcPr marL="1295" marR="1295" marT="129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40.3</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47.9</a:t>
                      </a:r>
                    </a:p>
                  </a:txBody>
                  <a:tcPr marL="1295" marR="1295" marT="129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39.3</a:t>
                      </a:r>
                    </a:p>
                  </a:txBody>
                  <a:tcPr marL="1295" marR="1295" marT="1295" marB="0" anchor="b">
                    <a:lnL>
                      <a:noFill/>
                    </a:lnL>
                    <a:lnR>
                      <a:noFill/>
                    </a:lnR>
                    <a:lnT>
                      <a:noFill/>
                    </a:lnT>
                    <a:lnB>
                      <a:noFill/>
                    </a:lnB>
                    <a:solidFill>
                      <a:srgbClr val="FFDB81"/>
                    </a:solidFill>
                  </a:tcPr>
                </a:tc>
              </a:tr>
              <a:tr h="49195">
                <a:tc>
                  <a:txBody>
                    <a:bodyPr/>
                    <a:lstStyle/>
                    <a:p>
                      <a:pPr algn="l" fontAlgn="b"/>
                      <a:endParaRPr lang="en-US" sz="300" b="0"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dirty="0">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r>
                        <a:rPr lang="en-US" sz="300" b="1" i="0" u="none" strike="noStrike">
                          <a:solidFill>
                            <a:srgbClr val="000000"/>
                          </a:solidFill>
                          <a:latin typeface="Calibri"/>
                        </a:rPr>
                        <a:t>OVERALL MODEL RANKING RESULTS</a:t>
                      </a: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1295" marR="1295" marT="1295" marB="0" anchor="b">
                    <a:lnL>
                      <a:noFill/>
                    </a:lnL>
                    <a:lnR>
                      <a:noFill/>
                    </a:lnR>
                    <a:lnT>
                      <a:noFill/>
                    </a:lnT>
                    <a:lnB>
                      <a:noFill/>
                    </a:lnB>
                  </a:tcPr>
                </a:tc>
              </a:tr>
              <a:tr h="49195">
                <a:tc>
                  <a:txBody>
                    <a:bodyPr/>
                    <a:lstStyle/>
                    <a:p>
                      <a:pPr algn="l" fontAlgn="b"/>
                      <a:r>
                        <a:rPr lang="en-US" sz="300" b="0" i="0" u="none" strike="noStrike">
                          <a:solidFill>
                            <a:srgbClr val="000000"/>
                          </a:solidFill>
                          <a:latin typeface="Calibri"/>
                        </a:rPr>
                        <a:t>Method_A1c</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a:solidFill>
                            <a:srgbClr val="000000"/>
                          </a:solidFill>
                          <a:latin typeface="Calibri"/>
                        </a:rPr>
                        <a:t>Method_BMI</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a:solidFill>
                            <a:srgbClr val="000000"/>
                          </a:solidFill>
                          <a:latin typeface="Calibri"/>
                        </a:rPr>
                        <a:t>Method_BP</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a:solidFill>
                            <a:srgbClr val="000000"/>
                          </a:solidFill>
                          <a:latin typeface="Calibri"/>
                        </a:rPr>
                        <a:t>Method_Lipids</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a:solidFill>
                            <a:srgbClr val="000000"/>
                          </a:solidFill>
                          <a:latin typeface="Calibri"/>
                        </a:rPr>
                        <a:t>Method_Smoke</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a:solidFill>
                            <a:srgbClr val="000000"/>
                          </a:solidFill>
                          <a:latin typeface="Calibri"/>
                        </a:rPr>
                        <a:t>Method_MI</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Method_Stroke</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2</a:t>
                      </a:r>
                    </a:p>
                  </a:txBody>
                  <a:tcPr marL="1295" marR="1295" marT="1295" marB="0" anchor="b">
                    <a:lnL>
                      <a:noFill/>
                    </a:lnL>
                    <a:lnR>
                      <a:noFill/>
                    </a:lnR>
                    <a:lnT>
                      <a:noFill/>
                    </a:lnT>
                    <a:lnB>
                      <a:noFill/>
                    </a:lnB>
                    <a:solidFill>
                      <a:srgbClr val="C8CA9A"/>
                    </a:solidFill>
                  </a:tcPr>
                </a:tc>
                <a:tc>
                  <a:txBody>
                    <a:bodyPr/>
                    <a:lstStyle/>
                    <a:p>
                      <a:pPr algn="r" fontAlgn="b"/>
                      <a:r>
                        <a:rPr lang="en-US" sz="300" b="1" i="0" u="none" strike="noStrike">
                          <a:solidFill>
                            <a:srgbClr val="000000"/>
                          </a:solidFill>
                          <a:latin typeface="Calibri"/>
                        </a:rPr>
                        <a:t>4</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3</a:t>
                      </a:r>
                    </a:p>
                  </a:txBody>
                  <a:tcPr marL="1295" marR="1295" marT="1295" marB="0" anchor="b">
                    <a:lnL>
                      <a:noFill/>
                    </a:lnL>
                    <a:lnR>
                      <a:noFill/>
                    </a:lnR>
                    <a:lnT>
                      <a:noFill/>
                    </a:lnT>
                    <a:lnB>
                      <a:noFill/>
                    </a:lnB>
                    <a:solidFill>
                      <a:srgbClr val="FDC07C"/>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a:solidFill>
                            <a:srgbClr val="000000"/>
                          </a:solidFill>
                          <a:latin typeface="Calibri"/>
                        </a:rPr>
                        <a:t>Method_DeathCHD</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Method_DeathStroke</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r>
              <a:tr h="49195">
                <a:tc>
                  <a:txBody>
                    <a:bodyPr/>
                    <a:lstStyle/>
                    <a:p>
                      <a:pPr algn="l" fontAlgn="b"/>
                      <a:r>
                        <a:rPr lang="en-US" sz="300" b="0" i="0" u="none" strike="noStrike">
                          <a:solidFill>
                            <a:srgbClr val="000000"/>
                          </a:solidFill>
                          <a:latin typeface="Calibri"/>
                        </a:rPr>
                        <a:t>Method_TimeImprove</a:t>
                      </a:r>
                    </a:p>
                  </a:txBody>
                  <a:tcPr marL="1295" marR="1295" marT="1295" marB="0" anchor="b">
                    <a:lnL>
                      <a:noFill/>
                    </a:lnL>
                    <a:lnR>
                      <a:noFill/>
                    </a:lnR>
                    <a:lnT>
                      <a:noFill/>
                    </a:lnT>
                    <a:lnB>
                      <a:noFill/>
                    </a:lnB>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1</a:t>
                      </a:r>
                    </a:p>
                  </a:txBody>
                  <a:tcPr marL="1295" marR="1295" marT="1295" marB="0" anchor="b">
                    <a:lnL>
                      <a:noFill/>
                    </a:lnL>
                    <a:lnR>
                      <a:noFill/>
                    </a:lnR>
                    <a:lnT>
                      <a:noFill/>
                    </a:lnT>
                    <a:lnB>
                      <a:noFill/>
                    </a:lnB>
                    <a:solidFill>
                      <a:srgbClr val="F8696B"/>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c>
                  <a:txBody>
                    <a:bodyPr/>
                    <a:lstStyle/>
                    <a:p>
                      <a:pPr algn="r" fontAlgn="b"/>
                      <a:r>
                        <a:rPr lang="en-US" sz="300" b="1" i="0" u="none" strike="noStrike">
                          <a:solidFill>
                            <a:srgbClr val="000000"/>
                          </a:solidFill>
                          <a:latin typeface="Calibri"/>
                        </a:rPr>
                        <a:t>0</a:t>
                      </a:r>
                    </a:p>
                  </a:txBody>
                  <a:tcPr marL="1295" marR="1295" marT="1295" marB="0" anchor="b">
                    <a:lnL>
                      <a:noFill/>
                    </a:lnL>
                    <a:lnR>
                      <a:noFill/>
                    </a:lnR>
                    <a:lnT>
                      <a:noFill/>
                    </a:lnT>
                    <a:lnB>
                      <a:noFill/>
                    </a:lnB>
                    <a:solidFill>
                      <a:srgbClr val="5A8AC6"/>
                    </a:solidFill>
                  </a:tcPr>
                </a:tc>
              </a:tr>
              <a:tr h="49195">
                <a:tc>
                  <a:txBody>
                    <a:bodyPr/>
                    <a:lstStyle/>
                    <a:p>
                      <a:pPr algn="l" fontAlgn="b"/>
                      <a:r>
                        <a:rPr lang="en-US" sz="300" b="0" i="0" u="none" strike="noStrike" dirty="0">
                          <a:solidFill>
                            <a:srgbClr val="000000"/>
                          </a:solidFill>
                          <a:latin typeface="Calibri"/>
                        </a:rPr>
                        <a:t>Weighted Mean</a:t>
                      </a:r>
                    </a:p>
                  </a:txBody>
                  <a:tcPr marL="1295" marR="1295" marT="1295" marB="0" anchor="b">
                    <a:lnL>
                      <a:noFill/>
                    </a:lnL>
                    <a:lnR>
                      <a:noFill/>
                    </a:lnR>
                    <a:lnT>
                      <a:noFill/>
                    </a:lnT>
                    <a:lnB>
                      <a:noFill/>
                    </a:lnB>
                  </a:tcPr>
                </a:tc>
                <a:tc>
                  <a:txBody>
                    <a:bodyPr/>
                    <a:lstStyle/>
                    <a:p>
                      <a:pPr algn="r" fontAlgn="b"/>
                      <a:r>
                        <a:rPr lang="en-US" sz="300" b="0" i="0" u="none" strike="noStrike">
                          <a:solidFill>
                            <a:srgbClr val="000000"/>
                          </a:solidFill>
                          <a:latin typeface="Calibri"/>
                        </a:rPr>
                        <a:t>18.51</a:t>
                      </a:r>
                    </a:p>
                  </a:txBody>
                  <a:tcPr marL="1295" marR="1295" marT="129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18.92</a:t>
                      </a:r>
                    </a:p>
                  </a:txBody>
                  <a:tcPr marL="1295" marR="1295" marT="1295" marB="0" anchor="b">
                    <a:lnL>
                      <a:noFill/>
                    </a:lnL>
                    <a:lnR>
                      <a:noFill/>
                    </a:lnR>
                    <a:lnT>
                      <a:noFill/>
                    </a:lnT>
                    <a:lnB>
                      <a:noFill/>
                    </a:lnB>
                    <a:solidFill>
                      <a:srgbClr val="66BF7B"/>
                    </a:solidFill>
                  </a:tcPr>
                </a:tc>
                <a:tc>
                  <a:txBody>
                    <a:bodyPr/>
                    <a:lstStyle/>
                    <a:p>
                      <a:pPr algn="r" fontAlgn="b"/>
                      <a:r>
                        <a:rPr lang="en-US" sz="300" b="0" i="0" u="none" strike="noStrike">
                          <a:solidFill>
                            <a:srgbClr val="000000"/>
                          </a:solidFill>
                          <a:latin typeface="Calibri"/>
                        </a:rPr>
                        <a:t>19.78</a:t>
                      </a:r>
                    </a:p>
                  </a:txBody>
                  <a:tcPr marL="1295" marR="1295" marT="1295" marB="0" anchor="b">
                    <a:lnL>
                      <a:noFill/>
                    </a:lnL>
                    <a:lnR>
                      <a:noFill/>
                    </a:lnR>
                    <a:lnT>
                      <a:noFill/>
                    </a:lnT>
                    <a:lnB>
                      <a:noFill/>
                    </a:lnB>
                    <a:solidFill>
                      <a:srgbClr val="6EC17B"/>
                    </a:solidFill>
                  </a:tcPr>
                </a:tc>
                <a:tc>
                  <a:txBody>
                    <a:bodyPr/>
                    <a:lstStyle/>
                    <a:p>
                      <a:pPr algn="r" fontAlgn="b"/>
                      <a:r>
                        <a:rPr lang="en-US" sz="300" b="0" i="0" u="none" strike="noStrike" dirty="0">
                          <a:solidFill>
                            <a:srgbClr val="000000"/>
                          </a:solidFill>
                          <a:latin typeface="Calibri"/>
                        </a:rPr>
                        <a:t>20.04</a:t>
                      </a:r>
                    </a:p>
                  </a:txBody>
                  <a:tcPr marL="1295" marR="1295" marT="1295" marB="0" anchor="b">
                    <a:lnL>
                      <a:noFill/>
                    </a:lnL>
                    <a:lnR>
                      <a:noFill/>
                    </a:lnR>
                    <a:lnT>
                      <a:noFill/>
                    </a:lnT>
                    <a:lnB>
                      <a:noFill/>
                    </a:lnB>
                    <a:solidFill>
                      <a:srgbClr val="70C17B"/>
                    </a:solidFill>
                  </a:tcPr>
                </a:tc>
                <a:tc>
                  <a:txBody>
                    <a:bodyPr/>
                    <a:lstStyle/>
                    <a:p>
                      <a:pPr algn="r" fontAlgn="b"/>
                      <a:r>
                        <a:rPr lang="en-US" sz="300" b="0" i="0" u="none" strike="noStrike">
                          <a:solidFill>
                            <a:srgbClr val="000000"/>
                          </a:solidFill>
                          <a:latin typeface="Calibri"/>
                        </a:rPr>
                        <a:t>20.51</a:t>
                      </a:r>
                    </a:p>
                  </a:txBody>
                  <a:tcPr marL="1295" marR="1295" marT="1295" marB="0" anchor="b">
                    <a:lnL>
                      <a:noFill/>
                    </a:lnL>
                    <a:lnR>
                      <a:noFill/>
                    </a:lnR>
                    <a:lnT>
                      <a:noFill/>
                    </a:lnT>
                    <a:lnB>
                      <a:noFill/>
                    </a:lnB>
                    <a:solidFill>
                      <a:srgbClr val="74C37C"/>
                    </a:solidFill>
                  </a:tcPr>
                </a:tc>
                <a:tc>
                  <a:txBody>
                    <a:bodyPr/>
                    <a:lstStyle/>
                    <a:p>
                      <a:pPr algn="r" fontAlgn="b"/>
                      <a:r>
                        <a:rPr lang="en-US" sz="300" b="0" i="0" u="none" strike="noStrike">
                          <a:solidFill>
                            <a:srgbClr val="000000"/>
                          </a:solidFill>
                          <a:latin typeface="Calibri"/>
                        </a:rPr>
                        <a:t>20.72</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20.73</a:t>
                      </a:r>
                    </a:p>
                  </a:txBody>
                  <a:tcPr marL="1295" marR="1295" marT="129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20.92</a:t>
                      </a:r>
                    </a:p>
                  </a:txBody>
                  <a:tcPr marL="1295" marR="1295" marT="129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21.48</a:t>
                      </a:r>
                    </a:p>
                  </a:txBody>
                  <a:tcPr marL="1295" marR="1295" marT="129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21.66</a:t>
                      </a:r>
                    </a:p>
                  </a:txBody>
                  <a:tcPr marL="1295" marR="1295" marT="1295" marB="0" anchor="b">
                    <a:lnL>
                      <a:noFill/>
                    </a:lnL>
                    <a:lnR>
                      <a:noFill/>
                    </a:lnR>
                    <a:lnT>
                      <a:noFill/>
                    </a:lnT>
                    <a:lnB>
                      <a:noFill/>
                    </a:lnB>
                    <a:solidFill>
                      <a:srgbClr val="7EC57C"/>
                    </a:solidFill>
                  </a:tcPr>
                </a:tc>
                <a:tc>
                  <a:txBody>
                    <a:bodyPr/>
                    <a:lstStyle/>
                    <a:p>
                      <a:pPr algn="r" fontAlgn="b"/>
                      <a:r>
                        <a:rPr lang="en-US" sz="300" b="0" i="0" u="none" strike="noStrike">
                          <a:solidFill>
                            <a:srgbClr val="000000"/>
                          </a:solidFill>
                          <a:latin typeface="Calibri"/>
                        </a:rPr>
                        <a:t>22.5</a:t>
                      </a:r>
                    </a:p>
                  </a:txBody>
                  <a:tcPr marL="1295" marR="1295" marT="1295"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22.63</a:t>
                      </a:r>
                    </a:p>
                  </a:txBody>
                  <a:tcPr marL="1295" marR="1295" marT="1295" marB="0" anchor="b">
                    <a:lnL>
                      <a:noFill/>
                    </a:lnL>
                    <a:lnR>
                      <a:noFill/>
                    </a:lnR>
                    <a:lnT>
                      <a:noFill/>
                    </a:lnT>
                    <a:lnB>
                      <a:noFill/>
                    </a:lnB>
                    <a:solidFill>
                      <a:srgbClr val="87C87D"/>
                    </a:solidFill>
                  </a:tcPr>
                </a:tc>
                <a:tc>
                  <a:txBody>
                    <a:bodyPr/>
                    <a:lstStyle/>
                    <a:p>
                      <a:pPr algn="r" fontAlgn="b"/>
                      <a:r>
                        <a:rPr lang="en-US" sz="300" b="0" i="0" u="none" strike="noStrike">
                          <a:solidFill>
                            <a:srgbClr val="000000"/>
                          </a:solidFill>
                          <a:latin typeface="Calibri"/>
                        </a:rPr>
                        <a:t>22.88</a:t>
                      </a:r>
                    </a:p>
                  </a:txBody>
                  <a:tcPr marL="1295" marR="1295" marT="129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23.2</a:t>
                      </a:r>
                    </a:p>
                  </a:txBody>
                  <a:tcPr marL="1295" marR="1295" marT="129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23.57</a:t>
                      </a:r>
                    </a:p>
                  </a:txBody>
                  <a:tcPr marL="1295" marR="1295" marT="129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23.77</a:t>
                      </a:r>
                    </a:p>
                  </a:txBody>
                  <a:tcPr marL="1295" marR="1295" marT="129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25.67</a:t>
                      </a:r>
                    </a:p>
                  </a:txBody>
                  <a:tcPr marL="1295" marR="1295" marT="129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27.65</a:t>
                      </a:r>
                    </a:p>
                  </a:txBody>
                  <a:tcPr marL="1295" marR="1295" marT="129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27.91</a:t>
                      </a:r>
                    </a:p>
                  </a:txBody>
                  <a:tcPr marL="1295" marR="1295" marT="129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30.56</a:t>
                      </a:r>
                    </a:p>
                  </a:txBody>
                  <a:tcPr marL="1295" marR="1295" marT="129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31.15</a:t>
                      </a:r>
                    </a:p>
                  </a:txBody>
                  <a:tcPr marL="1295" marR="1295" marT="129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31.41</a:t>
                      </a:r>
                    </a:p>
                  </a:txBody>
                  <a:tcPr marL="1295" marR="1295" marT="129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32.09</a:t>
                      </a:r>
                    </a:p>
                  </a:txBody>
                  <a:tcPr marL="1295" marR="1295" marT="129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33.88</a:t>
                      </a:r>
                    </a:p>
                  </a:txBody>
                  <a:tcPr marL="1295" marR="1295" marT="129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33.89</a:t>
                      </a:r>
                    </a:p>
                  </a:txBody>
                  <a:tcPr marL="1295" marR="1295" marT="129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34.14</a:t>
                      </a:r>
                    </a:p>
                  </a:txBody>
                  <a:tcPr marL="1295" marR="1295" marT="129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34.43</a:t>
                      </a:r>
                    </a:p>
                  </a:txBody>
                  <a:tcPr marL="1295" marR="1295" marT="129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35.32</a:t>
                      </a:r>
                    </a:p>
                  </a:txBody>
                  <a:tcPr marL="1295" marR="1295" marT="129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35.69</a:t>
                      </a:r>
                    </a:p>
                  </a:txBody>
                  <a:tcPr marL="1295" marR="1295" marT="129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35.7</a:t>
                      </a:r>
                    </a:p>
                  </a:txBody>
                  <a:tcPr marL="1295" marR="1295" marT="129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36.1</a:t>
                      </a:r>
                    </a:p>
                  </a:txBody>
                  <a:tcPr marL="1295" marR="1295" marT="129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36.12</a:t>
                      </a:r>
                    </a:p>
                  </a:txBody>
                  <a:tcPr marL="1295" marR="1295" marT="129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36.34</a:t>
                      </a:r>
                    </a:p>
                  </a:txBody>
                  <a:tcPr marL="1295" marR="1295" marT="129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37.7</a:t>
                      </a:r>
                    </a:p>
                  </a:txBody>
                  <a:tcPr marL="1295" marR="1295" marT="129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37.9</a:t>
                      </a:r>
                    </a:p>
                  </a:txBody>
                  <a:tcPr marL="1295" marR="1295" marT="129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38.1</a:t>
                      </a:r>
                    </a:p>
                  </a:txBody>
                  <a:tcPr marL="1295" marR="1295" marT="129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38.96</a:t>
                      </a:r>
                    </a:p>
                  </a:txBody>
                  <a:tcPr marL="1295" marR="1295" marT="129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39.15</a:t>
                      </a:r>
                    </a:p>
                  </a:txBody>
                  <a:tcPr marL="1295" marR="1295" marT="129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39.45</a:t>
                      </a:r>
                    </a:p>
                  </a:txBody>
                  <a:tcPr marL="1295" marR="1295" marT="129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39.65</a:t>
                      </a:r>
                    </a:p>
                  </a:txBody>
                  <a:tcPr marL="1295" marR="1295" marT="129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39.92</a:t>
                      </a:r>
                    </a:p>
                  </a:txBody>
                  <a:tcPr marL="1295" marR="1295" marT="129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40.18</a:t>
                      </a:r>
                    </a:p>
                  </a:txBody>
                  <a:tcPr marL="1295" marR="1295" marT="129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40.52</a:t>
                      </a:r>
                    </a:p>
                  </a:txBody>
                  <a:tcPr marL="1295" marR="1295" marT="129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40.76</a:t>
                      </a:r>
                    </a:p>
                  </a:txBody>
                  <a:tcPr marL="1295" marR="1295" marT="129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41.61</a:t>
                      </a:r>
                    </a:p>
                  </a:txBody>
                  <a:tcPr marL="1295" marR="1295" marT="1295"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42.15</a:t>
                      </a:r>
                    </a:p>
                  </a:txBody>
                  <a:tcPr marL="1295" marR="1295" marT="129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42.85</a:t>
                      </a:r>
                    </a:p>
                  </a:txBody>
                  <a:tcPr marL="1295" marR="1295" marT="129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43.02</a:t>
                      </a:r>
                    </a:p>
                  </a:txBody>
                  <a:tcPr marL="1295" marR="1295" marT="129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43.71</a:t>
                      </a:r>
                    </a:p>
                  </a:txBody>
                  <a:tcPr marL="1295" marR="1295" marT="129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44.55</a:t>
                      </a:r>
                    </a:p>
                  </a:txBody>
                  <a:tcPr marL="1295" marR="1295" marT="129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44.57</a:t>
                      </a:r>
                    </a:p>
                  </a:txBody>
                  <a:tcPr marL="1295" marR="1295" marT="129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44.99</a:t>
                      </a:r>
                    </a:p>
                  </a:txBody>
                  <a:tcPr marL="1295" marR="1295" marT="1295" marB="0" anchor="b">
                    <a:lnL>
                      <a:noFill/>
                    </a:lnL>
                    <a:lnR>
                      <a:noFill/>
                    </a:lnR>
                    <a:lnT>
                      <a:noFill/>
                    </a:lnT>
                    <a:lnB>
                      <a:noFill/>
                    </a:lnB>
                    <a:solidFill>
                      <a:srgbClr val="FCB179"/>
                    </a:solidFill>
                  </a:tcPr>
                </a:tc>
                <a:tc>
                  <a:txBody>
                    <a:bodyPr/>
                    <a:lstStyle/>
                    <a:p>
                      <a:pPr algn="r" fontAlgn="b"/>
                      <a:r>
                        <a:rPr lang="en-US" sz="300" b="0" i="0" u="none" strike="noStrike">
                          <a:solidFill>
                            <a:srgbClr val="000000"/>
                          </a:solidFill>
                          <a:latin typeface="Calibri"/>
                        </a:rPr>
                        <a:t>45.38</a:t>
                      </a:r>
                    </a:p>
                  </a:txBody>
                  <a:tcPr marL="1295" marR="1295" marT="129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45.46</a:t>
                      </a:r>
                    </a:p>
                  </a:txBody>
                  <a:tcPr marL="1295" marR="1295" marT="1295" marB="0" anchor="b">
                    <a:lnL>
                      <a:noFill/>
                    </a:lnL>
                    <a:lnR>
                      <a:noFill/>
                    </a:lnR>
                    <a:lnT>
                      <a:noFill/>
                    </a:lnT>
                    <a:lnB>
                      <a:noFill/>
                    </a:lnB>
                    <a:solidFill>
                      <a:srgbClr val="FCAD79"/>
                    </a:solidFill>
                  </a:tcPr>
                </a:tc>
                <a:tc>
                  <a:txBody>
                    <a:bodyPr/>
                    <a:lstStyle/>
                    <a:p>
                      <a:pPr algn="r" fontAlgn="b"/>
                      <a:r>
                        <a:rPr lang="en-US" sz="300" b="0" i="0" u="none" strike="noStrike">
                          <a:solidFill>
                            <a:srgbClr val="000000"/>
                          </a:solidFill>
                          <a:latin typeface="Calibri"/>
                        </a:rPr>
                        <a:t>46.3</a:t>
                      </a:r>
                    </a:p>
                  </a:txBody>
                  <a:tcPr marL="1295" marR="1295" marT="1295" marB="0" anchor="b">
                    <a:lnL>
                      <a:noFill/>
                    </a:lnL>
                    <a:lnR>
                      <a:noFill/>
                    </a:lnR>
                    <a:lnT>
                      <a:noFill/>
                    </a:lnT>
                    <a:lnB>
                      <a:noFill/>
                    </a:lnB>
                    <a:solidFill>
                      <a:srgbClr val="FCA877"/>
                    </a:solidFill>
                  </a:tcPr>
                </a:tc>
                <a:tc>
                  <a:txBody>
                    <a:bodyPr/>
                    <a:lstStyle/>
                    <a:p>
                      <a:pPr algn="r" fontAlgn="b"/>
                      <a:r>
                        <a:rPr lang="en-US" sz="300" b="0" i="0" u="none" strike="noStrike">
                          <a:solidFill>
                            <a:srgbClr val="000000"/>
                          </a:solidFill>
                          <a:latin typeface="Calibri"/>
                        </a:rPr>
                        <a:t>46.87</a:t>
                      </a:r>
                    </a:p>
                  </a:txBody>
                  <a:tcPr marL="1295" marR="1295" marT="1295" marB="0" anchor="b">
                    <a:lnL>
                      <a:noFill/>
                    </a:lnL>
                    <a:lnR>
                      <a:noFill/>
                    </a:lnR>
                    <a:lnT>
                      <a:noFill/>
                    </a:lnT>
                    <a:lnB>
                      <a:noFill/>
                    </a:lnB>
                    <a:solidFill>
                      <a:srgbClr val="FCA477"/>
                    </a:solidFill>
                  </a:tcPr>
                </a:tc>
                <a:tc>
                  <a:txBody>
                    <a:bodyPr/>
                    <a:lstStyle/>
                    <a:p>
                      <a:pPr algn="r" fontAlgn="b"/>
                      <a:r>
                        <a:rPr lang="en-US" sz="300" b="0" i="0" u="none" strike="noStrike">
                          <a:solidFill>
                            <a:srgbClr val="000000"/>
                          </a:solidFill>
                          <a:latin typeface="Calibri"/>
                        </a:rPr>
                        <a:t>47.07</a:t>
                      </a:r>
                    </a:p>
                  </a:txBody>
                  <a:tcPr marL="1295" marR="1295" marT="1295" marB="0" anchor="b">
                    <a:lnL>
                      <a:noFill/>
                    </a:lnL>
                    <a:lnR>
                      <a:noFill/>
                    </a:lnR>
                    <a:lnT>
                      <a:noFill/>
                    </a:lnT>
                    <a:lnB>
                      <a:noFill/>
                    </a:lnB>
                    <a:solidFill>
                      <a:srgbClr val="FCA376"/>
                    </a:solidFill>
                  </a:tcPr>
                </a:tc>
                <a:tc>
                  <a:txBody>
                    <a:bodyPr/>
                    <a:lstStyle/>
                    <a:p>
                      <a:pPr algn="r" fontAlgn="b"/>
                      <a:r>
                        <a:rPr lang="en-US" sz="300" b="0" i="0" u="none" strike="noStrike">
                          <a:solidFill>
                            <a:srgbClr val="000000"/>
                          </a:solidFill>
                          <a:latin typeface="Calibri"/>
                        </a:rPr>
                        <a:t>47.24</a:t>
                      </a:r>
                    </a:p>
                  </a:txBody>
                  <a:tcPr marL="1295" marR="1295" marT="1295" marB="0" anchor="b">
                    <a:lnL>
                      <a:noFill/>
                    </a:lnL>
                    <a:lnR>
                      <a:noFill/>
                    </a:lnR>
                    <a:lnT>
                      <a:noFill/>
                    </a:lnT>
                    <a:lnB>
                      <a:noFill/>
                    </a:lnB>
                    <a:solidFill>
                      <a:srgbClr val="FCA276"/>
                    </a:solidFill>
                  </a:tcPr>
                </a:tc>
                <a:tc>
                  <a:txBody>
                    <a:bodyPr/>
                    <a:lstStyle/>
                    <a:p>
                      <a:pPr algn="r" fontAlgn="b"/>
                      <a:r>
                        <a:rPr lang="en-US" sz="300" b="0" i="0" u="none" strike="noStrike">
                          <a:solidFill>
                            <a:srgbClr val="000000"/>
                          </a:solidFill>
                          <a:latin typeface="Calibri"/>
                        </a:rPr>
                        <a:t>47.62</a:t>
                      </a:r>
                    </a:p>
                  </a:txBody>
                  <a:tcPr marL="1295" marR="1295" marT="1295" marB="0" anchor="b">
                    <a:lnL>
                      <a:noFill/>
                    </a:lnL>
                    <a:lnR>
                      <a:noFill/>
                    </a:lnR>
                    <a:lnT>
                      <a:noFill/>
                    </a:lnT>
                    <a:lnB>
                      <a:noFill/>
                    </a:lnB>
                    <a:solidFill>
                      <a:srgbClr val="FB9F76"/>
                    </a:solidFill>
                  </a:tcPr>
                </a:tc>
                <a:tc>
                  <a:txBody>
                    <a:bodyPr/>
                    <a:lstStyle/>
                    <a:p>
                      <a:pPr algn="r" fontAlgn="b"/>
                      <a:r>
                        <a:rPr lang="en-US" sz="300" b="0" i="0" u="none" strike="noStrike">
                          <a:solidFill>
                            <a:srgbClr val="000000"/>
                          </a:solidFill>
                          <a:latin typeface="Calibri"/>
                        </a:rPr>
                        <a:t>47.7</a:t>
                      </a:r>
                    </a:p>
                  </a:txBody>
                  <a:tcPr marL="1295" marR="1295" marT="1295"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51.37</a:t>
                      </a:r>
                    </a:p>
                  </a:txBody>
                  <a:tcPr marL="1295" marR="1295" marT="1295" marB="0" anchor="b">
                    <a:lnL>
                      <a:noFill/>
                    </a:lnL>
                    <a:lnR>
                      <a:noFill/>
                    </a:lnR>
                    <a:lnT>
                      <a:noFill/>
                    </a:lnT>
                    <a:lnB>
                      <a:noFill/>
                    </a:lnB>
                    <a:solidFill>
                      <a:srgbClr val="FA8671"/>
                    </a:solidFill>
                  </a:tcPr>
                </a:tc>
                <a:tc>
                  <a:txBody>
                    <a:bodyPr/>
                    <a:lstStyle/>
                    <a:p>
                      <a:pPr algn="r" fontAlgn="b"/>
                      <a:r>
                        <a:rPr lang="en-US" sz="300" b="0" i="0" u="none" strike="noStrike">
                          <a:solidFill>
                            <a:srgbClr val="000000"/>
                          </a:solidFill>
                          <a:latin typeface="Calibri"/>
                        </a:rPr>
                        <a:t>53.41</a:t>
                      </a:r>
                    </a:p>
                  </a:txBody>
                  <a:tcPr marL="1295" marR="1295" marT="1295" marB="0" anchor="b">
                    <a:lnL>
                      <a:noFill/>
                    </a:lnL>
                    <a:lnR>
                      <a:noFill/>
                    </a:lnR>
                    <a:lnT>
                      <a:noFill/>
                    </a:lnT>
                    <a:lnB>
                      <a:noFill/>
                    </a:lnB>
                    <a:solidFill>
                      <a:srgbClr val="F9786E"/>
                    </a:solidFill>
                  </a:tcPr>
                </a:tc>
                <a:tc>
                  <a:txBody>
                    <a:bodyPr/>
                    <a:lstStyle/>
                    <a:p>
                      <a:pPr algn="r" fontAlgn="b"/>
                      <a:r>
                        <a:rPr lang="en-US" sz="300" b="0" i="0" u="none" strike="noStrike">
                          <a:solidFill>
                            <a:srgbClr val="000000"/>
                          </a:solidFill>
                          <a:latin typeface="Calibri"/>
                        </a:rPr>
                        <a:t>55.47</a:t>
                      </a:r>
                    </a:p>
                  </a:txBody>
                  <a:tcPr marL="1295" marR="1295" marT="1295" marB="0" anchor="b">
                    <a:lnL>
                      <a:noFill/>
                    </a:lnL>
                    <a:lnR>
                      <a:noFill/>
                    </a:lnR>
                    <a:lnT>
                      <a:noFill/>
                    </a:lnT>
                    <a:lnB>
                      <a:noFill/>
                    </a:lnB>
                    <a:solidFill>
                      <a:srgbClr val="F96A6C"/>
                    </a:solidFill>
                  </a:tcPr>
                </a:tc>
                <a:tc>
                  <a:txBody>
                    <a:bodyPr/>
                    <a:lstStyle/>
                    <a:p>
                      <a:pPr algn="r" fontAlgn="b"/>
                      <a:r>
                        <a:rPr lang="en-US" sz="300" b="0" i="0" u="none" strike="noStrike" dirty="0">
                          <a:solidFill>
                            <a:srgbClr val="000000"/>
                          </a:solidFill>
                          <a:latin typeface="Calibri"/>
                        </a:rPr>
                        <a:t>55.58</a:t>
                      </a:r>
                    </a:p>
                  </a:txBody>
                  <a:tcPr marL="1295" marR="1295" marT="1295" marB="0" anchor="b">
                    <a:lnL>
                      <a:noFill/>
                    </a:lnL>
                    <a:lnR>
                      <a:noFill/>
                    </a:lnR>
                    <a:lnT>
                      <a:noFill/>
                    </a:lnT>
                    <a:lnB>
                      <a:noFill/>
                    </a:lnB>
                    <a:solidFill>
                      <a:srgbClr val="F8696B"/>
                    </a:solidFill>
                  </a:tcPr>
                </a:tc>
              </a:tr>
            </a:tbl>
          </a:graphicData>
        </a:graphic>
      </p:graphicFrame>
      <p:sp>
        <p:nvSpPr>
          <p:cNvPr id="2" name="Title 1"/>
          <p:cNvSpPr>
            <a:spLocks noGrp="1"/>
          </p:cNvSpPr>
          <p:nvPr>
            <p:ph type="title"/>
          </p:nvPr>
        </p:nvSpPr>
        <p:spPr/>
        <p:txBody>
          <a:bodyPr/>
          <a:lstStyle/>
          <a:p>
            <a:r>
              <a:rPr lang="en-US" dirty="0" smtClean="0"/>
              <a:t>The Reference Model: Results</a:t>
            </a:r>
            <a:endParaRPr lang="en-US" dirty="0"/>
          </a:p>
        </p:txBody>
      </p:sp>
      <p:sp>
        <p:nvSpPr>
          <p:cNvPr id="7" name="TextBox 6"/>
          <p:cNvSpPr txBox="1"/>
          <p:nvPr/>
        </p:nvSpPr>
        <p:spPr>
          <a:xfrm>
            <a:off x="914407" y="2514600"/>
            <a:ext cx="1371600" cy="369332"/>
          </a:xfrm>
          <a:prstGeom prst="rect">
            <a:avLst/>
          </a:prstGeom>
          <a:noFill/>
        </p:spPr>
        <p:txBody>
          <a:bodyPr wrap="square" rtlCol="0">
            <a:spAutoFit/>
          </a:bodyPr>
          <a:lstStyle/>
          <a:p>
            <a:endParaRPr lang="en-US" dirty="0"/>
          </a:p>
        </p:txBody>
      </p:sp>
      <p:sp>
        <p:nvSpPr>
          <p:cNvPr id="8" name="Rectangle 7"/>
          <p:cNvSpPr/>
          <p:nvPr/>
        </p:nvSpPr>
        <p:spPr>
          <a:xfrm>
            <a:off x="228600" y="2514600"/>
            <a:ext cx="12192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Models</a:t>
            </a:r>
            <a:endParaRPr lang="en-US" sz="1400" dirty="0"/>
          </a:p>
        </p:txBody>
      </p:sp>
      <p:sp>
        <p:nvSpPr>
          <p:cNvPr id="9" name="Rectangle 8"/>
          <p:cNvSpPr/>
          <p:nvPr/>
        </p:nvSpPr>
        <p:spPr>
          <a:xfrm>
            <a:off x="228600" y="3124200"/>
            <a:ext cx="12192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FITNESS SCORE</a:t>
            </a:r>
            <a:endParaRPr lang="en-US" sz="1400" dirty="0"/>
          </a:p>
        </p:txBody>
      </p:sp>
      <p:sp>
        <p:nvSpPr>
          <p:cNvPr id="12" name="Rectangle 11"/>
          <p:cNvSpPr/>
          <p:nvPr/>
        </p:nvSpPr>
        <p:spPr>
          <a:xfrm>
            <a:off x="228600" y="4267200"/>
            <a:ext cx="12192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RANK MODELS</a:t>
            </a:r>
            <a:endParaRPr lang="en-US" sz="1400" dirty="0"/>
          </a:p>
        </p:txBody>
      </p:sp>
      <p:sp>
        <p:nvSpPr>
          <p:cNvPr id="16" name="TextBox 15"/>
          <p:cNvSpPr txBox="1"/>
          <p:nvPr/>
        </p:nvSpPr>
        <p:spPr>
          <a:xfrm>
            <a:off x="1447800" y="2297668"/>
            <a:ext cx="3733800" cy="369332"/>
          </a:xfrm>
          <a:prstGeom prst="rect">
            <a:avLst/>
          </a:prstGeom>
          <a:noFill/>
        </p:spPr>
        <p:txBody>
          <a:bodyPr wrap="square" rtlCol="0">
            <a:spAutoFit/>
          </a:bodyPr>
          <a:lstStyle/>
          <a:p>
            <a:pPr algn="ctr"/>
            <a:r>
              <a:rPr lang="en-US" dirty="0" smtClean="0">
                <a:solidFill>
                  <a:srgbClr val="5A8AC6"/>
                </a:solidFill>
              </a:rPr>
              <a:t>Without Biomarker Hypothesis</a:t>
            </a:r>
            <a:endParaRPr lang="en-US" dirty="0">
              <a:solidFill>
                <a:srgbClr val="5A8AC6"/>
              </a:solidFill>
            </a:endParaRPr>
          </a:p>
        </p:txBody>
      </p:sp>
      <p:sp>
        <p:nvSpPr>
          <p:cNvPr id="17" name="TextBox 16"/>
          <p:cNvSpPr txBox="1"/>
          <p:nvPr/>
        </p:nvSpPr>
        <p:spPr>
          <a:xfrm>
            <a:off x="5181600" y="2297668"/>
            <a:ext cx="3733800" cy="369332"/>
          </a:xfrm>
          <a:prstGeom prst="rect">
            <a:avLst/>
          </a:prstGeom>
          <a:noFill/>
        </p:spPr>
        <p:txBody>
          <a:bodyPr wrap="square" rtlCol="0">
            <a:spAutoFit/>
          </a:bodyPr>
          <a:lstStyle/>
          <a:p>
            <a:pPr algn="ctr"/>
            <a:r>
              <a:rPr lang="en-US" dirty="0" smtClean="0">
                <a:solidFill>
                  <a:srgbClr val="F8696B"/>
                </a:solidFill>
              </a:rPr>
              <a:t>With Biomarker Hypothesis</a:t>
            </a:r>
            <a:endParaRPr lang="en-US" dirty="0">
              <a:solidFill>
                <a:srgbClr val="F8696B"/>
              </a:solidFill>
            </a:endParaRPr>
          </a:p>
        </p:txBody>
      </p:sp>
      <p:cxnSp>
        <p:nvCxnSpPr>
          <p:cNvPr id="23" name="Elbow Connector 22"/>
          <p:cNvCxnSpPr/>
          <p:nvPr/>
        </p:nvCxnSpPr>
        <p:spPr>
          <a:xfrm rot="5400000">
            <a:off x="1257300" y="2552700"/>
            <a:ext cx="838200" cy="152400"/>
          </a:xfrm>
          <a:prstGeom prst="bentConnector3">
            <a:avLst>
              <a:gd name="adj1" fmla="val 29545"/>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16200000" flipH="1">
            <a:off x="1028700" y="2552700"/>
            <a:ext cx="838200" cy="152400"/>
          </a:xfrm>
          <a:prstGeom prst="bentConnector3">
            <a:avLst>
              <a:gd name="adj1" fmla="val 29545"/>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28600" y="1295400"/>
            <a:ext cx="1371600" cy="923330"/>
          </a:xfrm>
          <a:prstGeom prst="rect">
            <a:avLst/>
          </a:prstGeom>
          <a:noFill/>
        </p:spPr>
        <p:txBody>
          <a:bodyPr wrap="square" rtlCol="0">
            <a:spAutoFit/>
          </a:bodyPr>
          <a:lstStyle/>
          <a:p>
            <a:pPr algn="ctr"/>
            <a:r>
              <a:rPr lang="en-US" dirty="0" smtClean="0">
                <a:solidFill>
                  <a:srgbClr val="5A8AC6"/>
                </a:solidFill>
              </a:rPr>
              <a:t>Without Treatment Hypothesis</a:t>
            </a:r>
            <a:endParaRPr lang="en-US" dirty="0">
              <a:solidFill>
                <a:srgbClr val="5A8AC6"/>
              </a:solidFill>
            </a:endParaRPr>
          </a:p>
        </p:txBody>
      </p:sp>
      <p:sp>
        <p:nvSpPr>
          <p:cNvPr id="32" name="TextBox 31"/>
          <p:cNvSpPr txBox="1"/>
          <p:nvPr/>
        </p:nvSpPr>
        <p:spPr>
          <a:xfrm>
            <a:off x="1524000" y="1295400"/>
            <a:ext cx="1371600" cy="923330"/>
          </a:xfrm>
          <a:prstGeom prst="rect">
            <a:avLst/>
          </a:prstGeom>
          <a:noFill/>
        </p:spPr>
        <p:txBody>
          <a:bodyPr wrap="square" rtlCol="0">
            <a:spAutoFit/>
          </a:bodyPr>
          <a:lstStyle/>
          <a:p>
            <a:pPr algn="ctr"/>
            <a:r>
              <a:rPr lang="en-US" dirty="0" smtClean="0">
                <a:solidFill>
                  <a:srgbClr val="F8696B"/>
                </a:solidFill>
              </a:rPr>
              <a:t>With Treatment Hypothesis</a:t>
            </a:r>
            <a:endParaRPr lang="en-US" dirty="0">
              <a:solidFill>
                <a:srgbClr val="F8696B"/>
              </a:solidFill>
            </a:endParaRPr>
          </a:p>
        </p:txBody>
      </p:sp>
      <p:cxnSp>
        <p:nvCxnSpPr>
          <p:cNvPr id="49" name="Straight Arrow Connector 48"/>
          <p:cNvCxnSpPr/>
          <p:nvPr/>
        </p:nvCxnSpPr>
        <p:spPr>
          <a:xfrm flipV="1">
            <a:off x="1524000" y="4888468"/>
            <a:ext cx="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57200" y="5040868"/>
            <a:ext cx="2133600" cy="369332"/>
          </a:xfrm>
          <a:prstGeom prst="rect">
            <a:avLst/>
          </a:prstGeom>
          <a:noFill/>
        </p:spPr>
        <p:txBody>
          <a:bodyPr wrap="square" rtlCol="0">
            <a:spAutoFit/>
          </a:bodyPr>
          <a:lstStyle/>
          <a:p>
            <a:pPr algn="ctr"/>
            <a:r>
              <a:rPr lang="en-US" dirty="0" smtClean="0"/>
              <a:t>Best Model Overall</a:t>
            </a:r>
            <a:endParaRPr lang="en-US" dirty="0"/>
          </a:p>
        </p:txBody>
      </p:sp>
      <p:cxnSp>
        <p:nvCxnSpPr>
          <p:cNvPr id="57" name="Straight Arrow Connector 56"/>
          <p:cNvCxnSpPr>
            <a:stCxn id="58" idx="2"/>
          </p:cNvCxnSpPr>
          <p:nvPr/>
        </p:nvCxnSpPr>
        <p:spPr>
          <a:xfrm>
            <a:off x="5334000" y="2121932"/>
            <a:ext cx="0" cy="46886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267200" y="1752600"/>
            <a:ext cx="2133600" cy="369332"/>
          </a:xfrm>
          <a:prstGeom prst="rect">
            <a:avLst/>
          </a:prstGeom>
          <a:noFill/>
        </p:spPr>
        <p:txBody>
          <a:bodyPr wrap="square" rtlCol="0">
            <a:spAutoFit/>
          </a:bodyPr>
          <a:lstStyle/>
          <a:p>
            <a:pPr algn="ctr"/>
            <a:r>
              <a:rPr lang="en-US" dirty="0" smtClean="0"/>
              <a:t>Best Model Overall</a:t>
            </a:r>
            <a:endParaRPr lang="en-US" dirty="0"/>
          </a:p>
        </p:txBody>
      </p:sp>
      <p:cxnSp>
        <p:nvCxnSpPr>
          <p:cNvPr id="30" name="Elbow Connector 29"/>
          <p:cNvCxnSpPr/>
          <p:nvPr/>
        </p:nvCxnSpPr>
        <p:spPr>
          <a:xfrm flipV="1">
            <a:off x="6629400" y="3352800"/>
            <a:ext cx="2209800" cy="2057400"/>
          </a:xfrm>
          <a:prstGeom prst="bentConnector3">
            <a:avLst>
              <a:gd name="adj1" fmla="val 108107"/>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191000" y="5181600"/>
            <a:ext cx="2438400" cy="646331"/>
          </a:xfrm>
          <a:prstGeom prst="rect">
            <a:avLst/>
          </a:prstGeom>
          <a:noFill/>
        </p:spPr>
        <p:txBody>
          <a:bodyPr wrap="square" rtlCol="0">
            <a:spAutoFit/>
          </a:bodyPr>
          <a:lstStyle/>
          <a:p>
            <a:pPr algn="ctr"/>
            <a:r>
              <a:rPr lang="en-US" dirty="0" smtClean="0"/>
              <a:t>Rows Represent Different Populations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wipe(right)">
                                      <p:cBhvr>
                                        <p:cTn id="11" dur="500"/>
                                        <p:tgtEl>
                                          <p:spTgt spid="4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up)">
                                      <p:cBhvr>
                                        <p:cTn id="16" dur="500"/>
                                        <p:tgtEl>
                                          <p:spTgt spid="31"/>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up)">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up)">
                                      <p:cBhvr>
                                        <p:cTn id="25" dur="500"/>
                                        <p:tgtEl>
                                          <p:spTgt spid="32"/>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up)">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wipe(down)">
                                      <p:cBhvr>
                                        <p:cTn id="34" dur="500"/>
                                        <p:tgtEl>
                                          <p:spTgt spid="56"/>
                                        </p:tgtEl>
                                      </p:cBhvr>
                                    </p:animEffect>
                                  </p:childTnLst>
                                </p:cTn>
                              </p:par>
                            </p:childTnLst>
                          </p:cTn>
                        </p:par>
                        <p:par>
                          <p:cTn id="35" fill="hold">
                            <p:stCondLst>
                              <p:cond delay="500"/>
                            </p:stCondLst>
                            <p:childTnLst>
                              <p:par>
                                <p:cTn id="36" presetID="22" presetClass="entr" presetSubtype="4" fill="hold" nodeType="after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wipe(down)">
                                      <p:cBhvr>
                                        <p:cTn id="38" dur="500"/>
                                        <p:tgtEl>
                                          <p:spTgt spid="4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up)">
                                      <p:cBhvr>
                                        <p:cTn id="43" dur="500"/>
                                        <p:tgtEl>
                                          <p:spTgt spid="58"/>
                                        </p:tgtEl>
                                      </p:cBhvr>
                                    </p:animEffect>
                                  </p:childTnLst>
                                </p:cTn>
                              </p:par>
                              <p:par>
                                <p:cTn id="44" presetID="22" presetClass="entr" presetSubtype="1" fill="hold" nodeType="with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up)">
                                      <p:cBhvr>
                                        <p:cTn id="4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56" grpId="0"/>
      <p:bldP spid="58" grpId="0"/>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p:cNvGrpSpPr/>
          <p:nvPr/>
        </p:nvGrpSpPr>
        <p:grpSpPr>
          <a:xfrm>
            <a:off x="762000" y="1905000"/>
            <a:ext cx="8382000" cy="3200400"/>
            <a:chOff x="762000" y="1905000"/>
            <a:chExt cx="8382000" cy="3200400"/>
          </a:xfrm>
        </p:grpSpPr>
        <p:sp>
          <p:nvSpPr>
            <p:cNvPr id="105" name="Rounded Rectangle 104"/>
            <p:cNvSpPr/>
            <p:nvPr/>
          </p:nvSpPr>
          <p:spPr>
            <a:xfrm>
              <a:off x="762000" y="1905000"/>
              <a:ext cx="8382000" cy="3200400"/>
            </a:xfrm>
            <a:prstGeom prst="roundRect">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smtClean="0">
                <a:solidFill>
                  <a:srgbClr val="7030A0"/>
                </a:solidFill>
              </a:endParaRPr>
            </a:p>
          </p:txBody>
        </p:sp>
        <p:sp>
          <p:nvSpPr>
            <p:cNvPr id="106" name="TextBox 105"/>
            <p:cNvSpPr txBox="1"/>
            <p:nvPr/>
          </p:nvSpPr>
          <p:spPr>
            <a:xfrm>
              <a:off x="7543800" y="2971800"/>
              <a:ext cx="1219200" cy="923330"/>
            </a:xfrm>
            <a:prstGeom prst="rect">
              <a:avLst/>
            </a:prstGeom>
            <a:noFill/>
          </p:spPr>
          <p:txBody>
            <a:bodyPr wrap="square" rtlCol="0">
              <a:spAutoFit/>
            </a:bodyPr>
            <a:lstStyle/>
            <a:p>
              <a:pPr algn="ctr"/>
              <a:r>
                <a:rPr lang="en-US" b="1" dirty="0" smtClean="0">
                  <a:solidFill>
                    <a:srgbClr val="7030A0"/>
                  </a:solidFill>
                </a:rPr>
                <a:t>Markov Model</a:t>
              </a:r>
            </a:p>
            <a:p>
              <a:endParaRPr lang="en-US" dirty="0"/>
            </a:p>
          </p:txBody>
        </p:sp>
      </p:grpSp>
      <p:sp>
        <p:nvSpPr>
          <p:cNvPr id="101" name="Rounded Rectangle 100"/>
          <p:cNvSpPr/>
          <p:nvPr/>
        </p:nvSpPr>
        <p:spPr>
          <a:xfrm>
            <a:off x="228600" y="5105400"/>
            <a:ext cx="7162800" cy="1143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r>
              <a:rPr lang="en-US" b="1" dirty="0" smtClean="0">
                <a:solidFill>
                  <a:srgbClr val="7030A0"/>
                </a:solidFill>
              </a:rPr>
              <a:t>Special Transitions that release N new individuals into each FL each month</a:t>
            </a:r>
            <a:endParaRPr lang="en-US" b="1" dirty="0">
              <a:solidFill>
                <a:srgbClr val="7030A0"/>
              </a:solidFill>
            </a:endParaRPr>
          </a:p>
        </p:txBody>
      </p:sp>
      <p:sp>
        <p:nvSpPr>
          <p:cNvPr id="2" name="Title 1"/>
          <p:cNvSpPr>
            <a:spLocks noGrp="1"/>
          </p:cNvSpPr>
          <p:nvPr>
            <p:ph type="title"/>
          </p:nvPr>
        </p:nvSpPr>
        <p:spPr/>
        <p:txBody>
          <a:bodyPr/>
          <a:lstStyle/>
          <a:p>
            <a:r>
              <a:rPr lang="en-US" dirty="0" smtClean="0"/>
              <a:t>Mental Health Model</a:t>
            </a:r>
            <a:endParaRPr lang="en-US" dirty="0"/>
          </a:p>
        </p:txBody>
      </p:sp>
      <p:cxnSp>
        <p:nvCxnSpPr>
          <p:cNvPr id="20" name="Straight Arrow Connector 19"/>
          <p:cNvCxnSpPr/>
          <p:nvPr/>
        </p:nvCxnSpPr>
        <p:spPr>
          <a:xfrm>
            <a:off x="1600200" y="2362200"/>
            <a:ext cx="3048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990600" y="2133600"/>
            <a:ext cx="6096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FL1</a:t>
            </a:r>
            <a:endParaRPr lang="en-US" sz="1000" dirty="0">
              <a:solidFill>
                <a:schemeClr val="tx1"/>
              </a:solidFill>
            </a:endParaRPr>
          </a:p>
        </p:txBody>
      </p:sp>
      <p:sp>
        <p:nvSpPr>
          <p:cNvPr id="104" name="Rectangle 103"/>
          <p:cNvSpPr/>
          <p:nvPr/>
        </p:nvSpPr>
        <p:spPr>
          <a:xfrm>
            <a:off x="1905000" y="2133600"/>
            <a:ext cx="6096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FL2</a:t>
            </a:r>
          </a:p>
        </p:txBody>
      </p:sp>
      <p:cxnSp>
        <p:nvCxnSpPr>
          <p:cNvPr id="44" name="Straight Arrow Connector 43"/>
          <p:cNvCxnSpPr/>
          <p:nvPr/>
        </p:nvCxnSpPr>
        <p:spPr>
          <a:xfrm>
            <a:off x="2514600" y="2362200"/>
            <a:ext cx="3048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2819400" y="2133600"/>
            <a:ext cx="6096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FL3</a:t>
            </a:r>
          </a:p>
        </p:txBody>
      </p:sp>
      <p:cxnSp>
        <p:nvCxnSpPr>
          <p:cNvPr id="48" name="Straight Arrow Connector 47"/>
          <p:cNvCxnSpPr/>
          <p:nvPr/>
        </p:nvCxnSpPr>
        <p:spPr>
          <a:xfrm>
            <a:off x="3429000" y="2362200"/>
            <a:ext cx="3048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3733800" y="2133600"/>
            <a:ext cx="6096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FL4</a:t>
            </a:r>
          </a:p>
        </p:txBody>
      </p:sp>
      <p:cxnSp>
        <p:nvCxnSpPr>
          <p:cNvPr id="54" name="Straight Arrow Connector 53"/>
          <p:cNvCxnSpPr/>
          <p:nvPr/>
        </p:nvCxnSpPr>
        <p:spPr>
          <a:xfrm>
            <a:off x="4343400" y="2362200"/>
            <a:ext cx="3048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4648200" y="2133600"/>
            <a:ext cx="6096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FL5</a:t>
            </a:r>
          </a:p>
        </p:txBody>
      </p:sp>
      <p:cxnSp>
        <p:nvCxnSpPr>
          <p:cNvPr id="57" name="Straight Arrow Connector 56"/>
          <p:cNvCxnSpPr/>
          <p:nvPr/>
        </p:nvCxnSpPr>
        <p:spPr>
          <a:xfrm>
            <a:off x="5257800" y="2362200"/>
            <a:ext cx="3048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5562600" y="2133600"/>
            <a:ext cx="6096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FL6</a:t>
            </a:r>
          </a:p>
        </p:txBody>
      </p:sp>
      <p:cxnSp>
        <p:nvCxnSpPr>
          <p:cNvPr id="59" name="Straight Arrow Connector 58"/>
          <p:cNvCxnSpPr/>
          <p:nvPr/>
        </p:nvCxnSpPr>
        <p:spPr>
          <a:xfrm>
            <a:off x="6172200" y="2362200"/>
            <a:ext cx="3048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6477000" y="2133600"/>
            <a:ext cx="6096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FL7</a:t>
            </a:r>
          </a:p>
        </p:txBody>
      </p:sp>
      <p:sp>
        <p:nvSpPr>
          <p:cNvPr id="65" name="Rectangle 64"/>
          <p:cNvSpPr/>
          <p:nvPr/>
        </p:nvSpPr>
        <p:spPr>
          <a:xfrm>
            <a:off x="7391400" y="2133600"/>
            <a:ext cx="6096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Unknown</a:t>
            </a:r>
          </a:p>
        </p:txBody>
      </p:sp>
      <p:sp>
        <p:nvSpPr>
          <p:cNvPr id="68" name="Rectangle 67"/>
          <p:cNvSpPr/>
          <p:nvPr/>
        </p:nvSpPr>
        <p:spPr>
          <a:xfrm>
            <a:off x="8305800" y="2133600"/>
            <a:ext cx="6096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Death</a:t>
            </a:r>
          </a:p>
        </p:txBody>
      </p:sp>
      <p:sp>
        <p:nvSpPr>
          <p:cNvPr id="69" name="Rectangle 68"/>
          <p:cNvSpPr/>
          <p:nvPr/>
        </p:nvSpPr>
        <p:spPr>
          <a:xfrm>
            <a:off x="76200" y="2133600"/>
            <a:ext cx="6096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Wait</a:t>
            </a:r>
          </a:p>
        </p:txBody>
      </p:sp>
      <p:cxnSp>
        <p:nvCxnSpPr>
          <p:cNvPr id="73" name="Straight Arrow Connector 72"/>
          <p:cNvCxnSpPr/>
          <p:nvPr/>
        </p:nvCxnSpPr>
        <p:spPr>
          <a:xfrm flipV="1">
            <a:off x="381000" y="2590800"/>
            <a:ext cx="0" cy="30480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381000" y="5181600"/>
            <a:ext cx="9144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381000" y="5257800"/>
            <a:ext cx="1828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381000" y="5334000"/>
            <a:ext cx="2743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381000" y="5410200"/>
            <a:ext cx="3657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381000" y="5486400"/>
            <a:ext cx="4572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381000" y="5562600"/>
            <a:ext cx="54864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381000" y="5638800"/>
            <a:ext cx="6400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1295400" y="3886200"/>
            <a:ext cx="6400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1295400" y="2667000"/>
            <a:ext cx="18288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1295400" y="2743200"/>
            <a:ext cx="27432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a:off x="1295400" y="2819400"/>
            <a:ext cx="36576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1295400" y="2895600"/>
            <a:ext cx="45720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1295400" y="2971800"/>
            <a:ext cx="54864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2209800" y="3048000"/>
            <a:ext cx="18288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2209800" y="3124200"/>
            <a:ext cx="27432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2209800" y="3200400"/>
            <a:ext cx="36576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2209800" y="3276600"/>
            <a:ext cx="45720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3124200" y="3352800"/>
            <a:ext cx="18288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3124200" y="3429000"/>
            <a:ext cx="27432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3124200" y="3505200"/>
            <a:ext cx="36576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p:nvPr/>
        </p:nvCxnSpPr>
        <p:spPr>
          <a:xfrm flipV="1">
            <a:off x="1295400" y="2590800"/>
            <a:ext cx="0" cy="25908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flipV="1">
            <a:off x="2209800" y="2590800"/>
            <a:ext cx="0" cy="26670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p:nvPr/>
        </p:nvCxnSpPr>
        <p:spPr>
          <a:xfrm flipV="1">
            <a:off x="3124200" y="2590800"/>
            <a:ext cx="0" cy="27432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p:nvPr/>
        </p:nvCxnSpPr>
        <p:spPr>
          <a:xfrm flipV="1">
            <a:off x="4038600" y="2590800"/>
            <a:ext cx="0" cy="2819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p:nvPr/>
        </p:nvCxnSpPr>
        <p:spPr>
          <a:xfrm flipV="1">
            <a:off x="4953000" y="2590800"/>
            <a:ext cx="0" cy="2895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p:nvPr/>
        </p:nvCxnSpPr>
        <p:spPr>
          <a:xfrm flipV="1">
            <a:off x="5867400" y="2590800"/>
            <a:ext cx="0" cy="29718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p:nvPr/>
        </p:nvCxnSpPr>
        <p:spPr>
          <a:xfrm flipV="1">
            <a:off x="6781800" y="2590800"/>
            <a:ext cx="0" cy="30480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p:nvPr/>
        </p:nvCxnSpPr>
        <p:spPr>
          <a:xfrm flipV="1">
            <a:off x="7696200" y="2590800"/>
            <a:ext cx="0" cy="1752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p:nvPr/>
        </p:nvCxnSpPr>
        <p:spPr>
          <a:xfrm flipV="1">
            <a:off x="8610600" y="2590800"/>
            <a:ext cx="0" cy="23622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p:nvPr/>
        </p:nvCxnSpPr>
        <p:spPr>
          <a:xfrm>
            <a:off x="4038600" y="3581400"/>
            <a:ext cx="18288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a:off x="4038600" y="3657600"/>
            <a:ext cx="27432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p:nvPr/>
        </p:nvCxnSpPr>
        <p:spPr>
          <a:xfrm>
            <a:off x="4953000" y="3733800"/>
            <a:ext cx="1828800" cy="0"/>
          </a:xfrm>
          <a:prstGeom prst="straightConnector1">
            <a:avLst/>
          </a:prstGeom>
          <a:ln w="254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p:nvPr/>
        </p:nvCxnSpPr>
        <p:spPr>
          <a:xfrm>
            <a:off x="2209800" y="3962400"/>
            <a:ext cx="54864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p:nvPr/>
        </p:nvCxnSpPr>
        <p:spPr>
          <a:xfrm>
            <a:off x="3124200" y="4038600"/>
            <a:ext cx="4572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6" name="Straight Arrow Connector 225"/>
          <p:cNvCxnSpPr/>
          <p:nvPr/>
        </p:nvCxnSpPr>
        <p:spPr>
          <a:xfrm>
            <a:off x="4038600" y="4114800"/>
            <a:ext cx="3657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4953000" y="4191000"/>
            <a:ext cx="2743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0" name="Straight Arrow Connector 229"/>
          <p:cNvCxnSpPr/>
          <p:nvPr/>
        </p:nvCxnSpPr>
        <p:spPr>
          <a:xfrm>
            <a:off x="5867400" y="4267200"/>
            <a:ext cx="1828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2" name="Straight Arrow Connector 231"/>
          <p:cNvCxnSpPr/>
          <p:nvPr/>
        </p:nvCxnSpPr>
        <p:spPr>
          <a:xfrm>
            <a:off x="6781800" y="4343400"/>
            <a:ext cx="9144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4" name="Straight Arrow Connector 233"/>
          <p:cNvCxnSpPr/>
          <p:nvPr/>
        </p:nvCxnSpPr>
        <p:spPr>
          <a:xfrm>
            <a:off x="2209800" y="4572000"/>
            <a:ext cx="6400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5" name="Straight Arrow Connector 234"/>
          <p:cNvCxnSpPr/>
          <p:nvPr/>
        </p:nvCxnSpPr>
        <p:spPr>
          <a:xfrm>
            <a:off x="3124200" y="4648200"/>
            <a:ext cx="54864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6" name="Straight Arrow Connector 235"/>
          <p:cNvCxnSpPr/>
          <p:nvPr/>
        </p:nvCxnSpPr>
        <p:spPr>
          <a:xfrm>
            <a:off x="4038600" y="4724400"/>
            <a:ext cx="4572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7" name="Straight Arrow Connector 236"/>
          <p:cNvCxnSpPr/>
          <p:nvPr/>
        </p:nvCxnSpPr>
        <p:spPr>
          <a:xfrm>
            <a:off x="4953000" y="4800600"/>
            <a:ext cx="3657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p:nvPr/>
        </p:nvCxnSpPr>
        <p:spPr>
          <a:xfrm>
            <a:off x="5867400" y="4876800"/>
            <a:ext cx="2743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p:nvPr/>
        </p:nvCxnSpPr>
        <p:spPr>
          <a:xfrm>
            <a:off x="6781800" y="4953000"/>
            <a:ext cx="1828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a:off x="1295400" y="4495800"/>
            <a:ext cx="7315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33400" y="1609130"/>
            <a:ext cx="1524000" cy="369332"/>
          </a:xfrm>
          <a:prstGeom prst="rect">
            <a:avLst/>
          </a:prstGeom>
          <a:noFill/>
        </p:spPr>
        <p:txBody>
          <a:bodyPr wrap="square" rtlCol="0">
            <a:spAutoFit/>
          </a:bodyPr>
          <a:lstStyle/>
          <a:p>
            <a:pPr algn="ctr"/>
            <a:r>
              <a:rPr lang="en-US" b="1" dirty="0" smtClean="0">
                <a:solidFill>
                  <a:srgbClr val="000099"/>
                </a:solidFill>
              </a:rPr>
              <a:t>Dangerous</a:t>
            </a:r>
            <a:endParaRPr lang="en-US" b="1" dirty="0">
              <a:solidFill>
                <a:srgbClr val="000099"/>
              </a:solidFill>
            </a:endParaRPr>
          </a:p>
        </p:txBody>
      </p:sp>
      <p:sp>
        <p:nvSpPr>
          <p:cNvPr id="67" name="TextBox 66"/>
          <p:cNvSpPr txBox="1"/>
          <p:nvPr/>
        </p:nvSpPr>
        <p:spPr>
          <a:xfrm>
            <a:off x="1447800" y="1304330"/>
            <a:ext cx="1524000" cy="369332"/>
          </a:xfrm>
          <a:prstGeom prst="rect">
            <a:avLst/>
          </a:prstGeom>
          <a:noFill/>
        </p:spPr>
        <p:txBody>
          <a:bodyPr wrap="square" rtlCol="0">
            <a:spAutoFit/>
          </a:bodyPr>
          <a:lstStyle/>
          <a:p>
            <a:pPr algn="ctr"/>
            <a:r>
              <a:rPr lang="en-US" b="1" dirty="0" smtClean="0">
                <a:solidFill>
                  <a:srgbClr val="000099"/>
                </a:solidFill>
              </a:rPr>
              <a:t>Acute</a:t>
            </a:r>
            <a:endParaRPr lang="en-US" b="1" dirty="0">
              <a:solidFill>
                <a:srgbClr val="000099"/>
              </a:solidFill>
            </a:endParaRPr>
          </a:p>
        </p:txBody>
      </p:sp>
      <p:sp>
        <p:nvSpPr>
          <p:cNvPr id="70" name="TextBox 69"/>
          <p:cNvSpPr txBox="1"/>
          <p:nvPr/>
        </p:nvSpPr>
        <p:spPr>
          <a:xfrm>
            <a:off x="2362200" y="1620798"/>
            <a:ext cx="1524000" cy="369332"/>
          </a:xfrm>
          <a:prstGeom prst="rect">
            <a:avLst/>
          </a:prstGeom>
          <a:noFill/>
        </p:spPr>
        <p:txBody>
          <a:bodyPr wrap="square" rtlCol="0">
            <a:spAutoFit/>
          </a:bodyPr>
          <a:lstStyle/>
          <a:p>
            <a:pPr algn="ctr"/>
            <a:r>
              <a:rPr lang="en-US" b="1" dirty="0" smtClean="0">
                <a:solidFill>
                  <a:srgbClr val="000099"/>
                </a:solidFill>
              </a:rPr>
              <a:t>Residual</a:t>
            </a:r>
            <a:endParaRPr lang="en-US" b="1" dirty="0">
              <a:solidFill>
                <a:srgbClr val="000099"/>
              </a:solidFill>
            </a:endParaRPr>
          </a:p>
        </p:txBody>
      </p:sp>
      <p:sp>
        <p:nvSpPr>
          <p:cNvPr id="71" name="TextBox 70"/>
          <p:cNvSpPr txBox="1"/>
          <p:nvPr/>
        </p:nvSpPr>
        <p:spPr>
          <a:xfrm>
            <a:off x="3276600" y="1315998"/>
            <a:ext cx="1524000" cy="369332"/>
          </a:xfrm>
          <a:prstGeom prst="rect">
            <a:avLst/>
          </a:prstGeom>
          <a:noFill/>
        </p:spPr>
        <p:txBody>
          <a:bodyPr wrap="square" rtlCol="0">
            <a:spAutoFit/>
          </a:bodyPr>
          <a:lstStyle/>
          <a:p>
            <a:pPr algn="ctr"/>
            <a:r>
              <a:rPr lang="en-US" b="1" dirty="0" smtClean="0">
                <a:solidFill>
                  <a:srgbClr val="000099"/>
                </a:solidFill>
              </a:rPr>
              <a:t>Dependent</a:t>
            </a:r>
            <a:endParaRPr lang="en-US" b="1" dirty="0">
              <a:solidFill>
                <a:srgbClr val="000099"/>
              </a:solidFill>
            </a:endParaRPr>
          </a:p>
        </p:txBody>
      </p:sp>
      <p:sp>
        <p:nvSpPr>
          <p:cNvPr id="72" name="TextBox 71"/>
          <p:cNvSpPr txBox="1"/>
          <p:nvPr/>
        </p:nvSpPr>
        <p:spPr>
          <a:xfrm>
            <a:off x="4191000" y="1620798"/>
            <a:ext cx="1524000" cy="369332"/>
          </a:xfrm>
          <a:prstGeom prst="rect">
            <a:avLst/>
          </a:prstGeom>
          <a:noFill/>
        </p:spPr>
        <p:txBody>
          <a:bodyPr wrap="square" rtlCol="0">
            <a:spAutoFit/>
          </a:bodyPr>
          <a:lstStyle/>
          <a:p>
            <a:pPr algn="ctr"/>
            <a:r>
              <a:rPr lang="en-US" b="1" dirty="0" smtClean="0">
                <a:solidFill>
                  <a:srgbClr val="000099"/>
                </a:solidFill>
              </a:rPr>
              <a:t>Vulnerable</a:t>
            </a:r>
            <a:endParaRPr lang="en-US" b="1" dirty="0">
              <a:solidFill>
                <a:srgbClr val="000099"/>
              </a:solidFill>
            </a:endParaRPr>
          </a:p>
        </p:txBody>
      </p:sp>
      <p:sp>
        <p:nvSpPr>
          <p:cNvPr id="74" name="TextBox 73"/>
          <p:cNvSpPr txBox="1"/>
          <p:nvPr/>
        </p:nvSpPr>
        <p:spPr>
          <a:xfrm>
            <a:off x="5105400" y="1315998"/>
            <a:ext cx="1524000" cy="369332"/>
          </a:xfrm>
          <a:prstGeom prst="rect">
            <a:avLst/>
          </a:prstGeom>
          <a:noFill/>
        </p:spPr>
        <p:txBody>
          <a:bodyPr wrap="square" rtlCol="0">
            <a:spAutoFit/>
          </a:bodyPr>
          <a:lstStyle/>
          <a:p>
            <a:pPr algn="ctr"/>
            <a:r>
              <a:rPr lang="en-US" b="1" dirty="0" smtClean="0">
                <a:solidFill>
                  <a:srgbClr val="000099"/>
                </a:solidFill>
              </a:rPr>
              <a:t>Recovering</a:t>
            </a:r>
            <a:endParaRPr lang="en-US" b="1" dirty="0">
              <a:solidFill>
                <a:srgbClr val="000099"/>
              </a:solidFill>
            </a:endParaRPr>
          </a:p>
        </p:txBody>
      </p:sp>
      <p:sp>
        <p:nvSpPr>
          <p:cNvPr id="75" name="TextBox 74"/>
          <p:cNvSpPr txBox="1"/>
          <p:nvPr/>
        </p:nvSpPr>
        <p:spPr>
          <a:xfrm>
            <a:off x="5943600" y="1620798"/>
            <a:ext cx="1676400" cy="369332"/>
          </a:xfrm>
          <a:prstGeom prst="rect">
            <a:avLst/>
          </a:prstGeom>
          <a:noFill/>
        </p:spPr>
        <p:txBody>
          <a:bodyPr wrap="square" rtlCol="0">
            <a:spAutoFit/>
          </a:bodyPr>
          <a:lstStyle/>
          <a:p>
            <a:pPr algn="ctr"/>
            <a:r>
              <a:rPr lang="en-US" b="1" dirty="0" smtClean="0">
                <a:solidFill>
                  <a:srgbClr val="000099"/>
                </a:solidFill>
              </a:rPr>
              <a:t>Independent</a:t>
            </a:r>
            <a:endParaRPr lang="en-US" b="1" dirty="0">
              <a:solidFill>
                <a:srgbClr val="000099"/>
              </a:solidFill>
            </a:endParaRPr>
          </a:p>
        </p:txBody>
      </p:sp>
      <p:sp>
        <p:nvSpPr>
          <p:cNvPr id="95" name="TextBox 94"/>
          <p:cNvSpPr txBox="1"/>
          <p:nvPr/>
        </p:nvSpPr>
        <p:spPr>
          <a:xfrm>
            <a:off x="6934200" y="838200"/>
            <a:ext cx="1524000" cy="923330"/>
          </a:xfrm>
          <a:prstGeom prst="rect">
            <a:avLst/>
          </a:prstGeom>
          <a:noFill/>
        </p:spPr>
        <p:txBody>
          <a:bodyPr wrap="square" rtlCol="0">
            <a:spAutoFit/>
          </a:bodyPr>
          <a:lstStyle/>
          <a:p>
            <a:pPr algn="ctr"/>
            <a:r>
              <a:rPr lang="en-US" b="1" dirty="0" smtClean="0"/>
              <a:t>Disappear from  System</a:t>
            </a:r>
            <a:endParaRPr lang="en-US" b="1" dirty="0"/>
          </a:p>
        </p:txBody>
      </p:sp>
      <p:sp>
        <p:nvSpPr>
          <p:cNvPr id="97" name="TextBox 96"/>
          <p:cNvSpPr txBox="1"/>
          <p:nvPr/>
        </p:nvSpPr>
        <p:spPr>
          <a:xfrm>
            <a:off x="7772400" y="1609130"/>
            <a:ext cx="1676400" cy="369332"/>
          </a:xfrm>
          <a:prstGeom prst="rect">
            <a:avLst/>
          </a:prstGeom>
          <a:noFill/>
        </p:spPr>
        <p:txBody>
          <a:bodyPr wrap="square" rtlCol="0">
            <a:spAutoFit/>
          </a:bodyPr>
          <a:lstStyle/>
          <a:p>
            <a:pPr algn="ctr"/>
            <a:r>
              <a:rPr lang="en-US" b="1" dirty="0" smtClean="0"/>
              <a:t>Mortality</a:t>
            </a:r>
            <a:endParaRPr lang="en-US" b="1" dirty="0"/>
          </a:p>
        </p:txBody>
      </p:sp>
      <p:sp>
        <p:nvSpPr>
          <p:cNvPr id="102" name="TextBox 101"/>
          <p:cNvSpPr txBox="1"/>
          <p:nvPr/>
        </p:nvSpPr>
        <p:spPr>
          <a:xfrm>
            <a:off x="0" y="847130"/>
            <a:ext cx="838200" cy="923330"/>
          </a:xfrm>
          <a:prstGeom prst="rect">
            <a:avLst/>
          </a:prstGeom>
          <a:noFill/>
        </p:spPr>
        <p:txBody>
          <a:bodyPr wrap="square" rtlCol="0">
            <a:spAutoFit/>
          </a:bodyPr>
          <a:lstStyle/>
          <a:p>
            <a:pPr algn="ctr"/>
            <a:r>
              <a:rPr lang="en-US" b="1" dirty="0" smtClean="0"/>
              <a:t>Not</a:t>
            </a:r>
          </a:p>
          <a:p>
            <a:pPr algn="ctr"/>
            <a:r>
              <a:rPr lang="en-US" b="1" dirty="0" smtClean="0"/>
              <a:t>Yet</a:t>
            </a:r>
          </a:p>
          <a:p>
            <a:pPr algn="ctr"/>
            <a:r>
              <a:rPr lang="en-US" b="1" dirty="0" smtClean="0"/>
              <a:t>In</a:t>
            </a:r>
            <a:endParaRPr lang="en-US" b="1" dirty="0"/>
          </a:p>
        </p:txBody>
      </p:sp>
      <p:sp>
        <p:nvSpPr>
          <p:cNvPr id="108" name="TextBox 107"/>
          <p:cNvSpPr txBox="1"/>
          <p:nvPr/>
        </p:nvSpPr>
        <p:spPr>
          <a:xfrm>
            <a:off x="762000" y="914400"/>
            <a:ext cx="6248400" cy="369332"/>
          </a:xfrm>
          <a:prstGeom prst="rect">
            <a:avLst/>
          </a:prstGeom>
          <a:noFill/>
        </p:spPr>
        <p:txBody>
          <a:bodyPr wrap="square" rtlCol="0">
            <a:spAutoFit/>
          </a:bodyPr>
          <a:lstStyle/>
          <a:p>
            <a:pPr algn="ctr"/>
            <a:r>
              <a:rPr lang="en-US" b="1" dirty="0" smtClean="0">
                <a:solidFill>
                  <a:srgbClr val="000099"/>
                </a:solidFill>
              </a:rPr>
              <a:t>FL# = Functional Level with decreasing hazard</a:t>
            </a:r>
            <a:endParaRPr lang="en-US" b="1"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wipe(left)">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wipe(left)">
                                      <p:cBhvr>
                                        <p:cTn id="12" dur="500"/>
                                        <p:tgtEl>
                                          <p:spTgt spid="10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left)">
                                      <p:cBhvr>
                                        <p:cTn id="16" dur="500"/>
                                        <p:tgtEl>
                                          <p:spTgt spid="66"/>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wipe(left)">
                                      <p:cBhvr>
                                        <p:cTn id="20" dur="500"/>
                                        <p:tgtEl>
                                          <p:spTgt spid="67"/>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left)">
                                      <p:cBhvr>
                                        <p:cTn id="24" dur="500"/>
                                        <p:tgtEl>
                                          <p:spTgt spid="70"/>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wipe(left)">
                                      <p:cBhvr>
                                        <p:cTn id="28" dur="500"/>
                                        <p:tgtEl>
                                          <p:spTgt spid="71"/>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wipe(left)">
                                      <p:cBhvr>
                                        <p:cTn id="32" dur="500"/>
                                        <p:tgtEl>
                                          <p:spTgt spid="72"/>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74"/>
                                        </p:tgtEl>
                                        <p:attrNameLst>
                                          <p:attrName>style.visibility</p:attrName>
                                        </p:attrNameLst>
                                      </p:cBhvr>
                                      <p:to>
                                        <p:strVal val="visible"/>
                                      </p:to>
                                    </p:set>
                                    <p:animEffect transition="in" filter="wipe(left)">
                                      <p:cBhvr>
                                        <p:cTn id="36" dur="500"/>
                                        <p:tgtEl>
                                          <p:spTgt spid="74"/>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75"/>
                                        </p:tgtEl>
                                        <p:attrNameLst>
                                          <p:attrName>style.visibility</p:attrName>
                                        </p:attrNameLst>
                                      </p:cBhvr>
                                      <p:to>
                                        <p:strVal val="visible"/>
                                      </p:to>
                                    </p:set>
                                    <p:animEffect transition="in" filter="wipe(left)">
                                      <p:cBhvr>
                                        <p:cTn id="40" dur="500"/>
                                        <p:tgtEl>
                                          <p:spTgt spid="7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95"/>
                                        </p:tgtEl>
                                        <p:attrNameLst>
                                          <p:attrName>style.visibility</p:attrName>
                                        </p:attrNameLst>
                                      </p:cBhvr>
                                      <p:to>
                                        <p:strVal val="visible"/>
                                      </p:to>
                                    </p:set>
                                    <p:animEffect transition="in" filter="wipe(left)">
                                      <p:cBhvr>
                                        <p:cTn id="45" dur="500"/>
                                        <p:tgtEl>
                                          <p:spTgt spid="95"/>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97"/>
                                        </p:tgtEl>
                                        <p:attrNameLst>
                                          <p:attrName>style.visibility</p:attrName>
                                        </p:attrNameLst>
                                      </p:cBhvr>
                                      <p:to>
                                        <p:strVal val="visible"/>
                                      </p:to>
                                    </p:set>
                                    <p:animEffect transition="in" filter="wipe(left)">
                                      <p:cBhvr>
                                        <p:cTn id="49" dur="500"/>
                                        <p:tgtEl>
                                          <p:spTgt spid="9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02"/>
                                        </p:tgtEl>
                                        <p:attrNameLst>
                                          <p:attrName>style.visibility</p:attrName>
                                        </p:attrNameLst>
                                      </p:cBhvr>
                                      <p:to>
                                        <p:strVal val="visible"/>
                                      </p:to>
                                    </p:set>
                                    <p:animEffect transition="in" filter="wipe(up)">
                                      <p:cBhvr>
                                        <p:cTn id="54" dur="500"/>
                                        <p:tgtEl>
                                          <p:spTgt spid="102"/>
                                        </p:tgtEl>
                                      </p:cBhvr>
                                    </p:animEffec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101"/>
                                        </p:tgtEl>
                                        <p:attrNameLst>
                                          <p:attrName>style.visibility</p:attrName>
                                        </p:attrNameLst>
                                      </p:cBhvr>
                                      <p:to>
                                        <p:strVal val="visible"/>
                                      </p:to>
                                    </p:set>
                                    <p:animEffect transition="in" filter="wipe(left)">
                                      <p:cBhvr>
                                        <p:cTn id="58"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66" grpId="0"/>
      <p:bldP spid="67" grpId="0"/>
      <p:bldP spid="70" grpId="0"/>
      <p:bldP spid="71" grpId="0"/>
      <p:bldP spid="72" grpId="0"/>
      <p:bldP spid="74" grpId="0"/>
      <p:bldP spid="75" grpId="0"/>
      <p:bldP spid="95" grpId="0"/>
      <p:bldP spid="97" grpId="0"/>
      <p:bldP spid="102" grpId="0"/>
      <p:bldP spid="10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Mental Health Model: Markov Model</a:t>
            </a:r>
            <a:endParaRPr lang="en-US" dirty="0"/>
          </a:p>
        </p:txBody>
      </p:sp>
      <p:sp>
        <p:nvSpPr>
          <p:cNvPr id="3" name="Content Placeholder 2"/>
          <p:cNvSpPr>
            <a:spLocks noGrp="1"/>
          </p:cNvSpPr>
          <p:nvPr>
            <p:ph idx="1"/>
          </p:nvPr>
        </p:nvSpPr>
        <p:spPr/>
        <p:txBody>
          <a:bodyPr/>
          <a:lstStyle/>
          <a:p>
            <a:r>
              <a:rPr lang="en-US" sz="2000" dirty="0" smtClean="0"/>
              <a:t>The Markov Model transitions probabilities used</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Transition probabilities out of wait state are conditional if statements:</a:t>
            </a:r>
          </a:p>
          <a:p>
            <a:pPr lvl="1"/>
            <a:r>
              <a:rPr lang="en-US" sz="1600" dirty="0" smtClean="0"/>
              <a:t>0 if Time &lt; Arrival Time for all FL</a:t>
            </a:r>
          </a:p>
          <a:p>
            <a:pPr lvl="1"/>
            <a:r>
              <a:rPr lang="en-US" sz="1600" dirty="0" smtClean="0"/>
              <a:t>1 if Time &lt; Arrival Time and Individual  ID corresponds to FL#</a:t>
            </a:r>
          </a:p>
          <a:p>
            <a:pPr lvl="1"/>
            <a:endParaRPr lang="en-US" sz="1600" dirty="0" smtClean="0"/>
          </a:p>
          <a:p>
            <a:endParaRPr lang="en-US" sz="2000" dirty="0" smtClean="0"/>
          </a:p>
          <a:p>
            <a:endParaRPr lang="en-US" sz="2000" dirty="0" smtClean="0"/>
          </a:p>
        </p:txBody>
      </p:sp>
      <p:sp>
        <p:nvSpPr>
          <p:cNvPr id="4" name="Slide Number Placeholder 3"/>
          <p:cNvSpPr>
            <a:spLocks noGrp="1"/>
          </p:cNvSpPr>
          <p:nvPr>
            <p:ph type="sldNum" sz="quarter" idx="10"/>
          </p:nvPr>
        </p:nvSpPr>
        <p:spPr/>
        <p:txBody>
          <a:bodyPr/>
          <a:lstStyle/>
          <a:p>
            <a:pPr>
              <a:defRPr/>
            </a:pPr>
            <a:fld id="{D68E8870-17DE-45C4-A8DD-7644B2422933}" type="slidenum">
              <a:rPr lang="en-US" smtClean="0"/>
              <a:pPr>
                <a:defRPr/>
              </a:pPr>
              <a:t>9</a:t>
            </a:fld>
            <a:endParaRPr lang="en-US"/>
          </a:p>
        </p:txBody>
      </p:sp>
      <p:graphicFrame>
        <p:nvGraphicFramePr>
          <p:cNvPr id="5" name="Table 4"/>
          <p:cNvGraphicFramePr>
            <a:graphicFrameLocks noGrp="1"/>
          </p:cNvGraphicFramePr>
          <p:nvPr/>
        </p:nvGraphicFramePr>
        <p:xfrm>
          <a:off x="762000" y="1447800"/>
          <a:ext cx="7848600" cy="2743200"/>
        </p:xfrm>
        <a:graphic>
          <a:graphicData uri="http://schemas.openxmlformats.org/drawingml/2006/table">
            <a:tbl>
              <a:tblPr firstRow="1" bandRow="1">
                <a:tableStyleId>{21E4AEA4-8DFA-4A89-87EB-49C32662AFE0}</a:tableStyleId>
              </a:tblPr>
              <a:tblGrid>
                <a:gridCol w="784860"/>
                <a:gridCol w="784860"/>
                <a:gridCol w="784860"/>
                <a:gridCol w="784860"/>
                <a:gridCol w="784860"/>
                <a:gridCol w="784860"/>
                <a:gridCol w="784860"/>
                <a:gridCol w="784860"/>
                <a:gridCol w="784860"/>
                <a:gridCol w="784860"/>
              </a:tblGrid>
              <a:tr h="142634">
                <a:tc>
                  <a:txBody>
                    <a:bodyPr/>
                    <a:lstStyle/>
                    <a:p>
                      <a:endParaRPr lang="en-US" sz="1200" dirty="0"/>
                    </a:p>
                  </a:txBody>
                  <a:tcPr/>
                </a:tc>
                <a:tc>
                  <a:txBody>
                    <a:bodyPr/>
                    <a:lstStyle/>
                    <a:p>
                      <a:pPr marL="0" marR="0">
                        <a:lnSpc>
                          <a:spcPct val="115000"/>
                        </a:lnSpc>
                        <a:spcBef>
                          <a:spcPts val="0"/>
                        </a:spcBef>
                        <a:spcAft>
                          <a:spcPts val="0"/>
                        </a:spcAft>
                      </a:pPr>
                      <a:r>
                        <a:rPr lang="en-US" sz="1200" dirty="0" smtClean="0"/>
                        <a:t>FL1</a:t>
                      </a:r>
                      <a:endParaRPr lang="en-US" sz="1200" dirty="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dirty="0" smtClean="0"/>
                        <a:t>FL2</a:t>
                      </a:r>
                      <a:endParaRPr lang="en-US" sz="1200" dirty="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dirty="0" smtClean="0"/>
                        <a:t>FL3</a:t>
                      </a:r>
                      <a:endParaRPr lang="en-US" sz="1200" dirty="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dirty="0" smtClean="0"/>
                        <a:t>FL4</a:t>
                      </a:r>
                      <a:endParaRPr lang="en-US" sz="1200" dirty="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dirty="0" smtClean="0"/>
                        <a:t>FL5</a:t>
                      </a:r>
                      <a:endParaRPr lang="en-US" sz="1200" dirty="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dirty="0" smtClean="0"/>
                        <a:t>FL6</a:t>
                      </a:r>
                      <a:endParaRPr lang="en-US" sz="1200" dirty="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dirty="0" smtClean="0"/>
                        <a:t>FL7</a:t>
                      </a:r>
                      <a:endParaRPr lang="en-US" sz="1200" dirty="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dirty="0" smtClean="0"/>
                        <a:t>Unknown</a:t>
                      </a:r>
                      <a:endParaRPr lang="en-US" sz="1200" dirty="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dirty="0" smtClean="0"/>
                        <a:t>Death</a:t>
                      </a:r>
                      <a:endParaRPr lang="en-US" sz="1200" dirty="0">
                        <a:latin typeface="Calibri"/>
                        <a:ea typeface="Calibri"/>
                        <a:cs typeface="Arial"/>
                      </a:endParaRPr>
                    </a:p>
                  </a:txBody>
                  <a:tcPr marL="68580" marR="68580" marT="0" marB="0"/>
                </a:tc>
              </a:tr>
              <a:tr h="142634">
                <a:tc>
                  <a:txBody>
                    <a:bodyPr/>
                    <a:lstStyle/>
                    <a:p>
                      <a:r>
                        <a:rPr lang="en-US" sz="1200" dirty="0" smtClean="0"/>
                        <a:t>FL1</a:t>
                      </a:r>
                      <a:endParaRPr lang="en-US" sz="1200" dirty="0"/>
                    </a:p>
                  </a:txBody>
                  <a:tcPr/>
                </a:tc>
                <a:tc>
                  <a:txBody>
                    <a:bodyPr/>
                    <a:lstStyle/>
                    <a:p>
                      <a:pPr marL="0" marR="0">
                        <a:lnSpc>
                          <a:spcPct val="115000"/>
                        </a:lnSpc>
                        <a:spcBef>
                          <a:spcPts val="0"/>
                        </a:spcBef>
                        <a:spcAft>
                          <a:spcPts val="0"/>
                        </a:spcAft>
                      </a:pPr>
                      <a:r>
                        <a:rPr lang="en-US" sz="1200" dirty="0"/>
                        <a:t>0.624</a:t>
                      </a:r>
                      <a:endParaRPr lang="en-US" sz="1200" dirty="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0.118</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0.05 </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0.154</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0.007</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0.005</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 </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0.005</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0.037</a:t>
                      </a:r>
                      <a:endParaRPr lang="en-US" sz="1200">
                        <a:latin typeface="Calibri"/>
                        <a:ea typeface="Calibri"/>
                        <a:cs typeface="Arial"/>
                      </a:endParaRPr>
                    </a:p>
                  </a:txBody>
                  <a:tcPr marL="68580" marR="68580" marT="0" marB="0"/>
                </a:tc>
              </a:tr>
              <a:tr h="142634">
                <a:tc>
                  <a:txBody>
                    <a:bodyPr/>
                    <a:lstStyle/>
                    <a:p>
                      <a:r>
                        <a:rPr lang="en-US" sz="1200" dirty="0" smtClean="0"/>
                        <a:t>FL2</a:t>
                      </a:r>
                      <a:endParaRPr lang="en-US" sz="1200" dirty="0"/>
                    </a:p>
                  </a:txBody>
                  <a:tcPr/>
                </a:tc>
                <a:tc>
                  <a:txBody>
                    <a:bodyPr/>
                    <a:lstStyle/>
                    <a:p>
                      <a:pPr marL="0" marR="0">
                        <a:lnSpc>
                          <a:spcPct val="115000"/>
                        </a:lnSpc>
                        <a:spcBef>
                          <a:spcPts val="0"/>
                        </a:spcBef>
                        <a:spcAft>
                          <a:spcPts val="0"/>
                        </a:spcAft>
                      </a:pPr>
                      <a:r>
                        <a:rPr lang="en-US" sz="1200" dirty="0"/>
                        <a:t> 0.099</a:t>
                      </a:r>
                      <a:endParaRPr lang="en-US" sz="1200" dirty="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0.624</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0.129</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0.037</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0.068</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0.002</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 </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0.004</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0.037</a:t>
                      </a:r>
                      <a:endParaRPr lang="en-US" sz="1200">
                        <a:latin typeface="Calibri"/>
                        <a:ea typeface="Calibri"/>
                        <a:cs typeface="Arial"/>
                      </a:endParaRPr>
                    </a:p>
                  </a:txBody>
                  <a:tcPr marL="68580" marR="68580" marT="0" marB="0"/>
                </a:tc>
              </a:tr>
              <a:tr h="142634">
                <a:tc>
                  <a:txBody>
                    <a:bodyPr/>
                    <a:lstStyle/>
                    <a:p>
                      <a:r>
                        <a:rPr lang="en-US" sz="1200" dirty="0" smtClean="0"/>
                        <a:t>FL3</a:t>
                      </a:r>
                      <a:endParaRPr lang="en-US" sz="1200" dirty="0"/>
                    </a:p>
                  </a:txBody>
                  <a:tcPr/>
                </a:tc>
                <a:tc>
                  <a:txBody>
                    <a:bodyPr/>
                    <a:lstStyle/>
                    <a:p>
                      <a:pPr marL="0" marR="0">
                        <a:lnSpc>
                          <a:spcPct val="115000"/>
                        </a:lnSpc>
                        <a:spcBef>
                          <a:spcPts val="0"/>
                        </a:spcBef>
                        <a:spcAft>
                          <a:spcPts val="0"/>
                        </a:spcAft>
                      </a:pPr>
                      <a:r>
                        <a:rPr lang="en-US" sz="1200"/>
                        <a:t> 0.006</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dirty="0"/>
                        <a:t>0.031</a:t>
                      </a:r>
                      <a:endParaRPr lang="en-US" sz="1200" dirty="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0.716</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0.184</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0.022</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0.001</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 </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0.003</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0.037</a:t>
                      </a:r>
                      <a:endParaRPr lang="en-US" sz="1200">
                        <a:latin typeface="Calibri"/>
                        <a:ea typeface="Calibri"/>
                        <a:cs typeface="Arial"/>
                      </a:endParaRPr>
                    </a:p>
                  </a:txBody>
                  <a:tcPr marL="68580" marR="68580" marT="0" marB="0"/>
                </a:tc>
              </a:tr>
              <a:tr h="142634">
                <a:tc>
                  <a:txBody>
                    <a:bodyPr/>
                    <a:lstStyle/>
                    <a:p>
                      <a:r>
                        <a:rPr lang="en-US" sz="1200" dirty="0" smtClean="0"/>
                        <a:t>FL4</a:t>
                      </a:r>
                      <a:endParaRPr lang="en-US" sz="1200" dirty="0"/>
                    </a:p>
                  </a:txBody>
                  <a:tcPr/>
                </a:tc>
                <a:tc>
                  <a:txBody>
                    <a:bodyPr/>
                    <a:lstStyle/>
                    <a:p>
                      <a:pPr marL="0" marR="0">
                        <a:lnSpc>
                          <a:spcPct val="115000"/>
                        </a:lnSpc>
                        <a:spcBef>
                          <a:spcPts val="0"/>
                        </a:spcBef>
                        <a:spcAft>
                          <a:spcPts val="0"/>
                        </a:spcAft>
                      </a:pPr>
                      <a:r>
                        <a:rPr lang="en-US" sz="1200"/>
                        <a:t> 0.014</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0.019</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dirty="0"/>
                        <a:t>0.069</a:t>
                      </a:r>
                      <a:endParaRPr lang="en-US" sz="1200" dirty="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0.734</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0.111</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0.013</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 </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0.003</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0.037</a:t>
                      </a:r>
                      <a:endParaRPr lang="en-US" sz="1200">
                        <a:latin typeface="Calibri"/>
                        <a:ea typeface="Calibri"/>
                        <a:cs typeface="Arial"/>
                      </a:endParaRPr>
                    </a:p>
                  </a:txBody>
                  <a:tcPr marL="68580" marR="68580" marT="0" marB="0"/>
                </a:tc>
              </a:tr>
              <a:tr h="142634">
                <a:tc>
                  <a:txBody>
                    <a:bodyPr/>
                    <a:lstStyle/>
                    <a:p>
                      <a:r>
                        <a:rPr lang="en-US" sz="1200" dirty="0" smtClean="0"/>
                        <a:t>FL5</a:t>
                      </a:r>
                      <a:endParaRPr lang="en-US" sz="1200" dirty="0"/>
                    </a:p>
                  </a:txBody>
                  <a:tcPr/>
                </a:tc>
                <a:tc>
                  <a:txBody>
                    <a:bodyPr/>
                    <a:lstStyle/>
                    <a:p>
                      <a:pPr marL="0" marR="0">
                        <a:lnSpc>
                          <a:spcPct val="115000"/>
                        </a:lnSpc>
                        <a:spcBef>
                          <a:spcPts val="0"/>
                        </a:spcBef>
                        <a:spcAft>
                          <a:spcPts val="0"/>
                        </a:spcAft>
                      </a:pPr>
                      <a:r>
                        <a:rPr lang="en-US" sz="1200"/>
                        <a:t> 0.004</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0.007</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0.015</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dirty="0"/>
                        <a:t>0.073</a:t>
                      </a:r>
                      <a:endParaRPr lang="en-US" sz="1200" dirty="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0.747</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0.103</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0.013</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0.002</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0.036</a:t>
                      </a:r>
                      <a:endParaRPr lang="en-US" sz="1200">
                        <a:latin typeface="Calibri"/>
                        <a:ea typeface="Calibri"/>
                        <a:cs typeface="Arial"/>
                      </a:endParaRPr>
                    </a:p>
                  </a:txBody>
                  <a:tcPr marL="68580" marR="68580" marT="0" marB="0"/>
                </a:tc>
              </a:tr>
              <a:tr h="142634">
                <a:tc>
                  <a:txBody>
                    <a:bodyPr/>
                    <a:lstStyle/>
                    <a:p>
                      <a:r>
                        <a:rPr lang="en-US" sz="1200" dirty="0" smtClean="0"/>
                        <a:t>FL6</a:t>
                      </a:r>
                      <a:endParaRPr lang="en-US" sz="1200" dirty="0"/>
                    </a:p>
                  </a:txBody>
                  <a:tcPr/>
                </a:tc>
                <a:tc>
                  <a:txBody>
                    <a:bodyPr/>
                    <a:lstStyle/>
                    <a:p>
                      <a:pPr marL="0" marR="0">
                        <a:lnSpc>
                          <a:spcPct val="115000"/>
                        </a:lnSpc>
                        <a:spcBef>
                          <a:spcPts val="0"/>
                        </a:spcBef>
                        <a:spcAft>
                          <a:spcPts val="0"/>
                        </a:spcAft>
                      </a:pPr>
                      <a:r>
                        <a:rPr lang="en-US" sz="1200"/>
                        <a:t> 0 </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0.008</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 </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0.008</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dirty="0"/>
                        <a:t>0.05 </a:t>
                      </a:r>
                      <a:endParaRPr lang="en-US" sz="1200" dirty="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dirty="0"/>
                        <a:t>0.879</a:t>
                      </a:r>
                      <a:endParaRPr lang="en-US" sz="1200" dirty="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0.017</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0.001</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0.037</a:t>
                      </a:r>
                      <a:endParaRPr lang="en-US" sz="1200">
                        <a:latin typeface="Calibri"/>
                        <a:ea typeface="Calibri"/>
                        <a:cs typeface="Arial"/>
                      </a:endParaRPr>
                    </a:p>
                  </a:txBody>
                  <a:tcPr marL="68580" marR="68580" marT="0" marB="0"/>
                </a:tc>
              </a:tr>
              <a:tr h="142634">
                <a:tc>
                  <a:txBody>
                    <a:bodyPr/>
                    <a:lstStyle/>
                    <a:p>
                      <a:r>
                        <a:rPr lang="en-US" sz="1200" dirty="0" smtClean="0"/>
                        <a:t>FL7</a:t>
                      </a:r>
                      <a:endParaRPr lang="en-US" sz="1200" dirty="0"/>
                    </a:p>
                  </a:txBody>
                  <a:tcPr/>
                </a:tc>
                <a:tc>
                  <a:txBody>
                    <a:bodyPr/>
                    <a:lstStyle/>
                    <a:p>
                      <a:pPr marL="0" marR="0">
                        <a:lnSpc>
                          <a:spcPct val="115000"/>
                        </a:lnSpc>
                        <a:spcBef>
                          <a:spcPts val="0"/>
                        </a:spcBef>
                        <a:spcAft>
                          <a:spcPts val="0"/>
                        </a:spcAft>
                      </a:pPr>
                      <a:r>
                        <a:rPr lang="en-US" sz="1200"/>
                        <a:t> 0 </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 </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 </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 </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 </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dirty="0"/>
                        <a:t>0 </a:t>
                      </a:r>
                      <a:endParaRPr lang="en-US" sz="1200" dirty="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1 </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 </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 </a:t>
                      </a:r>
                      <a:endParaRPr lang="en-US" sz="1200">
                        <a:latin typeface="Calibri"/>
                        <a:ea typeface="Calibri"/>
                        <a:cs typeface="Arial"/>
                      </a:endParaRPr>
                    </a:p>
                  </a:txBody>
                  <a:tcPr marL="68580" marR="68580" marT="0" marB="0"/>
                </a:tc>
              </a:tr>
              <a:tr h="142634">
                <a:tc>
                  <a:txBody>
                    <a:bodyPr/>
                    <a:lstStyle/>
                    <a:p>
                      <a:r>
                        <a:rPr lang="en-US" sz="1200" dirty="0" smtClean="0"/>
                        <a:t>Unknown</a:t>
                      </a:r>
                      <a:endParaRPr lang="en-US" sz="1200" dirty="0"/>
                    </a:p>
                  </a:txBody>
                  <a:tcPr/>
                </a:tc>
                <a:tc>
                  <a:txBody>
                    <a:bodyPr/>
                    <a:lstStyle/>
                    <a:p>
                      <a:pPr marL="0" marR="0">
                        <a:lnSpc>
                          <a:spcPct val="115000"/>
                        </a:lnSpc>
                        <a:spcBef>
                          <a:spcPts val="0"/>
                        </a:spcBef>
                        <a:spcAft>
                          <a:spcPts val="0"/>
                        </a:spcAft>
                      </a:pPr>
                      <a:r>
                        <a:rPr lang="en-US" sz="1200"/>
                        <a:t> 0 </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 </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 </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 </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 </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 </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a:t>0 </a:t>
                      </a:r>
                      <a:endParaRPr lang="en-US" sz="120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dirty="0"/>
                        <a:t>1 </a:t>
                      </a:r>
                      <a:endParaRPr lang="en-US" sz="1200" dirty="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dirty="0"/>
                        <a:t>0 </a:t>
                      </a:r>
                      <a:endParaRPr lang="en-US" sz="1200" dirty="0">
                        <a:latin typeface="Calibri"/>
                        <a:ea typeface="Calibri"/>
                        <a:cs typeface="Arial"/>
                      </a:endParaRPr>
                    </a:p>
                  </a:txBody>
                  <a:tcPr marL="68580" marR="68580" marT="0" marB="0"/>
                </a:tc>
              </a:tr>
              <a:tr h="169986">
                <a:tc>
                  <a:txBody>
                    <a:bodyPr/>
                    <a:lstStyle/>
                    <a:p>
                      <a:r>
                        <a:rPr lang="en-US" sz="1200" dirty="0" smtClean="0"/>
                        <a:t>Death</a:t>
                      </a:r>
                      <a:endParaRPr lang="en-US" sz="1200" dirty="0"/>
                    </a:p>
                  </a:txBody>
                  <a:tcPr/>
                </a:tc>
                <a:tc>
                  <a:txBody>
                    <a:bodyPr/>
                    <a:lstStyle/>
                    <a:p>
                      <a:pPr marL="0" marR="0">
                        <a:lnSpc>
                          <a:spcPct val="115000"/>
                        </a:lnSpc>
                        <a:spcBef>
                          <a:spcPts val="0"/>
                        </a:spcBef>
                        <a:spcAft>
                          <a:spcPts val="0"/>
                        </a:spcAft>
                      </a:pPr>
                      <a:r>
                        <a:rPr lang="en-US" sz="1200" dirty="0"/>
                        <a:t> 0 </a:t>
                      </a:r>
                      <a:endParaRPr lang="en-US" sz="1200" dirty="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dirty="0"/>
                        <a:t>0 </a:t>
                      </a:r>
                      <a:endParaRPr lang="en-US" sz="1200" dirty="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dirty="0"/>
                        <a:t>0 </a:t>
                      </a:r>
                      <a:endParaRPr lang="en-US" sz="1200" dirty="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dirty="0"/>
                        <a:t>0 </a:t>
                      </a:r>
                      <a:endParaRPr lang="en-US" sz="1200" dirty="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dirty="0"/>
                        <a:t>0 </a:t>
                      </a:r>
                      <a:endParaRPr lang="en-US" sz="1200" dirty="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dirty="0"/>
                        <a:t>0 </a:t>
                      </a:r>
                      <a:endParaRPr lang="en-US" sz="1200" dirty="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dirty="0"/>
                        <a:t>0 </a:t>
                      </a:r>
                      <a:endParaRPr lang="en-US" sz="1200" dirty="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dirty="0"/>
                        <a:t>0 </a:t>
                      </a:r>
                      <a:endParaRPr lang="en-US" sz="1200" dirty="0">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200" dirty="0"/>
                        <a:t>1</a:t>
                      </a:r>
                      <a:endParaRPr lang="en-US" sz="1200" dirty="0">
                        <a:latin typeface="Calibri"/>
                        <a:ea typeface="Calibri"/>
                        <a:cs typeface="Arial"/>
                      </a:endParaRPr>
                    </a:p>
                  </a:txBody>
                  <a:tcPr marL="68580" marR="68580" marT="0" marB="0"/>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67E50F16932FA4DA740AD241DCC42DC" ma:contentTypeVersion="1" ma:contentTypeDescription="Create a new document." ma:contentTypeScope="" ma:versionID="cf3becb063dad1cc8b49e034e445ab8d">
  <xsd:schema xmlns:xsd="http://www.w3.org/2001/XMLSchema" xmlns:p="http://schemas.microsoft.com/office/2006/metadata/properties" xmlns:ns1="http://schemas.microsoft.com/sharepoint/v3" targetNamespace="http://schemas.microsoft.com/office/2006/metadata/properties" ma:root="true" ma:fieldsID="ddb0c952b897a810c8a4e377cff6bff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D675E7E5-9717-4D1C-B4C0-D4CE850B7A15}">
  <ds:schemaRefs>
    <ds:schemaRef ds:uri="http://schemas.microsoft.com/sharepoint/v3/contenttype/forms"/>
  </ds:schemaRefs>
</ds:datastoreItem>
</file>

<file path=customXml/itemProps2.xml><?xml version="1.0" encoding="utf-8"?>
<ds:datastoreItem xmlns:ds="http://schemas.openxmlformats.org/officeDocument/2006/customXml" ds:itemID="{A15449F1-85B6-41AC-8540-52DACFEC49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8CC55115-187C-441C-B60E-A2BDBF127752}">
  <ds:schemaRefs>
    <ds:schemaRef ds:uri="http://purl.org/dc/dcmitype/"/>
    <ds:schemaRef ds:uri="http://schemas.microsoft.com/office/2006/documentManagement/types"/>
    <ds:schemaRef ds:uri="http://purl.org/dc/elements/1.1/"/>
    <ds:schemaRef ds:uri="http://purl.org/dc/terms/"/>
    <ds:schemaRef ds:uri="http://schemas.microsoft.com/office/2006/metadata/properties"/>
    <ds:schemaRef ds:uri="http://schemas.openxmlformats.org/package/2006/metadata/core-properties"/>
    <ds:schemaRef ds:uri="http://schemas.microsoft.com/sharepoint/v3"/>
    <ds:schemaRef ds:uri="http://www.w3.org/XML/1998/namespa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1826</TotalTime>
  <Words>4246</Words>
  <Application>Microsoft Office PowerPoint</Application>
  <PresentationFormat>On-screen Show (4:3)</PresentationFormat>
  <Paragraphs>3362</Paragraphs>
  <Slides>20</Slides>
  <Notes>10</Notes>
  <HiddenSlides>2</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Default Design</vt:lpstr>
      <vt:lpstr>Acrobat Document</vt:lpstr>
      <vt:lpstr>Slide 1</vt:lpstr>
      <vt:lpstr>The Story in One Slide</vt:lpstr>
      <vt:lpstr>Why it is Important?</vt:lpstr>
      <vt:lpstr>The Reference Model - Chronic Disease</vt:lpstr>
      <vt:lpstr>The Reference Model Key Features </vt:lpstr>
      <vt:lpstr>The Reference Model: How Does it Work?</vt:lpstr>
      <vt:lpstr>The Reference Model: Results</vt:lpstr>
      <vt:lpstr>Mental Health Model</vt:lpstr>
      <vt:lpstr>Mental Health Model: Markov Model</vt:lpstr>
      <vt:lpstr>Mental Health Model: Reimplementation</vt:lpstr>
      <vt:lpstr>Mental Health Model: Reimplementation </vt:lpstr>
      <vt:lpstr>Mental Health Model: Results</vt:lpstr>
      <vt:lpstr>Mental Health Model: Results</vt:lpstr>
      <vt:lpstr>Mental Health Model: Results</vt:lpstr>
      <vt:lpstr>Quality Control</vt:lpstr>
      <vt:lpstr>Summary &amp; Future Work</vt:lpstr>
      <vt:lpstr>Summary &amp; Future Work</vt:lpstr>
      <vt:lpstr>Acknowledgments</vt:lpstr>
      <vt:lpstr>Risk Equations from the Literature Blinded</vt:lpstr>
      <vt:lpstr>Mental Health Model: Results</vt:lpstr>
    </vt:vector>
  </TitlesOfParts>
  <Company>Carley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Vanessa Mack</dc:creator>
  <cp:lastModifiedBy>Work</cp:lastModifiedBy>
  <cp:revision>113</cp:revision>
  <dcterms:created xsi:type="dcterms:W3CDTF">2010-03-08T22:42:09Z</dcterms:created>
  <dcterms:modified xsi:type="dcterms:W3CDTF">2013-04-30T04:22:43Z</dcterms:modified>
</cp:coreProperties>
</file>