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19" r:id="rId2"/>
    <p:sldId id="410" r:id="rId3"/>
    <p:sldId id="382" r:id="rId4"/>
    <p:sldId id="412" r:id="rId5"/>
    <p:sldId id="413" r:id="rId6"/>
    <p:sldId id="414" r:id="rId7"/>
    <p:sldId id="415" r:id="rId8"/>
    <p:sldId id="416" r:id="rId9"/>
    <p:sldId id="422" r:id="rId10"/>
    <p:sldId id="417" r:id="rId11"/>
    <p:sldId id="420" r:id="rId12"/>
    <p:sldId id="343" r:id="rId13"/>
    <p:sldId id="388" r:id="rId14"/>
    <p:sldId id="368" r:id="rId15"/>
    <p:sldId id="390" r:id="rId16"/>
    <p:sldId id="391" r:id="rId17"/>
    <p:sldId id="348" r:id="rId18"/>
    <p:sldId id="404" r:id="rId19"/>
    <p:sldId id="405" r:id="rId20"/>
    <p:sldId id="423" r:id="rId21"/>
    <p:sldId id="385" r:id="rId22"/>
    <p:sldId id="407" r:id="rId23"/>
    <p:sldId id="393" r:id="rId24"/>
    <p:sldId id="394" r:id="rId25"/>
    <p:sldId id="392" r:id="rId26"/>
    <p:sldId id="424" r:id="rId27"/>
    <p:sldId id="408" r:id="rId28"/>
    <p:sldId id="409" r:id="rId29"/>
    <p:sldId id="293" r:id="rId30"/>
    <p:sldId id="351" r:id="rId31"/>
    <p:sldId id="411" r:id="rId32"/>
    <p:sldId id="395" r:id="rId33"/>
    <p:sldId id="339" r:id="rId34"/>
    <p:sldId id="341" r:id="rId35"/>
    <p:sldId id="346" r:id="rId36"/>
    <p:sldId id="347" r:id="rId37"/>
    <p:sldId id="400" r:id="rId38"/>
    <p:sldId id="401" r:id="rId39"/>
    <p:sldId id="40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5A8AC6"/>
    <a:srgbClr val="C9F1FF"/>
    <a:srgbClr val="21FFFA"/>
    <a:srgbClr val="FFFF99"/>
    <a:srgbClr val="FDC07C"/>
    <a:srgbClr val="660033"/>
    <a:srgbClr val="F8696B"/>
    <a:srgbClr val="FB957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78" autoAdjust="0"/>
    <p:restoredTop sz="98330" autoAdjust="0"/>
  </p:normalViewPr>
  <p:slideViewPr>
    <p:cSldViewPr>
      <p:cViewPr>
        <p:scale>
          <a:sx n="60" d="100"/>
          <a:sy n="60" d="100"/>
        </p:scale>
        <p:origin x="-858" y="-198"/>
      </p:cViewPr>
      <p:guideLst>
        <p:guide orient="horz" pos="2160"/>
        <p:guide pos="2880"/>
      </p:guideLst>
    </p:cSldViewPr>
  </p:slideViewPr>
  <p:outlineViewPr>
    <p:cViewPr>
      <p:scale>
        <a:sx n="33" d="100"/>
        <a:sy n="33" d="100"/>
      </p:scale>
      <p:origin x="48" y="20682"/>
    </p:cViewPr>
  </p:outlineViewPr>
  <p:notesTextViewPr>
    <p:cViewPr>
      <p:scale>
        <a:sx n="100" d="100"/>
        <a:sy n="100" d="100"/>
      </p:scale>
      <p:origin x="0" y="0"/>
    </p:cViewPr>
  </p:notesTextViewPr>
  <p:sorterViewPr>
    <p:cViewPr>
      <p:scale>
        <a:sx n="43" d="100"/>
        <a:sy n="43"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16"/>
  <c:chart>
    <c:title>
      <c:tx>
        <c:rich>
          <a:bodyPr/>
          <a:lstStyle/>
          <a:p>
            <a:pPr>
              <a:defRPr/>
            </a:pPr>
            <a:r>
              <a:rPr lang="en-US"/>
              <a:t>The Reference Model Growth</a:t>
            </a:r>
          </a:p>
        </c:rich>
      </c:tx>
      <c:layout/>
    </c:title>
    <c:plotArea>
      <c:layout/>
      <c:barChart>
        <c:barDir val="bar"/>
        <c:grouping val="clustered"/>
        <c:ser>
          <c:idx val="0"/>
          <c:order val="0"/>
          <c:tx>
            <c:strRef>
              <c:f>Sheet1!$B$1</c:f>
              <c:strCache>
                <c:ptCount val="1"/>
                <c:pt idx="0">
                  <c:v>2015</c:v>
                </c:pt>
              </c:strCache>
            </c:strRef>
          </c:tx>
          <c:cat>
            <c:strRef>
              <c:f>Sheet1!$A$2:$A$4</c:f>
              <c:strCache>
                <c:ptCount val="3"/>
                <c:pt idx="0">
                  <c:v>Models</c:v>
                </c:pt>
                <c:pt idx="1">
                  <c:v>Cohorts</c:v>
                </c:pt>
                <c:pt idx="2">
                  <c:v>Populations</c:v>
                </c:pt>
              </c:strCache>
            </c:strRef>
          </c:cat>
          <c:val>
            <c:numRef>
              <c:f>Sheet1!$B$2:$B$4</c:f>
              <c:numCache>
                <c:formatCode>General</c:formatCode>
                <c:ptCount val="3"/>
                <c:pt idx="0">
                  <c:v>1028</c:v>
                </c:pt>
                <c:pt idx="1">
                  <c:v>47</c:v>
                </c:pt>
                <c:pt idx="2">
                  <c:v>9</c:v>
                </c:pt>
              </c:numCache>
            </c:numRef>
          </c:val>
        </c:ser>
        <c:ser>
          <c:idx val="1"/>
          <c:order val="1"/>
          <c:tx>
            <c:strRef>
              <c:f>Sheet1!$C$1</c:f>
              <c:strCache>
                <c:ptCount val="1"/>
                <c:pt idx="0">
                  <c:v>2014</c:v>
                </c:pt>
              </c:strCache>
            </c:strRef>
          </c:tx>
          <c:cat>
            <c:strRef>
              <c:f>Sheet1!$A$2:$A$4</c:f>
              <c:strCache>
                <c:ptCount val="3"/>
                <c:pt idx="0">
                  <c:v>Models</c:v>
                </c:pt>
                <c:pt idx="1">
                  <c:v>Cohorts</c:v>
                </c:pt>
                <c:pt idx="2">
                  <c:v>Populations</c:v>
                </c:pt>
              </c:strCache>
            </c:strRef>
          </c:cat>
          <c:val>
            <c:numRef>
              <c:f>Sheet1!$C$2:$C$4</c:f>
              <c:numCache>
                <c:formatCode>General</c:formatCode>
                <c:ptCount val="3"/>
                <c:pt idx="0">
                  <c:v>400</c:v>
                </c:pt>
                <c:pt idx="1">
                  <c:v>40</c:v>
                </c:pt>
                <c:pt idx="2">
                  <c:v>8</c:v>
                </c:pt>
              </c:numCache>
            </c:numRef>
          </c:val>
        </c:ser>
        <c:ser>
          <c:idx val="2"/>
          <c:order val="2"/>
          <c:tx>
            <c:strRef>
              <c:f>Sheet1!$D$1</c:f>
              <c:strCache>
                <c:ptCount val="1"/>
                <c:pt idx="0">
                  <c:v>2013</c:v>
                </c:pt>
              </c:strCache>
            </c:strRef>
          </c:tx>
          <c:cat>
            <c:strRef>
              <c:f>Sheet1!$A$2:$A$4</c:f>
              <c:strCache>
                <c:ptCount val="3"/>
                <c:pt idx="0">
                  <c:v>Models</c:v>
                </c:pt>
                <c:pt idx="1">
                  <c:v>Cohorts</c:v>
                </c:pt>
                <c:pt idx="2">
                  <c:v>Populations</c:v>
                </c:pt>
              </c:strCache>
            </c:strRef>
          </c:cat>
          <c:val>
            <c:numRef>
              <c:f>Sheet1!$D$2:$D$4</c:f>
              <c:numCache>
                <c:formatCode>General</c:formatCode>
                <c:ptCount val="3"/>
                <c:pt idx="0">
                  <c:v>64</c:v>
                </c:pt>
                <c:pt idx="1">
                  <c:v>34</c:v>
                </c:pt>
                <c:pt idx="2">
                  <c:v>6</c:v>
                </c:pt>
              </c:numCache>
            </c:numRef>
          </c:val>
        </c:ser>
        <c:ser>
          <c:idx val="3"/>
          <c:order val="3"/>
          <c:tx>
            <c:strRef>
              <c:f>Sheet1!$E$1</c:f>
              <c:strCache>
                <c:ptCount val="1"/>
                <c:pt idx="0">
                  <c:v>2012</c:v>
                </c:pt>
              </c:strCache>
            </c:strRef>
          </c:tx>
          <c:cat>
            <c:strRef>
              <c:f>Sheet1!$A$2:$A$4</c:f>
              <c:strCache>
                <c:ptCount val="3"/>
                <c:pt idx="0">
                  <c:v>Models</c:v>
                </c:pt>
                <c:pt idx="1">
                  <c:v>Cohorts</c:v>
                </c:pt>
                <c:pt idx="2">
                  <c:v>Populations</c:v>
                </c:pt>
              </c:strCache>
            </c:strRef>
          </c:cat>
          <c:val>
            <c:numRef>
              <c:f>Sheet1!$E$2:$E$4</c:f>
              <c:numCache>
                <c:formatCode>General</c:formatCode>
                <c:ptCount val="3"/>
                <c:pt idx="0">
                  <c:v>64</c:v>
                </c:pt>
                <c:pt idx="1">
                  <c:v>22</c:v>
                </c:pt>
                <c:pt idx="2">
                  <c:v>4</c:v>
                </c:pt>
              </c:numCache>
            </c:numRef>
          </c:val>
        </c:ser>
        <c:axId val="166985728"/>
        <c:axId val="166987264"/>
      </c:barChart>
      <c:catAx>
        <c:axId val="166985728"/>
        <c:scaling>
          <c:orientation val="minMax"/>
        </c:scaling>
        <c:axPos val="l"/>
        <c:majorTickMark val="none"/>
        <c:tickLblPos val="nextTo"/>
        <c:crossAx val="166987264"/>
        <c:crosses val="autoZero"/>
        <c:auto val="1"/>
        <c:lblAlgn val="ctr"/>
        <c:lblOffset val="100"/>
      </c:catAx>
      <c:valAx>
        <c:axId val="166987264"/>
        <c:scaling>
          <c:orientation val="minMax"/>
        </c:scaling>
        <c:axPos val="b"/>
        <c:majorGridlines>
          <c:spPr>
            <a:ln>
              <a:solidFill>
                <a:schemeClr val="bg1"/>
              </a:solidFill>
            </a:ln>
          </c:spPr>
        </c:majorGridlines>
        <c:numFmt formatCode="General" sourceLinked="1"/>
        <c:majorTickMark val="none"/>
        <c:tickLblPos val="nextTo"/>
        <c:crossAx val="166985728"/>
        <c:crosses val="autoZero"/>
        <c:crossBetween val="between"/>
      </c:valAx>
      <c:dTable>
        <c:showHorzBorder val="1"/>
        <c:showVertBorder val="1"/>
        <c:showOutline val="1"/>
        <c:showKeys val="1"/>
      </c:dTable>
      <c:spPr>
        <a:noFill/>
        <a:ln w="25400">
          <a:noFill/>
        </a:ln>
      </c:spPr>
    </c:plotArea>
    <c:plotVisOnly val="1"/>
  </c:chart>
  <c:txPr>
    <a:bodyPr/>
    <a:lstStyle/>
    <a:p>
      <a:pPr>
        <a:defRPr sz="1800"/>
      </a:pPr>
      <a:endParaRPr lang="en-US"/>
    </a:p>
  </c:txPr>
  <c:externalData r:id="rId1"/>
</c:chartSpace>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703945-51BC-458B-9147-9225F8BB185F}" type="datetimeFigureOut">
              <a:rPr lang="en-US" smtClean="0"/>
              <a:pPr/>
              <a:t>9/26/2015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7858D3-2877-4FEC-BFAA-31537F1269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9/26/2015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9/26/2015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a:xfrm>
            <a:off x="8002213" y="6550223"/>
            <a:ext cx="1141787" cy="307777"/>
          </a:xfrm>
          <a:prstGeom prst="rect">
            <a:avLst/>
          </a:prstGeom>
        </p:spPr>
        <p:txBody>
          <a:bodyPr wrap="none">
            <a:spAutoFit/>
          </a:bodyPr>
          <a:lstStyle/>
          <a:p>
            <a:r>
              <a:rPr lang="en-US" sz="1400" dirty="0" smtClean="0">
                <a:solidFill>
                  <a:schemeClr val="tx1">
                    <a:lumMod val="65000"/>
                    <a:lumOff val="35000"/>
                  </a:schemeClr>
                </a:solidFill>
              </a:rPr>
              <a:t>Jacob </a:t>
            </a:r>
            <a:r>
              <a:rPr lang="en-US" sz="1400" dirty="0" err="1" smtClean="0">
                <a:solidFill>
                  <a:schemeClr val="tx1">
                    <a:lumMod val="65000"/>
                    <a:lumOff val="35000"/>
                  </a:schemeClr>
                </a:solidFill>
              </a:rPr>
              <a:t>Barhak</a:t>
            </a:r>
            <a:endParaRPr lang="en-US" sz="1400" dirty="0">
              <a:solidFill>
                <a:schemeClr val="tx1">
                  <a:lumMod val="65000"/>
                  <a:lumOff val="3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3F6FF-6632-4E48-8F29-53F70D24E2CD}" type="datetimeFigureOut">
              <a:rPr lang="en-US" smtClean="0"/>
              <a:pPr/>
              <a:t>9/26/2015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73F6FF-6632-4E48-8F29-53F70D24E2CD}" type="datetimeFigureOut">
              <a:rPr lang="en-US" smtClean="0"/>
              <a:pPr/>
              <a:t>9/26/2015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73F6FF-6632-4E48-8F29-53F70D24E2CD}" type="datetimeFigureOut">
              <a:rPr lang="en-US" smtClean="0"/>
              <a:pPr/>
              <a:t>9/26/2015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73F6FF-6632-4E48-8F29-53F70D24E2CD}" type="datetimeFigureOut">
              <a:rPr lang="en-US" smtClean="0"/>
              <a:pPr/>
              <a:t>9/26/2015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3F6FF-6632-4E48-8F29-53F70D24E2CD}" type="datetimeFigureOut">
              <a:rPr lang="en-US" smtClean="0"/>
              <a:pPr/>
              <a:t>9/26/2015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9/26/2015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9/26/2015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3F6FF-6632-4E48-8F29-53F70D24E2CD}" type="datetimeFigureOut">
              <a:rPr lang="en-US" smtClean="0"/>
              <a:pPr/>
              <a:t>9/26/2015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DDB10-D60E-42A6-80F4-E4BBC9F067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tes.google.com/site/jacobbarhak/"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clinicaltrials.gov/"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ites.google.com/site/jacobbarhak/"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676400"/>
            <a:ext cx="7772400" cy="1470025"/>
          </a:xfrm>
        </p:spPr>
        <p:txBody>
          <a:bodyPr>
            <a:normAutofit fontScale="90000"/>
          </a:bodyPr>
          <a:lstStyle/>
          <a:p>
            <a:r>
              <a:rPr lang="en-US" dirty="0" smtClean="0"/>
              <a:t>The Reference Model for Disease Progression and Latest Developments in the MIST</a:t>
            </a:r>
            <a:endParaRPr lang="en-US" dirty="0"/>
          </a:p>
        </p:txBody>
      </p:sp>
      <p:sp>
        <p:nvSpPr>
          <p:cNvPr id="5" name="Subtitle 4"/>
          <p:cNvSpPr>
            <a:spLocks noGrp="1"/>
          </p:cNvSpPr>
          <p:nvPr>
            <p:ph type="subTitle" idx="1"/>
          </p:nvPr>
        </p:nvSpPr>
        <p:spPr>
          <a:xfrm>
            <a:off x="762000" y="3657600"/>
            <a:ext cx="4876800" cy="2743200"/>
          </a:xfrm>
        </p:spPr>
        <p:txBody>
          <a:bodyPr>
            <a:normAutofit fontScale="62500" lnSpcReduction="20000"/>
          </a:bodyPr>
          <a:lstStyle/>
          <a:p>
            <a:endParaRPr lang="en-US" dirty="0" smtClean="0">
              <a:solidFill>
                <a:schemeClr val="tx1"/>
              </a:solidFill>
            </a:endParaRPr>
          </a:p>
          <a:p>
            <a:r>
              <a:rPr lang="en-US" b="1" dirty="0" smtClean="0">
                <a:solidFill>
                  <a:schemeClr val="tx1"/>
                </a:solidFill>
              </a:rPr>
              <a:t>Jacob </a:t>
            </a:r>
            <a:r>
              <a:rPr lang="en-US" b="1" dirty="0" err="1" smtClean="0">
                <a:solidFill>
                  <a:schemeClr val="tx1"/>
                </a:solidFill>
              </a:rPr>
              <a:t>Barhak</a:t>
            </a:r>
            <a:endParaRPr lang="en-US" b="1" dirty="0" smtClean="0">
              <a:solidFill>
                <a:schemeClr val="tx1"/>
              </a:solidFill>
            </a:endParaRPr>
          </a:p>
          <a:p>
            <a:r>
              <a:rPr lang="en-US" b="1" dirty="0" smtClean="0">
                <a:solidFill>
                  <a:schemeClr val="tx1"/>
                </a:solidFill>
              </a:rPr>
              <a:t>Austin, Texas</a:t>
            </a:r>
          </a:p>
          <a:p>
            <a:r>
              <a:rPr lang="en-US" b="1" dirty="0" smtClean="0">
                <a:solidFill>
                  <a:schemeClr val="tx1"/>
                </a:solidFill>
                <a:hlinkClick r:id="rId2"/>
              </a:rPr>
              <a:t>http://sites.google.com/site/jacobbarhak/</a:t>
            </a:r>
            <a:r>
              <a:rPr lang="en-US" b="1" dirty="0" smtClean="0">
                <a:solidFill>
                  <a:schemeClr val="tx1"/>
                </a:solidFill>
              </a:rPr>
              <a:t> </a:t>
            </a:r>
          </a:p>
          <a:p>
            <a:endParaRPr lang="en-US" dirty="0" smtClean="0">
              <a:solidFill>
                <a:schemeClr val="tx1"/>
              </a:solidFill>
            </a:endParaRPr>
          </a:p>
          <a:p>
            <a:r>
              <a:rPr lang="en-US" b="1" dirty="0" err="1" smtClean="0">
                <a:solidFill>
                  <a:schemeClr val="tx1"/>
                </a:solidFill>
              </a:rPr>
              <a:t>PyTexas</a:t>
            </a:r>
            <a:r>
              <a:rPr lang="en-US" b="1" dirty="0" smtClean="0">
                <a:solidFill>
                  <a:schemeClr val="tx1"/>
                </a:solidFill>
              </a:rPr>
              <a:t> 2015</a:t>
            </a:r>
          </a:p>
          <a:p>
            <a:r>
              <a:rPr lang="en-US" sz="3100" b="1" dirty="0" smtClean="0">
                <a:solidFill>
                  <a:schemeClr val="tx1"/>
                </a:solidFill>
              </a:rPr>
              <a:t>College Station, TX</a:t>
            </a:r>
          </a:p>
          <a:p>
            <a:r>
              <a:rPr lang="en-US" sz="2600" b="1" dirty="0" smtClean="0">
                <a:solidFill>
                  <a:schemeClr val="tx1"/>
                </a:solidFill>
              </a:rPr>
              <a:t>26 Sep 2015</a:t>
            </a:r>
          </a:p>
        </p:txBody>
      </p:sp>
      <p:pic>
        <p:nvPicPr>
          <p:cNvPr id="1026" name="Picture 2" descr="C:\Users\Work\Desktop\JacobBarhak_QR_Code.png"/>
          <p:cNvPicPr>
            <a:picLocks noChangeAspect="1" noChangeArrowheads="1"/>
          </p:cNvPicPr>
          <p:nvPr/>
        </p:nvPicPr>
        <p:blipFill>
          <a:blip r:embed="rId3" cstate="print"/>
          <a:srcRect/>
          <a:stretch>
            <a:fillRect/>
          </a:stretch>
        </p:blipFill>
        <p:spPr bwMode="auto">
          <a:xfrm>
            <a:off x="5486400" y="3200400"/>
            <a:ext cx="3581400" cy="3581400"/>
          </a:xfrm>
          <a:prstGeom prst="rect">
            <a:avLst/>
          </a:prstGeom>
          <a:noFill/>
        </p:spPr>
      </p:pic>
      <p:pic>
        <p:nvPicPr>
          <p:cNvPr id="11" name="Picture 3" descr="C:\Users\Work\Desktop\PictureOfMeCropped.jpg"/>
          <p:cNvPicPr>
            <a:picLocks noChangeAspect="1" noChangeArrowheads="1"/>
          </p:cNvPicPr>
          <p:nvPr/>
        </p:nvPicPr>
        <p:blipFill>
          <a:blip r:embed="rId4" cstate="print"/>
          <a:srcRect/>
          <a:stretch>
            <a:fillRect/>
          </a:stretch>
        </p:blipFill>
        <p:spPr bwMode="auto">
          <a:xfrm>
            <a:off x="990600" y="3423908"/>
            <a:ext cx="990600" cy="114809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Towards Big Data</a:t>
            </a:r>
            <a:endParaRPr lang="en-US" dirty="0"/>
          </a:p>
        </p:txBody>
      </p:sp>
      <p:sp>
        <p:nvSpPr>
          <p:cNvPr id="6" name="Content Placeholder 5"/>
          <p:cNvSpPr>
            <a:spLocks noGrp="1"/>
          </p:cNvSpPr>
          <p:nvPr>
            <p:ph idx="1"/>
          </p:nvPr>
        </p:nvSpPr>
        <p:spPr/>
        <p:txBody>
          <a:bodyPr>
            <a:normAutofit fontScale="77500" lnSpcReduction="20000"/>
          </a:bodyPr>
          <a:lstStyle/>
          <a:p>
            <a:r>
              <a:rPr lang="en-US" dirty="0" smtClean="0"/>
              <a:t>MIST Supports:</a:t>
            </a:r>
          </a:p>
          <a:p>
            <a:pPr lvl="1"/>
            <a:r>
              <a:rPr lang="en-US" dirty="0" smtClean="0"/>
              <a:t>Local Cluster</a:t>
            </a:r>
          </a:p>
          <a:p>
            <a:pPr lvl="2"/>
            <a:r>
              <a:rPr lang="en-US" dirty="0" smtClean="0"/>
              <a:t>SGE</a:t>
            </a:r>
          </a:p>
          <a:p>
            <a:pPr lvl="2"/>
            <a:r>
              <a:rPr lang="en-US" dirty="0" smtClean="0"/>
              <a:t>Possibly low cost</a:t>
            </a:r>
          </a:p>
          <a:p>
            <a:pPr lvl="2"/>
            <a:r>
              <a:rPr lang="en-US" dirty="0" smtClean="0"/>
              <a:t>Requires expertise</a:t>
            </a:r>
          </a:p>
          <a:p>
            <a:pPr lvl="1"/>
            <a:endParaRPr lang="en-US" dirty="0" smtClean="0"/>
          </a:p>
          <a:p>
            <a:pPr lvl="1"/>
            <a:endParaRPr lang="en-US" dirty="0" smtClean="0"/>
          </a:p>
          <a:p>
            <a:pPr lvl="1"/>
            <a:endParaRPr lang="en-US" dirty="0" smtClean="0"/>
          </a:p>
          <a:p>
            <a:pPr lvl="1"/>
            <a:r>
              <a:rPr lang="en-US" dirty="0" smtClean="0"/>
              <a:t>MIST Runs Over the Cloud!</a:t>
            </a:r>
          </a:p>
          <a:p>
            <a:pPr lvl="2"/>
            <a:r>
              <a:rPr lang="en-US" dirty="0" err="1" smtClean="0"/>
              <a:t>StarCluster</a:t>
            </a:r>
            <a:endParaRPr lang="en-US" dirty="0" smtClean="0"/>
          </a:p>
          <a:p>
            <a:pPr lvl="2"/>
            <a:r>
              <a:rPr lang="en-US" dirty="0" smtClean="0"/>
              <a:t>Amazon EC2 – Elastic Compute Cloud</a:t>
            </a:r>
          </a:p>
          <a:p>
            <a:pPr lvl="2"/>
            <a:r>
              <a:rPr lang="en-US" dirty="0" smtClean="0"/>
              <a:t>Anaconda AMI - Amazon Machine Image</a:t>
            </a:r>
          </a:p>
          <a:p>
            <a:pPr lvl="2"/>
            <a:endParaRPr lang="en-US" dirty="0" smtClean="0"/>
          </a:p>
          <a:p>
            <a:pPr lvl="2">
              <a:buNone/>
            </a:pPr>
            <a:r>
              <a:rPr lang="en-US" dirty="0" smtClean="0"/>
              <a:t> </a:t>
            </a:r>
          </a:p>
          <a:p>
            <a:pPr lvl="2">
              <a:buNone/>
            </a:pPr>
            <a:endParaRPr lang="en-US" dirty="0"/>
          </a:p>
        </p:txBody>
      </p:sp>
      <p:pic>
        <p:nvPicPr>
          <p:cNvPr id="3" name="Picture 2" descr="C:\Users\Work\Desktop\20150216_010424.jpg"/>
          <p:cNvPicPr>
            <a:picLocks noChangeAspect="1" noChangeArrowheads="1"/>
          </p:cNvPicPr>
          <p:nvPr/>
        </p:nvPicPr>
        <p:blipFill>
          <a:blip r:embed="rId2" cstate="print"/>
          <a:srcRect/>
          <a:stretch>
            <a:fillRect/>
          </a:stretch>
        </p:blipFill>
        <p:spPr bwMode="auto">
          <a:xfrm>
            <a:off x="4343400" y="1447800"/>
            <a:ext cx="4572000" cy="2571750"/>
          </a:xfrm>
          <a:prstGeom prst="rect">
            <a:avLst/>
          </a:prstGeom>
          <a:noFill/>
        </p:spPr>
      </p:pic>
      <p:sp>
        <p:nvSpPr>
          <p:cNvPr id="5" name="Cloud Callout 4"/>
          <p:cNvSpPr/>
          <p:nvPr/>
        </p:nvSpPr>
        <p:spPr>
          <a:xfrm>
            <a:off x="533400" y="5486400"/>
            <a:ext cx="3200400" cy="457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endParaRPr lang="en-US" dirty="0" smtClean="0">
              <a:solidFill>
                <a:schemeClr val="tx1"/>
              </a:solidFill>
            </a:endParaRPr>
          </a:p>
        </p:txBody>
      </p:sp>
      <p:sp>
        <p:nvSpPr>
          <p:cNvPr id="7" name="Cloud Callout 6"/>
          <p:cNvSpPr/>
          <p:nvPr/>
        </p:nvSpPr>
        <p:spPr>
          <a:xfrm>
            <a:off x="914400" y="58674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Cloud Callout 7"/>
          <p:cNvSpPr/>
          <p:nvPr/>
        </p:nvSpPr>
        <p:spPr>
          <a:xfrm>
            <a:off x="2895600" y="58674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Cloud</a:t>
            </a:r>
            <a:endParaRPr lang="en-US" dirty="0" smtClean="0">
              <a:solidFill>
                <a:schemeClr val="tx1"/>
              </a:solidFill>
            </a:endParaRPr>
          </a:p>
        </p:txBody>
      </p:sp>
      <p:sp>
        <p:nvSpPr>
          <p:cNvPr id="9" name="Cloud Callout 8"/>
          <p:cNvSpPr/>
          <p:nvPr/>
        </p:nvSpPr>
        <p:spPr>
          <a:xfrm>
            <a:off x="5181600" y="5867400"/>
            <a:ext cx="3200400" cy="838200"/>
          </a:xfrm>
          <a:prstGeom prst="cloudCallout">
            <a:avLst>
              <a:gd name="adj1" fmla="val 47295"/>
              <a:gd name="adj2" fmla="val -791"/>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73 0.00116 C -0.00035 -0.0037 0.00104 -0.00833 0.00226 -0.00833 C 0.0033 -0.00833 0.00365 -0.00069 0.00504 0.00162 C 0.00643 0.0037 0.0099 0.00625 0.01059 0.00509 C 0.01129 0.00394 0.01077 -0.00532 0.00903 -0.00509 C 0.00747 -0.00486 0.00295 0.00625 0.00035 0.00718 C -0.00208 0.0081 -0.00607 0.00093 -0.00607 -0.00046 C -0.00607 -0.00162 -0.00173 -0.00069 -1.94444E-6 -3.7037E-7 " pathEditMode="relative" rAng="0" ptsTypes="aaaaaaaA">
                                      <p:cBhvr>
                                        <p:cTn id="6" dur="5000" fill="hold"/>
                                        <p:tgtEl>
                                          <p:spTgt spid="7"/>
                                        </p:tgtEl>
                                        <p:attrNameLst>
                                          <p:attrName>ppt_x</p:attrName>
                                          <p:attrName>ppt_y</p:attrName>
                                        </p:attrNameLst>
                                      </p:cBhvr>
                                      <p:rCtr x="4" y="-1"/>
                                    </p:animMotion>
                                  </p:childTnLst>
                                </p:cTn>
                              </p:par>
                              <p:par>
                                <p:cTn id="7" presetID="0" presetClass="path" presetSubtype="0" accel="50000" decel="50000" fill="hold" grpId="0" nodeType="withEffect">
                                  <p:stCondLst>
                                    <p:cond delay="0"/>
                                  </p:stCondLst>
                                  <p:childTnLst>
                                    <p:animMotion origin="layout" path="M -0.00486 0.00903 C 0.00538 0.0051 0.0158 0.00139 0.01788 0.00232 C 0.02014 0.00325 0.01024 0.01575 0.00799 0.01575 C 0.00573 0.01575 0.00538 0.00162 0.00399 0.00232 C 0.00261 0.00301 -0.00278 0.02084 -0.00104 0.02014 C 0.00087 0.01945 0.0125 -0.00277 0.01493 -0.00208 C 0.01736 -0.00138 0.01632 0.02431 0.01389 0.02454 C 0.01146 0.025 0.0033 0.00278 -1.11111E-6 -4.44444E-6 " pathEditMode="relative" rAng="0" ptsTypes="aaaaaaaA">
                                      <p:cBhvr>
                                        <p:cTn id="8" dur="5000" fill="hold"/>
                                        <p:tgtEl>
                                          <p:spTgt spid="8"/>
                                        </p:tgtEl>
                                        <p:attrNameLst>
                                          <p:attrName>ppt_x</p:attrName>
                                          <p:attrName>ppt_y</p:attrName>
                                        </p:attrNameLst>
                                      </p:cBhvr>
                                      <p:rCtr x="13" y="2"/>
                                    </p:animMotion>
                                  </p:childTnLst>
                                </p:cTn>
                              </p:par>
                              <p:par>
                                <p:cTn id="9" presetID="0" presetClass="path" presetSubtype="0" accel="50000" decel="50000" fill="hold" grpId="0" nodeType="withEffect">
                                  <p:stCondLst>
                                    <p:cond delay="0"/>
                                  </p:stCondLst>
                                  <p:childTnLst>
                                    <p:animMotion origin="layout" path="M 1.11022E-16 2.22222E-6 L 0.01111 -0.00209 L 0.01111 0.01666 L 0.00764 -0.00209 L 1.11022E-16 0.01458 L 0.0066 0.01041 L 0.01667 0.00208 L 1.11022E-16 2.22222E-6 Z " pathEditMode="relative" rAng="0" ptsTypes="AAAAAAAA">
                                      <p:cBhvr>
                                        <p:cTn id="10" dur="5000" fill="hold"/>
                                        <p:tgtEl>
                                          <p:spTgt spid="9"/>
                                        </p:tgtEl>
                                        <p:attrNameLst>
                                          <p:attrName>ppt_x</p:attrName>
                                          <p:attrName>ppt_y</p:attrName>
                                        </p:attrNameLst>
                                      </p:cBhvr>
                                      <p:rCtr x="8" y="7"/>
                                    </p:animMotion>
                                  </p:childTnLst>
                                </p:cTn>
                              </p:par>
                              <p:par>
                                <p:cTn id="11" presetID="0" presetClass="path" presetSubtype="0" accel="50000" decel="50000" fill="hold" grpId="0" nodeType="withEffect">
                                  <p:stCondLst>
                                    <p:cond delay="0"/>
                                  </p:stCondLst>
                                  <p:childTnLst>
                                    <p:animMotion origin="layout" path="M 3.33333E-6 -0.00138 C 0.01458 0.0007 0.02934 0.00278 0.05173 0.00417 C 0.07413 0.00579 0.10868 0.00764 0.13385 0.00764 C 0.15902 0.00741 0.1717 0.00463 0.20347 0.00301 C 0.23524 0.00139 0.28333 -0.00277 0.325 -0.00254 C 0.36666 -0.00208 0.41041 0.00487 0.45347 0.00533 C 0.49652 0.00579 0.55104 -4.44444E-6 0.58385 0.00093 C 0.61666 0.00186 0.63906 0.00996 0.65 0.01112 " pathEditMode="relative" rAng="0" ptsTypes="aaaaaaaA">
                                      <p:cBhvr>
                                        <p:cTn id="12" dur="3000" fill="hold"/>
                                        <p:tgtEl>
                                          <p:spTgt spid="5"/>
                                        </p:tgtEl>
                                        <p:attrNameLst>
                                          <p:attrName>ppt_x</p:attrName>
                                          <p:attrName>ppt_y</p:attrName>
                                        </p:attrNameLst>
                                      </p:cBhvr>
                                      <p:rCtr x="325" y="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Technological Improvement </a:t>
            </a:r>
            <a:br>
              <a:rPr lang="en-US" dirty="0" smtClean="0"/>
            </a:br>
            <a:r>
              <a:rPr lang="en-US" dirty="0" smtClean="0"/>
              <a:t> Time Line</a:t>
            </a:r>
            <a:endParaRPr lang="en-US" dirty="0"/>
          </a:p>
        </p:txBody>
      </p:sp>
      <p:sp>
        <p:nvSpPr>
          <p:cNvPr id="6" name="Content Placeholder 5"/>
          <p:cNvSpPr>
            <a:spLocks noGrp="1"/>
          </p:cNvSpPr>
          <p:nvPr>
            <p:ph idx="1"/>
          </p:nvPr>
        </p:nvSpPr>
        <p:spPr/>
        <p:txBody>
          <a:bodyPr>
            <a:normAutofit fontScale="77500" lnSpcReduction="20000"/>
          </a:bodyPr>
          <a:lstStyle/>
          <a:p>
            <a:pPr lvl="2"/>
            <a:endParaRPr lang="en-US" dirty="0" smtClean="0"/>
          </a:p>
          <a:p>
            <a:r>
              <a:rPr lang="en-US" dirty="0" smtClean="0"/>
              <a:t>2012: Start</a:t>
            </a:r>
          </a:p>
          <a:p>
            <a:endParaRPr lang="en-US" dirty="0" smtClean="0"/>
          </a:p>
          <a:p>
            <a:r>
              <a:rPr lang="en-US" dirty="0" smtClean="0"/>
              <a:t>2013: High Performance Computing and Cloud Computing</a:t>
            </a:r>
          </a:p>
          <a:p>
            <a:endParaRPr lang="en-US" dirty="0" smtClean="0"/>
          </a:p>
          <a:p>
            <a:r>
              <a:rPr lang="en-US" dirty="0" smtClean="0"/>
              <a:t>2014: Evolutionary Computation for Population Generation</a:t>
            </a:r>
          </a:p>
          <a:p>
            <a:endParaRPr lang="en-US" dirty="0" smtClean="0"/>
          </a:p>
          <a:p>
            <a:r>
              <a:rPr lang="en-US" dirty="0" smtClean="0"/>
              <a:t>2015: Object Oriented Population Generation</a:t>
            </a:r>
          </a:p>
          <a:p>
            <a:pPr lvl="1"/>
            <a:endParaRPr lang="en-US" dirty="0" smtClean="0"/>
          </a:p>
          <a:p>
            <a:pPr lvl="1">
              <a:buNone/>
            </a:pPr>
            <a:r>
              <a:rPr lang="en-US" dirty="0" smtClean="0"/>
              <a:t> </a:t>
            </a:r>
          </a:p>
          <a:p>
            <a:pPr lvl="2">
              <a:buNone/>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2000" fill="hold"/>
                                        <p:tgtEl>
                                          <p:spTgt spid="6">
                                            <p:txEl>
                                              <p:pRg st="1" end="1"/>
                                            </p:txEl>
                                          </p:spTgt>
                                        </p:tgtEl>
                                        <p:attrNameLst>
                                          <p:attrName>style.color</p:attrName>
                                        </p:attrNameLst>
                                      </p:cBhvr>
                                      <p:to>
                                        <a:srgbClr val="EAEAEA"/>
                                      </p:to>
                                    </p:animClr>
                                  </p:childTnLst>
                                </p:cTn>
                              </p:par>
                              <p:par>
                                <p:cTn id="7" presetID="3" presetClass="emph" presetSubtype="2" fill="hold" nodeType="withEffect">
                                  <p:stCondLst>
                                    <p:cond delay="0"/>
                                  </p:stCondLst>
                                  <p:childTnLst>
                                    <p:animClr clrSpc="rgb">
                                      <p:cBhvr override="childStyle">
                                        <p:cTn id="8" dur="2000" fill="hold"/>
                                        <p:tgtEl>
                                          <p:spTgt spid="6">
                                            <p:txEl>
                                              <p:pRg st="3" end="3"/>
                                            </p:txEl>
                                          </p:spTgt>
                                        </p:tgtEl>
                                        <p:attrNameLst>
                                          <p:attrName>style.color</p:attrName>
                                        </p:attrNameLst>
                                      </p:cBhvr>
                                      <p:to>
                                        <a:srgbClr val="EAEAEA"/>
                                      </p:to>
                                    </p:animClr>
                                  </p:childTnLst>
                                </p:cTn>
                              </p:par>
                              <p:par>
                                <p:cTn id="9" presetID="3" presetClass="emph" presetSubtype="2" fill="hold" nodeType="withEffect">
                                  <p:stCondLst>
                                    <p:cond delay="0"/>
                                  </p:stCondLst>
                                  <p:childTnLst>
                                    <p:animClr clrSpc="rgb">
                                      <p:cBhvr override="childStyle">
                                        <p:cTn id="10" dur="2000" fill="hold"/>
                                        <p:tgtEl>
                                          <p:spTgt spid="6">
                                            <p:txEl>
                                              <p:pRg st="7" end="7"/>
                                            </p:txEl>
                                          </p:spTgt>
                                        </p:tgtEl>
                                        <p:attrNameLst>
                                          <p:attrName>style.color</p:attrName>
                                        </p:attrNameLst>
                                      </p:cBhvr>
                                      <p:to>
                                        <a:srgbClr val="EAEAEA"/>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Clinical Trial Populations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First Table in a Clinical Trial publication typically contains Population Statistics</a:t>
            </a:r>
          </a:p>
          <a:p>
            <a:pPr lvl="1"/>
            <a:r>
              <a:rPr lang="en-US" dirty="0" smtClean="0"/>
              <a:t>Summary Data Only: Mean (SD) / Median (IQR)</a:t>
            </a:r>
          </a:p>
          <a:p>
            <a:pPr lvl="1"/>
            <a:r>
              <a:rPr lang="en-US" dirty="0" smtClean="0"/>
              <a:t>Limited information about distribution</a:t>
            </a:r>
          </a:p>
          <a:p>
            <a:pPr lvl="1"/>
            <a:r>
              <a:rPr lang="en-US" dirty="0" smtClean="0"/>
              <a:t>Inclusion/exclusion criteria skew the distribution</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 </a:t>
            </a:r>
          </a:p>
          <a:p>
            <a:pPr algn="ctr">
              <a:buNone/>
            </a:pPr>
            <a:r>
              <a:rPr lang="en-US" dirty="0" smtClean="0"/>
              <a:t>Example: Excerpt from Table 1 in UKPDS 33</a:t>
            </a:r>
            <a:endParaRPr lang="en-US" dirty="0"/>
          </a:p>
        </p:txBody>
      </p:sp>
      <p:graphicFrame>
        <p:nvGraphicFramePr>
          <p:cNvPr id="4" name="Table 3"/>
          <p:cNvGraphicFramePr>
            <a:graphicFrameLocks noGrp="1"/>
          </p:cNvGraphicFramePr>
          <p:nvPr/>
        </p:nvGraphicFramePr>
        <p:xfrm>
          <a:off x="533400" y="3429000"/>
          <a:ext cx="7924801" cy="2194560"/>
        </p:xfrm>
        <a:graphic>
          <a:graphicData uri="http://schemas.openxmlformats.org/drawingml/2006/table">
            <a:tbl>
              <a:tblPr firstRow="1" bandRow="1">
                <a:tableStyleId>{5C22544A-7EE6-4342-B048-85BDC9FD1C3A}</a:tableStyleId>
              </a:tblPr>
              <a:tblGrid>
                <a:gridCol w="3276600"/>
                <a:gridCol w="2514600"/>
                <a:gridCol w="2133601"/>
              </a:tblGrid>
              <a:tr h="315686">
                <a:tc>
                  <a:txBody>
                    <a:bodyPr/>
                    <a:lstStyle/>
                    <a:p>
                      <a:endParaRPr lang="en-US" dirty="0"/>
                    </a:p>
                  </a:txBody>
                  <a:tcPr/>
                </a:tc>
                <a:tc>
                  <a:txBody>
                    <a:bodyPr/>
                    <a:lstStyle/>
                    <a:p>
                      <a:r>
                        <a:rPr lang="en-US" dirty="0" smtClean="0"/>
                        <a:t>Control</a:t>
                      </a:r>
                      <a:endParaRPr lang="en-US" dirty="0"/>
                    </a:p>
                  </a:txBody>
                  <a:tcPr/>
                </a:tc>
                <a:tc>
                  <a:txBody>
                    <a:bodyPr/>
                    <a:lstStyle/>
                    <a:p>
                      <a:r>
                        <a:rPr lang="en-US" dirty="0" smtClean="0"/>
                        <a:t>Intervention</a:t>
                      </a:r>
                      <a:endParaRPr lang="en-US" dirty="0"/>
                    </a:p>
                  </a:txBody>
                  <a:tcPr/>
                </a:tc>
              </a:tr>
              <a:tr h="315686">
                <a:tc>
                  <a:txBody>
                    <a:bodyPr/>
                    <a:lstStyle/>
                    <a:p>
                      <a:r>
                        <a:rPr lang="en-US" dirty="0" smtClean="0"/>
                        <a:t>Age</a:t>
                      </a:r>
                      <a:endParaRPr lang="en-US" dirty="0"/>
                    </a:p>
                  </a:txBody>
                  <a:tcPr/>
                </a:tc>
                <a:tc>
                  <a:txBody>
                    <a:bodyPr/>
                    <a:lstStyle/>
                    <a:p>
                      <a:r>
                        <a:rPr lang="en-US" dirty="0" smtClean="0"/>
                        <a:t>53.3 (8.6)</a:t>
                      </a:r>
                      <a:endParaRPr lang="en-US" dirty="0"/>
                    </a:p>
                  </a:txBody>
                  <a:tcPr/>
                </a:tc>
                <a:tc>
                  <a:txBody>
                    <a:bodyPr/>
                    <a:lstStyle/>
                    <a:p>
                      <a:r>
                        <a:rPr lang="en-US" dirty="0" smtClean="0"/>
                        <a:t>53.2 (8.6)</a:t>
                      </a:r>
                      <a:endParaRPr lang="en-US" dirty="0"/>
                    </a:p>
                  </a:txBody>
                  <a:tcPr/>
                </a:tc>
              </a:tr>
              <a:tr h="315686">
                <a:tc>
                  <a:txBody>
                    <a:bodyPr/>
                    <a:lstStyle/>
                    <a:p>
                      <a:r>
                        <a:rPr lang="en-US" dirty="0" smtClean="0"/>
                        <a:t>% Male</a:t>
                      </a:r>
                      <a:endParaRPr lang="en-US" dirty="0"/>
                    </a:p>
                  </a:txBody>
                  <a:tcPr/>
                </a:tc>
                <a:tc>
                  <a:txBody>
                    <a:bodyPr/>
                    <a:lstStyle/>
                    <a:p>
                      <a:r>
                        <a:rPr lang="en-US" dirty="0" smtClean="0"/>
                        <a:t>61.9%</a:t>
                      </a:r>
                      <a:endParaRPr lang="en-US" dirty="0"/>
                    </a:p>
                  </a:txBody>
                  <a:tcPr/>
                </a:tc>
                <a:tc>
                  <a:txBody>
                    <a:bodyPr/>
                    <a:lstStyle/>
                    <a:p>
                      <a:r>
                        <a:rPr lang="en-US" dirty="0" smtClean="0"/>
                        <a:t>59.3%</a:t>
                      </a:r>
                      <a:endParaRPr lang="en-US" dirty="0"/>
                    </a:p>
                  </a:txBody>
                  <a:tcPr/>
                </a:tc>
              </a:tr>
              <a:tr h="315686">
                <a:tc>
                  <a:txBody>
                    <a:bodyPr/>
                    <a:lstStyle/>
                    <a:p>
                      <a:r>
                        <a:rPr lang="en-US" dirty="0" smtClean="0"/>
                        <a:t>Smoke</a:t>
                      </a:r>
                      <a:endParaRPr lang="en-US" dirty="0"/>
                    </a:p>
                  </a:txBody>
                  <a:tcPr/>
                </a:tc>
                <a:tc>
                  <a:txBody>
                    <a:bodyPr/>
                    <a:lstStyle/>
                    <a:p>
                      <a:r>
                        <a:rPr lang="en-US" dirty="0" smtClean="0"/>
                        <a:t>31%</a:t>
                      </a:r>
                      <a:endParaRPr lang="en-US" dirty="0"/>
                    </a:p>
                  </a:txBody>
                  <a:tcPr/>
                </a:tc>
                <a:tc>
                  <a:txBody>
                    <a:bodyPr/>
                    <a:lstStyle/>
                    <a:p>
                      <a:r>
                        <a:rPr lang="en-US" dirty="0" smtClean="0"/>
                        <a:t>30%</a:t>
                      </a:r>
                      <a:endParaRPr lang="en-US" dirty="0"/>
                    </a:p>
                  </a:txBody>
                  <a:tcPr/>
                </a:tc>
              </a:tr>
              <a:tr h="3156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Systolic Blood Pressure (mmHg)</a:t>
                      </a:r>
                    </a:p>
                  </a:txBody>
                  <a:tcPr/>
                </a:tc>
                <a:tc>
                  <a:txBody>
                    <a:bodyPr/>
                    <a:lstStyle/>
                    <a:p>
                      <a:r>
                        <a:rPr lang="en-US" dirty="0" smtClean="0"/>
                        <a:t>135(20)</a:t>
                      </a:r>
                      <a:endParaRPr lang="en-US" dirty="0"/>
                    </a:p>
                  </a:txBody>
                  <a:tcPr/>
                </a:tc>
                <a:tc>
                  <a:txBody>
                    <a:bodyPr/>
                    <a:lstStyle/>
                    <a:p>
                      <a:r>
                        <a:rPr lang="en-US" dirty="0" smtClean="0"/>
                        <a:t>135(20)</a:t>
                      </a:r>
                    </a:p>
                  </a:txBody>
                  <a:tcPr/>
                </a:tc>
              </a:tr>
              <a:tr h="315686">
                <a:tc>
                  <a:txBody>
                    <a:bodyPr/>
                    <a:lstStyle/>
                    <a:p>
                      <a:r>
                        <a:rPr lang="en-US" dirty="0" smtClean="0"/>
                        <a:t>Total Cholesterol (</a:t>
                      </a:r>
                      <a:r>
                        <a:rPr lang="en-US" dirty="0" err="1" smtClean="0"/>
                        <a:t>mmol</a:t>
                      </a:r>
                      <a:r>
                        <a:rPr lang="en-US" dirty="0" smtClean="0"/>
                        <a:t>/L)</a:t>
                      </a:r>
                      <a:endParaRPr lang="en-US" dirty="0"/>
                    </a:p>
                  </a:txBody>
                  <a:tcPr/>
                </a:tc>
                <a:tc>
                  <a:txBody>
                    <a:bodyPr/>
                    <a:lstStyle/>
                    <a:p>
                      <a:r>
                        <a:rPr lang="en-US" dirty="0" smtClean="0"/>
                        <a:t>5.4 (1.02)</a:t>
                      </a:r>
                      <a:endParaRPr lang="en-US" dirty="0"/>
                    </a:p>
                  </a:txBody>
                  <a:tcPr/>
                </a:tc>
                <a:tc>
                  <a:txBody>
                    <a:bodyPr/>
                    <a:lstStyle/>
                    <a:p>
                      <a:r>
                        <a:rPr lang="en-US" dirty="0" smtClean="0"/>
                        <a:t>5.4(1.12)</a:t>
                      </a:r>
                    </a:p>
                  </a:txBody>
                  <a:tcPr/>
                </a:tc>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Generation Goal</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Generate synthetic population to  mimic statistics</a:t>
            </a:r>
          </a:p>
          <a:p>
            <a:pPr lvl="1"/>
            <a:r>
              <a:rPr lang="en-US" dirty="0" smtClean="0"/>
              <a:t>Heterogeneity = generate individuals</a:t>
            </a:r>
          </a:p>
          <a:p>
            <a:pPr lvl="1"/>
            <a:r>
              <a:rPr lang="en-US" dirty="0" smtClean="0"/>
              <a:t>Multiple characteristics per individual</a:t>
            </a:r>
          </a:p>
          <a:p>
            <a:pPr lvl="1"/>
            <a:r>
              <a:rPr lang="en-US" dirty="0" smtClean="0"/>
              <a:t>Allow correlations</a:t>
            </a:r>
          </a:p>
          <a:p>
            <a:pPr lvl="1"/>
            <a:r>
              <a:rPr lang="en-US" dirty="0" smtClean="0"/>
              <a:t>Allow restrictions</a:t>
            </a:r>
          </a:p>
          <a:p>
            <a:pPr lvl="1">
              <a:buNone/>
            </a:pPr>
            <a:endParaRPr lang="en-US" dirty="0" smtClean="0"/>
          </a:p>
          <a:p>
            <a:endParaRPr lang="en-US" dirty="0" smtClean="0"/>
          </a:p>
          <a:p>
            <a:pPr lvl="1"/>
            <a:endParaRPr lang="en-US" dirty="0" smtClean="0"/>
          </a:p>
          <a:p>
            <a:pPr lvl="1"/>
            <a:r>
              <a:rPr lang="en-US" dirty="0" smtClean="0"/>
              <a:t> </a:t>
            </a:r>
          </a:p>
          <a:p>
            <a:pPr lvl="1"/>
            <a:r>
              <a:rPr lang="en-US" dirty="0" smtClean="0"/>
              <a:t> </a:t>
            </a:r>
            <a:endParaRPr lang="en-US" dirty="0"/>
          </a:p>
        </p:txBody>
      </p:sp>
      <p:graphicFrame>
        <p:nvGraphicFramePr>
          <p:cNvPr id="6" name="Table 5"/>
          <p:cNvGraphicFramePr>
            <a:graphicFrameLocks noGrp="1"/>
          </p:cNvGraphicFramePr>
          <p:nvPr/>
        </p:nvGraphicFramePr>
        <p:xfrm>
          <a:off x="3886200" y="3505200"/>
          <a:ext cx="4800600" cy="2194560"/>
        </p:xfrm>
        <a:graphic>
          <a:graphicData uri="http://schemas.openxmlformats.org/drawingml/2006/table">
            <a:tbl>
              <a:tblPr firstRow="1" bandRow="1">
                <a:tableStyleId>{5C22544A-7EE6-4342-B048-85BDC9FD1C3A}</a:tableStyleId>
              </a:tblPr>
              <a:tblGrid>
                <a:gridCol w="1326712"/>
                <a:gridCol w="774683"/>
                <a:gridCol w="778965"/>
                <a:gridCol w="960120"/>
                <a:gridCol w="960120"/>
              </a:tblGrid>
              <a:tr h="330200">
                <a:tc>
                  <a:txBody>
                    <a:bodyPr/>
                    <a:lstStyle/>
                    <a:p>
                      <a:pPr algn="ctr"/>
                      <a:r>
                        <a:rPr lang="en-US" dirty="0" err="1" smtClean="0"/>
                        <a:t>IndividualID</a:t>
                      </a:r>
                      <a:endParaRPr lang="en-US" dirty="0" smtClean="0"/>
                    </a:p>
                  </a:txBody>
                  <a:tcPr/>
                </a:tc>
                <a:tc>
                  <a:txBody>
                    <a:bodyPr/>
                    <a:lstStyle/>
                    <a:p>
                      <a:pPr algn="ctr"/>
                      <a:r>
                        <a:rPr lang="en-US" dirty="0" smtClean="0"/>
                        <a:t>Male</a:t>
                      </a:r>
                      <a:endParaRPr lang="en-US" dirty="0"/>
                    </a:p>
                  </a:txBody>
                  <a:tcPr/>
                </a:tc>
                <a:tc>
                  <a:txBody>
                    <a:bodyPr/>
                    <a:lstStyle/>
                    <a:p>
                      <a:pPr algn="ctr"/>
                      <a:r>
                        <a:rPr lang="en-US" dirty="0" smtClean="0"/>
                        <a:t>Age</a:t>
                      </a:r>
                      <a:endParaRPr lang="en-US" dirty="0"/>
                    </a:p>
                  </a:txBody>
                  <a:tcPr/>
                </a:tc>
                <a:tc>
                  <a:txBody>
                    <a:bodyPr/>
                    <a:lstStyle/>
                    <a:p>
                      <a:pPr algn="ctr"/>
                      <a:r>
                        <a:rPr lang="en-US" dirty="0" smtClean="0"/>
                        <a:t>BP</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140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45</a:t>
                      </a:r>
                      <a:endParaRPr lang="en-US" dirty="0"/>
                    </a:p>
                  </a:txBody>
                  <a:tcPr/>
                </a:tc>
                <a:tc>
                  <a:txBody>
                    <a:bodyPr/>
                    <a:lstStyle/>
                    <a:p>
                      <a:pPr algn="ctr"/>
                      <a:r>
                        <a:rPr lang="en-US" dirty="0" smtClean="0"/>
                        <a:t>135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22</a:t>
                      </a:r>
                      <a:endParaRPr lang="en-US" dirty="0"/>
                    </a:p>
                  </a:txBody>
                  <a:tcPr/>
                </a:tc>
                <a:tc>
                  <a:txBody>
                    <a:bodyPr/>
                    <a:lstStyle/>
                    <a:p>
                      <a:pPr algn="ctr"/>
                      <a:r>
                        <a:rPr lang="en-US" dirty="0" smtClean="0"/>
                        <a:t>120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85</a:t>
                      </a:r>
                      <a:endParaRPr lang="en-US" dirty="0"/>
                    </a:p>
                  </a:txBody>
                  <a:tcPr/>
                </a:tc>
                <a:tc>
                  <a:txBody>
                    <a:bodyPr/>
                    <a:lstStyle/>
                    <a:p>
                      <a:pPr algn="ctr"/>
                      <a:r>
                        <a:rPr lang="en-US" dirty="0" smtClean="0"/>
                        <a:t>145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4</a:t>
                      </a:r>
                      <a:endParaRPr lang="en-US" dirty="0"/>
                    </a:p>
                  </a:txBody>
                  <a:tcPr/>
                </a:tc>
                <a:tc>
                  <a:txBody>
                    <a:bodyPr/>
                    <a:lstStyle/>
                    <a:p>
                      <a:pPr algn="ctr"/>
                      <a:r>
                        <a:rPr lang="en-US" dirty="0" smtClean="0"/>
                        <a:t>1</a:t>
                      </a:r>
                      <a:endParaRPr lang="en-US" dirty="0"/>
                    </a:p>
                  </a:txBody>
                  <a:tcPr/>
                </a:tc>
                <a:tc>
                  <a:txBody>
                    <a:bodyPr/>
                    <a:lstStyle/>
                    <a:p>
                      <a:pPr algn="ctr"/>
                      <a:r>
                        <a:rPr lang="en-US" dirty="0" smtClean="0"/>
                        <a:t>14</a:t>
                      </a:r>
                      <a:endParaRPr lang="en-US" dirty="0"/>
                    </a:p>
                  </a:txBody>
                  <a:tcPr/>
                </a:tc>
                <a:tc>
                  <a:txBody>
                    <a:bodyPr/>
                    <a:lstStyle/>
                    <a:p>
                      <a:pPr algn="ctr"/>
                      <a:r>
                        <a:rPr lang="en-US" dirty="0" smtClean="0"/>
                        <a:t>125</a:t>
                      </a:r>
                      <a:endParaRPr lang="en-US" dirty="0"/>
                    </a:p>
                  </a:txBody>
                  <a:tcPr/>
                </a:tc>
                <a:tc>
                  <a:txBody>
                    <a:bodyPr/>
                    <a:lstStyle/>
                    <a:p>
                      <a:pPr algn="ctr"/>
                      <a:r>
                        <a:rPr lang="en-US" dirty="0" smtClean="0"/>
                        <a:t>…</a:t>
                      </a:r>
                      <a:endParaRPr lang="en-US" dirty="0"/>
                    </a:p>
                  </a:txBody>
                  <a:tcPr/>
                </a:tc>
              </a:tr>
            </a:tbl>
          </a:graphicData>
        </a:graphic>
      </p:graphicFrame>
      <p:sp>
        <p:nvSpPr>
          <p:cNvPr id="8" name="Right Arrow 7"/>
          <p:cNvSpPr/>
          <p:nvPr/>
        </p:nvSpPr>
        <p:spPr>
          <a:xfrm>
            <a:off x="2819400" y="4648200"/>
            <a:ext cx="990600" cy="6858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81600" y="3276600"/>
            <a:ext cx="3733800" cy="259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nvGraphicFramePr>
        <p:xfrm>
          <a:off x="3886200" y="3505200"/>
          <a:ext cx="4800600" cy="2194560"/>
        </p:xfrm>
        <a:graphic>
          <a:graphicData uri="http://schemas.openxmlformats.org/drawingml/2006/table">
            <a:tbl>
              <a:tblPr firstRow="1" bandRow="1">
                <a:tableStyleId>{5C22544A-7EE6-4342-B048-85BDC9FD1C3A}</a:tableStyleId>
              </a:tblPr>
              <a:tblGrid>
                <a:gridCol w="1326712"/>
                <a:gridCol w="774683"/>
                <a:gridCol w="778965"/>
                <a:gridCol w="960120"/>
                <a:gridCol w="960120"/>
              </a:tblGrid>
              <a:tr h="330200">
                <a:tc>
                  <a:txBody>
                    <a:bodyPr/>
                    <a:lstStyle/>
                    <a:p>
                      <a:pPr algn="ctr"/>
                      <a:r>
                        <a:rPr lang="en-US" dirty="0" err="1" smtClean="0"/>
                        <a:t>IndividualID</a:t>
                      </a:r>
                      <a:endParaRPr lang="en-US" dirty="0" smtClean="0"/>
                    </a:p>
                  </a:txBody>
                  <a:tcPr/>
                </a:tc>
                <a:tc>
                  <a:txBody>
                    <a:bodyPr/>
                    <a:lstStyle/>
                    <a:p>
                      <a:pPr algn="ctr"/>
                      <a:r>
                        <a:rPr lang="en-US" dirty="0" smtClean="0"/>
                        <a:t>Male</a:t>
                      </a:r>
                      <a:endParaRPr lang="en-US" dirty="0"/>
                    </a:p>
                  </a:txBody>
                  <a:tcPr/>
                </a:tc>
                <a:tc>
                  <a:txBody>
                    <a:bodyPr/>
                    <a:lstStyle/>
                    <a:p>
                      <a:pPr algn="ctr"/>
                      <a:r>
                        <a:rPr lang="en-US" dirty="0" smtClean="0"/>
                        <a:t>Age</a:t>
                      </a:r>
                      <a:endParaRPr lang="en-US" dirty="0"/>
                    </a:p>
                  </a:txBody>
                  <a:tcPr/>
                </a:tc>
                <a:tc>
                  <a:txBody>
                    <a:bodyPr/>
                    <a:lstStyle/>
                    <a:p>
                      <a:pPr algn="ctr"/>
                      <a:r>
                        <a:rPr lang="en-US" dirty="0" smtClean="0"/>
                        <a:t>BP</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140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45</a:t>
                      </a:r>
                      <a:endParaRPr lang="en-US" dirty="0"/>
                    </a:p>
                  </a:txBody>
                  <a:tcPr/>
                </a:tc>
                <a:tc>
                  <a:txBody>
                    <a:bodyPr/>
                    <a:lstStyle/>
                    <a:p>
                      <a:pPr algn="ctr"/>
                      <a:r>
                        <a:rPr lang="en-US" dirty="0" smtClean="0"/>
                        <a:t>135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22</a:t>
                      </a:r>
                      <a:endParaRPr lang="en-US" dirty="0"/>
                    </a:p>
                  </a:txBody>
                  <a:tcPr/>
                </a:tc>
                <a:tc>
                  <a:txBody>
                    <a:bodyPr/>
                    <a:lstStyle/>
                    <a:p>
                      <a:pPr algn="ctr"/>
                      <a:r>
                        <a:rPr lang="en-US" dirty="0" smtClean="0"/>
                        <a:t>120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85</a:t>
                      </a:r>
                      <a:endParaRPr lang="en-US" dirty="0"/>
                    </a:p>
                  </a:txBody>
                  <a:tcPr/>
                </a:tc>
                <a:tc>
                  <a:txBody>
                    <a:bodyPr/>
                    <a:lstStyle/>
                    <a:p>
                      <a:pPr algn="ctr"/>
                      <a:r>
                        <a:rPr lang="en-US" dirty="0" smtClean="0"/>
                        <a:t>145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solidFill>
                            <a:srgbClr val="FF0000"/>
                          </a:solidFill>
                        </a:rPr>
                        <a:t>4</a:t>
                      </a:r>
                      <a:endParaRPr lang="en-US" dirty="0">
                        <a:solidFill>
                          <a:srgbClr val="FF0000"/>
                        </a:solidFill>
                      </a:endParaRPr>
                    </a:p>
                  </a:txBody>
                  <a:tcPr/>
                </a:tc>
                <a:tc>
                  <a:txBody>
                    <a:bodyPr/>
                    <a:lstStyle/>
                    <a:p>
                      <a:pPr algn="ctr"/>
                      <a:r>
                        <a:rPr lang="en-US" dirty="0" smtClean="0">
                          <a:solidFill>
                            <a:srgbClr val="FF0000"/>
                          </a:solidFill>
                        </a:rPr>
                        <a:t>1</a:t>
                      </a:r>
                      <a:endParaRPr lang="en-US" dirty="0">
                        <a:solidFill>
                          <a:srgbClr val="FF0000"/>
                        </a:solidFill>
                      </a:endParaRPr>
                    </a:p>
                  </a:txBody>
                  <a:tcPr/>
                </a:tc>
                <a:tc>
                  <a:txBody>
                    <a:bodyPr/>
                    <a:lstStyle/>
                    <a:p>
                      <a:pPr algn="ctr"/>
                      <a:r>
                        <a:rPr lang="en-US" dirty="0" smtClean="0">
                          <a:solidFill>
                            <a:srgbClr val="FF0000"/>
                          </a:solidFill>
                        </a:rPr>
                        <a:t>14</a:t>
                      </a:r>
                      <a:endParaRPr lang="en-US" dirty="0">
                        <a:solidFill>
                          <a:srgbClr val="FF0000"/>
                        </a:solidFill>
                      </a:endParaRPr>
                    </a:p>
                  </a:txBody>
                  <a:tcPr/>
                </a:tc>
                <a:tc>
                  <a:txBody>
                    <a:bodyPr/>
                    <a:lstStyle/>
                    <a:p>
                      <a:pPr algn="ctr"/>
                      <a:r>
                        <a:rPr lang="en-US" dirty="0" smtClean="0">
                          <a:solidFill>
                            <a:srgbClr val="FF0000"/>
                          </a:solidFill>
                        </a:rPr>
                        <a:t>125</a:t>
                      </a:r>
                      <a:endParaRPr lang="en-US" dirty="0">
                        <a:solidFill>
                          <a:srgbClr val="FF0000"/>
                        </a:solidFill>
                      </a:endParaRPr>
                    </a:p>
                  </a:txBody>
                  <a:tcPr/>
                </a:tc>
                <a:tc>
                  <a:txBody>
                    <a:bodyPr/>
                    <a:lstStyle/>
                    <a:p>
                      <a:pPr algn="ctr"/>
                      <a:r>
                        <a:rPr lang="en-US" dirty="0" smtClean="0">
                          <a:solidFill>
                            <a:srgbClr val="FF0000"/>
                          </a:solidFill>
                        </a:rPr>
                        <a:t>…</a:t>
                      </a:r>
                      <a:endParaRPr lang="en-US" dirty="0">
                        <a:solidFill>
                          <a:srgbClr val="FF0000"/>
                        </a:solidFill>
                      </a:endParaRPr>
                    </a:p>
                  </a:txBody>
                  <a:tcPr/>
                </a:tc>
              </a:tr>
            </a:tbl>
          </a:graphicData>
        </a:graphic>
      </p:graphicFrame>
      <p:sp>
        <p:nvSpPr>
          <p:cNvPr id="16" name="Rectangle 15"/>
          <p:cNvSpPr/>
          <p:nvPr/>
        </p:nvSpPr>
        <p:spPr>
          <a:xfrm>
            <a:off x="2514600" y="5334000"/>
            <a:ext cx="1371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62000" y="4343400"/>
            <a:ext cx="19812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Generation Code / Equations</a:t>
            </a:r>
            <a:endParaRPr lang="en-US" b="1" dirty="0"/>
          </a:p>
        </p:txBody>
      </p:sp>
      <p:sp>
        <p:nvSpPr>
          <p:cNvPr id="15" name="Oval Callout 14"/>
          <p:cNvSpPr/>
          <p:nvPr/>
        </p:nvSpPr>
        <p:spPr>
          <a:xfrm>
            <a:off x="2895600" y="5715000"/>
            <a:ext cx="1447800" cy="762000"/>
          </a:xfrm>
          <a:prstGeom prst="wedgeEllipseCallout">
            <a:avLst>
              <a:gd name="adj1" fmla="val 172715"/>
              <a:gd name="adj2" fmla="val -7104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Restrict Age</a:t>
            </a:r>
            <a:endParaRPr lang="en-US" b="1" dirty="0"/>
          </a:p>
        </p:txBody>
      </p:sp>
      <p:sp>
        <p:nvSpPr>
          <p:cNvPr id="18" name="Right Brace 17"/>
          <p:cNvSpPr/>
          <p:nvPr/>
        </p:nvSpPr>
        <p:spPr>
          <a:xfrm rot="16200000">
            <a:off x="6629400" y="2514600"/>
            <a:ext cx="381000" cy="1447800"/>
          </a:xfrm>
          <a:prstGeom prst="rightBrace">
            <a:avLst/>
          </a:prstGeom>
          <a:noFill/>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6324600" y="2743200"/>
            <a:ext cx="1295400" cy="369332"/>
          </a:xfrm>
          <a:prstGeom prst="rect">
            <a:avLst/>
          </a:prstGeom>
          <a:noFill/>
        </p:spPr>
        <p:txBody>
          <a:bodyPr wrap="square" rtlCol="0">
            <a:spAutoFit/>
          </a:bodyPr>
          <a:lstStyle/>
          <a:p>
            <a:r>
              <a:rPr lang="en-US" b="1" dirty="0" smtClean="0">
                <a:solidFill>
                  <a:schemeClr val="accent1"/>
                </a:solidFill>
              </a:rPr>
              <a:t>Correlated</a:t>
            </a:r>
            <a:endParaRPr lang="en-US" b="1" dirty="0">
              <a:solidFill>
                <a:schemeClr val="accent1"/>
              </a:solidFill>
            </a:endParaRPr>
          </a:p>
        </p:txBody>
      </p:sp>
      <p:sp>
        <p:nvSpPr>
          <p:cNvPr id="23" name="Flowchart: Alternate Process 22"/>
          <p:cNvSpPr/>
          <p:nvPr/>
        </p:nvSpPr>
        <p:spPr>
          <a:xfrm>
            <a:off x="5715000" y="1524000"/>
            <a:ext cx="2590800" cy="609600"/>
          </a:xfrm>
          <a:prstGeom prst="flowChartAlternateProcess">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rved Up Arrow 24"/>
          <p:cNvSpPr/>
          <p:nvPr/>
        </p:nvSpPr>
        <p:spPr>
          <a:xfrm rot="15496739">
            <a:off x="7714097" y="2412971"/>
            <a:ext cx="2013684" cy="430174"/>
          </a:xfrm>
          <a:prstGeom prst="curvedUpArrow">
            <a:avLst>
              <a:gd name="adj1" fmla="val 34583"/>
              <a:gd name="adj2" fmla="val 106337"/>
              <a:gd name="adj3" fmla="val 55573"/>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xit" presetSubtype="2" fill="hold" grpId="0" nodeType="clickEffect">
                                  <p:stCondLst>
                                    <p:cond delay="0"/>
                                  </p:stCondLst>
                                  <p:childTnLst>
                                    <p:anim calcmode="lin" valueType="num">
                                      <p:cBhvr additive="base">
                                        <p:cTn id="15" dur="500"/>
                                        <p:tgtEl>
                                          <p:spTgt spid="9"/>
                                        </p:tgtEl>
                                        <p:attrNameLst>
                                          <p:attrName>ppt_x</p:attrName>
                                        </p:attrNameLst>
                                      </p:cBhvr>
                                      <p:tavLst>
                                        <p:tav tm="0">
                                          <p:val>
                                            <p:strVal val="ppt_x"/>
                                          </p:val>
                                        </p:tav>
                                        <p:tav tm="100000">
                                          <p:val>
                                            <p:strVal val="1+ppt_w/2"/>
                                          </p:val>
                                        </p:tav>
                                      </p:tavLst>
                                    </p:anim>
                                    <p:anim calcmode="lin" valueType="num">
                                      <p:cBhvr additive="base">
                                        <p:cTn id="16" dur="500"/>
                                        <p:tgtEl>
                                          <p:spTgt spid="9"/>
                                        </p:tgtEl>
                                        <p:attrNameLst>
                                          <p:attrName>ppt_y</p:attrName>
                                        </p:attrNameLst>
                                      </p:cBhvr>
                                      <p:tavLst>
                                        <p:tav tm="0">
                                          <p:val>
                                            <p:strVal val="ppt_y"/>
                                          </p:val>
                                        </p:tav>
                                        <p:tav tm="100000">
                                          <p:val>
                                            <p:strVal val="ppt_y"/>
                                          </p:val>
                                        </p:tav>
                                      </p:tavLst>
                                    </p:anim>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mph" presetSubtype="0" fill="hold" grpId="0" nodeType="clickEffect">
                                  <p:stCondLst>
                                    <p:cond delay="0"/>
                                  </p:stCondLst>
                                  <p:childTnLst>
                                    <p:animScale>
                                      <p:cBhvr>
                                        <p:cTn id="37" dur="500" fill="hold"/>
                                        <p:tgtEl>
                                          <p:spTgt spid="16"/>
                                        </p:tgtEl>
                                      </p:cBhvr>
                                      <p:by x="1000000" y="100000"/>
                                    </p:animScale>
                                  </p:childTnLst>
                                </p:cTn>
                              </p:par>
                              <p:par>
                                <p:cTn id="38" presetID="22" presetClass="exit" presetSubtype="1" fill="hold" grpId="1" nodeType="withEffect">
                                  <p:stCondLst>
                                    <p:cond delay="0"/>
                                  </p:stCondLst>
                                  <p:childTnLst>
                                    <p:animEffect transition="out" filter="wipe(up)">
                                      <p:cBhvr>
                                        <p:cTn id="39" dur="500"/>
                                        <p:tgtEl>
                                          <p:spTgt spid="15"/>
                                        </p:tgtEl>
                                      </p:cBhvr>
                                    </p:animEffect>
                                    <p:set>
                                      <p:cBhvr>
                                        <p:cTn id="40" dur="1" fill="hold">
                                          <p:stCondLst>
                                            <p:cond delay="499"/>
                                          </p:stCondLst>
                                        </p:cTn>
                                        <p:tgtEl>
                                          <p:spTgt spid="1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right)">
                                      <p:cBhvr>
                                        <p:cTn id="4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5" grpId="0" animBg="1"/>
      <p:bldP spid="15" grpId="1" animBg="1"/>
      <p:bldP spid="18" grpId="0" animBg="1"/>
      <p:bldP spid="19" grpId="0"/>
      <p:bldP spid="23"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 Using</a:t>
            </a:r>
            <a:br>
              <a:rPr lang="en-US" dirty="0" smtClean="0"/>
            </a:br>
            <a:r>
              <a:rPr lang="en-US" dirty="0" smtClean="0"/>
              <a:t>INSPYRED MIST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INSPYRED MIST can regenerate mock populations from Table 1 in clinical trials</a:t>
            </a:r>
          </a:p>
          <a:p>
            <a:endParaRPr lang="en-US" dirty="0" smtClean="0"/>
          </a:p>
          <a:p>
            <a:endParaRPr lang="en-US" dirty="0" smtClean="0"/>
          </a:p>
          <a:p>
            <a:endParaRPr lang="en-US" dirty="0" smtClean="0"/>
          </a:p>
          <a:p>
            <a:endParaRPr lang="en-US" dirty="0" smtClean="0"/>
          </a:p>
          <a:p>
            <a:endParaRPr lang="en-US" dirty="0" smtClean="0"/>
          </a:p>
          <a:p>
            <a:r>
              <a:rPr lang="en-US" dirty="0" smtClean="0"/>
              <a:t>Only publicly available summary data is used</a:t>
            </a:r>
          </a:p>
          <a:p>
            <a:r>
              <a:rPr lang="en-US" dirty="0" smtClean="0"/>
              <a:t>No need to have access to restricted data</a:t>
            </a:r>
          </a:p>
          <a:p>
            <a:pPr>
              <a:buNone/>
            </a:pPr>
            <a:endParaRPr lang="en-US" dirty="0" smtClean="0">
              <a:solidFill>
                <a:srgbClr val="7030A0"/>
              </a:solidFill>
            </a:endParaRPr>
          </a:p>
        </p:txBody>
      </p:sp>
      <p:sp>
        <p:nvSpPr>
          <p:cNvPr id="4" name="Cloud Callout 3"/>
          <p:cNvSpPr/>
          <p:nvPr/>
        </p:nvSpPr>
        <p:spPr>
          <a:xfrm>
            <a:off x="228600" y="3429000"/>
            <a:ext cx="3962400" cy="1600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r>
              <a:rPr lang="en-US" b="1" dirty="0" err="1" smtClean="0">
                <a:solidFill>
                  <a:schemeClr val="tx1"/>
                </a:solidFill>
              </a:rPr>
              <a:t>MIcro</a:t>
            </a:r>
            <a:r>
              <a:rPr lang="en-US" b="1" dirty="0" smtClean="0">
                <a:solidFill>
                  <a:schemeClr val="tx1"/>
                </a:solidFill>
              </a:rPr>
              <a:t> Simulation Tool</a:t>
            </a:r>
          </a:p>
          <a:p>
            <a:pPr algn="ctr"/>
            <a:endParaRPr lang="en-US" dirty="0" smtClean="0">
              <a:solidFill>
                <a:schemeClr val="tx1"/>
              </a:solidFill>
            </a:endParaRPr>
          </a:p>
        </p:txBody>
      </p:sp>
      <p:sp>
        <p:nvSpPr>
          <p:cNvPr id="5" name="Cloud Callout 4"/>
          <p:cNvSpPr/>
          <p:nvPr/>
        </p:nvSpPr>
        <p:spPr>
          <a:xfrm>
            <a:off x="2133600" y="2514600"/>
            <a:ext cx="4114800" cy="1295400"/>
          </a:xfrm>
          <a:prstGeom prst="cloudCallout">
            <a:avLst>
              <a:gd name="adj1" fmla="val -22059"/>
              <a:gd name="adj2" fmla="val 70365"/>
            </a:avLst>
          </a:prstGeom>
          <a:solidFill>
            <a:schemeClr val="accent2">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INSPYRED  </a:t>
            </a:r>
          </a:p>
          <a:p>
            <a:pPr algn="ctr"/>
            <a:r>
              <a:rPr lang="en-US" b="1" dirty="0" smtClean="0">
                <a:solidFill>
                  <a:schemeClr val="tx1"/>
                </a:solidFill>
              </a:rPr>
              <a:t>Bio Inspired Computation</a:t>
            </a:r>
          </a:p>
          <a:p>
            <a:pPr algn="ctr"/>
            <a:endParaRPr lang="en-US" b="1" dirty="0" smtClean="0">
              <a:solidFill>
                <a:schemeClr val="tx1"/>
              </a:solidFill>
            </a:endParaRPr>
          </a:p>
        </p:txBody>
      </p:sp>
      <p:sp>
        <p:nvSpPr>
          <p:cNvPr id="7" name="Vertical Scroll 6"/>
          <p:cNvSpPr/>
          <p:nvPr/>
        </p:nvSpPr>
        <p:spPr>
          <a:xfrm>
            <a:off x="6096000" y="2743200"/>
            <a:ext cx="2590800" cy="2057400"/>
          </a:xfrm>
          <a:prstGeom prst="verticalScroll">
            <a:avLst>
              <a:gd name="adj" fmla="val 1875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Table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8" name="Smiley Face 7"/>
          <p:cNvSpPr/>
          <p:nvPr/>
        </p:nvSpPr>
        <p:spPr>
          <a:xfrm>
            <a:off x="6858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Smiley Face 8"/>
          <p:cNvSpPr/>
          <p:nvPr/>
        </p:nvSpPr>
        <p:spPr>
          <a:xfrm>
            <a:off x="7010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Smiley Face 9"/>
          <p:cNvSpPr/>
          <p:nvPr/>
        </p:nvSpPr>
        <p:spPr>
          <a:xfrm>
            <a:off x="716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Smiley Face 10"/>
          <p:cNvSpPr/>
          <p:nvPr/>
        </p:nvSpPr>
        <p:spPr>
          <a:xfrm>
            <a:off x="7315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Smiley Face 11"/>
          <p:cNvSpPr/>
          <p:nvPr/>
        </p:nvSpPr>
        <p:spPr>
          <a:xfrm>
            <a:off x="7467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Smiley Face 12"/>
          <p:cNvSpPr/>
          <p:nvPr/>
        </p:nvSpPr>
        <p:spPr>
          <a:xfrm>
            <a:off x="6934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Smiley Face 13"/>
          <p:cNvSpPr/>
          <p:nvPr/>
        </p:nvSpPr>
        <p:spPr>
          <a:xfrm>
            <a:off x="7086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Smiley Face 14"/>
          <p:cNvSpPr/>
          <p:nvPr/>
        </p:nvSpPr>
        <p:spPr>
          <a:xfrm>
            <a:off x="723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Smiley Face 15"/>
          <p:cNvSpPr/>
          <p:nvPr/>
        </p:nvSpPr>
        <p:spPr>
          <a:xfrm>
            <a:off x="7391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miley Face 16"/>
          <p:cNvSpPr/>
          <p:nvPr/>
        </p:nvSpPr>
        <p:spPr>
          <a:xfrm>
            <a:off x="7543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Smiley Face 17"/>
          <p:cNvSpPr/>
          <p:nvPr/>
        </p:nvSpPr>
        <p:spPr>
          <a:xfrm>
            <a:off x="70104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7162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Smiley Face 19"/>
          <p:cNvSpPr/>
          <p:nvPr/>
        </p:nvSpPr>
        <p:spPr>
          <a:xfrm>
            <a:off x="731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7467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762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7086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7239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739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754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769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71628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Smiley Face 28"/>
          <p:cNvSpPr/>
          <p:nvPr/>
        </p:nvSpPr>
        <p:spPr>
          <a:xfrm>
            <a:off x="73152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Smiley Face 29"/>
          <p:cNvSpPr/>
          <p:nvPr/>
        </p:nvSpPr>
        <p:spPr>
          <a:xfrm>
            <a:off x="746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Smiley Face 30"/>
          <p:cNvSpPr/>
          <p:nvPr/>
        </p:nvSpPr>
        <p:spPr>
          <a:xfrm>
            <a:off x="762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Smiley Face 31"/>
          <p:cNvSpPr/>
          <p:nvPr/>
        </p:nvSpPr>
        <p:spPr>
          <a:xfrm>
            <a:off x="777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Smiley Face 32"/>
          <p:cNvSpPr/>
          <p:nvPr/>
        </p:nvSpPr>
        <p:spPr>
          <a:xfrm>
            <a:off x="762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Smiley Face 33"/>
          <p:cNvSpPr/>
          <p:nvPr/>
        </p:nvSpPr>
        <p:spPr>
          <a:xfrm>
            <a:off x="754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Smiley Face 34"/>
          <p:cNvSpPr/>
          <p:nvPr/>
        </p:nvSpPr>
        <p:spPr>
          <a:xfrm>
            <a:off x="769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Smiley Face 35"/>
          <p:cNvSpPr/>
          <p:nvPr/>
        </p:nvSpPr>
        <p:spPr>
          <a:xfrm>
            <a:off x="746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Smiley Face 36"/>
          <p:cNvSpPr/>
          <p:nvPr/>
        </p:nvSpPr>
        <p:spPr>
          <a:xfrm>
            <a:off x="762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Smiley Face 37"/>
          <p:cNvSpPr/>
          <p:nvPr/>
        </p:nvSpPr>
        <p:spPr>
          <a:xfrm>
            <a:off x="777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Right Arrow 38"/>
          <p:cNvSpPr/>
          <p:nvPr/>
        </p:nvSpPr>
        <p:spPr>
          <a:xfrm>
            <a:off x="4343400" y="3733800"/>
            <a:ext cx="2057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Generate</a:t>
            </a:r>
            <a:endParaRPr lang="en-US" dirty="0"/>
          </a:p>
        </p:txBody>
      </p:sp>
      <p:sp>
        <p:nvSpPr>
          <p:cNvPr id="41" name="Rectangle 40"/>
          <p:cNvSpPr/>
          <p:nvPr/>
        </p:nvSpPr>
        <p:spPr>
          <a:xfrm>
            <a:off x="3124200" y="3276600"/>
            <a:ext cx="1810560" cy="369332"/>
          </a:xfrm>
          <a:prstGeom prst="rect">
            <a:avLst/>
          </a:prstGeom>
        </p:spPr>
        <p:txBody>
          <a:bodyPr wrap="none">
            <a:spAutoFit/>
          </a:bodyPr>
          <a:lstStyle/>
          <a:p>
            <a:r>
              <a:rPr lang="en-US" dirty="0" smtClean="0"/>
              <a:t> by Aaron Garrett</a:t>
            </a:r>
            <a:endParaRPr lang="en-US" dirty="0"/>
          </a:p>
        </p:txBody>
      </p:sp>
      <p:sp>
        <p:nvSpPr>
          <p:cNvPr id="42" name="Rectangle 41"/>
          <p:cNvSpPr/>
          <p:nvPr/>
        </p:nvSpPr>
        <p:spPr>
          <a:xfrm>
            <a:off x="1203983" y="4355068"/>
            <a:ext cx="1691617" cy="369332"/>
          </a:xfrm>
          <a:prstGeom prst="rect">
            <a:avLst/>
          </a:prstGeom>
        </p:spPr>
        <p:txBody>
          <a:bodyPr wrap="none">
            <a:spAutoFit/>
          </a:bodyPr>
          <a:lstStyle/>
          <a:p>
            <a:r>
              <a:rPr lang="en-US" dirty="0" smtClean="0"/>
              <a:t>by Jacob </a:t>
            </a:r>
            <a:r>
              <a:rPr lang="en-US" dirty="0" err="1" smtClean="0"/>
              <a:t>Barhak</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smtClean="0"/>
              <a:t>Generation Expressions: </a:t>
            </a:r>
          </a:p>
          <a:p>
            <a:pPr lvl="1"/>
            <a:r>
              <a:rPr lang="en-US" dirty="0" smtClean="0"/>
              <a:t>Define how to generate a single individual</a:t>
            </a:r>
          </a:p>
          <a:p>
            <a:pPr lvl="1"/>
            <a:r>
              <a:rPr lang="en-US" dirty="0" smtClean="0"/>
              <a:t>Test if individual fits the inclusion/exclusion criteria</a:t>
            </a:r>
          </a:p>
          <a:p>
            <a:pPr lvl="1"/>
            <a:r>
              <a:rPr lang="en-US" dirty="0" smtClean="0"/>
              <a:t>Define ties and correlations between characteristics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Objectives:</a:t>
            </a:r>
          </a:p>
          <a:p>
            <a:pPr lvl="1"/>
            <a:r>
              <a:rPr lang="en-US" dirty="0" smtClean="0"/>
              <a:t>Define aggregate targets for the entire population</a:t>
            </a:r>
          </a:p>
          <a:p>
            <a:pPr lvl="1"/>
            <a:r>
              <a:rPr lang="en-US" dirty="0" smtClean="0"/>
              <a:t>Reduce random generation error</a:t>
            </a:r>
          </a:p>
          <a:p>
            <a:pPr lvl="1"/>
            <a:r>
              <a:rPr lang="en-US" dirty="0" smtClean="0"/>
              <a:t>Handle skewed distributions to fit target</a:t>
            </a:r>
          </a:p>
        </p:txBody>
      </p:sp>
      <p:sp>
        <p:nvSpPr>
          <p:cNvPr id="11" name="Cloud Callout 10"/>
          <p:cNvSpPr/>
          <p:nvPr/>
        </p:nvSpPr>
        <p:spPr>
          <a:xfrm>
            <a:off x="228600" y="2590800"/>
            <a:ext cx="8382000" cy="26670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    MIST  = </a:t>
            </a:r>
            <a:r>
              <a:rPr lang="en-US" b="1" dirty="0" err="1" smtClean="0">
                <a:solidFill>
                  <a:schemeClr val="tx1"/>
                </a:solidFill>
              </a:rPr>
              <a:t>MIcro</a:t>
            </a:r>
            <a:r>
              <a:rPr lang="en-US" b="1" dirty="0" smtClean="0">
                <a:solidFill>
                  <a:schemeClr val="tx1"/>
                </a:solidFill>
              </a:rPr>
              <a:t> Simulation Tool </a:t>
            </a:r>
          </a:p>
          <a:p>
            <a:r>
              <a:rPr lang="en-US" b="1" dirty="0" smtClean="0">
                <a:solidFill>
                  <a:schemeClr val="tx1"/>
                </a:solidFill>
              </a:rPr>
              <a:t>                        </a:t>
            </a:r>
            <a:r>
              <a:rPr lang="en-US" dirty="0" smtClean="0">
                <a:solidFill>
                  <a:schemeClr val="tx1"/>
                </a:solidFill>
              </a:rPr>
              <a:t>by Jacob </a:t>
            </a:r>
            <a:r>
              <a:rPr lang="en-US" dirty="0" err="1" smtClean="0">
                <a:solidFill>
                  <a:schemeClr val="tx1"/>
                </a:solidFill>
              </a:rPr>
              <a:t>Barhak</a:t>
            </a:r>
            <a:r>
              <a:rPr lang="en-US" dirty="0" smtClean="0">
                <a:solidFill>
                  <a:schemeClr val="tx1"/>
                </a:solidFill>
              </a:rPr>
              <a:t>                   </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Cloud Callout 11"/>
          <p:cNvSpPr/>
          <p:nvPr/>
        </p:nvSpPr>
        <p:spPr>
          <a:xfrm>
            <a:off x="4800600" y="2057400"/>
            <a:ext cx="4191000" cy="3048000"/>
          </a:xfrm>
          <a:prstGeom prst="cloudCallout">
            <a:avLst>
              <a:gd name="adj1" fmla="val -37382"/>
              <a:gd name="adj2" fmla="val -13077"/>
            </a:avLst>
          </a:prstGeom>
          <a:solidFill>
            <a:schemeClr val="accent2">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INSPYRED = </a:t>
            </a:r>
          </a:p>
          <a:p>
            <a:pPr algn="ctr"/>
            <a:r>
              <a:rPr lang="en-US" b="1" dirty="0" smtClean="0">
                <a:solidFill>
                  <a:schemeClr val="tx1"/>
                </a:solidFill>
              </a:rPr>
              <a:t>Bio Inspired Computation</a:t>
            </a:r>
          </a:p>
          <a:p>
            <a:pPr algn="ctr"/>
            <a:r>
              <a:rPr lang="en-US" dirty="0" smtClean="0">
                <a:solidFill>
                  <a:schemeClr val="tx1"/>
                </a:solidFill>
              </a:rPr>
              <a:t>by Aaron Garrett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2" name="Title 1"/>
          <p:cNvSpPr>
            <a:spLocks noGrp="1"/>
          </p:cNvSpPr>
          <p:nvPr>
            <p:ph type="title"/>
          </p:nvPr>
        </p:nvSpPr>
        <p:spPr/>
        <p:txBody>
          <a:bodyPr>
            <a:normAutofit fontScale="90000"/>
          </a:bodyPr>
          <a:lstStyle/>
          <a:p>
            <a:r>
              <a:rPr lang="en-US" dirty="0" smtClean="0"/>
              <a:t>Population Generation Methodology</a:t>
            </a:r>
            <a:endParaRPr lang="en-US" dirty="0"/>
          </a:p>
        </p:txBody>
      </p:sp>
      <p:sp>
        <p:nvSpPr>
          <p:cNvPr id="9" name="Vertical Scroll 8"/>
          <p:cNvSpPr/>
          <p:nvPr/>
        </p:nvSpPr>
        <p:spPr>
          <a:xfrm>
            <a:off x="685800" y="3352800"/>
            <a:ext cx="1828800" cy="1295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Expression Compiler</a:t>
            </a:r>
            <a:endParaRPr lang="en-US" sz="1600" dirty="0">
              <a:solidFill>
                <a:schemeClr val="tx1"/>
              </a:solidFill>
            </a:endParaRPr>
          </a:p>
        </p:txBody>
      </p:sp>
      <p:sp>
        <p:nvSpPr>
          <p:cNvPr id="10" name="Vertical Scroll 9"/>
          <p:cNvSpPr/>
          <p:nvPr/>
        </p:nvSpPr>
        <p:spPr>
          <a:xfrm>
            <a:off x="5486400" y="3352800"/>
            <a:ext cx="1981200" cy="1295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Evolutionary Computation</a:t>
            </a:r>
            <a:endParaRPr lang="en-US" sz="1600" dirty="0">
              <a:solidFill>
                <a:schemeClr val="tx1"/>
              </a:solidFill>
            </a:endParaRPr>
          </a:p>
        </p:txBody>
      </p:sp>
      <p:sp>
        <p:nvSpPr>
          <p:cNvPr id="13" name="Right Arrow 12"/>
          <p:cNvSpPr/>
          <p:nvPr/>
        </p:nvSpPr>
        <p:spPr>
          <a:xfrm>
            <a:off x="2209800" y="3581400"/>
            <a:ext cx="990600" cy="9144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Monte Carlo</a:t>
            </a:r>
            <a:endParaRPr lang="en-US" sz="1600" dirty="0">
              <a:solidFill>
                <a:schemeClr val="tx1"/>
              </a:solidFill>
            </a:endParaRPr>
          </a:p>
        </p:txBody>
      </p:sp>
      <p:sp>
        <p:nvSpPr>
          <p:cNvPr id="16" name="Right Arrow 15"/>
          <p:cNvSpPr/>
          <p:nvPr/>
        </p:nvSpPr>
        <p:spPr>
          <a:xfrm>
            <a:off x="7162800" y="3581400"/>
            <a:ext cx="1219200" cy="9144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Result</a:t>
            </a:r>
            <a:endParaRPr lang="en-US" sz="1600" dirty="0">
              <a:solidFill>
                <a:schemeClr val="tx1"/>
              </a:solidFill>
            </a:endParaRPr>
          </a:p>
        </p:txBody>
      </p:sp>
      <p:sp>
        <p:nvSpPr>
          <p:cNvPr id="18" name="Smiley Face 17"/>
          <p:cNvSpPr/>
          <p:nvPr/>
        </p:nvSpPr>
        <p:spPr>
          <a:xfrm>
            <a:off x="3048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3200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335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3505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3657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3124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3276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342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3581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3733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Smiley Face 28"/>
          <p:cNvSpPr/>
          <p:nvPr/>
        </p:nvSpPr>
        <p:spPr>
          <a:xfrm>
            <a:off x="32004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Smiley Face 29"/>
          <p:cNvSpPr/>
          <p:nvPr/>
        </p:nvSpPr>
        <p:spPr>
          <a:xfrm>
            <a:off x="3352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Smiley Face 30"/>
          <p:cNvSpPr/>
          <p:nvPr/>
        </p:nvSpPr>
        <p:spPr>
          <a:xfrm>
            <a:off x="350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Smiley Face 31"/>
          <p:cNvSpPr/>
          <p:nvPr/>
        </p:nvSpPr>
        <p:spPr>
          <a:xfrm>
            <a:off x="3657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Smiley Face 32"/>
          <p:cNvSpPr/>
          <p:nvPr/>
        </p:nvSpPr>
        <p:spPr>
          <a:xfrm>
            <a:off x="381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Smiley Face 33"/>
          <p:cNvSpPr/>
          <p:nvPr/>
        </p:nvSpPr>
        <p:spPr>
          <a:xfrm>
            <a:off x="3276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Smiley Face 34"/>
          <p:cNvSpPr/>
          <p:nvPr/>
        </p:nvSpPr>
        <p:spPr>
          <a:xfrm>
            <a:off x="3429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Smiley Face 35"/>
          <p:cNvSpPr/>
          <p:nvPr/>
        </p:nvSpPr>
        <p:spPr>
          <a:xfrm>
            <a:off x="358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Smiley Face 36"/>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Smiley Face 37"/>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Smiley Face 38"/>
          <p:cNvSpPr/>
          <p:nvPr/>
        </p:nvSpPr>
        <p:spPr>
          <a:xfrm>
            <a:off x="33528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Smiley Face 39"/>
          <p:cNvSpPr/>
          <p:nvPr/>
        </p:nvSpPr>
        <p:spPr>
          <a:xfrm>
            <a:off x="35052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Smiley Face 40"/>
          <p:cNvSpPr/>
          <p:nvPr/>
        </p:nvSpPr>
        <p:spPr>
          <a:xfrm>
            <a:off x="365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Smiley Face 41"/>
          <p:cNvSpPr/>
          <p:nvPr/>
        </p:nvSpPr>
        <p:spPr>
          <a:xfrm>
            <a:off x="381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Smiley Face 42"/>
          <p:cNvSpPr/>
          <p:nvPr/>
        </p:nvSpPr>
        <p:spPr>
          <a:xfrm>
            <a:off x="396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Left-Right Arrow 45"/>
          <p:cNvSpPr/>
          <p:nvPr/>
        </p:nvSpPr>
        <p:spPr>
          <a:xfrm>
            <a:off x="4114800" y="3581400"/>
            <a:ext cx="1676400" cy="914400"/>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Selection</a:t>
            </a:r>
            <a:endParaRPr lang="en-US" dirty="0">
              <a:solidFill>
                <a:schemeClr val="tx1"/>
              </a:solidFill>
            </a:endParaRPr>
          </a:p>
        </p:txBody>
      </p:sp>
      <p:sp>
        <p:nvSpPr>
          <p:cNvPr id="48" name="Smiley Face 47"/>
          <p:cNvSpPr/>
          <p:nvPr/>
        </p:nvSpPr>
        <p:spPr>
          <a:xfrm>
            <a:off x="85344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Smiley Face 48"/>
          <p:cNvSpPr/>
          <p:nvPr/>
        </p:nvSpPr>
        <p:spPr>
          <a:xfrm>
            <a:off x="8458200" y="3962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Smiley Face 49"/>
          <p:cNvSpPr/>
          <p:nvPr/>
        </p:nvSpPr>
        <p:spPr>
          <a:xfrm>
            <a:off x="8610600" y="3962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Smiley Face 50"/>
          <p:cNvSpPr/>
          <p:nvPr/>
        </p:nvSpPr>
        <p:spPr>
          <a:xfrm>
            <a:off x="83820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Smiley Face 51"/>
          <p:cNvSpPr/>
          <p:nvPr/>
        </p:nvSpPr>
        <p:spPr>
          <a:xfrm>
            <a:off x="85344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Smiley Face 52"/>
          <p:cNvSpPr/>
          <p:nvPr/>
        </p:nvSpPr>
        <p:spPr>
          <a:xfrm>
            <a:off x="86868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Circular Arrow 56"/>
          <p:cNvSpPr/>
          <p:nvPr/>
        </p:nvSpPr>
        <p:spPr>
          <a:xfrm rot="4939082" flipV="1">
            <a:off x="-349608" y="2071822"/>
            <a:ext cx="2724806" cy="1676400"/>
          </a:xfrm>
          <a:prstGeom prst="circularArrow">
            <a:avLst>
              <a:gd name="adj1" fmla="val 5597"/>
              <a:gd name="adj2" fmla="val 1142319"/>
              <a:gd name="adj3" fmla="val 20302410"/>
              <a:gd name="adj4" fmla="val 10800000"/>
              <a:gd name="adj5" fmla="val 1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Circular Arrow 57"/>
          <p:cNvSpPr/>
          <p:nvPr/>
        </p:nvSpPr>
        <p:spPr>
          <a:xfrm rot="19098341" flipV="1">
            <a:off x="4174843" y="4351498"/>
            <a:ext cx="2724806" cy="1676400"/>
          </a:xfrm>
          <a:prstGeom prst="circularArrow">
            <a:avLst>
              <a:gd name="adj1" fmla="val 5597"/>
              <a:gd name="adj2" fmla="val 1142319"/>
              <a:gd name="adj3" fmla="val 20302410"/>
              <a:gd name="adj4" fmla="val 10800000"/>
              <a:gd name="adj5" fmla="val 1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ounded Rectangular Callout 44"/>
          <p:cNvSpPr/>
          <p:nvPr/>
        </p:nvSpPr>
        <p:spPr>
          <a:xfrm>
            <a:off x="6934200" y="5105400"/>
            <a:ext cx="1981200" cy="1066800"/>
          </a:xfrm>
          <a:prstGeom prst="wedgeRoundRectCallout">
            <a:avLst>
              <a:gd name="adj1" fmla="val 36113"/>
              <a:gd name="adj2" fmla="val -11803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 Population</a:t>
            </a:r>
          </a:p>
          <a:p>
            <a:pPr algn="ctr"/>
            <a:r>
              <a:rPr lang="en-US" dirty="0" smtClean="0">
                <a:solidFill>
                  <a:schemeClr val="tx1"/>
                </a:solidFill>
              </a:rPr>
              <a:t>Converges to</a:t>
            </a:r>
          </a:p>
          <a:p>
            <a:pPr algn="ctr"/>
            <a:r>
              <a:rPr lang="en-US" dirty="0" smtClean="0">
                <a:solidFill>
                  <a:schemeClr val="tx1"/>
                </a:solidFill>
              </a:rPr>
              <a:t>Objectives </a:t>
            </a:r>
            <a:endParaRPr lang="en-US" dirty="0">
              <a:solidFill>
                <a:schemeClr val="tx1"/>
              </a:solidFill>
            </a:endParaRPr>
          </a:p>
        </p:txBody>
      </p:sp>
      <p:sp>
        <p:nvSpPr>
          <p:cNvPr id="47" name="Smiley Face 46"/>
          <p:cNvSpPr/>
          <p:nvPr/>
        </p:nvSpPr>
        <p:spPr>
          <a:xfrm>
            <a:off x="381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Smiley Face 53"/>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Smiley Face 54"/>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Smiley Face 55"/>
          <p:cNvSpPr/>
          <p:nvPr/>
        </p:nvSpPr>
        <p:spPr>
          <a:xfrm>
            <a:off x="365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Smiley Face 58"/>
          <p:cNvSpPr/>
          <p:nvPr/>
        </p:nvSpPr>
        <p:spPr>
          <a:xfrm>
            <a:off x="381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Smiley Face 59"/>
          <p:cNvSpPr/>
          <p:nvPr/>
        </p:nvSpPr>
        <p:spPr>
          <a:xfrm>
            <a:off x="396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up)">
                                      <p:cBhvr>
                                        <p:cTn id="12" dur="500"/>
                                        <p:tgtEl>
                                          <p:spTgt spid="5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down)">
                                      <p:cBhvr>
                                        <p:cTn id="58" dur="500"/>
                                        <p:tgtEl>
                                          <p:spTgt spid="3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down)">
                                      <p:cBhvr>
                                        <p:cTn id="61" dur="500"/>
                                        <p:tgtEl>
                                          <p:spTgt spid="31"/>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down)">
                                      <p:cBhvr>
                                        <p:cTn id="64" dur="500"/>
                                        <p:tgtEl>
                                          <p:spTgt spid="32"/>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down)">
                                      <p:cBhvr>
                                        <p:cTn id="70" dur="500"/>
                                        <p:tgtEl>
                                          <p:spTgt spid="3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down)">
                                      <p:cBhvr>
                                        <p:cTn id="73" dur="500"/>
                                        <p:tgtEl>
                                          <p:spTgt spid="3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ipe(down)">
                                      <p:cBhvr>
                                        <p:cTn id="76" dur="500"/>
                                        <p:tgtEl>
                                          <p:spTgt spid="36"/>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down)">
                                      <p:cBhvr>
                                        <p:cTn id="79" dur="500"/>
                                        <p:tgtEl>
                                          <p:spTgt spid="37"/>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down)">
                                      <p:cBhvr>
                                        <p:cTn id="82" dur="500"/>
                                        <p:tgtEl>
                                          <p:spTgt spid="3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wipe(down)">
                                      <p:cBhvr>
                                        <p:cTn id="85" dur="500"/>
                                        <p:tgtEl>
                                          <p:spTgt spid="3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down)">
                                      <p:cBhvr>
                                        <p:cTn id="88" dur="500"/>
                                        <p:tgtEl>
                                          <p:spTgt spid="4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down)">
                                      <p:cBhvr>
                                        <p:cTn id="91" dur="500"/>
                                        <p:tgtEl>
                                          <p:spTgt spid="41"/>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wipe(down)">
                                      <p:cBhvr>
                                        <p:cTn id="94" dur="500"/>
                                        <p:tgtEl>
                                          <p:spTgt spid="42"/>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wipe(down)">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2000"/>
                                        <p:tgtEl>
                                          <p:spTgt spid="12"/>
                                        </p:tgtEl>
                                      </p:cBhvr>
                                    </p:animEffect>
                                  </p:childTnLst>
                                </p:cTn>
                              </p:par>
                            </p:childTnLst>
                          </p:cTn>
                        </p:par>
                        <p:par>
                          <p:cTn id="103" fill="hold">
                            <p:stCondLst>
                              <p:cond delay="2000"/>
                            </p:stCondLst>
                            <p:childTnLst>
                              <p:par>
                                <p:cTn id="104" presetID="22" presetClass="entr" presetSubtype="8" fill="hold" grpId="0" nodeType="after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wipe(left)">
                                      <p:cBhvr>
                                        <p:cTn id="106" dur="500"/>
                                        <p:tgtEl>
                                          <p:spTgt spid="46"/>
                                        </p:tgtEl>
                                      </p:cBhvr>
                                    </p:animEffect>
                                  </p:childTnLst>
                                </p:cTn>
                              </p:par>
                            </p:childTnLst>
                          </p:cTn>
                        </p:par>
                        <p:par>
                          <p:cTn id="107" fill="hold">
                            <p:stCondLst>
                              <p:cond delay="2500"/>
                            </p:stCondLst>
                            <p:childTnLst>
                              <p:par>
                                <p:cTn id="108" presetID="22" presetClass="entr" presetSubtype="4" fill="hold" grpId="0" nodeType="afterEffect">
                                  <p:stCondLst>
                                    <p:cond delay="0"/>
                                  </p:stCondLst>
                                  <p:childTnLst>
                                    <p:set>
                                      <p:cBhvr>
                                        <p:cTn id="109" dur="1" fill="hold">
                                          <p:stCondLst>
                                            <p:cond delay="0"/>
                                          </p:stCondLst>
                                        </p:cTn>
                                        <p:tgtEl>
                                          <p:spTgt spid="58"/>
                                        </p:tgtEl>
                                        <p:attrNameLst>
                                          <p:attrName>style.visibility</p:attrName>
                                        </p:attrNameLst>
                                      </p:cBhvr>
                                      <p:to>
                                        <p:strVal val="visible"/>
                                      </p:to>
                                    </p:set>
                                    <p:animEffect transition="in" filter="wipe(down)">
                                      <p:cBhvr>
                                        <p:cTn id="110" dur="500"/>
                                        <p:tgtEl>
                                          <p:spTgt spid="58"/>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10"/>
                                        </p:tgtEl>
                                        <p:attrNameLst>
                                          <p:attrName>style.visibility</p:attrName>
                                        </p:attrNameLst>
                                      </p:cBhvr>
                                      <p:to>
                                        <p:strVal val="visible"/>
                                      </p:to>
                                    </p:set>
                                    <p:animEffect transition="in" filter="wipe(left)">
                                      <p:cBhvr>
                                        <p:cTn id="113" dur="500"/>
                                        <p:tgtEl>
                                          <p:spTgt spid="10"/>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6"/>
                                        </p:tgtEl>
                                        <p:attrNameLst>
                                          <p:attrName>style.visibility</p:attrName>
                                        </p:attrNameLst>
                                      </p:cBhvr>
                                      <p:to>
                                        <p:strVal val="visible"/>
                                      </p:to>
                                    </p:set>
                                    <p:animEffect transition="in" filter="wipe(left)">
                                      <p:cBhvr>
                                        <p:cTn id="118" dur="500"/>
                                        <p:tgtEl>
                                          <p:spTgt spid="16"/>
                                        </p:tgtEl>
                                      </p:cBhvr>
                                    </p:animEffec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47"/>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54"/>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55"/>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56"/>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59"/>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childTnLst>
                          </p:cTn>
                        </p:par>
                        <p:par>
                          <p:cTn id="132" fill="hold">
                            <p:stCondLst>
                              <p:cond delay="500"/>
                            </p:stCondLst>
                            <p:childTnLst>
                              <p:par>
                                <p:cTn id="133" presetID="0" presetClass="path" presetSubtype="0" accel="50000" decel="50000" fill="hold" grpId="1" nodeType="afterEffect">
                                  <p:stCondLst>
                                    <p:cond delay="0"/>
                                  </p:stCondLst>
                                  <p:childTnLst>
                                    <p:animMotion origin="layout" path="M 0 0 L 0.51667 -0.01111 " pathEditMode="relative" ptsTypes="AA">
                                      <p:cBhvr>
                                        <p:cTn id="134" dur="2000" fill="hold"/>
                                        <p:tgtEl>
                                          <p:spTgt spid="47"/>
                                        </p:tgtEl>
                                        <p:attrNameLst>
                                          <p:attrName>ppt_x</p:attrName>
                                          <p:attrName>ppt_y</p:attrName>
                                        </p:attrNameLst>
                                      </p:cBhvr>
                                    </p:animMotion>
                                  </p:childTnLst>
                                </p:cTn>
                              </p:par>
                              <p:par>
                                <p:cTn id="135" presetID="0" presetClass="path" presetSubtype="0" accel="50000" decel="50000" fill="hold" grpId="1" nodeType="withEffect">
                                  <p:stCondLst>
                                    <p:cond delay="0"/>
                                  </p:stCondLst>
                                  <p:childTnLst>
                                    <p:animMotion origin="layout" path="M 0 0 L 0.51667 -0.01111 " pathEditMode="relative" ptsTypes="AA">
                                      <p:cBhvr>
                                        <p:cTn id="136" dur="2000" fill="hold"/>
                                        <p:tgtEl>
                                          <p:spTgt spid="54"/>
                                        </p:tgtEl>
                                        <p:attrNameLst>
                                          <p:attrName>ppt_x</p:attrName>
                                          <p:attrName>ppt_y</p:attrName>
                                        </p:attrNameLst>
                                      </p:cBhvr>
                                    </p:animMotion>
                                  </p:childTnLst>
                                </p:cTn>
                              </p:par>
                              <p:par>
                                <p:cTn id="137" presetID="0" presetClass="path" presetSubtype="0" accel="50000" decel="50000" fill="hold" grpId="1" nodeType="withEffect">
                                  <p:stCondLst>
                                    <p:cond delay="0"/>
                                  </p:stCondLst>
                                  <p:childTnLst>
                                    <p:animMotion origin="layout" path="M 0 0 L 0.51667 -0.01111 " pathEditMode="relative" ptsTypes="AA">
                                      <p:cBhvr>
                                        <p:cTn id="138" dur="2000" fill="hold"/>
                                        <p:tgtEl>
                                          <p:spTgt spid="55"/>
                                        </p:tgtEl>
                                        <p:attrNameLst>
                                          <p:attrName>ppt_x</p:attrName>
                                          <p:attrName>ppt_y</p:attrName>
                                        </p:attrNameLst>
                                      </p:cBhvr>
                                    </p:animMotion>
                                  </p:childTnLst>
                                </p:cTn>
                              </p:par>
                              <p:par>
                                <p:cTn id="139" presetID="0" presetClass="path" presetSubtype="0" accel="50000" decel="50000" fill="hold" grpId="1" nodeType="withEffect">
                                  <p:stCondLst>
                                    <p:cond delay="0"/>
                                  </p:stCondLst>
                                  <p:childTnLst>
                                    <p:animMotion origin="layout" path="M 0 0 L 0.51667 -0.01111 " pathEditMode="relative" ptsTypes="AA">
                                      <p:cBhvr>
                                        <p:cTn id="140" dur="2000" fill="hold"/>
                                        <p:tgtEl>
                                          <p:spTgt spid="56"/>
                                        </p:tgtEl>
                                        <p:attrNameLst>
                                          <p:attrName>ppt_x</p:attrName>
                                          <p:attrName>ppt_y</p:attrName>
                                        </p:attrNameLst>
                                      </p:cBhvr>
                                    </p:animMotion>
                                  </p:childTnLst>
                                </p:cTn>
                              </p:par>
                              <p:par>
                                <p:cTn id="141" presetID="0" presetClass="path" presetSubtype="0" accel="50000" decel="50000" fill="hold" grpId="1" nodeType="withEffect">
                                  <p:stCondLst>
                                    <p:cond delay="0"/>
                                  </p:stCondLst>
                                  <p:childTnLst>
                                    <p:animMotion origin="layout" path="M 0 0 L 0.51667 -0.01111 " pathEditMode="relative" ptsTypes="AA">
                                      <p:cBhvr>
                                        <p:cTn id="142" dur="2000" fill="hold"/>
                                        <p:tgtEl>
                                          <p:spTgt spid="59"/>
                                        </p:tgtEl>
                                        <p:attrNameLst>
                                          <p:attrName>ppt_x</p:attrName>
                                          <p:attrName>ppt_y</p:attrName>
                                        </p:attrNameLst>
                                      </p:cBhvr>
                                    </p:animMotion>
                                  </p:childTnLst>
                                </p:cTn>
                              </p:par>
                              <p:par>
                                <p:cTn id="143" presetID="0" presetClass="path" presetSubtype="0" accel="50000" decel="50000" fill="hold" grpId="1" nodeType="withEffect">
                                  <p:stCondLst>
                                    <p:cond delay="0"/>
                                  </p:stCondLst>
                                  <p:childTnLst>
                                    <p:animMotion origin="layout" path="M 0 0 L 0.51667 -0.01111 " pathEditMode="relative" ptsTypes="AA">
                                      <p:cBhvr>
                                        <p:cTn id="144" dur="2000" fill="hold"/>
                                        <p:tgtEl>
                                          <p:spTgt spid="60"/>
                                        </p:tgtEl>
                                        <p:attrNameLst>
                                          <p:attrName>ppt_x</p:attrName>
                                          <p:attrName>ppt_y</p:attrName>
                                        </p:attrNameLst>
                                      </p:cBhvr>
                                    </p:animMotion>
                                  </p:childTnLst>
                                </p:cTn>
                              </p:par>
                            </p:childTnLst>
                          </p:cTn>
                        </p:par>
                        <p:par>
                          <p:cTn id="145" fill="hold">
                            <p:stCondLst>
                              <p:cond delay="2500"/>
                            </p:stCondLst>
                            <p:childTnLst>
                              <p:par>
                                <p:cTn id="146" presetID="22" presetClass="exit" presetSubtype="4" fill="hold" grpId="2" nodeType="afterEffect">
                                  <p:stCondLst>
                                    <p:cond delay="0"/>
                                  </p:stCondLst>
                                  <p:childTnLst>
                                    <p:animEffect transition="out" filter="wipe(down)">
                                      <p:cBhvr>
                                        <p:cTn id="147" dur="500"/>
                                        <p:tgtEl>
                                          <p:spTgt spid="47"/>
                                        </p:tgtEl>
                                      </p:cBhvr>
                                    </p:animEffect>
                                    <p:set>
                                      <p:cBhvr>
                                        <p:cTn id="148" dur="1" fill="hold">
                                          <p:stCondLst>
                                            <p:cond delay="499"/>
                                          </p:stCondLst>
                                        </p:cTn>
                                        <p:tgtEl>
                                          <p:spTgt spid="47"/>
                                        </p:tgtEl>
                                        <p:attrNameLst>
                                          <p:attrName>style.visibility</p:attrName>
                                        </p:attrNameLst>
                                      </p:cBhvr>
                                      <p:to>
                                        <p:strVal val="hidden"/>
                                      </p:to>
                                    </p:set>
                                  </p:childTnLst>
                                </p:cTn>
                              </p:par>
                              <p:par>
                                <p:cTn id="149" presetID="22" presetClass="exit" presetSubtype="4" fill="hold" grpId="2" nodeType="withEffect">
                                  <p:stCondLst>
                                    <p:cond delay="0"/>
                                  </p:stCondLst>
                                  <p:childTnLst>
                                    <p:animEffect transition="out" filter="wipe(down)">
                                      <p:cBhvr>
                                        <p:cTn id="150" dur="500"/>
                                        <p:tgtEl>
                                          <p:spTgt spid="54"/>
                                        </p:tgtEl>
                                      </p:cBhvr>
                                    </p:animEffect>
                                    <p:set>
                                      <p:cBhvr>
                                        <p:cTn id="151" dur="1" fill="hold">
                                          <p:stCondLst>
                                            <p:cond delay="499"/>
                                          </p:stCondLst>
                                        </p:cTn>
                                        <p:tgtEl>
                                          <p:spTgt spid="54"/>
                                        </p:tgtEl>
                                        <p:attrNameLst>
                                          <p:attrName>style.visibility</p:attrName>
                                        </p:attrNameLst>
                                      </p:cBhvr>
                                      <p:to>
                                        <p:strVal val="hidden"/>
                                      </p:to>
                                    </p:set>
                                  </p:childTnLst>
                                </p:cTn>
                              </p:par>
                              <p:par>
                                <p:cTn id="152" presetID="22" presetClass="exit" presetSubtype="4" fill="hold" grpId="2" nodeType="withEffect">
                                  <p:stCondLst>
                                    <p:cond delay="0"/>
                                  </p:stCondLst>
                                  <p:childTnLst>
                                    <p:animEffect transition="out" filter="wipe(down)">
                                      <p:cBhvr>
                                        <p:cTn id="153" dur="500"/>
                                        <p:tgtEl>
                                          <p:spTgt spid="55"/>
                                        </p:tgtEl>
                                      </p:cBhvr>
                                    </p:animEffect>
                                    <p:set>
                                      <p:cBhvr>
                                        <p:cTn id="154" dur="1" fill="hold">
                                          <p:stCondLst>
                                            <p:cond delay="499"/>
                                          </p:stCondLst>
                                        </p:cTn>
                                        <p:tgtEl>
                                          <p:spTgt spid="55"/>
                                        </p:tgtEl>
                                        <p:attrNameLst>
                                          <p:attrName>style.visibility</p:attrName>
                                        </p:attrNameLst>
                                      </p:cBhvr>
                                      <p:to>
                                        <p:strVal val="hidden"/>
                                      </p:to>
                                    </p:set>
                                  </p:childTnLst>
                                </p:cTn>
                              </p:par>
                              <p:par>
                                <p:cTn id="155" presetID="22" presetClass="exit" presetSubtype="4" fill="hold" grpId="2" nodeType="withEffect">
                                  <p:stCondLst>
                                    <p:cond delay="0"/>
                                  </p:stCondLst>
                                  <p:childTnLst>
                                    <p:animEffect transition="out" filter="wipe(down)">
                                      <p:cBhvr>
                                        <p:cTn id="156" dur="500"/>
                                        <p:tgtEl>
                                          <p:spTgt spid="56"/>
                                        </p:tgtEl>
                                      </p:cBhvr>
                                    </p:animEffect>
                                    <p:set>
                                      <p:cBhvr>
                                        <p:cTn id="157" dur="1" fill="hold">
                                          <p:stCondLst>
                                            <p:cond delay="499"/>
                                          </p:stCondLst>
                                        </p:cTn>
                                        <p:tgtEl>
                                          <p:spTgt spid="56"/>
                                        </p:tgtEl>
                                        <p:attrNameLst>
                                          <p:attrName>style.visibility</p:attrName>
                                        </p:attrNameLst>
                                      </p:cBhvr>
                                      <p:to>
                                        <p:strVal val="hidden"/>
                                      </p:to>
                                    </p:set>
                                  </p:childTnLst>
                                </p:cTn>
                              </p:par>
                              <p:par>
                                <p:cTn id="158" presetID="22" presetClass="exit" presetSubtype="4" fill="hold" grpId="2" nodeType="withEffect">
                                  <p:stCondLst>
                                    <p:cond delay="0"/>
                                  </p:stCondLst>
                                  <p:childTnLst>
                                    <p:animEffect transition="out" filter="wipe(down)">
                                      <p:cBhvr>
                                        <p:cTn id="159" dur="500"/>
                                        <p:tgtEl>
                                          <p:spTgt spid="59"/>
                                        </p:tgtEl>
                                      </p:cBhvr>
                                    </p:animEffect>
                                    <p:set>
                                      <p:cBhvr>
                                        <p:cTn id="160" dur="1" fill="hold">
                                          <p:stCondLst>
                                            <p:cond delay="499"/>
                                          </p:stCondLst>
                                        </p:cTn>
                                        <p:tgtEl>
                                          <p:spTgt spid="59"/>
                                        </p:tgtEl>
                                        <p:attrNameLst>
                                          <p:attrName>style.visibility</p:attrName>
                                        </p:attrNameLst>
                                      </p:cBhvr>
                                      <p:to>
                                        <p:strVal val="hidden"/>
                                      </p:to>
                                    </p:set>
                                  </p:childTnLst>
                                </p:cTn>
                              </p:par>
                              <p:par>
                                <p:cTn id="161" presetID="22" presetClass="exit" presetSubtype="4" fill="hold" grpId="2" nodeType="withEffect">
                                  <p:stCondLst>
                                    <p:cond delay="0"/>
                                  </p:stCondLst>
                                  <p:childTnLst>
                                    <p:animEffect transition="out" filter="wipe(down)">
                                      <p:cBhvr>
                                        <p:cTn id="162" dur="500"/>
                                        <p:tgtEl>
                                          <p:spTgt spid="60"/>
                                        </p:tgtEl>
                                      </p:cBhvr>
                                    </p:animEffect>
                                    <p:set>
                                      <p:cBhvr>
                                        <p:cTn id="163" dur="1" fill="hold">
                                          <p:stCondLst>
                                            <p:cond delay="499"/>
                                          </p:stCondLst>
                                        </p:cTn>
                                        <p:tgtEl>
                                          <p:spTgt spid="60"/>
                                        </p:tgtEl>
                                        <p:attrNameLst>
                                          <p:attrName>style.visibility</p:attrName>
                                        </p:attrNameLst>
                                      </p:cBhvr>
                                      <p:to>
                                        <p:strVal val="hidden"/>
                                      </p:to>
                                    </p:set>
                                  </p:childTnLst>
                                </p:cTn>
                              </p:par>
                              <p:par>
                                <p:cTn id="164" presetID="22" presetClass="entr" presetSubtype="4" fill="hold" grpId="0" nodeType="withEffect">
                                  <p:stCondLst>
                                    <p:cond delay="0"/>
                                  </p:stCondLst>
                                  <p:childTnLst>
                                    <p:set>
                                      <p:cBhvr>
                                        <p:cTn id="165" dur="1" fill="hold">
                                          <p:stCondLst>
                                            <p:cond delay="0"/>
                                          </p:stCondLst>
                                        </p:cTn>
                                        <p:tgtEl>
                                          <p:spTgt spid="48"/>
                                        </p:tgtEl>
                                        <p:attrNameLst>
                                          <p:attrName>style.visibility</p:attrName>
                                        </p:attrNameLst>
                                      </p:cBhvr>
                                      <p:to>
                                        <p:strVal val="visible"/>
                                      </p:to>
                                    </p:set>
                                    <p:animEffect transition="in" filter="wipe(down)">
                                      <p:cBhvr>
                                        <p:cTn id="166" dur="500"/>
                                        <p:tgtEl>
                                          <p:spTgt spid="48"/>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49"/>
                                        </p:tgtEl>
                                        <p:attrNameLst>
                                          <p:attrName>style.visibility</p:attrName>
                                        </p:attrNameLst>
                                      </p:cBhvr>
                                      <p:to>
                                        <p:strVal val="visible"/>
                                      </p:to>
                                    </p:set>
                                    <p:animEffect transition="in" filter="wipe(down)">
                                      <p:cBhvr>
                                        <p:cTn id="169" dur="500"/>
                                        <p:tgtEl>
                                          <p:spTgt spid="49"/>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50"/>
                                        </p:tgtEl>
                                        <p:attrNameLst>
                                          <p:attrName>style.visibility</p:attrName>
                                        </p:attrNameLst>
                                      </p:cBhvr>
                                      <p:to>
                                        <p:strVal val="visible"/>
                                      </p:to>
                                    </p:set>
                                    <p:animEffect transition="in" filter="wipe(down)">
                                      <p:cBhvr>
                                        <p:cTn id="172" dur="500"/>
                                        <p:tgtEl>
                                          <p:spTgt spid="50"/>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51"/>
                                        </p:tgtEl>
                                        <p:attrNameLst>
                                          <p:attrName>style.visibility</p:attrName>
                                        </p:attrNameLst>
                                      </p:cBhvr>
                                      <p:to>
                                        <p:strVal val="visible"/>
                                      </p:to>
                                    </p:set>
                                    <p:animEffect transition="in" filter="wipe(down)">
                                      <p:cBhvr>
                                        <p:cTn id="175" dur="500"/>
                                        <p:tgtEl>
                                          <p:spTgt spid="51"/>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52"/>
                                        </p:tgtEl>
                                        <p:attrNameLst>
                                          <p:attrName>style.visibility</p:attrName>
                                        </p:attrNameLst>
                                      </p:cBhvr>
                                      <p:to>
                                        <p:strVal val="visible"/>
                                      </p:to>
                                    </p:set>
                                    <p:animEffect transition="in" filter="wipe(down)">
                                      <p:cBhvr>
                                        <p:cTn id="178" dur="500"/>
                                        <p:tgtEl>
                                          <p:spTgt spid="52"/>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53"/>
                                        </p:tgtEl>
                                        <p:attrNameLst>
                                          <p:attrName>style.visibility</p:attrName>
                                        </p:attrNameLst>
                                      </p:cBhvr>
                                      <p:to>
                                        <p:strVal val="visible"/>
                                      </p:to>
                                    </p:set>
                                    <p:animEffect transition="in" filter="wipe(down)">
                                      <p:cBhvr>
                                        <p:cTn id="181" dur="500"/>
                                        <p:tgtEl>
                                          <p:spTgt spid="53"/>
                                        </p:tgtEl>
                                      </p:cBhvr>
                                    </p:animEffect>
                                  </p:childTnLst>
                                </p:cTn>
                              </p:par>
                            </p:childTnLst>
                          </p:cTn>
                        </p:par>
                        <p:par>
                          <p:cTn id="182" fill="hold">
                            <p:stCondLst>
                              <p:cond delay="3000"/>
                            </p:stCondLst>
                            <p:childTnLst>
                              <p:par>
                                <p:cTn id="183" presetID="22" presetClass="entr" presetSubtype="1" fill="hold" grpId="0" nodeType="after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wipe(up)">
                                      <p:cBhvr>
                                        <p:cTn id="18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9" grpId="0" animBg="1"/>
      <p:bldP spid="10" grpId="0" animBg="1"/>
      <p:bldP spid="13" grpId="0" animBg="1"/>
      <p:bldP spid="16" grpId="0" animBg="1"/>
      <p:bldP spid="18" grpId="0" animBg="1"/>
      <p:bldP spid="19"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6" grpId="0" animBg="1"/>
      <p:bldP spid="48" grpId="0" animBg="1"/>
      <p:bldP spid="49" grpId="0" animBg="1"/>
      <p:bldP spid="50" grpId="0" animBg="1"/>
      <p:bldP spid="51" grpId="0" animBg="1"/>
      <p:bldP spid="52" grpId="0" animBg="1"/>
      <p:bldP spid="53" grpId="0" animBg="1"/>
      <p:bldP spid="57" grpId="0" animBg="1"/>
      <p:bldP spid="58" grpId="0" animBg="1"/>
      <p:bldP spid="45" grpId="0" animBg="1"/>
      <p:bldP spid="47" grpId="0" animBg="1"/>
      <p:bldP spid="47" grpId="1" animBg="1"/>
      <p:bldP spid="47" grpId="2" animBg="1"/>
      <p:bldP spid="54" grpId="0" animBg="1"/>
      <p:bldP spid="54" grpId="1" animBg="1"/>
      <p:bldP spid="54" grpId="2" animBg="1"/>
      <p:bldP spid="55" grpId="0" animBg="1"/>
      <p:bldP spid="55" grpId="1" animBg="1"/>
      <p:bldP spid="55" grpId="2" animBg="1"/>
      <p:bldP spid="56" grpId="0" animBg="1"/>
      <p:bldP spid="56" grpId="1" animBg="1"/>
      <p:bldP spid="56" grpId="2" animBg="1"/>
      <p:bldP spid="59" grpId="0" animBg="1"/>
      <p:bldP spid="59" grpId="1" animBg="1"/>
      <p:bldP spid="59" grpId="2" animBg="1"/>
      <p:bldP spid="60" grpId="0" animBg="1"/>
      <p:bldP spid="60" grpId="1" animBg="1"/>
      <p:bldP spid="60"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U-Turn Arrow 157"/>
          <p:cNvSpPr/>
          <p:nvPr/>
        </p:nvSpPr>
        <p:spPr>
          <a:xfrm rot="16200000" flipH="1">
            <a:off x="114301" y="4305300"/>
            <a:ext cx="1905000" cy="1524000"/>
          </a:xfrm>
          <a:prstGeom prst="uturnArrow">
            <a:avLst>
              <a:gd name="adj1" fmla="val 16390"/>
              <a:gd name="adj2" fmla="val 16633"/>
              <a:gd name="adj3" fmla="val 22045"/>
              <a:gd name="adj4" fmla="val 33395"/>
              <a:gd name="adj5" fmla="val 1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normAutofit fontScale="90000"/>
          </a:bodyPr>
          <a:lstStyle/>
          <a:p>
            <a:r>
              <a:rPr lang="en-US" dirty="0" smtClean="0"/>
              <a:t>INSPYRED Evolutionary Computation</a:t>
            </a:r>
            <a:endParaRPr lang="en-US" dirty="0"/>
          </a:p>
        </p:txBody>
      </p:sp>
      <p:sp>
        <p:nvSpPr>
          <p:cNvPr id="3" name="Content Placeholder 2"/>
          <p:cNvSpPr>
            <a:spLocks noGrp="1"/>
          </p:cNvSpPr>
          <p:nvPr>
            <p:ph idx="1"/>
          </p:nvPr>
        </p:nvSpPr>
        <p:spPr>
          <a:xfrm>
            <a:off x="381001" y="1600200"/>
            <a:ext cx="8229600" cy="4525963"/>
          </a:xfrm>
        </p:spPr>
        <p:txBody>
          <a:bodyPr>
            <a:normAutofit/>
          </a:bodyPr>
          <a:lstStyle/>
          <a:p>
            <a:endParaRPr lang="en-US" dirty="0" smtClean="0"/>
          </a:p>
          <a:p>
            <a:endParaRPr lang="en-US" dirty="0" smtClean="0">
              <a:solidFill>
                <a:srgbClr val="7030A0"/>
              </a:solidFill>
            </a:endParaRPr>
          </a:p>
          <a:p>
            <a:pPr>
              <a:buNone/>
            </a:pPr>
            <a:endParaRPr lang="en-US" dirty="0" smtClean="0"/>
          </a:p>
        </p:txBody>
      </p:sp>
      <p:grpSp>
        <p:nvGrpSpPr>
          <p:cNvPr id="29" name="Group 267"/>
          <p:cNvGrpSpPr/>
          <p:nvPr/>
        </p:nvGrpSpPr>
        <p:grpSpPr>
          <a:xfrm>
            <a:off x="533401" y="1600200"/>
            <a:ext cx="1143000" cy="838200"/>
            <a:chOff x="609600" y="1600200"/>
            <a:chExt cx="1143000" cy="838200"/>
          </a:xfrm>
        </p:grpSpPr>
        <p:sp>
          <p:nvSpPr>
            <p:cNvPr id="4" name="Smiley Face 3"/>
            <p:cNvSpPr/>
            <p:nvPr/>
          </p:nvSpPr>
          <p:spPr>
            <a:xfrm>
              <a:off x="609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Smiley Face 4"/>
            <p:cNvSpPr/>
            <p:nvPr/>
          </p:nvSpPr>
          <p:spPr>
            <a:xfrm>
              <a:off x="762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miley Face 5"/>
            <p:cNvSpPr/>
            <p:nvPr/>
          </p:nvSpPr>
          <p:spPr>
            <a:xfrm>
              <a:off x="914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Smiley Face 6"/>
            <p:cNvSpPr/>
            <p:nvPr/>
          </p:nvSpPr>
          <p:spPr>
            <a:xfrm>
              <a:off x="1066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Smiley Face 7"/>
            <p:cNvSpPr/>
            <p:nvPr/>
          </p:nvSpPr>
          <p:spPr>
            <a:xfrm>
              <a:off x="1219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Smiley Face 8"/>
            <p:cNvSpPr/>
            <p:nvPr/>
          </p:nvSpPr>
          <p:spPr>
            <a:xfrm>
              <a:off x="685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Smiley Face 9"/>
            <p:cNvSpPr/>
            <p:nvPr/>
          </p:nvSpPr>
          <p:spPr>
            <a:xfrm>
              <a:off x="838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Smiley Face 10"/>
            <p:cNvSpPr/>
            <p:nvPr/>
          </p:nvSpPr>
          <p:spPr>
            <a:xfrm>
              <a:off x="9906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Smiley Face 11"/>
            <p:cNvSpPr/>
            <p:nvPr/>
          </p:nvSpPr>
          <p:spPr>
            <a:xfrm>
              <a:off x="11430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Smiley Face 12"/>
            <p:cNvSpPr/>
            <p:nvPr/>
          </p:nvSpPr>
          <p:spPr>
            <a:xfrm>
              <a:off x="1295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Smiley Face 13"/>
            <p:cNvSpPr/>
            <p:nvPr/>
          </p:nvSpPr>
          <p:spPr>
            <a:xfrm>
              <a:off x="762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Smiley Face 14"/>
            <p:cNvSpPr/>
            <p:nvPr/>
          </p:nvSpPr>
          <p:spPr>
            <a:xfrm>
              <a:off x="914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Smiley Face 15"/>
            <p:cNvSpPr/>
            <p:nvPr/>
          </p:nvSpPr>
          <p:spPr>
            <a:xfrm>
              <a:off x="10668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miley Face 16"/>
            <p:cNvSpPr/>
            <p:nvPr/>
          </p:nvSpPr>
          <p:spPr>
            <a:xfrm>
              <a:off x="12192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Smiley Face 17"/>
            <p:cNvSpPr/>
            <p:nvPr/>
          </p:nvSpPr>
          <p:spPr>
            <a:xfrm>
              <a:off x="1371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838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Smiley Face 19"/>
            <p:cNvSpPr/>
            <p:nvPr/>
          </p:nvSpPr>
          <p:spPr>
            <a:xfrm>
              <a:off x="990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11430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12954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1447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914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1066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1219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1371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1524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0" name="Group 252"/>
          <p:cNvGrpSpPr/>
          <p:nvPr/>
        </p:nvGrpSpPr>
        <p:grpSpPr>
          <a:xfrm>
            <a:off x="3200401" y="1600200"/>
            <a:ext cx="1143000" cy="838200"/>
            <a:chOff x="3276600" y="1600200"/>
            <a:chExt cx="1143000" cy="838200"/>
          </a:xfrm>
        </p:grpSpPr>
        <p:sp>
          <p:nvSpPr>
            <p:cNvPr id="54" name="Smiley Face 53"/>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Smiley Face 57"/>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Smiley Face 58"/>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3" name="Smiley Face 62"/>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4" name="Smiley Face 63"/>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8" name="Smiley Face 67"/>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9" name="Smiley Face 68"/>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Smiley Face 72"/>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Smiley Face 73"/>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5" name="Smiley Face 74"/>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6" name="Smiley Face 75"/>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Smiley Face 76"/>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8" name="Smiley Face 77"/>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1" name="Group 253"/>
          <p:cNvGrpSpPr/>
          <p:nvPr/>
        </p:nvGrpSpPr>
        <p:grpSpPr>
          <a:xfrm>
            <a:off x="4495801" y="1600200"/>
            <a:ext cx="1143000" cy="838200"/>
            <a:chOff x="4572000" y="1600200"/>
            <a:chExt cx="1143000" cy="838200"/>
          </a:xfrm>
        </p:grpSpPr>
        <p:sp>
          <p:nvSpPr>
            <p:cNvPr id="79" name="Smiley Face 78"/>
            <p:cNvSpPr/>
            <p:nvPr/>
          </p:nvSpPr>
          <p:spPr>
            <a:xfrm>
              <a:off x="4572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0" name="Smiley Face 79"/>
            <p:cNvSpPr/>
            <p:nvPr/>
          </p:nvSpPr>
          <p:spPr>
            <a:xfrm>
              <a:off x="4724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1" name="Smiley Face 80"/>
            <p:cNvSpPr/>
            <p:nvPr/>
          </p:nvSpPr>
          <p:spPr>
            <a:xfrm>
              <a:off x="4876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Smiley Face 81"/>
            <p:cNvSpPr/>
            <p:nvPr/>
          </p:nvSpPr>
          <p:spPr>
            <a:xfrm>
              <a:off x="5029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3" name="Smiley Face 82"/>
            <p:cNvSpPr/>
            <p:nvPr/>
          </p:nvSpPr>
          <p:spPr>
            <a:xfrm>
              <a:off x="5181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Smiley Face 83"/>
            <p:cNvSpPr/>
            <p:nvPr/>
          </p:nvSpPr>
          <p:spPr>
            <a:xfrm>
              <a:off x="4648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8" name="Smiley Face 87"/>
            <p:cNvSpPr/>
            <p:nvPr/>
          </p:nvSpPr>
          <p:spPr>
            <a:xfrm>
              <a:off x="5257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9" name="Smiley Face 88"/>
            <p:cNvSpPr/>
            <p:nvPr/>
          </p:nvSpPr>
          <p:spPr>
            <a:xfrm>
              <a:off x="4724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3" name="Smiley Face 92"/>
            <p:cNvSpPr/>
            <p:nvPr/>
          </p:nvSpPr>
          <p:spPr>
            <a:xfrm>
              <a:off x="5334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4" name="Smiley Face 93"/>
            <p:cNvSpPr/>
            <p:nvPr/>
          </p:nvSpPr>
          <p:spPr>
            <a:xfrm>
              <a:off x="4800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8" name="Smiley Face 97"/>
            <p:cNvSpPr/>
            <p:nvPr/>
          </p:nvSpPr>
          <p:spPr>
            <a:xfrm>
              <a:off x="5410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9" name="Smiley Face 98"/>
            <p:cNvSpPr/>
            <p:nvPr/>
          </p:nvSpPr>
          <p:spPr>
            <a:xfrm>
              <a:off x="4876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3" name="Smiley Face 102"/>
            <p:cNvSpPr/>
            <p:nvPr/>
          </p:nvSpPr>
          <p:spPr>
            <a:xfrm>
              <a:off x="5486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2" name="Group 254"/>
          <p:cNvGrpSpPr/>
          <p:nvPr/>
        </p:nvGrpSpPr>
        <p:grpSpPr>
          <a:xfrm>
            <a:off x="5791201" y="1600200"/>
            <a:ext cx="1143000" cy="838200"/>
            <a:chOff x="5867400" y="1600200"/>
            <a:chExt cx="1143000" cy="838200"/>
          </a:xfrm>
        </p:grpSpPr>
        <p:sp>
          <p:nvSpPr>
            <p:cNvPr id="104" name="Smiley Face 103"/>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Smiley Face 104"/>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6" name="Smiley Face 105"/>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7" name="Smiley Face 106"/>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8" name="Smiley Face 107"/>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3" name="Smiley Face 112"/>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8" name="Smiley Face 117"/>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3" name="Smiley Face 122"/>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4" name="Smiley Face 123"/>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5" name="Smiley Face 124"/>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6" name="Smiley Face 125"/>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7" name="Smiley Face 126"/>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8" name="Smiley Face 127"/>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3" name="Group 255"/>
          <p:cNvGrpSpPr/>
          <p:nvPr/>
        </p:nvGrpSpPr>
        <p:grpSpPr>
          <a:xfrm>
            <a:off x="7086601" y="1600200"/>
            <a:ext cx="1143000" cy="838200"/>
            <a:chOff x="7162800" y="1600200"/>
            <a:chExt cx="1143000" cy="838200"/>
          </a:xfrm>
        </p:grpSpPr>
        <p:sp>
          <p:nvSpPr>
            <p:cNvPr id="129" name="Smiley Face 128"/>
            <p:cNvSpPr/>
            <p:nvPr/>
          </p:nvSpPr>
          <p:spPr>
            <a:xfrm>
              <a:off x="7162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3" name="Smiley Face 132"/>
            <p:cNvSpPr/>
            <p:nvPr/>
          </p:nvSpPr>
          <p:spPr>
            <a:xfrm>
              <a:off x="7772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5" name="Smiley Face 134"/>
            <p:cNvSpPr/>
            <p:nvPr/>
          </p:nvSpPr>
          <p:spPr>
            <a:xfrm>
              <a:off x="7391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6" name="Smiley Face 135"/>
            <p:cNvSpPr/>
            <p:nvPr/>
          </p:nvSpPr>
          <p:spPr>
            <a:xfrm>
              <a:off x="7543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7" name="Smiley Face 136"/>
            <p:cNvSpPr/>
            <p:nvPr/>
          </p:nvSpPr>
          <p:spPr>
            <a:xfrm>
              <a:off x="7696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0" name="Smiley Face 139"/>
            <p:cNvSpPr/>
            <p:nvPr/>
          </p:nvSpPr>
          <p:spPr>
            <a:xfrm>
              <a:off x="7467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1" name="Smiley Face 140"/>
            <p:cNvSpPr/>
            <p:nvPr/>
          </p:nvSpPr>
          <p:spPr>
            <a:xfrm>
              <a:off x="7620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2" name="Smiley Face 141"/>
            <p:cNvSpPr/>
            <p:nvPr/>
          </p:nvSpPr>
          <p:spPr>
            <a:xfrm>
              <a:off x="7772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5" name="Smiley Face 144"/>
            <p:cNvSpPr/>
            <p:nvPr/>
          </p:nvSpPr>
          <p:spPr>
            <a:xfrm>
              <a:off x="7543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6" name="Smiley Face 145"/>
            <p:cNvSpPr/>
            <p:nvPr/>
          </p:nvSpPr>
          <p:spPr>
            <a:xfrm>
              <a:off x="7696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7" name="Smiley Face 146"/>
            <p:cNvSpPr/>
            <p:nvPr/>
          </p:nvSpPr>
          <p:spPr>
            <a:xfrm>
              <a:off x="7848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9" name="Smiley Face 148"/>
            <p:cNvSpPr/>
            <p:nvPr/>
          </p:nvSpPr>
          <p:spPr>
            <a:xfrm>
              <a:off x="7467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3" name="Smiley Face 152"/>
            <p:cNvSpPr/>
            <p:nvPr/>
          </p:nvSpPr>
          <p:spPr>
            <a:xfrm>
              <a:off x="8077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80" name="Right Arrow 179"/>
          <p:cNvSpPr/>
          <p:nvPr/>
        </p:nvSpPr>
        <p:spPr>
          <a:xfrm>
            <a:off x="1752601" y="1600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Generator</a:t>
            </a:r>
            <a:endParaRPr lang="en-US" sz="1600" dirty="0">
              <a:solidFill>
                <a:schemeClr val="tx1"/>
              </a:solidFill>
            </a:endParaRPr>
          </a:p>
        </p:txBody>
      </p:sp>
      <p:sp>
        <p:nvSpPr>
          <p:cNvPr id="182" name="Right Arrow 181"/>
          <p:cNvSpPr/>
          <p:nvPr/>
        </p:nvSpPr>
        <p:spPr>
          <a:xfrm>
            <a:off x="1752601" y="2362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Evaluator</a:t>
            </a:r>
            <a:endParaRPr lang="en-US" sz="1600" dirty="0">
              <a:solidFill>
                <a:schemeClr val="tx1"/>
              </a:solidFill>
            </a:endParaRPr>
          </a:p>
        </p:txBody>
      </p:sp>
      <p:sp>
        <p:nvSpPr>
          <p:cNvPr id="184" name="Oval Callout 183"/>
          <p:cNvSpPr/>
          <p:nvPr/>
        </p:nvSpPr>
        <p:spPr>
          <a:xfrm>
            <a:off x="3429001" y="2514600"/>
            <a:ext cx="838200" cy="533400"/>
          </a:xfrm>
          <a:prstGeom prst="wedgeEllipseCallout">
            <a:avLst>
              <a:gd name="adj1" fmla="val -558"/>
              <a:gd name="adj2" fmla="val 19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3.1</a:t>
            </a:r>
            <a:endParaRPr lang="en-US" b="1" dirty="0">
              <a:solidFill>
                <a:srgbClr val="FF0000"/>
              </a:solidFill>
            </a:endParaRPr>
          </a:p>
        </p:txBody>
      </p:sp>
      <p:sp>
        <p:nvSpPr>
          <p:cNvPr id="185" name="Oval Callout 184"/>
          <p:cNvSpPr/>
          <p:nvPr/>
        </p:nvSpPr>
        <p:spPr>
          <a:xfrm>
            <a:off x="4724401" y="2514600"/>
            <a:ext cx="838200" cy="533400"/>
          </a:xfrm>
          <a:prstGeom prst="wedgeEllipseCallout">
            <a:avLst>
              <a:gd name="adj1" fmla="val -3588"/>
              <a:gd name="adj2" fmla="val -990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7.5</a:t>
            </a:r>
            <a:endParaRPr lang="en-US" b="1" dirty="0">
              <a:solidFill>
                <a:srgbClr val="FF0000"/>
              </a:solidFill>
            </a:endParaRPr>
          </a:p>
        </p:txBody>
      </p:sp>
      <p:sp>
        <p:nvSpPr>
          <p:cNvPr id="186" name="Oval Callout 185"/>
          <p:cNvSpPr/>
          <p:nvPr/>
        </p:nvSpPr>
        <p:spPr>
          <a:xfrm>
            <a:off x="6096001" y="2514600"/>
            <a:ext cx="838200" cy="533400"/>
          </a:xfrm>
          <a:prstGeom prst="wedgeEllipseCallout">
            <a:avLst>
              <a:gd name="adj1" fmla="val 2472"/>
              <a:gd name="adj2" fmla="val -1704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4.2</a:t>
            </a:r>
            <a:endParaRPr lang="en-US" b="1" dirty="0">
              <a:solidFill>
                <a:srgbClr val="FF0000"/>
              </a:solidFill>
            </a:endParaRPr>
          </a:p>
        </p:txBody>
      </p:sp>
      <p:sp>
        <p:nvSpPr>
          <p:cNvPr id="187" name="Oval Callout 186"/>
          <p:cNvSpPr/>
          <p:nvPr/>
        </p:nvSpPr>
        <p:spPr>
          <a:xfrm>
            <a:off x="7315201" y="2514600"/>
            <a:ext cx="838200" cy="533400"/>
          </a:xfrm>
          <a:prstGeom prst="wedgeEllipseCallout">
            <a:avLst>
              <a:gd name="adj1" fmla="val 3987"/>
              <a:gd name="adj2" fmla="val 19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5.2</a:t>
            </a:r>
            <a:endParaRPr lang="en-US" b="1" dirty="0">
              <a:solidFill>
                <a:srgbClr val="FF0000"/>
              </a:solidFill>
            </a:endParaRPr>
          </a:p>
        </p:txBody>
      </p:sp>
      <p:sp>
        <p:nvSpPr>
          <p:cNvPr id="188" name="Right Arrow 187"/>
          <p:cNvSpPr/>
          <p:nvPr/>
        </p:nvSpPr>
        <p:spPr>
          <a:xfrm>
            <a:off x="1752601" y="3124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Selector</a:t>
            </a:r>
            <a:endParaRPr lang="en-US" sz="1600" dirty="0">
              <a:solidFill>
                <a:schemeClr val="tx1"/>
              </a:solidFill>
            </a:endParaRPr>
          </a:p>
        </p:txBody>
      </p:sp>
      <p:grpSp>
        <p:nvGrpSpPr>
          <p:cNvPr id="34" name="Group 256"/>
          <p:cNvGrpSpPr/>
          <p:nvPr/>
        </p:nvGrpSpPr>
        <p:grpSpPr>
          <a:xfrm>
            <a:off x="3200401" y="3429000"/>
            <a:ext cx="1143000" cy="838200"/>
            <a:chOff x="3276600" y="3429000"/>
            <a:chExt cx="1143000" cy="838200"/>
          </a:xfrm>
        </p:grpSpPr>
        <p:sp>
          <p:nvSpPr>
            <p:cNvPr id="189" name="Smiley Face 188"/>
            <p:cNvSpPr/>
            <p:nvPr/>
          </p:nvSpPr>
          <p:spPr>
            <a:xfrm>
              <a:off x="32766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0" name="Smiley Face 189"/>
            <p:cNvSpPr/>
            <p:nvPr/>
          </p:nvSpPr>
          <p:spPr>
            <a:xfrm>
              <a:off x="3886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1" name="Smiley Face 190"/>
            <p:cNvSpPr/>
            <p:nvPr/>
          </p:nvSpPr>
          <p:spPr>
            <a:xfrm>
              <a:off x="335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2" name="Smiley Face 191"/>
            <p:cNvSpPr/>
            <p:nvPr/>
          </p:nvSpPr>
          <p:spPr>
            <a:xfrm>
              <a:off x="3962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3" name="Smiley Face 192"/>
            <p:cNvSpPr/>
            <p:nvPr/>
          </p:nvSpPr>
          <p:spPr>
            <a:xfrm>
              <a:off x="342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4" name="Smiley Face 193"/>
            <p:cNvSpPr/>
            <p:nvPr/>
          </p:nvSpPr>
          <p:spPr>
            <a:xfrm>
              <a:off x="4038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5" name="Smiley Face 194"/>
            <p:cNvSpPr/>
            <p:nvPr/>
          </p:nvSpPr>
          <p:spPr>
            <a:xfrm>
              <a:off x="350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6" name="Smiley Face 195"/>
            <p:cNvSpPr/>
            <p:nvPr/>
          </p:nvSpPr>
          <p:spPr>
            <a:xfrm>
              <a:off x="4114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7" name="Smiley Face 196"/>
            <p:cNvSpPr/>
            <p:nvPr/>
          </p:nvSpPr>
          <p:spPr>
            <a:xfrm>
              <a:off x="358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8" name="Smiley Face 197"/>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9" name="Smiley Face 198"/>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0" name="Smiley Face 199"/>
            <p:cNvSpPr/>
            <p:nvPr/>
          </p:nvSpPr>
          <p:spPr>
            <a:xfrm>
              <a:off x="4038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1" name="Smiley Face 200"/>
            <p:cNvSpPr/>
            <p:nvPr/>
          </p:nvSpPr>
          <p:spPr>
            <a:xfrm>
              <a:off x="4191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5" name="Group 257"/>
          <p:cNvGrpSpPr/>
          <p:nvPr/>
        </p:nvGrpSpPr>
        <p:grpSpPr>
          <a:xfrm>
            <a:off x="4495801" y="3429000"/>
            <a:ext cx="1143000" cy="838200"/>
            <a:chOff x="4572000" y="3429000"/>
            <a:chExt cx="1143000" cy="838200"/>
          </a:xfrm>
        </p:grpSpPr>
        <p:sp>
          <p:nvSpPr>
            <p:cNvPr id="202" name="Smiley Face 201"/>
            <p:cNvSpPr/>
            <p:nvPr/>
          </p:nvSpPr>
          <p:spPr>
            <a:xfrm>
              <a:off x="4572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3" name="Smiley Face 202"/>
            <p:cNvSpPr/>
            <p:nvPr/>
          </p:nvSpPr>
          <p:spPr>
            <a:xfrm>
              <a:off x="4724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4" name="Smiley Face 203"/>
            <p:cNvSpPr/>
            <p:nvPr/>
          </p:nvSpPr>
          <p:spPr>
            <a:xfrm>
              <a:off x="4876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5" name="Smiley Face 204"/>
            <p:cNvSpPr/>
            <p:nvPr/>
          </p:nvSpPr>
          <p:spPr>
            <a:xfrm>
              <a:off x="5029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6" name="Smiley Face 205"/>
            <p:cNvSpPr/>
            <p:nvPr/>
          </p:nvSpPr>
          <p:spPr>
            <a:xfrm>
              <a:off x="51816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7" name="Smiley Face 206"/>
            <p:cNvSpPr/>
            <p:nvPr/>
          </p:nvSpPr>
          <p:spPr>
            <a:xfrm>
              <a:off x="5257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8" name="Smiley Face 207"/>
            <p:cNvSpPr/>
            <p:nvPr/>
          </p:nvSpPr>
          <p:spPr>
            <a:xfrm>
              <a:off x="5334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9" name="Smiley Face 208"/>
            <p:cNvSpPr/>
            <p:nvPr/>
          </p:nvSpPr>
          <p:spPr>
            <a:xfrm>
              <a:off x="5410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0" name="Smiley Face 209"/>
            <p:cNvSpPr/>
            <p:nvPr/>
          </p:nvSpPr>
          <p:spPr>
            <a:xfrm>
              <a:off x="4876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1" name="Smiley Face 210"/>
            <p:cNvSpPr/>
            <p:nvPr/>
          </p:nvSpPr>
          <p:spPr>
            <a:xfrm>
              <a:off x="5029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2" name="Smiley Face 211"/>
            <p:cNvSpPr/>
            <p:nvPr/>
          </p:nvSpPr>
          <p:spPr>
            <a:xfrm>
              <a:off x="5181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3" name="Smiley Face 212"/>
            <p:cNvSpPr/>
            <p:nvPr/>
          </p:nvSpPr>
          <p:spPr>
            <a:xfrm>
              <a:off x="5334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4" name="Smiley Face 213"/>
            <p:cNvSpPr/>
            <p:nvPr/>
          </p:nvSpPr>
          <p:spPr>
            <a:xfrm>
              <a:off x="5486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6" name="Group 258"/>
          <p:cNvGrpSpPr/>
          <p:nvPr/>
        </p:nvGrpSpPr>
        <p:grpSpPr>
          <a:xfrm>
            <a:off x="5791201" y="3429000"/>
            <a:ext cx="1143000" cy="838200"/>
            <a:chOff x="5867400" y="3429000"/>
            <a:chExt cx="1143000" cy="838200"/>
          </a:xfrm>
        </p:grpSpPr>
        <p:sp>
          <p:nvSpPr>
            <p:cNvPr id="300" name="Smiley Face 299"/>
            <p:cNvSpPr/>
            <p:nvPr/>
          </p:nvSpPr>
          <p:spPr>
            <a:xfrm>
              <a:off x="6019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0" name="Smiley Face 269"/>
            <p:cNvSpPr/>
            <p:nvPr/>
          </p:nvSpPr>
          <p:spPr>
            <a:xfrm>
              <a:off x="5867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1" name="Smiley Face 270"/>
            <p:cNvSpPr/>
            <p:nvPr/>
          </p:nvSpPr>
          <p:spPr>
            <a:xfrm>
              <a:off x="6477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3" name="Smiley Face 272"/>
            <p:cNvSpPr/>
            <p:nvPr/>
          </p:nvSpPr>
          <p:spPr>
            <a:xfrm>
              <a:off x="6553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4" name="Smiley Face 273"/>
            <p:cNvSpPr/>
            <p:nvPr/>
          </p:nvSpPr>
          <p:spPr>
            <a:xfrm>
              <a:off x="5943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5" name="Smiley Face 274"/>
            <p:cNvSpPr/>
            <p:nvPr/>
          </p:nvSpPr>
          <p:spPr>
            <a:xfrm>
              <a:off x="6629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6" name="Smiley Face 275"/>
            <p:cNvSpPr/>
            <p:nvPr/>
          </p:nvSpPr>
          <p:spPr>
            <a:xfrm>
              <a:off x="6019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7" name="Smiley Face 276"/>
            <p:cNvSpPr/>
            <p:nvPr/>
          </p:nvSpPr>
          <p:spPr>
            <a:xfrm>
              <a:off x="6705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8" name="Smiley Face 277"/>
            <p:cNvSpPr/>
            <p:nvPr/>
          </p:nvSpPr>
          <p:spPr>
            <a:xfrm>
              <a:off x="6172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9" name="Smiley Face 278"/>
            <p:cNvSpPr/>
            <p:nvPr/>
          </p:nvSpPr>
          <p:spPr>
            <a:xfrm>
              <a:off x="6324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0" name="Smiley Face 279"/>
            <p:cNvSpPr/>
            <p:nvPr/>
          </p:nvSpPr>
          <p:spPr>
            <a:xfrm>
              <a:off x="6477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1" name="Smiley Face 280"/>
            <p:cNvSpPr/>
            <p:nvPr/>
          </p:nvSpPr>
          <p:spPr>
            <a:xfrm>
              <a:off x="6629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2" name="Smiley Face 281"/>
            <p:cNvSpPr/>
            <p:nvPr/>
          </p:nvSpPr>
          <p:spPr>
            <a:xfrm>
              <a:off x="6781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16" name="TextBox 315"/>
          <p:cNvSpPr txBox="1"/>
          <p:nvPr/>
        </p:nvSpPr>
        <p:spPr>
          <a:xfrm>
            <a:off x="6081005" y="4267200"/>
            <a:ext cx="1021242" cy="338554"/>
          </a:xfrm>
          <a:prstGeom prst="rect">
            <a:avLst/>
          </a:prstGeom>
          <a:noFill/>
        </p:spPr>
        <p:txBody>
          <a:bodyPr wrap="none" rtlCol="0">
            <a:spAutoFit/>
          </a:bodyPr>
          <a:lstStyle/>
          <a:p>
            <a:r>
              <a:rPr lang="en-US" sz="1600" b="1" dirty="0" smtClean="0"/>
              <a:t>Crossover</a:t>
            </a:r>
            <a:endParaRPr lang="en-US" sz="1600" b="1" dirty="0"/>
          </a:p>
        </p:txBody>
      </p:sp>
      <p:sp>
        <p:nvSpPr>
          <p:cNvPr id="317" name="TextBox 316"/>
          <p:cNvSpPr txBox="1"/>
          <p:nvPr/>
        </p:nvSpPr>
        <p:spPr>
          <a:xfrm>
            <a:off x="7421097" y="4267200"/>
            <a:ext cx="983859" cy="338554"/>
          </a:xfrm>
          <a:prstGeom prst="rect">
            <a:avLst/>
          </a:prstGeom>
          <a:noFill/>
        </p:spPr>
        <p:txBody>
          <a:bodyPr wrap="none" rtlCol="0">
            <a:spAutoFit/>
          </a:bodyPr>
          <a:lstStyle/>
          <a:p>
            <a:r>
              <a:rPr lang="en-US" sz="1600" b="1" dirty="0" smtClean="0"/>
              <a:t>Mutation</a:t>
            </a:r>
            <a:endParaRPr lang="en-US" sz="1600" b="1" dirty="0"/>
          </a:p>
        </p:txBody>
      </p:sp>
      <p:grpSp>
        <p:nvGrpSpPr>
          <p:cNvPr id="37" name="Group 262"/>
          <p:cNvGrpSpPr/>
          <p:nvPr/>
        </p:nvGrpSpPr>
        <p:grpSpPr>
          <a:xfrm>
            <a:off x="7086601" y="3429000"/>
            <a:ext cx="1143000" cy="838200"/>
            <a:chOff x="7162800" y="3429000"/>
            <a:chExt cx="1143000" cy="838200"/>
          </a:xfrm>
        </p:grpSpPr>
        <p:sp>
          <p:nvSpPr>
            <p:cNvPr id="301" name="Smiley Face 300"/>
            <p:cNvSpPr/>
            <p:nvPr/>
          </p:nvSpPr>
          <p:spPr>
            <a:xfrm>
              <a:off x="7315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2" name="Smiley Face 301"/>
            <p:cNvSpPr/>
            <p:nvPr/>
          </p:nvSpPr>
          <p:spPr>
            <a:xfrm>
              <a:off x="7162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3" name="Smiley Face 302"/>
            <p:cNvSpPr/>
            <p:nvPr/>
          </p:nvSpPr>
          <p:spPr>
            <a:xfrm>
              <a:off x="7772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4" name="Smiley Face 303"/>
            <p:cNvSpPr/>
            <p:nvPr/>
          </p:nvSpPr>
          <p:spPr>
            <a:xfrm>
              <a:off x="7848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5" name="Smiley Face 304"/>
            <p:cNvSpPr/>
            <p:nvPr/>
          </p:nvSpPr>
          <p:spPr>
            <a:xfrm>
              <a:off x="7239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7" name="Smiley Face 306"/>
            <p:cNvSpPr/>
            <p:nvPr/>
          </p:nvSpPr>
          <p:spPr>
            <a:xfrm>
              <a:off x="7315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8" name="Smiley Face 307"/>
            <p:cNvSpPr/>
            <p:nvPr/>
          </p:nvSpPr>
          <p:spPr>
            <a:xfrm>
              <a:off x="8001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9" name="Smiley Face 308"/>
            <p:cNvSpPr/>
            <p:nvPr/>
          </p:nvSpPr>
          <p:spPr>
            <a:xfrm>
              <a:off x="7467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0" name="Smiley Face 309"/>
            <p:cNvSpPr/>
            <p:nvPr/>
          </p:nvSpPr>
          <p:spPr>
            <a:xfrm>
              <a:off x="7620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1" name="Smiley Face 310"/>
            <p:cNvSpPr/>
            <p:nvPr/>
          </p:nvSpPr>
          <p:spPr>
            <a:xfrm>
              <a:off x="7772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2" name="Smiley Face 311"/>
            <p:cNvSpPr/>
            <p:nvPr/>
          </p:nvSpPr>
          <p:spPr>
            <a:xfrm>
              <a:off x="7924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3" name="Smiley Face 312"/>
            <p:cNvSpPr/>
            <p:nvPr/>
          </p:nvSpPr>
          <p:spPr>
            <a:xfrm>
              <a:off x="8077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8" name="Smiley Face 317"/>
            <p:cNvSpPr/>
            <p:nvPr/>
          </p:nvSpPr>
          <p:spPr>
            <a:xfrm>
              <a:off x="7620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43" name="Right Arrow 142"/>
          <p:cNvSpPr/>
          <p:nvPr/>
        </p:nvSpPr>
        <p:spPr>
          <a:xfrm>
            <a:off x="1752601" y="3886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smtClean="0">
                <a:solidFill>
                  <a:schemeClr val="tx1"/>
                </a:solidFill>
              </a:rPr>
              <a:t>Variators</a:t>
            </a:r>
            <a:endParaRPr lang="en-US" sz="1600" dirty="0">
              <a:solidFill>
                <a:schemeClr val="tx1"/>
              </a:solidFill>
            </a:endParaRPr>
          </a:p>
        </p:txBody>
      </p:sp>
      <p:sp>
        <p:nvSpPr>
          <p:cNvPr id="150" name="TextBox 149"/>
          <p:cNvSpPr txBox="1"/>
          <p:nvPr/>
        </p:nvSpPr>
        <p:spPr>
          <a:xfrm>
            <a:off x="381001" y="1295400"/>
            <a:ext cx="1105495" cy="338554"/>
          </a:xfrm>
          <a:prstGeom prst="rect">
            <a:avLst/>
          </a:prstGeom>
          <a:noFill/>
        </p:spPr>
        <p:txBody>
          <a:bodyPr wrap="none" rtlCol="0">
            <a:spAutoFit/>
          </a:bodyPr>
          <a:lstStyle/>
          <a:p>
            <a:r>
              <a:rPr lang="en-US" sz="1600" dirty="0" smtClean="0"/>
              <a:t>Candidates</a:t>
            </a:r>
            <a:endParaRPr lang="en-US" sz="1600" dirty="0"/>
          </a:p>
        </p:txBody>
      </p:sp>
      <p:sp>
        <p:nvSpPr>
          <p:cNvPr id="151" name="TextBox 150"/>
          <p:cNvSpPr txBox="1"/>
          <p:nvPr/>
        </p:nvSpPr>
        <p:spPr>
          <a:xfrm>
            <a:off x="4114801" y="4267200"/>
            <a:ext cx="825611" cy="338554"/>
          </a:xfrm>
          <a:prstGeom prst="rect">
            <a:avLst/>
          </a:prstGeom>
          <a:noFill/>
        </p:spPr>
        <p:txBody>
          <a:bodyPr wrap="none" rtlCol="0">
            <a:spAutoFit/>
          </a:bodyPr>
          <a:lstStyle/>
          <a:p>
            <a:r>
              <a:rPr lang="en-US" sz="1600" b="1" dirty="0" smtClean="0"/>
              <a:t>Parents</a:t>
            </a:r>
            <a:endParaRPr lang="en-US" sz="1600" b="1" dirty="0"/>
          </a:p>
        </p:txBody>
      </p:sp>
      <p:sp>
        <p:nvSpPr>
          <p:cNvPr id="152" name="TextBox 151"/>
          <p:cNvSpPr txBox="1"/>
          <p:nvPr/>
        </p:nvSpPr>
        <p:spPr>
          <a:xfrm>
            <a:off x="4191001" y="3505200"/>
            <a:ext cx="389850" cy="584775"/>
          </a:xfrm>
          <a:prstGeom prst="rect">
            <a:avLst/>
          </a:prstGeom>
          <a:noFill/>
        </p:spPr>
        <p:txBody>
          <a:bodyPr wrap="none" rtlCol="0">
            <a:spAutoFit/>
          </a:bodyPr>
          <a:lstStyle/>
          <a:p>
            <a:r>
              <a:rPr lang="en-US" sz="3200" b="1" dirty="0" smtClean="0"/>
              <a:t>+</a:t>
            </a:r>
            <a:endParaRPr lang="en-US" sz="3200" b="1" dirty="0"/>
          </a:p>
        </p:txBody>
      </p:sp>
      <p:sp>
        <p:nvSpPr>
          <p:cNvPr id="154" name="TextBox 153"/>
          <p:cNvSpPr txBox="1"/>
          <p:nvPr/>
        </p:nvSpPr>
        <p:spPr>
          <a:xfrm>
            <a:off x="5477551" y="3505200"/>
            <a:ext cx="389850" cy="584775"/>
          </a:xfrm>
          <a:prstGeom prst="rect">
            <a:avLst/>
          </a:prstGeom>
          <a:noFill/>
        </p:spPr>
        <p:txBody>
          <a:bodyPr wrap="none" rtlCol="0">
            <a:spAutoFit/>
          </a:bodyPr>
          <a:lstStyle/>
          <a:p>
            <a:r>
              <a:rPr lang="en-US" sz="3200" b="1" dirty="0" smtClean="0"/>
              <a:t>=</a:t>
            </a:r>
            <a:endParaRPr lang="en-US" sz="3200" b="1" dirty="0"/>
          </a:p>
        </p:txBody>
      </p:sp>
      <p:sp>
        <p:nvSpPr>
          <p:cNvPr id="155" name="TextBox 154"/>
          <p:cNvSpPr txBox="1"/>
          <p:nvPr/>
        </p:nvSpPr>
        <p:spPr>
          <a:xfrm>
            <a:off x="6705601" y="3505200"/>
            <a:ext cx="556563" cy="584775"/>
          </a:xfrm>
          <a:prstGeom prst="rect">
            <a:avLst/>
          </a:prstGeom>
          <a:noFill/>
        </p:spPr>
        <p:txBody>
          <a:bodyPr wrap="none" rtlCol="0">
            <a:spAutoFit/>
          </a:bodyPr>
          <a:lstStyle/>
          <a:p>
            <a:r>
              <a:rPr lang="en-US" sz="3200" b="1" dirty="0" smtClean="0"/>
              <a:t>→</a:t>
            </a:r>
            <a:endParaRPr lang="en-US" sz="3200" b="1" dirty="0"/>
          </a:p>
        </p:txBody>
      </p:sp>
      <p:sp>
        <p:nvSpPr>
          <p:cNvPr id="156" name="U-Turn Arrow 155"/>
          <p:cNvSpPr/>
          <p:nvPr/>
        </p:nvSpPr>
        <p:spPr>
          <a:xfrm rot="16200000">
            <a:off x="38101" y="2628900"/>
            <a:ext cx="1905000" cy="1524000"/>
          </a:xfrm>
          <a:prstGeom prst="uturnArrow">
            <a:avLst>
              <a:gd name="adj1" fmla="val 16390"/>
              <a:gd name="adj2" fmla="val 16633"/>
              <a:gd name="adj3" fmla="val 22045"/>
              <a:gd name="adj4" fmla="val 33395"/>
              <a:gd name="adj5" fmla="val 1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TextBox 156"/>
          <p:cNvSpPr txBox="1"/>
          <p:nvPr/>
        </p:nvSpPr>
        <p:spPr>
          <a:xfrm>
            <a:off x="685801" y="4038600"/>
            <a:ext cx="770660" cy="338554"/>
          </a:xfrm>
          <a:prstGeom prst="rect">
            <a:avLst/>
          </a:prstGeom>
          <a:noFill/>
        </p:spPr>
        <p:txBody>
          <a:bodyPr wrap="none" rtlCol="0">
            <a:spAutoFit/>
          </a:bodyPr>
          <a:lstStyle/>
          <a:p>
            <a:r>
              <a:rPr lang="en-US" sz="1600" dirty="0" smtClean="0"/>
              <a:t>Repeat</a:t>
            </a:r>
            <a:endParaRPr lang="en-US" sz="1600" dirty="0"/>
          </a:p>
        </p:txBody>
      </p:sp>
      <p:sp>
        <p:nvSpPr>
          <p:cNvPr id="159" name="TextBox 158"/>
          <p:cNvSpPr txBox="1"/>
          <p:nvPr/>
        </p:nvSpPr>
        <p:spPr>
          <a:xfrm>
            <a:off x="685801" y="5562600"/>
            <a:ext cx="1101905" cy="338554"/>
          </a:xfrm>
          <a:prstGeom prst="rect">
            <a:avLst/>
          </a:prstGeom>
          <a:noFill/>
        </p:spPr>
        <p:txBody>
          <a:bodyPr wrap="none" rtlCol="0">
            <a:spAutoFit/>
          </a:bodyPr>
          <a:lstStyle/>
          <a:p>
            <a:r>
              <a:rPr lang="en-US" sz="1600" dirty="0" smtClean="0"/>
              <a:t>Terminator</a:t>
            </a:r>
            <a:endParaRPr lang="en-US" sz="1600" dirty="0"/>
          </a:p>
        </p:txBody>
      </p:sp>
      <p:grpSp>
        <p:nvGrpSpPr>
          <p:cNvPr id="38" name="Group 266"/>
          <p:cNvGrpSpPr/>
          <p:nvPr/>
        </p:nvGrpSpPr>
        <p:grpSpPr>
          <a:xfrm>
            <a:off x="3276601" y="5147846"/>
            <a:ext cx="1143000" cy="838200"/>
            <a:chOff x="3352800" y="5147846"/>
            <a:chExt cx="1143000" cy="838200"/>
          </a:xfrm>
        </p:grpSpPr>
        <p:sp>
          <p:nvSpPr>
            <p:cNvPr id="161" name="Smiley Face 160"/>
            <p:cNvSpPr/>
            <p:nvPr/>
          </p:nvSpPr>
          <p:spPr>
            <a:xfrm>
              <a:off x="33528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2" name="Smiley Face 161"/>
            <p:cNvSpPr/>
            <p:nvPr/>
          </p:nvSpPr>
          <p:spPr>
            <a:xfrm>
              <a:off x="3962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3" name="Smiley Face 162"/>
            <p:cNvSpPr/>
            <p:nvPr/>
          </p:nvSpPr>
          <p:spPr>
            <a:xfrm>
              <a:off x="35814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4" name="Smiley Face 163"/>
            <p:cNvSpPr/>
            <p:nvPr/>
          </p:nvSpPr>
          <p:spPr>
            <a:xfrm>
              <a:off x="38862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5" name="Smiley Face 164"/>
            <p:cNvSpPr/>
            <p:nvPr/>
          </p:nvSpPr>
          <p:spPr>
            <a:xfrm>
              <a:off x="36576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6" name="Smiley Face 165"/>
            <p:cNvSpPr/>
            <p:nvPr/>
          </p:nvSpPr>
          <p:spPr>
            <a:xfrm>
              <a:off x="3962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7" name="Smiley Face 166"/>
            <p:cNvSpPr/>
            <p:nvPr/>
          </p:nvSpPr>
          <p:spPr>
            <a:xfrm>
              <a:off x="35814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8" name="Smiley Face 167"/>
            <p:cNvSpPr/>
            <p:nvPr/>
          </p:nvSpPr>
          <p:spPr>
            <a:xfrm>
              <a:off x="41910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9" name="Smiley Face 168"/>
            <p:cNvSpPr/>
            <p:nvPr/>
          </p:nvSpPr>
          <p:spPr>
            <a:xfrm>
              <a:off x="3657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0" name="Smiley Face 169"/>
            <p:cNvSpPr/>
            <p:nvPr/>
          </p:nvSpPr>
          <p:spPr>
            <a:xfrm>
              <a:off x="3810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1" name="Smiley Face 170"/>
            <p:cNvSpPr/>
            <p:nvPr/>
          </p:nvSpPr>
          <p:spPr>
            <a:xfrm>
              <a:off x="3962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2" name="Smiley Face 171"/>
            <p:cNvSpPr/>
            <p:nvPr/>
          </p:nvSpPr>
          <p:spPr>
            <a:xfrm>
              <a:off x="4114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3" name="Smiley Face 172"/>
            <p:cNvSpPr/>
            <p:nvPr/>
          </p:nvSpPr>
          <p:spPr>
            <a:xfrm>
              <a:off x="4267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9" name="Group 265"/>
          <p:cNvGrpSpPr/>
          <p:nvPr/>
        </p:nvGrpSpPr>
        <p:grpSpPr>
          <a:xfrm>
            <a:off x="4572001" y="5147846"/>
            <a:ext cx="1143000" cy="838200"/>
            <a:chOff x="4648200" y="5147846"/>
            <a:chExt cx="1143000" cy="838200"/>
          </a:xfrm>
        </p:grpSpPr>
        <p:sp>
          <p:nvSpPr>
            <p:cNvPr id="174" name="Smiley Face 173"/>
            <p:cNvSpPr/>
            <p:nvPr/>
          </p:nvSpPr>
          <p:spPr>
            <a:xfrm>
              <a:off x="46482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5" name="Smiley Face 174"/>
            <p:cNvSpPr/>
            <p:nvPr/>
          </p:nvSpPr>
          <p:spPr>
            <a:xfrm>
              <a:off x="4876800" y="5257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6" name="Smiley Face 175"/>
            <p:cNvSpPr/>
            <p:nvPr/>
          </p:nvSpPr>
          <p:spPr>
            <a:xfrm>
              <a:off x="49530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7" name="Smiley Face 176"/>
            <p:cNvSpPr/>
            <p:nvPr/>
          </p:nvSpPr>
          <p:spPr>
            <a:xfrm>
              <a:off x="5105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8" name="Smiley Face 177"/>
            <p:cNvSpPr/>
            <p:nvPr/>
          </p:nvSpPr>
          <p:spPr>
            <a:xfrm>
              <a:off x="52578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9" name="Smiley Face 178"/>
            <p:cNvSpPr/>
            <p:nvPr/>
          </p:nvSpPr>
          <p:spPr>
            <a:xfrm>
              <a:off x="53340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1" name="Smiley Face 180"/>
            <p:cNvSpPr/>
            <p:nvPr/>
          </p:nvSpPr>
          <p:spPr>
            <a:xfrm>
              <a:off x="5105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3" name="Smiley Face 182"/>
            <p:cNvSpPr/>
            <p:nvPr/>
          </p:nvSpPr>
          <p:spPr>
            <a:xfrm>
              <a:off x="54864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5" name="Smiley Face 214"/>
            <p:cNvSpPr/>
            <p:nvPr/>
          </p:nvSpPr>
          <p:spPr>
            <a:xfrm>
              <a:off x="4953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6" name="Smiley Face 215"/>
            <p:cNvSpPr/>
            <p:nvPr/>
          </p:nvSpPr>
          <p:spPr>
            <a:xfrm>
              <a:off x="5105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7" name="Smiley Face 216"/>
            <p:cNvSpPr/>
            <p:nvPr/>
          </p:nvSpPr>
          <p:spPr>
            <a:xfrm>
              <a:off x="5257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8" name="Smiley Face 217"/>
            <p:cNvSpPr/>
            <p:nvPr/>
          </p:nvSpPr>
          <p:spPr>
            <a:xfrm>
              <a:off x="5410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9" name="Smiley Face 218"/>
            <p:cNvSpPr/>
            <p:nvPr/>
          </p:nvSpPr>
          <p:spPr>
            <a:xfrm>
              <a:off x="5562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0" name="Group 264"/>
          <p:cNvGrpSpPr/>
          <p:nvPr/>
        </p:nvGrpSpPr>
        <p:grpSpPr>
          <a:xfrm>
            <a:off x="5867401" y="5147846"/>
            <a:ext cx="1143000" cy="838200"/>
            <a:chOff x="5943600" y="5147846"/>
            <a:chExt cx="1143000" cy="838200"/>
          </a:xfrm>
        </p:grpSpPr>
        <p:sp>
          <p:nvSpPr>
            <p:cNvPr id="160" name="Smiley Face 159"/>
            <p:cNvSpPr/>
            <p:nvPr/>
          </p:nvSpPr>
          <p:spPr>
            <a:xfrm>
              <a:off x="6248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0" name="Smiley Face 219"/>
            <p:cNvSpPr/>
            <p:nvPr/>
          </p:nvSpPr>
          <p:spPr>
            <a:xfrm>
              <a:off x="59436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1" name="Smiley Face 220"/>
            <p:cNvSpPr/>
            <p:nvPr/>
          </p:nvSpPr>
          <p:spPr>
            <a:xfrm>
              <a:off x="65532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2" name="Smiley Face 221"/>
            <p:cNvSpPr/>
            <p:nvPr/>
          </p:nvSpPr>
          <p:spPr>
            <a:xfrm>
              <a:off x="66294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3" name="Smiley Face 222"/>
            <p:cNvSpPr/>
            <p:nvPr/>
          </p:nvSpPr>
          <p:spPr>
            <a:xfrm>
              <a:off x="60198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4" name="Smiley Face 223"/>
            <p:cNvSpPr/>
            <p:nvPr/>
          </p:nvSpPr>
          <p:spPr>
            <a:xfrm>
              <a:off x="64008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5" name="Smiley Face 224"/>
            <p:cNvSpPr/>
            <p:nvPr/>
          </p:nvSpPr>
          <p:spPr>
            <a:xfrm>
              <a:off x="60960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6" name="Smiley Face 225"/>
            <p:cNvSpPr/>
            <p:nvPr/>
          </p:nvSpPr>
          <p:spPr>
            <a:xfrm>
              <a:off x="67818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7" name="Smiley Face 226"/>
            <p:cNvSpPr/>
            <p:nvPr/>
          </p:nvSpPr>
          <p:spPr>
            <a:xfrm>
              <a:off x="6248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8" name="Smiley Face 227"/>
            <p:cNvSpPr/>
            <p:nvPr/>
          </p:nvSpPr>
          <p:spPr>
            <a:xfrm>
              <a:off x="6400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9" name="Smiley Face 228"/>
            <p:cNvSpPr/>
            <p:nvPr/>
          </p:nvSpPr>
          <p:spPr>
            <a:xfrm>
              <a:off x="6553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0" name="Smiley Face 229"/>
            <p:cNvSpPr/>
            <p:nvPr/>
          </p:nvSpPr>
          <p:spPr>
            <a:xfrm>
              <a:off x="6705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1" name="Smiley Face 230"/>
            <p:cNvSpPr/>
            <p:nvPr/>
          </p:nvSpPr>
          <p:spPr>
            <a:xfrm>
              <a:off x="6858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1" name="Group 263"/>
          <p:cNvGrpSpPr/>
          <p:nvPr/>
        </p:nvGrpSpPr>
        <p:grpSpPr>
          <a:xfrm>
            <a:off x="7162801" y="5147846"/>
            <a:ext cx="1143000" cy="838200"/>
            <a:chOff x="7239000" y="5147846"/>
            <a:chExt cx="1143000" cy="838200"/>
          </a:xfrm>
        </p:grpSpPr>
        <p:sp>
          <p:nvSpPr>
            <p:cNvPr id="232" name="Smiley Face 231"/>
            <p:cNvSpPr/>
            <p:nvPr/>
          </p:nvSpPr>
          <p:spPr>
            <a:xfrm>
              <a:off x="7391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3" name="Smiley Face 232"/>
            <p:cNvSpPr/>
            <p:nvPr/>
          </p:nvSpPr>
          <p:spPr>
            <a:xfrm>
              <a:off x="72390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4" name="Smiley Face 233"/>
            <p:cNvSpPr/>
            <p:nvPr/>
          </p:nvSpPr>
          <p:spPr>
            <a:xfrm>
              <a:off x="78486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5" name="Smiley Face 234"/>
            <p:cNvSpPr/>
            <p:nvPr/>
          </p:nvSpPr>
          <p:spPr>
            <a:xfrm>
              <a:off x="79248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6" name="Smiley Face 235"/>
            <p:cNvSpPr/>
            <p:nvPr/>
          </p:nvSpPr>
          <p:spPr>
            <a:xfrm>
              <a:off x="73152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7" name="Smiley Face 236"/>
            <p:cNvSpPr/>
            <p:nvPr/>
          </p:nvSpPr>
          <p:spPr>
            <a:xfrm>
              <a:off x="8001000" y="5452646"/>
              <a:ext cx="228600" cy="228600"/>
            </a:xfrm>
            <a:prstGeom prst="smileyFace">
              <a:avLst/>
            </a:prstGeom>
            <a:no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8" name="Smiley Face 237"/>
            <p:cNvSpPr/>
            <p:nvPr/>
          </p:nvSpPr>
          <p:spPr>
            <a:xfrm>
              <a:off x="7391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9" name="Smiley Face 238"/>
            <p:cNvSpPr/>
            <p:nvPr/>
          </p:nvSpPr>
          <p:spPr>
            <a:xfrm>
              <a:off x="80772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0" name="Smiley Face 239"/>
            <p:cNvSpPr/>
            <p:nvPr/>
          </p:nvSpPr>
          <p:spPr>
            <a:xfrm>
              <a:off x="7543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1" name="Smiley Face 240"/>
            <p:cNvSpPr/>
            <p:nvPr/>
          </p:nvSpPr>
          <p:spPr>
            <a:xfrm>
              <a:off x="7696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2" name="Smiley Face 241"/>
            <p:cNvSpPr/>
            <p:nvPr/>
          </p:nvSpPr>
          <p:spPr>
            <a:xfrm>
              <a:off x="7848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3" name="Smiley Face 242"/>
            <p:cNvSpPr/>
            <p:nvPr/>
          </p:nvSpPr>
          <p:spPr>
            <a:xfrm>
              <a:off x="8001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4" name="Smiley Face 243"/>
            <p:cNvSpPr/>
            <p:nvPr/>
          </p:nvSpPr>
          <p:spPr>
            <a:xfrm>
              <a:off x="8153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7" name="Smiley Face 246"/>
            <p:cNvSpPr/>
            <p:nvPr/>
          </p:nvSpPr>
          <p:spPr>
            <a:xfrm>
              <a:off x="76962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52" name="TextBox 251"/>
          <p:cNvSpPr txBox="1"/>
          <p:nvPr/>
        </p:nvSpPr>
        <p:spPr>
          <a:xfrm>
            <a:off x="3200400" y="6019800"/>
            <a:ext cx="1309269" cy="338554"/>
          </a:xfrm>
          <a:prstGeom prst="rect">
            <a:avLst/>
          </a:prstGeom>
          <a:noFill/>
        </p:spPr>
        <p:txBody>
          <a:bodyPr wrap="none" rtlCol="0">
            <a:spAutoFit/>
          </a:bodyPr>
          <a:lstStyle/>
          <a:p>
            <a:r>
              <a:rPr lang="en-US" sz="1600" b="1" dirty="0" smtClean="0"/>
              <a:t>Best Solution</a:t>
            </a:r>
            <a:endParaRPr lang="en-US" sz="1600" b="1" dirty="0"/>
          </a:p>
        </p:txBody>
      </p:sp>
      <p:grpSp>
        <p:nvGrpSpPr>
          <p:cNvPr id="42" name="Group 268"/>
          <p:cNvGrpSpPr/>
          <p:nvPr/>
        </p:nvGrpSpPr>
        <p:grpSpPr>
          <a:xfrm>
            <a:off x="3200401" y="1600200"/>
            <a:ext cx="1143000" cy="838200"/>
            <a:chOff x="3276600" y="1600200"/>
            <a:chExt cx="1143000" cy="838200"/>
          </a:xfrm>
        </p:grpSpPr>
        <p:sp>
          <p:nvSpPr>
            <p:cNvPr id="272" name="Smiley Face 271"/>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3" name="Smiley Face 282"/>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4" name="Smiley Face 283"/>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5" name="Smiley Face 284"/>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6" name="Smiley Face 285"/>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7" name="Smiley Face 286"/>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8" name="Smiley Face 287"/>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9" name="Smiley Face 288"/>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0" name="Smiley Face 289"/>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1" name="Smiley Face 290"/>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2" name="Smiley Face 291"/>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3" name="Smiley Face 292"/>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4" name="Smiley Face 293"/>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3" name="Group 294"/>
          <p:cNvGrpSpPr/>
          <p:nvPr/>
        </p:nvGrpSpPr>
        <p:grpSpPr>
          <a:xfrm>
            <a:off x="5791201" y="1600200"/>
            <a:ext cx="1143000" cy="838200"/>
            <a:chOff x="5867400" y="1600200"/>
            <a:chExt cx="1143000" cy="838200"/>
          </a:xfrm>
        </p:grpSpPr>
        <p:sp>
          <p:nvSpPr>
            <p:cNvPr id="296" name="Smiley Face 295"/>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7" name="Smiley Face 296"/>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8" name="Smiley Face 297"/>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9" name="Smiley Face 298"/>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4" name="Smiley Face 313"/>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5" name="Smiley Face 314"/>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9" name="Smiley Face 318"/>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0" name="Smiley Face 319"/>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1" name="Smiley Face 320"/>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2" name="Smiley Face 321"/>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3" name="Smiley Face 322"/>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4" name="Smiley Face 323"/>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5" name="Smiley Face 324"/>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4" name="Group 325"/>
          <p:cNvGrpSpPr/>
          <p:nvPr/>
        </p:nvGrpSpPr>
        <p:grpSpPr>
          <a:xfrm>
            <a:off x="3200401" y="3429000"/>
            <a:ext cx="1143000" cy="838200"/>
            <a:chOff x="3276600" y="1600200"/>
            <a:chExt cx="1143000" cy="838200"/>
          </a:xfrm>
        </p:grpSpPr>
        <p:sp>
          <p:nvSpPr>
            <p:cNvPr id="327" name="Smiley Face 326"/>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8" name="Smiley Face 327"/>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9" name="Smiley Face 328"/>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0" name="Smiley Face 329"/>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1" name="Smiley Face 330"/>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2" name="Smiley Face 331"/>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3" name="Smiley Face 332"/>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4" name="Smiley Face 333"/>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5" name="Smiley Face 334"/>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6" name="Smiley Face 335"/>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7" name="Smiley Face 336"/>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8" name="Smiley Face 337"/>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9" name="Smiley Face 338"/>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5" name="Group 339"/>
          <p:cNvGrpSpPr/>
          <p:nvPr/>
        </p:nvGrpSpPr>
        <p:grpSpPr>
          <a:xfrm>
            <a:off x="4495801" y="3429000"/>
            <a:ext cx="1143000" cy="838200"/>
            <a:chOff x="5867400" y="1600200"/>
            <a:chExt cx="1143000" cy="838200"/>
          </a:xfrm>
        </p:grpSpPr>
        <p:sp>
          <p:nvSpPr>
            <p:cNvPr id="341" name="Smiley Face 340"/>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2" name="Smiley Face 341"/>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3" name="Smiley Face 342"/>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4" name="Smiley Face 343"/>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5" name="Smiley Face 344"/>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6" name="Smiley Face 345"/>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7" name="Smiley Face 346"/>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8" name="Smiley Face 347"/>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9" name="Smiley Face 348"/>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0" name="Smiley Face 349"/>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1" name="Smiley Face 350"/>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2" name="Smiley Face 351"/>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3" name="Smiley Face 352"/>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6" name="Group 353"/>
          <p:cNvGrpSpPr/>
          <p:nvPr/>
        </p:nvGrpSpPr>
        <p:grpSpPr>
          <a:xfrm>
            <a:off x="5791201" y="3429000"/>
            <a:ext cx="1143000" cy="838200"/>
            <a:chOff x="5867400" y="3429000"/>
            <a:chExt cx="1143000" cy="838200"/>
          </a:xfrm>
        </p:grpSpPr>
        <p:sp>
          <p:nvSpPr>
            <p:cNvPr id="355" name="Smiley Face 354"/>
            <p:cNvSpPr/>
            <p:nvPr/>
          </p:nvSpPr>
          <p:spPr>
            <a:xfrm>
              <a:off x="6019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6" name="Smiley Face 355"/>
            <p:cNvSpPr/>
            <p:nvPr/>
          </p:nvSpPr>
          <p:spPr>
            <a:xfrm>
              <a:off x="5867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7" name="Smiley Face 356"/>
            <p:cNvSpPr/>
            <p:nvPr/>
          </p:nvSpPr>
          <p:spPr>
            <a:xfrm>
              <a:off x="6477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8" name="Smiley Face 357"/>
            <p:cNvSpPr/>
            <p:nvPr/>
          </p:nvSpPr>
          <p:spPr>
            <a:xfrm>
              <a:off x="6553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9" name="Smiley Face 358"/>
            <p:cNvSpPr/>
            <p:nvPr/>
          </p:nvSpPr>
          <p:spPr>
            <a:xfrm>
              <a:off x="5943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0" name="Smiley Face 359"/>
            <p:cNvSpPr/>
            <p:nvPr/>
          </p:nvSpPr>
          <p:spPr>
            <a:xfrm>
              <a:off x="6629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1" name="Smiley Face 360"/>
            <p:cNvSpPr/>
            <p:nvPr/>
          </p:nvSpPr>
          <p:spPr>
            <a:xfrm>
              <a:off x="6019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2" name="Smiley Face 361"/>
            <p:cNvSpPr/>
            <p:nvPr/>
          </p:nvSpPr>
          <p:spPr>
            <a:xfrm>
              <a:off x="6705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3" name="Smiley Face 362"/>
            <p:cNvSpPr/>
            <p:nvPr/>
          </p:nvSpPr>
          <p:spPr>
            <a:xfrm>
              <a:off x="6172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4" name="Smiley Face 363"/>
            <p:cNvSpPr/>
            <p:nvPr/>
          </p:nvSpPr>
          <p:spPr>
            <a:xfrm>
              <a:off x="6324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5" name="Smiley Face 364"/>
            <p:cNvSpPr/>
            <p:nvPr/>
          </p:nvSpPr>
          <p:spPr>
            <a:xfrm>
              <a:off x="6477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6" name="Smiley Face 365"/>
            <p:cNvSpPr/>
            <p:nvPr/>
          </p:nvSpPr>
          <p:spPr>
            <a:xfrm>
              <a:off x="6629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7" name="Smiley Face 366"/>
            <p:cNvSpPr/>
            <p:nvPr/>
          </p:nvSpPr>
          <p:spPr>
            <a:xfrm>
              <a:off x="6781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68" name="Right Arrow 367"/>
          <p:cNvSpPr/>
          <p:nvPr/>
        </p:nvSpPr>
        <p:spPr>
          <a:xfrm rot="5400000">
            <a:off x="6515101" y="3543300"/>
            <a:ext cx="4114800" cy="685800"/>
          </a:xfrm>
          <a:prstGeom prst="rightArrow">
            <a:avLst>
              <a:gd name="adj1" fmla="val 50000"/>
              <a:gd name="adj2" fmla="val 146970"/>
            </a:avLst>
          </a:prstGeom>
          <a:gradFill>
            <a:gsLst>
              <a:gs pos="0">
                <a:srgbClr val="5E9EFF"/>
              </a:gs>
              <a:gs pos="39999">
                <a:srgbClr val="85C2FF"/>
              </a:gs>
              <a:gs pos="70000">
                <a:srgbClr val="C4D6EB"/>
              </a:gs>
              <a:gs pos="100000">
                <a:srgbClr val="FFEBFA"/>
              </a:gs>
            </a:gsLst>
            <a:lin ang="10800000" scaled="0"/>
          </a:gradFill>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solidFill>
                  <a:schemeClr val="tx1"/>
                </a:solidFill>
              </a:rPr>
              <a:t>Generations / </a:t>
            </a:r>
            <a:r>
              <a:rPr lang="en-US" sz="1600" b="1" dirty="0" err="1" smtClean="0">
                <a:solidFill>
                  <a:schemeClr val="tx1"/>
                </a:solidFill>
              </a:rPr>
              <a:t>Epocs</a:t>
            </a:r>
            <a:endParaRPr lang="en-US" sz="16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wipe(left)">
                                      <p:cBhvr>
                                        <p:cTn id="7" dur="500"/>
                                        <p:tgtEl>
                                          <p:spTgt spid="18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0.2875 -0.00533 L -3.33333E-6 3.69822E-6 " pathEditMode="relative" rAng="0" ptsTypes="AA">
                                      <p:cBhvr>
                                        <p:cTn id="12" dur="500" fill="hold"/>
                                        <p:tgtEl>
                                          <p:spTgt spid="30"/>
                                        </p:tgtEl>
                                        <p:attrNameLst>
                                          <p:attrName>ppt_x</p:attrName>
                                          <p:attrName>ppt_y</p:attrName>
                                        </p:attrNameLst>
                                      </p:cBhvr>
                                      <p:rCtr x="144" y="3"/>
                                    </p:animMotion>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0" presetClass="path" presetSubtype="0" accel="50000" decel="50000" fill="hold" nodeType="withEffect">
                                  <p:stCondLst>
                                    <p:cond delay="0"/>
                                  </p:stCondLst>
                                  <p:childTnLst>
                                    <p:animMotion origin="layout" path="M -0.42917 3.69822E-6 L 0 3.69822E-6 " pathEditMode="relative" rAng="0" ptsTypes="AA">
                                      <p:cBhvr>
                                        <p:cTn id="17" dur="500" fill="hold"/>
                                        <p:tgtEl>
                                          <p:spTgt spid="31"/>
                                        </p:tgtEl>
                                        <p:attrNameLst>
                                          <p:attrName>ppt_x</p:attrName>
                                          <p:attrName>ppt_y</p:attrName>
                                        </p:attrNameLst>
                                      </p:cBhvr>
                                      <p:rCtr x="215" y="0"/>
                                    </p:animMotion>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0" presetClass="path" presetSubtype="0" accel="50000" decel="50000" fill="hold" nodeType="withEffect">
                                  <p:stCondLst>
                                    <p:cond delay="0"/>
                                  </p:stCondLst>
                                  <p:childTnLst>
                                    <p:animMotion origin="layout" path="M -0.57084 -0.00555 L 3.33333E-6 -4.44444E-6 " pathEditMode="relative" rAng="0" ptsTypes="AA">
                                      <p:cBhvr>
                                        <p:cTn id="22" dur="500" fill="hold"/>
                                        <p:tgtEl>
                                          <p:spTgt spid="32"/>
                                        </p:tgtEl>
                                        <p:attrNameLst>
                                          <p:attrName>ppt_x</p:attrName>
                                          <p:attrName>ppt_y</p:attrName>
                                        </p:attrNameLst>
                                      </p:cBhvr>
                                      <p:rCtr x="285" y="3"/>
                                    </p:animMotion>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par>
                                <p:cTn id="26" presetID="0" presetClass="path" presetSubtype="0" accel="50000" decel="50000" fill="hold" nodeType="withEffect">
                                  <p:stCondLst>
                                    <p:cond delay="0"/>
                                  </p:stCondLst>
                                  <p:childTnLst>
                                    <p:animMotion origin="layout" path="M -0.7125 -0.00556 L -3.33333E-6 3.69822E-6 " pathEditMode="relative" rAng="0" ptsTypes="AA">
                                      <p:cBhvr>
                                        <p:cTn id="27" dur="500" fill="hold"/>
                                        <p:tgtEl>
                                          <p:spTgt spid="33"/>
                                        </p:tgtEl>
                                        <p:attrNameLst>
                                          <p:attrName>ppt_x</p:attrName>
                                          <p:attrName>ppt_y</p:attrName>
                                        </p:attrNameLst>
                                      </p:cBhvr>
                                      <p:rCtr x="356" y="3"/>
                                    </p:animMotion>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2"/>
                                        </p:tgtEl>
                                        <p:attrNameLst>
                                          <p:attrName>style.visibility</p:attrName>
                                        </p:attrNameLst>
                                      </p:cBhvr>
                                      <p:to>
                                        <p:strVal val="visible"/>
                                      </p:to>
                                    </p:set>
                                    <p:animEffect transition="in" filter="wipe(left)">
                                      <p:cBhvr>
                                        <p:cTn id="32" dur="500"/>
                                        <p:tgtEl>
                                          <p:spTgt spid="182"/>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84"/>
                                        </p:tgtEl>
                                        <p:attrNameLst>
                                          <p:attrName>style.visibility</p:attrName>
                                        </p:attrNameLst>
                                      </p:cBhvr>
                                      <p:to>
                                        <p:strVal val="visible"/>
                                      </p:to>
                                    </p:set>
                                    <p:animEffect transition="in" filter="wipe(up)">
                                      <p:cBhvr>
                                        <p:cTn id="36" dur="500"/>
                                        <p:tgtEl>
                                          <p:spTgt spid="184"/>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185"/>
                                        </p:tgtEl>
                                        <p:attrNameLst>
                                          <p:attrName>style.visibility</p:attrName>
                                        </p:attrNameLst>
                                      </p:cBhvr>
                                      <p:to>
                                        <p:strVal val="visible"/>
                                      </p:to>
                                    </p:set>
                                    <p:animEffect transition="in" filter="wipe(up)">
                                      <p:cBhvr>
                                        <p:cTn id="40" dur="500"/>
                                        <p:tgtEl>
                                          <p:spTgt spid="185"/>
                                        </p:tgtEl>
                                      </p:cBhvr>
                                    </p:animEffect>
                                  </p:childTnLst>
                                </p:cTn>
                              </p:par>
                            </p:childTnLst>
                          </p:cTn>
                        </p:par>
                        <p:par>
                          <p:cTn id="41" fill="hold">
                            <p:stCondLst>
                              <p:cond delay="1500"/>
                            </p:stCondLst>
                            <p:childTnLst>
                              <p:par>
                                <p:cTn id="42" presetID="22" presetClass="entr" presetSubtype="1" fill="hold" grpId="0" nodeType="afterEffect">
                                  <p:stCondLst>
                                    <p:cond delay="0"/>
                                  </p:stCondLst>
                                  <p:childTnLst>
                                    <p:set>
                                      <p:cBhvr>
                                        <p:cTn id="43" dur="1" fill="hold">
                                          <p:stCondLst>
                                            <p:cond delay="0"/>
                                          </p:stCondLst>
                                        </p:cTn>
                                        <p:tgtEl>
                                          <p:spTgt spid="186"/>
                                        </p:tgtEl>
                                        <p:attrNameLst>
                                          <p:attrName>style.visibility</p:attrName>
                                        </p:attrNameLst>
                                      </p:cBhvr>
                                      <p:to>
                                        <p:strVal val="visible"/>
                                      </p:to>
                                    </p:set>
                                    <p:animEffect transition="in" filter="wipe(up)">
                                      <p:cBhvr>
                                        <p:cTn id="44" dur="500"/>
                                        <p:tgtEl>
                                          <p:spTgt spid="186"/>
                                        </p:tgtEl>
                                      </p:cBhvr>
                                    </p:animEffect>
                                  </p:childTnLst>
                                </p:cTn>
                              </p:par>
                            </p:childTnLst>
                          </p:cTn>
                        </p:par>
                        <p:par>
                          <p:cTn id="45" fill="hold">
                            <p:stCondLst>
                              <p:cond delay="2000"/>
                            </p:stCondLst>
                            <p:childTnLst>
                              <p:par>
                                <p:cTn id="46" presetID="22" presetClass="entr" presetSubtype="1" fill="hold" grpId="0" nodeType="afterEffect">
                                  <p:stCondLst>
                                    <p:cond delay="0"/>
                                  </p:stCondLst>
                                  <p:childTnLst>
                                    <p:set>
                                      <p:cBhvr>
                                        <p:cTn id="47" dur="1" fill="hold">
                                          <p:stCondLst>
                                            <p:cond delay="0"/>
                                          </p:stCondLst>
                                        </p:cTn>
                                        <p:tgtEl>
                                          <p:spTgt spid="187"/>
                                        </p:tgtEl>
                                        <p:attrNameLst>
                                          <p:attrName>style.visibility</p:attrName>
                                        </p:attrNameLst>
                                      </p:cBhvr>
                                      <p:to>
                                        <p:strVal val="visible"/>
                                      </p:to>
                                    </p:set>
                                    <p:animEffect transition="in" filter="wipe(up)">
                                      <p:cBhvr>
                                        <p:cTn id="48" dur="500"/>
                                        <p:tgtEl>
                                          <p:spTgt spid="18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8"/>
                                        </p:tgtEl>
                                        <p:attrNameLst>
                                          <p:attrName>style.visibility</p:attrName>
                                        </p:attrNameLst>
                                      </p:cBhvr>
                                      <p:to>
                                        <p:strVal val="visible"/>
                                      </p:to>
                                    </p:set>
                                    <p:animEffect transition="in" filter="wipe(left)">
                                      <p:cBhvr>
                                        <p:cTn id="53" dur="500"/>
                                        <p:tgtEl>
                                          <p:spTgt spid="188"/>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par>
                          <p:cTn id="59" fill="hold">
                            <p:stCondLst>
                              <p:cond delay="500"/>
                            </p:stCondLst>
                            <p:childTnLst>
                              <p:par>
                                <p:cTn id="60" presetID="0" presetClass="path" presetSubtype="0" accel="50000" decel="50000" fill="hold" nodeType="afterEffect">
                                  <p:stCondLst>
                                    <p:cond delay="0"/>
                                  </p:stCondLst>
                                  <p:childTnLst>
                                    <p:animMotion origin="layout" path="M -3.33333E-6 -4.44444E-6 L -3.33333E-6 0.26112 " pathEditMode="relative" rAng="0" ptsTypes="AA">
                                      <p:cBhvr>
                                        <p:cTn id="61" dur="500" fill="hold"/>
                                        <p:tgtEl>
                                          <p:spTgt spid="42"/>
                                        </p:tgtEl>
                                        <p:attrNameLst>
                                          <p:attrName>ppt_x</p:attrName>
                                          <p:attrName>ppt_y</p:attrName>
                                        </p:attrNameLst>
                                      </p:cBhvr>
                                      <p:rCtr x="0" y="131"/>
                                    </p:animMotion>
                                  </p:childTnLst>
                                </p:cTn>
                              </p:par>
                              <p:par>
                                <p:cTn id="62" presetID="0" presetClass="path" presetSubtype="0" accel="50000" decel="50000" fill="hold" nodeType="withEffect">
                                  <p:stCondLst>
                                    <p:cond delay="0"/>
                                  </p:stCondLst>
                                  <p:childTnLst>
                                    <p:animMotion origin="layout" path="M 3.33333E-6 -4.44444E-6 L -0.14584 0.26112 " pathEditMode="relative" rAng="0" ptsTypes="AA">
                                      <p:cBhvr>
                                        <p:cTn id="63" dur="500" fill="hold"/>
                                        <p:tgtEl>
                                          <p:spTgt spid="43"/>
                                        </p:tgtEl>
                                        <p:attrNameLst>
                                          <p:attrName>ppt_x</p:attrName>
                                          <p:attrName>ppt_y</p:attrName>
                                        </p:attrNameLst>
                                      </p:cBhvr>
                                      <p:rCtr x="-73" y="131"/>
                                    </p:animMotion>
                                  </p:childTnLst>
                                </p:cTn>
                              </p:par>
                            </p:childTnLst>
                          </p:cTn>
                        </p:par>
                        <p:par>
                          <p:cTn id="64" fill="hold">
                            <p:stCondLst>
                              <p:cond delay="1000"/>
                            </p:stCondLst>
                            <p:childTnLst>
                              <p:par>
                                <p:cTn id="65" presetID="10" presetClass="entr" presetSubtype="0" fill="hold" nodeType="after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childTnLst>
                          </p:cTn>
                        </p:par>
                        <p:par>
                          <p:cTn id="71" fill="hold">
                            <p:stCondLst>
                              <p:cond delay="1500"/>
                            </p:stCondLst>
                            <p:childTnLst>
                              <p:par>
                                <p:cTn id="72" presetID="10" presetClass="exit" presetSubtype="0" fill="hold" nodeType="afterEffect">
                                  <p:stCondLst>
                                    <p:cond delay="0"/>
                                  </p:stCondLst>
                                  <p:childTnLst>
                                    <p:animEffect transition="out" filter="fade">
                                      <p:cBhvr>
                                        <p:cTn id="73" dur="500"/>
                                        <p:tgtEl>
                                          <p:spTgt spid="42"/>
                                        </p:tgtEl>
                                      </p:cBhvr>
                                    </p:animEffect>
                                    <p:set>
                                      <p:cBhvr>
                                        <p:cTn id="74" dur="1" fill="hold">
                                          <p:stCondLst>
                                            <p:cond delay="499"/>
                                          </p:stCondLst>
                                        </p:cTn>
                                        <p:tgtEl>
                                          <p:spTgt spid="42"/>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43"/>
                                        </p:tgtEl>
                                      </p:cBhvr>
                                    </p:animEffect>
                                    <p:set>
                                      <p:cBhvr>
                                        <p:cTn id="77" dur="1" fill="hold">
                                          <p:stCondLst>
                                            <p:cond delay="499"/>
                                          </p:stCondLst>
                                        </p:cTn>
                                        <p:tgtEl>
                                          <p:spTgt spid="4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43"/>
                                        </p:tgtEl>
                                        <p:attrNameLst>
                                          <p:attrName>style.visibility</p:attrName>
                                        </p:attrNameLst>
                                      </p:cBhvr>
                                      <p:to>
                                        <p:strVal val="visible"/>
                                      </p:to>
                                    </p:set>
                                    <p:animEffect transition="in" filter="wipe(left)">
                                      <p:cBhvr>
                                        <p:cTn id="82" dur="500"/>
                                        <p:tgtEl>
                                          <p:spTgt spid="14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151"/>
                                        </p:tgtEl>
                                        <p:attrNameLst>
                                          <p:attrName>style.visibility</p:attrName>
                                        </p:attrNameLst>
                                      </p:cBhvr>
                                      <p:to>
                                        <p:strVal val="visible"/>
                                      </p:to>
                                    </p:set>
                                    <p:animEffect transition="in" filter="wipe(left)">
                                      <p:cBhvr>
                                        <p:cTn id="86" dur="500"/>
                                        <p:tgtEl>
                                          <p:spTgt spid="151"/>
                                        </p:tgtEl>
                                      </p:cBhvr>
                                    </p:animEffect>
                                  </p:childTnLst>
                                </p:cTn>
                              </p:par>
                            </p:childTnLst>
                          </p:cTn>
                        </p:par>
                        <p:par>
                          <p:cTn id="87" fill="hold">
                            <p:stCondLst>
                              <p:cond delay="1000"/>
                            </p:stCondLst>
                            <p:childTnLst>
                              <p:par>
                                <p:cTn id="88" presetID="22" presetClass="entr" presetSubtype="8" fill="hold" grpId="0" nodeType="afterEffect">
                                  <p:stCondLst>
                                    <p:cond delay="0"/>
                                  </p:stCondLst>
                                  <p:childTnLst>
                                    <p:set>
                                      <p:cBhvr>
                                        <p:cTn id="89" dur="1" fill="hold">
                                          <p:stCondLst>
                                            <p:cond delay="0"/>
                                          </p:stCondLst>
                                        </p:cTn>
                                        <p:tgtEl>
                                          <p:spTgt spid="152"/>
                                        </p:tgtEl>
                                        <p:attrNameLst>
                                          <p:attrName>style.visibility</p:attrName>
                                        </p:attrNameLst>
                                      </p:cBhvr>
                                      <p:to>
                                        <p:strVal val="visible"/>
                                      </p:to>
                                    </p:set>
                                    <p:animEffect transition="in" filter="wipe(left)">
                                      <p:cBhvr>
                                        <p:cTn id="90" dur="500"/>
                                        <p:tgtEl>
                                          <p:spTgt spid="152"/>
                                        </p:tgtEl>
                                      </p:cBhvr>
                                    </p:animEffect>
                                  </p:childTnLst>
                                </p:cTn>
                              </p:par>
                            </p:childTnLst>
                          </p:cTn>
                        </p:par>
                        <p:par>
                          <p:cTn id="91" fill="hold">
                            <p:stCondLst>
                              <p:cond delay="1500"/>
                            </p:stCondLst>
                            <p:childTnLst>
                              <p:par>
                                <p:cTn id="92" presetID="1" presetClass="entr" presetSubtype="0" fill="hold" nodeType="after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childTnLst>
                          </p:cTn>
                        </p:par>
                        <p:par>
                          <p:cTn id="94" fill="hold">
                            <p:stCondLst>
                              <p:cond delay="1500"/>
                            </p:stCondLst>
                            <p:childTnLst>
                              <p:par>
                                <p:cTn id="95" presetID="0" presetClass="path" presetSubtype="0" accel="50000" decel="50000" fill="hold" nodeType="afterEffect">
                                  <p:stCondLst>
                                    <p:cond delay="0"/>
                                  </p:stCondLst>
                                  <p:childTnLst>
                                    <p:animMotion origin="layout" path="M 3.33333E-6 -0.00555 L 0.28333 -2.22222E-6 " pathEditMode="relative" rAng="0" ptsTypes="AA">
                                      <p:cBhvr>
                                        <p:cTn id="96" dur="2000" fill="hold"/>
                                        <p:tgtEl>
                                          <p:spTgt spid="44"/>
                                        </p:tgtEl>
                                        <p:attrNameLst>
                                          <p:attrName>ppt_x</p:attrName>
                                          <p:attrName>ppt_y</p:attrName>
                                        </p:attrNameLst>
                                      </p:cBhvr>
                                      <p:rCtr x="142" y="3"/>
                                    </p:animMotion>
                                  </p:childTnLst>
                                </p:cTn>
                              </p:par>
                              <p:par>
                                <p:cTn id="97" presetID="1" presetClass="entr" presetSubtype="0" fill="hold"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0" presetClass="path" presetSubtype="0" accel="50000" decel="50000" fill="hold" nodeType="withEffect">
                                  <p:stCondLst>
                                    <p:cond delay="0"/>
                                  </p:stCondLst>
                                  <p:childTnLst>
                                    <p:animMotion origin="layout" path="M -3.33333E-6 4.44444E-6 L 0.14167 4.44444E-6 " pathEditMode="relative" rAng="0" ptsTypes="AA">
                                      <p:cBhvr>
                                        <p:cTn id="100" dur="2000" fill="hold"/>
                                        <p:tgtEl>
                                          <p:spTgt spid="45"/>
                                        </p:tgtEl>
                                        <p:attrNameLst>
                                          <p:attrName>ppt_x</p:attrName>
                                          <p:attrName>ppt_y</p:attrName>
                                        </p:attrNameLst>
                                      </p:cBhvr>
                                      <p:rCtr x="71" y="0"/>
                                    </p:animMotion>
                                  </p:childTnLst>
                                </p:cTn>
                              </p:par>
                            </p:childTnLst>
                          </p:cTn>
                        </p:par>
                        <p:par>
                          <p:cTn id="101" fill="hold">
                            <p:stCondLst>
                              <p:cond delay="3500"/>
                            </p:stCondLst>
                            <p:childTnLst>
                              <p:par>
                                <p:cTn id="102" presetID="22" presetClass="entr" presetSubtype="8" fill="hold" grpId="0" nodeType="afterEffect">
                                  <p:stCondLst>
                                    <p:cond delay="0"/>
                                  </p:stCondLst>
                                  <p:childTnLst>
                                    <p:set>
                                      <p:cBhvr>
                                        <p:cTn id="103" dur="1" fill="hold">
                                          <p:stCondLst>
                                            <p:cond delay="0"/>
                                          </p:stCondLst>
                                        </p:cTn>
                                        <p:tgtEl>
                                          <p:spTgt spid="154"/>
                                        </p:tgtEl>
                                        <p:attrNameLst>
                                          <p:attrName>style.visibility</p:attrName>
                                        </p:attrNameLst>
                                      </p:cBhvr>
                                      <p:to>
                                        <p:strVal val="visible"/>
                                      </p:to>
                                    </p:set>
                                    <p:animEffect transition="in" filter="wipe(left)">
                                      <p:cBhvr>
                                        <p:cTn id="104" dur="500"/>
                                        <p:tgtEl>
                                          <p:spTgt spid="154"/>
                                        </p:tgtEl>
                                      </p:cBhvr>
                                    </p:animEffect>
                                  </p:childTnLst>
                                </p:cTn>
                              </p:par>
                            </p:childTnLst>
                          </p:cTn>
                        </p:par>
                        <p:par>
                          <p:cTn id="105" fill="hold">
                            <p:stCondLst>
                              <p:cond delay="4000"/>
                            </p:stCondLst>
                            <p:childTnLst>
                              <p:par>
                                <p:cTn id="106" presetID="22" presetClass="entr" presetSubtype="8" fill="hold" grpId="0" nodeType="afterEffect">
                                  <p:stCondLst>
                                    <p:cond delay="0"/>
                                  </p:stCondLst>
                                  <p:childTnLst>
                                    <p:set>
                                      <p:cBhvr>
                                        <p:cTn id="107" dur="1" fill="hold">
                                          <p:stCondLst>
                                            <p:cond delay="0"/>
                                          </p:stCondLst>
                                        </p:cTn>
                                        <p:tgtEl>
                                          <p:spTgt spid="316"/>
                                        </p:tgtEl>
                                        <p:attrNameLst>
                                          <p:attrName>style.visibility</p:attrName>
                                        </p:attrNameLst>
                                      </p:cBhvr>
                                      <p:to>
                                        <p:strVal val="visible"/>
                                      </p:to>
                                    </p:set>
                                    <p:animEffect transition="in" filter="wipe(left)">
                                      <p:cBhvr>
                                        <p:cTn id="108" dur="500"/>
                                        <p:tgtEl>
                                          <p:spTgt spid="316"/>
                                        </p:tgtEl>
                                      </p:cBhvr>
                                    </p:animEffect>
                                  </p:childTnLst>
                                </p:cTn>
                              </p:par>
                            </p:childTnLst>
                          </p:cTn>
                        </p:par>
                        <p:par>
                          <p:cTn id="109" fill="hold">
                            <p:stCondLst>
                              <p:cond delay="4500"/>
                            </p:stCondLst>
                            <p:childTnLst>
                              <p:par>
                                <p:cTn id="110" presetID="10" presetClass="entr" presetSubtype="0" fill="hold" nodeType="after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fade">
                                      <p:cBhvr>
                                        <p:cTn id="112" dur="500"/>
                                        <p:tgtEl>
                                          <p:spTgt spid="36"/>
                                        </p:tgtEl>
                                      </p:cBhvr>
                                    </p:animEffect>
                                  </p:childTnLst>
                                </p:cTn>
                              </p:par>
                            </p:childTnLst>
                          </p:cTn>
                        </p:par>
                        <p:par>
                          <p:cTn id="113" fill="hold">
                            <p:stCondLst>
                              <p:cond delay="5000"/>
                            </p:stCondLst>
                            <p:childTnLst>
                              <p:par>
                                <p:cTn id="114" presetID="10" presetClass="exit" presetSubtype="0" fill="hold" nodeType="afterEffect">
                                  <p:stCondLst>
                                    <p:cond delay="0"/>
                                  </p:stCondLst>
                                  <p:childTnLst>
                                    <p:animEffect transition="out" filter="fade">
                                      <p:cBhvr>
                                        <p:cTn id="115" dur="500"/>
                                        <p:tgtEl>
                                          <p:spTgt spid="44"/>
                                        </p:tgtEl>
                                      </p:cBhvr>
                                    </p:animEffect>
                                    <p:set>
                                      <p:cBhvr>
                                        <p:cTn id="116" dur="1" fill="hold">
                                          <p:stCondLst>
                                            <p:cond delay="499"/>
                                          </p:stCondLst>
                                        </p:cTn>
                                        <p:tgtEl>
                                          <p:spTgt spid="44"/>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45"/>
                                        </p:tgtEl>
                                      </p:cBhvr>
                                    </p:animEffect>
                                    <p:set>
                                      <p:cBhvr>
                                        <p:cTn id="119" dur="1" fill="hold">
                                          <p:stCondLst>
                                            <p:cond delay="499"/>
                                          </p:stCondLst>
                                        </p:cTn>
                                        <p:tgtEl>
                                          <p:spTgt spid="45"/>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155"/>
                                        </p:tgtEl>
                                        <p:attrNameLst>
                                          <p:attrName>style.visibility</p:attrName>
                                        </p:attrNameLst>
                                      </p:cBhvr>
                                      <p:to>
                                        <p:strVal val="visible"/>
                                      </p:to>
                                    </p:set>
                                    <p:animEffect transition="in" filter="wipe(left)">
                                      <p:cBhvr>
                                        <p:cTn id="124" dur="500"/>
                                        <p:tgtEl>
                                          <p:spTgt spid="155"/>
                                        </p:tgtEl>
                                      </p:cBhvr>
                                    </p:animEffect>
                                  </p:childTnLst>
                                </p:cTn>
                              </p:par>
                            </p:childTnLst>
                          </p:cTn>
                        </p:par>
                        <p:par>
                          <p:cTn id="125" fill="hold">
                            <p:stCondLst>
                              <p:cond delay="500"/>
                            </p:stCondLst>
                            <p:childTnLst>
                              <p:par>
                                <p:cTn id="126" presetID="22" presetClass="entr" presetSubtype="8" fill="hold" grpId="0" nodeType="afterEffect">
                                  <p:stCondLst>
                                    <p:cond delay="0"/>
                                  </p:stCondLst>
                                  <p:childTnLst>
                                    <p:set>
                                      <p:cBhvr>
                                        <p:cTn id="127" dur="1" fill="hold">
                                          <p:stCondLst>
                                            <p:cond delay="0"/>
                                          </p:stCondLst>
                                        </p:cTn>
                                        <p:tgtEl>
                                          <p:spTgt spid="317"/>
                                        </p:tgtEl>
                                        <p:attrNameLst>
                                          <p:attrName>style.visibility</p:attrName>
                                        </p:attrNameLst>
                                      </p:cBhvr>
                                      <p:to>
                                        <p:strVal val="visible"/>
                                      </p:to>
                                    </p:set>
                                    <p:animEffect transition="in" filter="wipe(left)">
                                      <p:cBhvr>
                                        <p:cTn id="128" dur="500"/>
                                        <p:tgtEl>
                                          <p:spTgt spid="317"/>
                                        </p:tgtEl>
                                      </p:cBhvr>
                                    </p:animEffect>
                                  </p:childTnLst>
                                </p:cTn>
                              </p:par>
                              <p:par>
                                <p:cTn id="129" presetID="10" presetClass="entr" presetSubtype="0" fill="hold" nodeType="withEffect">
                                  <p:stCondLst>
                                    <p:cond delay="0"/>
                                  </p:stCondLst>
                                  <p:childTnLst>
                                    <p:set>
                                      <p:cBhvr>
                                        <p:cTn id="130" dur="1" fill="hold">
                                          <p:stCondLst>
                                            <p:cond delay="0"/>
                                          </p:stCondLst>
                                        </p:cTn>
                                        <p:tgtEl>
                                          <p:spTgt spid="46"/>
                                        </p:tgtEl>
                                        <p:attrNameLst>
                                          <p:attrName>style.visibility</p:attrName>
                                        </p:attrNameLst>
                                      </p:cBhvr>
                                      <p:to>
                                        <p:strVal val="visible"/>
                                      </p:to>
                                    </p:set>
                                    <p:animEffect transition="in" filter="fade">
                                      <p:cBhvr>
                                        <p:cTn id="131" dur="500"/>
                                        <p:tgtEl>
                                          <p:spTgt spid="46"/>
                                        </p:tgtEl>
                                      </p:cBhvr>
                                    </p:animEffect>
                                  </p:childTnLst>
                                </p:cTn>
                              </p:par>
                            </p:childTnLst>
                          </p:cTn>
                        </p:par>
                        <p:par>
                          <p:cTn id="132" fill="hold">
                            <p:stCondLst>
                              <p:cond delay="1000"/>
                            </p:stCondLst>
                            <p:childTnLst>
                              <p:par>
                                <p:cTn id="133" presetID="0" presetClass="path" presetSubtype="0" accel="50000" decel="50000" fill="hold" nodeType="afterEffect">
                                  <p:stCondLst>
                                    <p:cond delay="0"/>
                                  </p:stCondLst>
                                  <p:childTnLst>
                                    <p:animMotion origin="layout" path="M 3.33333E-6 -1.11111E-6 L 0.13993 -1.11111E-6 " pathEditMode="relative" rAng="0" ptsTypes="AA">
                                      <p:cBhvr>
                                        <p:cTn id="134" dur="500" fill="hold"/>
                                        <p:tgtEl>
                                          <p:spTgt spid="46"/>
                                        </p:tgtEl>
                                        <p:attrNameLst>
                                          <p:attrName>ppt_x</p:attrName>
                                          <p:attrName>ppt_y</p:attrName>
                                        </p:attrNameLst>
                                      </p:cBhvr>
                                      <p:rCtr x="70" y="0"/>
                                    </p:animMotion>
                                  </p:childTnLst>
                                </p:cTn>
                              </p:par>
                            </p:childTnLst>
                          </p:cTn>
                        </p:par>
                        <p:par>
                          <p:cTn id="135" fill="hold">
                            <p:stCondLst>
                              <p:cond delay="1500"/>
                            </p:stCondLst>
                            <p:childTnLst>
                              <p:par>
                                <p:cTn id="136" presetID="10" presetClass="entr" presetSubtype="0" fill="hold" nodeType="after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fade">
                                      <p:cBhvr>
                                        <p:cTn id="138" dur="500"/>
                                        <p:tgtEl>
                                          <p:spTgt spid="37"/>
                                        </p:tgtEl>
                                      </p:cBhvr>
                                    </p:animEffect>
                                  </p:childTnLst>
                                </p:cTn>
                              </p:par>
                            </p:childTnLst>
                          </p:cTn>
                        </p:par>
                        <p:par>
                          <p:cTn id="139" fill="hold">
                            <p:stCondLst>
                              <p:cond delay="2000"/>
                            </p:stCondLst>
                            <p:childTnLst>
                              <p:par>
                                <p:cTn id="140" presetID="10" presetClass="exit" presetSubtype="0" fill="hold" nodeType="afterEffect">
                                  <p:stCondLst>
                                    <p:cond delay="0"/>
                                  </p:stCondLst>
                                  <p:childTnLst>
                                    <p:animEffect transition="out" filter="fade">
                                      <p:cBhvr>
                                        <p:cTn id="141" dur="500"/>
                                        <p:tgtEl>
                                          <p:spTgt spid="46"/>
                                        </p:tgtEl>
                                      </p:cBhvr>
                                    </p:animEffect>
                                    <p:set>
                                      <p:cBhvr>
                                        <p:cTn id="142" dur="1" fill="hold">
                                          <p:stCondLst>
                                            <p:cond delay="499"/>
                                          </p:stCondLst>
                                        </p:cTn>
                                        <p:tgtEl>
                                          <p:spTgt spid="46"/>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ntr" presetSubtype="2" fill="hold" grpId="0" nodeType="clickEffect">
                                  <p:stCondLst>
                                    <p:cond delay="0"/>
                                  </p:stCondLst>
                                  <p:childTnLst>
                                    <p:set>
                                      <p:cBhvr>
                                        <p:cTn id="146" dur="1" fill="hold">
                                          <p:stCondLst>
                                            <p:cond delay="0"/>
                                          </p:stCondLst>
                                        </p:cTn>
                                        <p:tgtEl>
                                          <p:spTgt spid="157"/>
                                        </p:tgtEl>
                                        <p:attrNameLst>
                                          <p:attrName>style.visibility</p:attrName>
                                        </p:attrNameLst>
                                      </p:cBhvr>
                                      <p:to>
                                        <p:strVal val="visible"/>
                                      </p:to>
                                    </p:set>
                                    <p:animEffect transition="in" filter="wipe(right)">
                                      <p:cBhvr>
                                        <p:cTn id="147" dur="500"/>
                                        <p:tgtEl>
                                          <p:spTgt spid="157"/>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156"/>
                                        </p:tgtEl>
                                        <p:attrNameLst>
                                          <p:attrName>style.visibility</p:attrName>
                                        </p:attrNameLst>
                                      </p:cBhvr>
                                      <p:to>
                                        <p:strVal val="visible"/>
                                      </p:to>
                                    </p:set>
                                    <p:animEffect transition="in" filter="wipe(down)">
                                      <p:cBhvr>
                                        <p:cTn id="150" dur="500"/>
                                        <p:tgtEl>
                                          <p:spTgt spid="156"/>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0" nodeType="clickEffect">
                                  <p:stCondLst>
                                    <p:cond delay="0"/>
                                  </p:stCondLst>
                                  <p:childTnLst>
                                    <p:set>
                                      <p:cBhvr>
                                        <p:cTn id="154" dur="1" fill="hold">
                                          <p:stCondLst>
                                            <p:cond delay="0"/>
                                          </p:stCondLst>
                                        </p:cTn>
                                        <p:tgtEl>
                                          <p:spTgt spid="368"/>
                                        </p:tgtEl>
                                        <p:attrNameLst>
                                          <p:attrName>style.visibility</p:attrName>
                                        </p:attrNameLst>
                                      </p:cBhvr>
                                      <p:to>
                                        <p:strVal val="visible"/>
                                      </p:to>
                                    </p:set>
                                    <p:animEffect transition="in" filter="wipe(up)">
                                      <p:cBhvr>
                                        <p:cTn id="155" dur="1000"/>
                                        <p:tgtEl>
                                          <p:spTgt spid="368"/>
                                        </p:tgtEl>
                                      </p:cBhvr>
                                    </p:animEffect>
                                  </p:childTnLst>
                                </p:cTn>
                              </p:par>
                              <p:par>
                                <p:cTn id="156" presetID="22" presetClass="entr" presetSubtype="1" fill="hold" grpId="0" nodeType="withEffect">
                                  <p:stCondLst>
                                    <p:cond delay="0"/>
                                  </p:stCondLst>
                                  <p:childTnLst>
                                    <p:set>
                                      <p:cBhvr>
                                        <p:cTn id="157" dur="1" fill="hold">
                                          <p:stCondLst>
                                            <p:cond delay="0"/>
                                          </p:stCondLst>
                                        </p:cTn>
                                        <p:tgtEl>
                                          <p:spTgt spid="158"/>
                                        </p:tgtEl>
                                        <p:attrNameLst>
                                          <p:attrName>style.visibility</p:attrName>
                                        </p:attrNameLst>
                                      </p:cBhvr>
                                      <p:to>
                                        <p:strVal val="visible"/>
                                      </p:to>
                                    </p:set>
                                    <p:animEffect transition="in" filter="wipe(up)">
                                      <p:cBhvr>
                                        <p:cTn id="158" dur="500"/>
                                        <p:tgtEl>
                                          <p:spTgt spid="158"/>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159"/>
                                        </p:tgtEl>
                                        <p:attrNameLst>
                                          <p:attrName>style.visibility</p:attrName>
                                        </p:attrNameLst>
                                      </p:cBhvr>
                                      <p:to>
                                        <p:strVal val="visible"/>
                                      </p:to>
                                    </p:set>
                                    <p:animEffect transition="in" filter="wipe(left)">
                                      <p:cBhvr>
                                        <p:cTn id="161" dur="500"/>
                                        <p:tgtEl>
                                          <p:spTgt spid="159"/>
                                        </p:tgtEl>
                                      </p:cBhvr>
                                    </p:animEffect>
                                  </p:childTnLst>
                                </p:cTn>
                              </p:par>
                            </p:childTnLst>
                          </p:cTn>
                        </p:par>
                        <p:par>
                          <p:cTn id="162" fill="hold">
                            <p:stCondLst>
                              <p:cond delay="1000"/>
                            </p:stCondLst>
                            <p:childTnLst>
                              <p:par>
                                <p:cTn id="163" presetID="1" presetClass="entr" presetSubtype="0" fill="hold" nodeType="afterEffect">
                                  <p:stCondLst>
                                    <p:cond delay="0"/>
                                  </p:stCondLst>
                                  <p:childTnLst>
                                    <p:set>
                                      <p:cBhvr>
                                        <p:cTn id="164" dur="1" fill="hold">
                                          <p:stCondLst>
                                            <p:cond delay="0"/>
                                          </p:stCondLst>
                                        </p:cTn>
                                        <p:tgtEl>
                                          <p:spTgt spid="38"/>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39"/>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40"/>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41"/>
                                        </p:tgtEl>
                                        <p:attrNameLst>
                                          <p:attrName>style.visibility</p:attrName>
                                        </p:attrNameLst>
                                      </p:cBhvr>
                                      <p:to>
                                        <p:strVal val="visible"/>
                                      </p:to>
                                    </p:set>
                                  </p:childTnLst>
                                </p:cTn>
                              </p:par>
                            </p:childTnLst>
                          </p:cTn>
                        </p:par>
                        <p:par>
                          <p:cTn id="171" fill="hold">
                            <p:stCondLst>
                              <p:cond delay="1000"/>
                            </p:stCondLst>
                            <p:childTnLst>
                              <p:par>
                                <p:cTn id="172" presetID="0" presetClass="path" presetSubtype="0" accel="50000" decel="50000" fill="hold" nodeType="afterEffect">
                                  <p:stCondLst>
                                    <p:cond delay="0"/>
                                  </p:stCondLst>
                                  <p:childTnLst>
                                    <p:animMotion origin="layout" path="M -0.00833 -0.25625 L -0.00833 0.01041 " pathEditMode="relative" rAng="0" ptsTypes="AA">
                                      <p:cBhvr>
                                        <p:cTn id="173" dur="2000" fill="hold"/>
                                        <p:tgtEl>
                                          <p:spTgt spid="38"/>
                                        </p:tgtEl>
                                        <p:attrNameLst>
                                          <p:attrName>ppt_x</p:attrName>
                                          <p:attrName>ppt_y</p:attrName>
                                        </p:attrNameLst>
                                      </p:cBhvr>
                                      <p:rCtr x="0" y="133"/>
                                    </p:animMotion>
                                  </p:childTnLst>
                                </p:cTn>
                              </p:par>
                              <p:par>
                                <p:cTn id="174" presetID="0" presetClass="path" presetSubtype="0" accel="50000" decel="50000" fill="hold" nodeType="withEffect">
                                  <p:stCondLst>
                                    <p:cond delay="0"/>
                                  </p:stCondLst>
                                  <p:childTnLst>
                                    <p:animMotion origin="layout" path="M -0.0125 -0.25625 L -0.0125 0.01041 " pathEditMode="relative" rAng="0" ptsTypes="AA">
                                      <p:cBhvr>
                                        <p:cTn id="175" dur="2000" fill="hold"/>
                                        <p:tgtEl>
                                          <p:spTgt spid="39"/>
                                        </p:tgtEl>
                                        <p:attrNameLst>
                                          <p:attrName>ppt_x</p:attrName>
                                          <p:attrName>ppt_y</p:attrName>
                                        </p:attrNameLst>
                                      </p:cBhvr>
                                      <p:rCtr x="0" y="133"/>
                                    </p:animMotion>
                                  </p:childTnLst>
                                </p:cTn>
                              </p:par>
                              <p:par>
                                <p:cTn id="176" presetID="0" presetClass="path" presetSubtype="0" accel="50000" decel="50000" fill="hold" nodeType="withEffect">
                                  <p:stCondLst>
                                    <p:cond delay="0"/>
                                  </p:stCondLst>
                                  <p:childTnLst>
                                    <p:animMotion origin="layout" path="M -0.00834 -0.25069 L -0.00834 0.01597 " pathEditMode="relative" rAng="0" ptsTypes="AA">
                                      <p:cBhvr>
                                        <p:cTn id="177" dur="2000" fill="hold"/>
                                        <p:tgtEl>
                                          <p:spTgt spid="40"/>
                                        </p:tgtEl>
                                        <p:attrNameLst>
                                          <p:attrName>ppt_x</p:attrName>
                                          <p:attrName>ppt_y</p:attrName>
                                        </p:attrNameLst>
                                      </p:cBhvr>
                                      <p:rCtr x="0" y="133"/>
                                    </p:animMotion>
                                  </p:childTnLst>
                                </p:cTn>
                              </p:par>
                              <p:par>
                                <p:cTn id="178" presetID="0" presetClass="path" presetSubtype="0" accel="50000" decel="50000" fill="hold" nodeType="withEffect">
                                  <p:stCondLst>
                                    <p:cond delay="0"/>
                                  </p:stCondLst>
                                  <p:childTnLst>
                                    <p:animMotion origin="layout" path="M -0.01007 -0.25069 L -0.01007 0.01597 " pathEditMode="relative" rAng="0" ptsTypes="AA">
                                      <p:cBhvr>
                                        <p:cTn id="179" dur="2000" fill="hold"/>
                                        <p:tgtEl>
                                          <p:spTgt spid="41"/>
                                        </p:tgtEl>
                                        <p:attrNameLst>
                                          <p:attrName>ppt_x</p:attrName>
                                          <p:attrName>ppt_y</p:attrName>
                                        </p:attrNameLst>
                                      </p:cBhvr>
                                      <p:rCtr x="0" y="133"/>
                                    </p:animMotion>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252"/>
                                        </p:tgtEl>
                                        <p:attrNameLst>
                                          <p:attrName>style.visibility</p:attrName>
                                        </p:attrNameLst>
                                      </p:cBhvr>
                                      <p:to>
                                        <p:strVal val="visible"/>
                                      </p:to>
                                    </p:set>
                                    <p:animEffect transition="in" filter="wipe(left)">
                                      <p:cBhvr>
                                        <p:cTn id="184"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80" grpId="0" animBg="1"/>
      <p:bldP spid="182" grpId="0" animBg="1"/>
      <p:bldP spid="184" grpId="0" animBg="1"/>
      <p:bldP spid="185" grpId="0" animBg="1"/>
      <p:bldP spid="186" grpId="0" animBg="1"/>
      <p:bldP spid="187" grpId="0" animBg="1"/>
      <p:bldP spid="188" grpId="0" animBg="1"/>
      <p:bldP spid="316" grpId="0"/>
      <p:bldP spid="317" grpId="0"/>
      <p:bldP spid="143" grpId="0" animBg="1"/>
      <p:bldP spid="151" grpId="0"/>
      <p:bldP spid="152" grpId="0"/>
      <p:bldP spid="154" grpId="0"/>
      <p:bldP spid="155" grpId="0"/>
      <p:bldP spid="156" grpId="0" animBg="1"/>
      <p:bldP spid="157" grpId="0"/>
      <p:bldP spid="159" grpId="0"/>
      <p:bldP spid="252" grpId="0"/>
      <p:bldP spid="36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INSPYRED Evolutionary Computation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INSPYRED elements provided by MIST:</a:t>
            </a:r>
          </a:p>
          <a:p>
            <a:pPr lvl="1"/>
            <a:r>
              <a:rPr lang="en-US" b="1" dirty="0" smtClean="0"/>
              <a:t>Evaluator:</a:t>
            </a:r>
            <a:r>
              <a:rPr lang="en-US" dirty="0" smtClean="0"/>
              <a:t> Score a specific sub-population = Fitness function</a:t>
            </a:r>
          </a:p>
          <a:p>
            <a:pPr lvl="1"/>
            <a:r>
              <a:rPr lang="en-US" b="1" dirty="0" smtClean="0"/>
              <a:t>Generator: </a:t>
            </a:r>
            <a:r>
              <a:rPr lang="en-US" dirty="0" smtClean="0"/>
              <a:t>Generates a sub-population from candidate population</a:t>
            </a:r>
          </a:p>
          <a:p>
            <a:pPr lvl="1"/>
            <a:r>
              <a:rPr lang="en-US" b="1" dirty="0" smtClean="0"/>
              <a:t>Random generator: </a:t>
            </a:r>
            <a:r>
              <a:rPr lang="en-US" dirty="0" smtClean="0"/>
              <a:t>Control random numbers: Allows Reproducibility</a:t>
            </a:r>
          </a:p>
          <a:p>
            <a:pPr lvl="1"/>
            <a:r>
              <a:rPr lang="en-US" b="1" dirty="0" err="1" smtClean="0"/>
              <a:t>Variators</a:t>
            </a:r>
            <a:r>
              <a:rPr lang="en-US" b="1" dirty="0" smtClean="0"/>
              <a:t>:</a:t>
            </a:r>
          </a:p>
          <a:p>
            <a:pPr lvl="2"/>
            <a:r>
              <a:rPr lang="en-US" dirty="0" smtClean="0"/>
              <a:t>Cross Over: method to create a sub populations from two others</a:t>
            </a:r>
          </a:p>
          <a:p>
            <a:pPr lvl="2"/>
            <a:r>
              <a:rPr lang="en-US" dirty="0" smtClean="0"/>
              <a:t>Mutation: Method to change a sub-population</a:t>
            </a:r>
          </a:p>
          <a:p>
            <a:pPr lvl="1"/>
            <a:r>
              <a:rPr lang="en-US" b="1" dirty="0" smtClean="0"/>
              <a:t>Terminators:</a:t>
            </a:r>
          </a:p>
          <a:p>
            <a:pPr lvl="2"/>
            <a:r>
              <a:rPr lang="en-US" dirty="0" smtClean="0"/>
              <a:t>Max </a:t>
            </a:r>
            <a:r>
              <a:rPr lang="en-US" dirty="0" err="1" smtClean="0"/>
              <a:t>Eval</a:t>
            </a:r>
            <a:r>
              <a:rPr lang="en-US" dirty="0" smtClean="0"/>
              <a:t>: stop when computation is too long</a:t>
            </a:r>
          </a:p>
          <a:p>
            <a:pPr lvl="2"/>
            <a:r>
              <a:rPr lang="en-US" dirty="0" smtClean="0"/>
              <a:t>Max Stable: Stop when result Is stable </a:t>
            </a:r>
          </a:p>
          <a:p>
            <a:pPr lvl="1"/>
            <a:endParaRPr lang="en-US" dirty="0" smtClean="0"/>
          </a:p>
          <a:p>
            <a:pPr lvl="1"/>
            <a:r>
              <a:rPr lang="en-US" b="1" dirty="0" smtClean="0"/>
              <a:t>Additional parameters: </a:t>
            </a:r>
            <a:r>
              <a:rPr lang="en-US" dirty="0" smtClean="0"/>
              <a:t>Population Size, Sub-population Size, etc. </a:t>
            </a:r>
          </a:p>
          <a:p>
            <a:pPr lvl="1"/>
            <a:r>
              <a:rPr lang="en-US" b="1" dirty="0" smtClean="0"/>
              <a:t>Selector: </a:t>
            </a:r>
            <a:r>
              <a:rPr lang="en-US" dirty="0" smtClean="0"/>
              <a:t>Standard INSPYRED Tournament</a:t>
            </a:r>
          </a:p>
          <a:p>
            <a:pPr lvl="1"/>
            <a:r>
              <a:rPr lang="en-US" b="1" dirty="0" smtClean="0"/>
              <a:t>Observer: </a:t>
            </a:r>
            <a:r>
              <a:rPr lang="en-US" dirty="0" smtClean="0"/>
              <a:t>Standard INSPYRED statistic observer</a:t>
            </a:r>
          </a:p>
          <a:p>
            <a:endParaRPr lang="en-US" dirty="0" smtClean="0"/>
          </a:p>
          <a:p>
            <a:endParaRPr lang="en-US" dirty="0" smtClean="0">
              <a:solidFill>
                <a:srgbClr val="7030A0"/>
              </a:solidFill>
            </a:endParaRPr>
          </a:p>
          <a:p>
            <a:pPr>
              <a:buNone/>
            </a:pPr>
            <a:endParaRPr lang="en-US" dirty="0" smtClean="0"/>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638800" y="1447800"/>
            <a:ext cx="3200400" cy="32766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70C0"/>
                </a:solidFill>
              </a:rPr>
              <a:t>Calculation Order</a:t>
            </a: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a:solidFill>
                <a:srgbClr val="0070C0"/>
              </a:solidFill>
            </a:endParaRPr>
          </a:p>
        </p:txBody>
      </p:sp>
      <p:sp>
        <p:nvSpPr>
          <p:cNvPr id="2" name="Title 1"/>
          <p:cNvSpPr>
            <a:spLocks noGrp="1"/>
          </p:cNvSpPr>
          <p:nvPr>
            <p:ph type="title"/>
          </p:nvPr>
        </p:nvSpPr>
        <p:spPr/>
        <p:txBody>
          <a:bodyPr/>
          <a:lstStyle/>
          <a:p>
            <a:r>
              <a:rPr lang="en-US" dirty="0" smtClean="0"/>
              <a:t>Rules Example</a:t>
            </a:r>
            <a:endParaRPr lang="en-US" dirty="0"/>
          </a:p>
        </p:txBody>
      </p:sp>
      <p:sp>
        <p:nvSpPr>
          <p:cNvPr id="3" name="Content Placeholder 2"/>
          <p:cNvSpPr>
            <a:spLocks noGrp="1"/>
          </p:cNvSpPr>
          <p:nvPr>
            <p:ph idx="1"/>
          </p:nvPr>
        </p:nvSpPr>
        <p:spPr>
          <a:xfrm>
            <a:off x="228600" y="1600200"/>
            <a:ext cx="8458200" cy="4525963"/>
          </a:xfrm>
        </p:spPr>
        <p:txBody>
          <a:bodyPr>
            <a:normAutofit lnSpcReduction="10000"/>
          </a:bodyPr>
          <a:lstStyle/>
          <a:p>
            <a:pPr lvl="1">
              <a:buNone/>
            </a:pPr>
            <a:endParaRPr lang="en-US" dirty="0" smtClean="0"/>
          </a:p>
          <a:p>
            <a:pPr lvl="1">
              <a:buNone/>
            </a:pPr>
            <a:endParaRPr lang="en-US" dirty="0" smtClean="0"/>
          </a:p>
          <a:p>
            <a:pPr lvl="1">
              <a:buNone/>
            </a:pPr>
            <a:endParaRPr lang="en-US" dirty="0" smtClean="0"/>
          </a:p>
          <a:p>
            <a:pPr lvl="1">
              <a:buNone/>
            </a:pPr>
            <a:r>
              <a:rPr lang="en-US" dirty="0" smtClean="0"/>
              <a:t>Population A:</a:t>
            </a:r>
          </a:p>
          <a:p>
            <a:pPr lvl="1">
              <a:buNone/>
            </a:pPr>
            <a:r>
              <a:rPr lang="en-US" dirty="0" smtClean="0"/>
              <a:t>Rules:</a:t>
            </a:r>
          </a:p>
          <a:p>
            <a:pPr lvl="1">
              <a:buNone/>
            </a:pPr>
            <a:r>
              <a:rPr lang="en-US" dirty="0" smtClean="0"/>
              <a:t>   Age ~ Gaussian (50 + 2*Male,5)</a:t>
            </a:r>
          </a:p>
          <a:p>
            <a:pPr lvl="1">
              <a:buNone/>
            </a:pPr>
            <a:r>
              <a:rPr lang="en-US" dirty="0" smtClean="0"/>
              <a:t>   Male ~ Bernoulli (0.5)</a:t>
            </a:r>
          </a:p>
          <a:p>
            <a:pPr lvl="1">
              <a:buNone/>
            </a:pPr>
            <a:r>
              <a:rPr lang="en-US" dirty="0" smtClean="0"/>
              <a:t>   Height ~ Gaussian(1.7+0.1*Male,0.1)</a:t>
            </a:r>
          </a:p>
          <a:p>
            <a:pPr lvl="1">
              <a:buNone/>
            </a:pPr>
            <a:r>
              <a:rPr lang="en-US" dirty="0" smtClean="0"/>
              <a:t>   Weight ~ (</a:t>
            </a:r>
            <a:r>
              <a:rPr lang="en-US" dirty="0" err="1" smtClean="0"/>
              <a:t>Age+Uniform</a:t>
            </a:r>
            <a:r>
              <a:rPr lang="en-US" dirty="0" smtClean="0"/>
              <a:t>(0,20))*(Height-0.75)</a:t>
            </a:r>
          </a:p>
          <a:p>
            <a:pPr lvl="1">
              <a:buNone/>
            </a:pPr>
            <a:endParaRPr lang="en-US" dirty="0"/>
          </a:p>
        </p:txBody>
      </p:sp>
      <p:sp>
        <p:nvSpPr>
          <p:cNvPr id="5" name="Rectangle 4"/>
          <p:cNvSpPr/>
          <p:nvPr/>
        </p:nvSpPr>
        <p:spPr>
          <a:xfrm>
            <a:off x="5715000" y="31242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Narrow" pitchFamily="34" charset="0"/>
              </a:rPr>
              <a:t>Age</a:t>
            </a:r>
            <a:endParaRPr lang="en-US" sz="2800" dirty="0">
              <a:latin typeface="Arial Narrow" pitchFamily="34" charset="0"/>
            </a:endParaRPr>
          </a:p>
        </p:txBody>
      </p:sp>
      <p:sp>
        <p:nvSpPr>
          <p:cNvPr id="6" name="Rectangle 5"/>
          <p:cNvSpPr/>
          <p:nvPr/>
        </p:nvSpPr>
        <p:spPr>
          <a:xfrm>
            <a:off x="6553200" y="22098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Narrow" pitchFamily="34" charset="0"/>
              </a:rPr>
              <a:t>Male</a:t>
            </a:r>
            <a:endParaRPr lang="en-US" sz="2800" dirty="0">
              <a:latin typeface="Arial Narrow" pitchFamily="34" charset="0"/>
            </a:endParaRPr>
          </a:p>
        </p:txBody>
      </p:sp>
      <p:sp>
        <p:nvSpPr>
          <p:cNvPr id="7" name="Rectangle 6"/>
          <p:cNvSpPr/>
          <p:nvPr/>
        </p:nvSpPr>
        <p:spPr>
          <a:xfrm>
            <a:off x="7315200" y="31242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Narrow" pitchFamily="34" charset="0"/>
              </a:rPr>
              <a:t>Height</a:t>
            </a:r>
            <a:endParaRPr lang="en-US" sz="2800" dirty="0">
              <a:latin typeface="Arial Narrow" pitchFamily="34" charset="0"/>
            </a:endParaRPr>
          </a:p>
        </p:txBody>
      </p:sp>
      <p:sp>
        <p:nvSpPr>
          <p:cNvPr id="8" name="Rectangle 7"/>
          <p:cNvSpPr/>
          <p:nvPr/>
        </p:nvSpPr>
        <p:spPr>
          <a:xfrm>
            <a:off x="6400800" y="4038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Narrow" pitchFamily="34" charset="0"/>
              </a:rPr>
              <a:t>Weight</a:t>
            </a:r>
            <a:endParaRPr lang="en-US" sz="2800" dirty="0">
              <a:latin typeface="Arial Narrow" pitchFamily="34" charset="0"/>
            </a:endParaRPr>
          </a:p>
        </p:txBody>
      </p:sp>
      <p:sp>
        <p:nvSpPr>
          <p:cNvPr id="9" name="AutoShape 5"/>
          <p:cNvSpPr>
            <a:spLocks noChangeShapeType="1"/>
          </p:cNvSpPr>
          <p:nvPr/>
        </p:nvSpPr>
        <p:spPr bwMode="auto">
          <a:xfrm flipH="1" flipV="1">
            <a:off x="7620000" y="2743200"/>
            <a:ext cx="304800" cy="381000"/>
          </a:xfrm>
          <a:prstGeom prst="straightConnector1">
            <a:avLst/>
          </a:prstGeom>
          <a:noFill/>
          <a:ln w="12700">
            <a:solidFill>
              <a:srgbClr val="000000"/>
            </a:solidFill>
            <a:round/>
            <a:headEnd type="triangle" w="lg" len="lg"/>
            <a:tailEnd type="none" w="lg" len="lg"/>
          </a:ln>
        </p:spPr>
        <p:txBody>
          <a:bodyPr vert="horz" wrap="square" lIns="91440" tIns="45720" rIns="91440" bIns="45720" numCol="1" anchor="t" anchorCtr="0" compatLnSpc="1">
            <a:prstTxWarp prst="textNoShape">
              <a:avLst/>
            </a:prstTxWarp>
          </a:bodyPr>
          <a:lstStyle/>
          <a:p>
            <a:endParaRPr lang="en-US" sz="1400"/>
          </a:p>
        </p:txBody>
      </p:sp>
      <p:sp>
        <p:nvSpPr>
          <p:cNvPr id="10" name="AutoShape 5"/>
          <p:cNvSpPr>
            <a:spLocks noChangeShapeType="1"/>
          </p:cNvSpPr>
          <p:nvPr/>
        </p:nvSpPr>
        <p:spPr bwMode="auto">
          <a:xfrm flipV="1">
            <a:off x="6248400" y="2743200"/>
            <a:ext cx="304800" cy="381000"/>
          </a:xfrm>
          <a:prstGeom prst="straightConnector1">
            <a:avLst/>
          </a:prstGeom>
          <a:noFill/>
          <a:ln w="12700">
            <a:solidFill>
              <a:srgbClr val="000000"/>
            </a:solidFill>
            <a:round/>
            <a:headEnd type="triangle" w="lg" len="lg"/>
            <a:tailEnd type="none" w="lg" len="lg"/>
          </a:ln>
        </p:spPr>
        <p:txBody>
          <a:bodyPr vert="horz" wrap="square" lIns="91440" tIns="45720" rIns="91440" bIns="45720" numCol="1" anchor="t" anchorCtr="0" compatLnSpc="1">
            <a:prstTxWarp prst="textNoShape">
              <a:avLst/>
            </a:prstTxWarp>
          </a:bodyPr>
          <a:lstStyle/>
          <a:p>
            <a:endParaRPr lang="en-US" sz="1400"/>
          </a:p>
        </p:txBody>
      </p:sp>
      <p:sp>
        <p:nvSpPr>
          <p:cNvPr id="11" name="AutoShape 5"/>
          <p:cNvSpPr>
            <a:spLocks noChangeShapeType="1"/>
          </p:cNvSpPr>
          <p:nvPr/>
        </p:nvSpPr>
        <p:spPr bwMode="auto">
          <a:xfrm flipH="1" flipV="1">
            <a:off x="6781800" y="3657600"/>
            <a:ext cx="304800" cy="381000"/>
          </a:xfrm>
          <a:prstGeom prst="straightConnector1">
            <a:avLst/>
          </a:prstGeom>
          <a:noFill/>
          <a:ln w="12700">
            <a:solidFill>
              <a:srgbClr val="000000"/>
            </a:solidFill>
            <a:round/>
            <a:headEnd type="triangle" w="lg" len="lg"/>
            <a:tailEnd type="none" w="lg" len="lg"/>
          </a:ln>
        </p:spPr>
        <p:txBody>
          <a:bodyPr vert="horz" wrap="square" lIns="91440" tIns="45720" rIns="91440" bIns="45720" numCol="1" anchor="t" anchorCtr="0" compatLnSpc="1">
            <a:prstTxWarp prst="textNoShape">
              <a:avLst/>
            </a:prstTxWarp>
          </a:bodyPr>
          <a:lstStyle/>
          <a:p>
            <a:endParaRPr lang="en-US" sz="1400"/>
          </a:p>
        </p:txBody>
      </p:sp>
      <p:sp>
        <p:nvSpPr>
          <p:cNvPr id="12" name="AutoShape 5"/>
          <p:cNvSpPr>
            <a:spLocks noChangeShapeType="1"/>
          </p:cNvSpPr>
          <p:nvPr/>
        </p:nvSpPr>
        <p:spPr bwMode="auto">
          <a:xfrm flipV="1">
            <a:off x="7086600" y="3657600"/>
            <a:ext cx="228600" cy="381000"/>
          </a:xfrm>
          <a:prstGeom prst="straightConnector1">
            <a:avLst/>
          </a:prstGeom>
          <a:noFill/>
          <a:ln w="12700">
            <a:solidFill>
              <a:srgbClr val="000000"/>
            </a:solidFill>
            <a:round/>
            <a:headEnd type="triangle" w="lg" len="lg"/>
            <a:tailEnd type="none" w="lg" len="lg"/>
          </a:ln>
        </p:spPr>
        <p:txBody>
          <a:bodyPr vert="horz" wrap="square" lIns="91440" tIns="45720" rIns="91440" bIns="45720" numCol="1" anchor="t" anchorCtr="0" compatLnSpc="1">
            <a:prstTxWarp prst="textNoShape">
              <a:avLst/>
            </a:prstTxWarp>
          </a:bodyPr>
          <a:lstStyle/>
          <a:p>
            <a:endParaRPr lang="en-US" sz="1400"/>
          </a:p>
        </p:txBody>
      </p:sp>
      <p:sp>
        <p:nvSpPr>
          <p:cNvPr id="13" name="Rectangle 12"/>
          <p:cNvSpPr/>
          <p:nvPr/>
        </p:nvSpPr>
        <p:spPr>
          <a:xfrm>
            <a:off x="685800" y="1447800"/>
            <a:ext cx="4495800" cy="13716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70C0"/>
                </a:solidFill>
              </a:rPr>
              <a:t>Out of Order execution:</a:t>
            </a:r>
          </a:p>
          <a:p>
            <a:pPr algn="ctr"/>
            <a:r>
              <a:rPr lang="en-US" sz="2800" b="1" dirty="0" smtClean="0">
                <a:solidFill>
                  <a:schemeClr val="tx1"/>
                </a:solidFill>
              </a:rPr>
              <a:t>Calculation order is different than definition order</a:t>
            </a:r>
            <a:endParaRPr lang="en-US" sz="28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500"/>
                                        <p:tgtEl>
                                          <p:spTgt spid="11"/>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up)">
                                      <p:cBhvr>
                                        <p:cTn id="36" dur="500"/>
                                        <p:tgtEl>
                                          <p:spTgt spid="12"/>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Example</a:t>
            </a:r>
            <a:endParaRPr lang="en-US" dirty="0"/>
          </a:p>
        </p:txBody>
      </p:sp>
      <p:sp>
        <p:nvSpPr>
          <p:cNvPr id="3" name="Content Placeholder 2"/>
          <p:cNvSpPr>
            <a:spLocks noGrp="1"/>
          </p:cNvSpPr>
          <p:nvPr>
            <p:ph idx="1"/>
          </p:nvPr>
        </p:nvSpPr>
        <p:spPr>
          <a:xfrm>
            <a:off x="304800" y="1600200"/>
            <a:ext cx="8382000" cy="4525963"/>
          </a:xfrm>
        </p:spPr>
        <p:txBody>
          <a:bodyPr>
            <a:normAutofit fontScale="92500" lnSpcReduction="10000"/>
          </a:bodyPr>
          <a:lstStyle/>
          <a:p>
            <a:pPr lvl="1">
              <a:buNone/>
            </a:pPr>
            <a:r>
              <a:rPr lang="en-US" sz="3000" dirty="0" smtClean="0"/>
              <a:t>Population C:</a:t>
            </a:r>
          </a:p>
          <a:p>
            <a:pPr lvl="1">
              <a:buNone/>
            </a:pPr>
            <a:r>
              <a:rPr lang="en-US" sz="3000" dirty="0" smtClean="0"/>
              <a:t>Objectives: </a:t>
            </a:r>
          </a:p>
          <a:p>
            <a:pPr lvl="1">
              <a:buNone/>
            </a:pPr>
            <a:r>
              <a:rPr lang="en-US" sz="3000" dirty="0" smtClean="0"/>
              <a:t>   Objective #1:</a:t>
            </a:r>
          </a:p>
          <a:p>
            <a:pPr lvl="1">
              <a:buNone/>
            </a:pPr>
            <a:r>
              <a:rPr lang="en-US" sz="3000" dirty="0" smtClean="0"/>
              <a:t>      Filter Criteria: 1</a:t>
            </a:r>
          </a:p>
          <a:p>
            <a:pPr lvl="1">
              <a:buNone/>
            </a:pPr>
            <a:r>
              <a:rPr lang="en-US" sz="3000" dirty="0" smtClean="0"/>
              <a:t>      Statistics Expression: Weight/Height**2</a:t>
            </a:r>
          </a:p>
          <a:p>
            <a:pPr lvl="1">
              <a:buNone/>
            </a:pPr>
            <a:r>
              <a:rPr lang="en-US" sz="3000" dirty="0" smtClean="0"/>
              <a:t>      Function: MEAN</a:t>
            </a:r>
          </a:p>
          <a:p>
            <a:pPr lvl="1">
              <a:buNone/>
            </a:pPr>
            <a:r>
              <a:rPr lang="en-US" sz="3000" dirty="0" smtClean="0"/>
              <a:t>      Target Value: 25</a:t>
            </a:r>
          </a:p>
          <a:p>
            <a:pPr lvl="1">
              <a:buNone/>
            </a:pPr>
            <a:r>
              <a:rPr lang="en-US" sz="3000" dirty="0" smtClean="0"/>
              <a:t>      Weight:1</a:t>
            </a:r>
          </a:p>
          <a:p>
            <a:pPr>
              <a:buNone/>
            </a:pPr>
            <a:r>
              <a:rPr lang="en-US" i="1" dirty="0" smtClean="0"/>
              <a:t> </a:t>
            </a:r>
          </a:p>
        </p:txBody>
      </p:sp>
      <p:sp>
        <p:nvSpPr>
          <p:cNvPr id="4" name="Rectangle 3"/>
          <p:cNvSpPr/>
          <p:nvPr/>
        </p:nvSpPr>
        <p:spPr>
          <a:xfrm>
            <a:off x="3733800" y="4038600"/>
            <a:ext cx="5181600" cy="16764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70C0"/>
                </a:solidFill>
              </a:rPr>
              <a:t>In Simple Words:</a:t>
            </a:r>
          </a:p>
          <a:p>
            <a:pPr algn="ctr"/>
            <a:r>
              <a:rPr lang="en-US" sz="2800" b="1" dirty="0" smtClean="0">
                <a:solidFill>
                  <a:schemeClr val="tx1"/>
                </a:solidFill>
              </a:rPr>
              <a:t>Ask for the Mean BMI to be 25 for the entire population</a:t>
            </a:r>
            <a:endParaRPr lang="en-US" sz="28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Disease Models at a Glance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Describe phenomenon observed in past studies</a:t>
            </a:r>
          </a:p>
          <a:p>
            <a:endParaRPr lang="en-US" dirty="0" smtClean="0"/>
          </a:p>
          <a:p>
            <a:r>
              <a:rPr lang="en-US" dirty="0" smtClean="0"/>
              <a:t>Attempt to predict future disease progression</a:t>
            </a:r>
          </a:p>
          <a:p>
            <a:endParaRPr lang="en-US" dirty="0" smtClean="0"/>
          </a:p>
          <a:p>
            <a:r>
              <a:rPr lang="en-US" dirty="0" smtClean="0"/>
              <a:t>Used to predict Costs / Quality of Life</a:t>
            </a:r>
          </a:p>
          <a:p>
            <a:endParaRPr lang="en-US" dirty="0" smtClean="0"/>
          </a:p>
          <a:p>
            <a:r>
              <a:rPr lang="en-US" dirty="0" smtClean="0"/>
              <a:t>Disease models </a:t>
            </a:r>
            <a:r>
              <a:rPr lang="en-US" dirty="0" smtClean="0">
                <a:solidFill>
                  <a:srgbClr val="660033"/>
                </a:solidFill>
              </a:rPr>
              <a:t>apply a function </a:t>
            </a:r>
            <a:r>
              <a:rPr lang="en-US" dirty="0" smtClean="0"/>
              <a:t>to an initial cohort</a:t>
            </a:r>
          </a:p>
          <a:p>
            <a:pPr lvl="1"/>
            <a:endParaRPr lang="en-US" dirty="0" smtClean="0"/>
          </a:p>
          <a:p>
            <a:pPr lvl="1"/>
            <a:r>
              <a:rPr lang="en-US" dirty="0" smtClean="0"/>
              <a:t>Markov model</a:t>
            </a:r>
          </a:p>
          <a:p>
            <a:pPr lvl="1"/>
            <a:endParaRPr lang="en-US" dirty="0" smtClean="0"/>
          </a:p>
          <a:p>
            <a:pPr lvl="1"/>
            <a:r>
              <a:rPr lang="en-US" dirty="0" smtClean="0"/>
              <a:t>Differential equation</a:t>
            </a:r>
          </a:p>
          <a:p>
            <a:pPr lvl="1"/>
            <a:endParaRPr lang="en-US" dirty="0" smtClean="0"/>
          </a:p>
          <a:p>
            <a:pPr lvl="1"/>
            <a:r>
              <a:rPr lang="en-US" dirty="0" smtClean="0"/>
              <a:t>Hybrid functions</a:t>
            </a:r>
          </a:p>
          <a:p>
            <a:pPr lvl="1"/>
            <a:endParaRPr lang="en-US" dirty="0" smtClean="0"/>
          </a:p>
          <a:p>
            <a:pPr lvl="1"/>
            <a:endParaRPr lang="en-US" dirty="0" smtClean="0"/>
          </a:p>
          <a:p>
            <a:r>
              <a:rPr lang="en-US" dirty="0" smtClean="0"/>
              <a:t>Simulation can be at:</a:t>
            </a:r>
          </a:p>
          <a:p>
            <a:pPr lvl="1"/>
            <a:r>
              <a:rPr lang="en-US" dirty="0" smtClean="0"/>
              <a:t>The cohort level</a:t>
            </a:r>
          </a:p>
          <a:p>
            <a:pPr lvl="1"/>
            <a:r>
              <a:rPr lang="en-US" dirty="0" smtClean="0"/>
              <a:t>Individual level = </a:t>
            </a:r>
            <a:r>
              <a:rPr lang="en-US" dirty="0" err="1" smtClean="0"/>
              <a:t>microsimulation</a:t>
            </a:r>
            <a:endParaRPr lang="en-US" dirty="0" smtClean="0"/>
          </a:p>
        </p:txBody>
      </p:sp>
      <p:graphicFrame>
        <p:nvGraphicFramePr>
          <p:cNvPr id="4" name="Object 68"/>
          <p:cNvGraphicFramePr>
            <a:graphicFrameLocks noChangeAspect="1"/>
          </p:cNvGraphicFramePr>
          <p:nvPr/>
        </p:nvGraphicFramePr>
        <p:xfrm>
          <a:off x="4343400" y="3505200"/>
          <a:ext cx="361723" cy="393178"/>
        </p:xfrm>
        <a:graphic>
          <a:graphicData uri="http://schemas.openxmlformats.org/presentationml/2006/ole">
            <p:oleObj spid="_x0000_s1026" name="משוואה" r:id="rId3" imgW="215806" imgH="228501" progId="Equation.3">
              <p:embed/>
            </p:oleObj>
          </a:graphicData>
        </a:graphic>
      </p:graphicFrame>
      <p:graphicFrame>
        <p:nvGraphicFramePr>
          <p:cNvPr id="5" name="Object 64"/>
          <p:cNvGraphicFramePr>
            <a:graphicFrameLocks noChangeAspect="1"/>
          </p:cNvGraphicFramePr>
          <p:nvPr/>
        </p:nvGraphicFramePr>
        <p:xfrm>
          <a:off x="5943600" y="3505200"/>
          <a:ext cx="361723" cy="377450"/>
        </p:xfrm>
        <a:graphic>
          <a:graphicData uri="http://schemas.openxmlformats.org/presentationml/2006/ole">
            <p:oleObj spid="_x0000_s1027" name="משוואה" r:id="rId4" imgW="215619" imgH="215619" progId="Equation.3">
              <p:embed/>
            </p:oleObj>
          </a:graphicData>
        </a:graphic>
      </p:graphicFrame>
      <p:grpSp>
        <p:nvGrpSpPr>
          <p:cNvPr id="6" name="Group 62"/>
          <p:cNvGrpSpPr>
            <a:grpSpLocks noChangeAspect="1"/>
          </p:cNvGrpSpPr>
          <p:nvPr/>
        </p:nvGrpSpPr>
        <p:grpSpPr bwMode="auto">
          <a:xfrm>
            <a:off x="3124200" y="3429000"/>
            <a:ext cx="4772213" cy="838200"/>
            <a:chOff x="1800" y="2820"/>
            <a:chExt cx="4967" cy="872"/>
          </a:xfrm>
        </p:grpSpPr>
        <p:sp>
          <p:nvSpPr>
            <p:cNvPr id="7" name="AutoShape 72"/>
            <p:cNvSpPr>
              <a:spLocks noChangeAspect="1" noChangeArrowheads="1" noTextEdit="1"/>
            </p:cNvSpPr>
            <p:nvPr/>
          </p:nvSpPr>
          <p:spPr bwMode="auto">
            <a:xfrm>
              <a:off x="1800" y="2820"/>
              <a:ext cx="4967" cy="872"/>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Text Box 71"/>
            <p:cNvSpPr txBox="1">
              <a:spLocks noChangeArrowheads="1"/>
            </p:cNvSpPr>
            <p:nvPr/>
          </p:nvSpPr>
          <p:spPr bwMode="auto">
            <a:xfrm>
              <a:off x="1980" y="3000"/>
              <a:ext cx="1043" cy="54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Normal</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9" name="Text Box 70"/>
            <p:cNvSpPr txBox="1">
              <a:spLocks noChangeArrowheads="1"/>
            </p:cNvSpPr>
            <p:nvPr/>
          </p:nvSpPr>
          <p:spPr bwMode="auto">
            <a:xfrm>
              <a:off x="3565" y="3000"/>
              <a:ext cx="1070"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Arial" pitchFamily="34" charset="0"/>
                  <a:ea typeface="Times New Roman" pitchFamily="18" charset="0"/>
                  <a:cs typeface="Arial" pitchFamily="34" charset="0"/>
                </a:rPr>
                <a:t>Sick</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0" name="Line 69"/>
            <p:cNvSpPr>
              <a:spLocks noChangeShapeType="1"/>
            </p:cNvSpPr>
            <p:nvPr/>
          </p:nvSpPr>
          <p:spPr bwMode="auto">
            <a:xfrm>
              <a:off x="3023" y="3358"/>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a:p>
          </p:txBody>
        </p:sp>
        <p:sp>
          <p:nvSpPr>
            <p:cNvPr id="11" name="Text Box 67"/>
            <p:cNvSpPr txBox="1">
              <a:spLocks noChangeArrowheads="1"/>
            </p:cNvSpPr>
            <p:nvPr/>
          </p:nvSpPr>
          <p:spPr bwMode="auto">
            <a:xfrm>
              <a:off x="2936" y="2939"/>
              <a:ext cx="629" cy="644"/>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endParaRPr lang="en-US"/>
            </a:p>
          </p:txBody>
        </p:sp>
        <p:sp>
          <p:nvSpPr>
            <p:cNvPr id="12" name="Text Box 66"/>
            <p:cNvSpPr txBox="1">
              <a:spLocks noChangeArrowheads="1"/>
            </p:cNvSpPr>
            <p:nvPr/>
          </p:nvSpPr>
          <p:spPr bwMode="auto">
            <a:xfrm>
              <a:off x="5175" y="2999"/>
              <a:ext cx="1105"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Arial" pitchFamily="34" charset="0"/>
                  <a:ea typeface="Times New Roman" pitchFamily="18" charset="0"/>
                  <a:cs typeface="Arial" pitchFamily="34" charset="0"/>
                </a:rPr>
                <a:t>Dead</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3" name="Line 65"/>
            <p:cNvSpPr>
              <a:spLocks noChangeShapeType="1"/>
            </p:cNvSpPr>
            <p:nvPr/>
          </p:nvSpPr>
          <p:spPr bwMode="auto">
            <a:xfrm>
              <a:off x="4635" y="3357"/>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a:p>
          </p:txBody>
        </p:sp>
        <p:sp>
          <p:nvSpPr>
            <p:cNvPr id="14" name="Text Box 63"/>
            <p:cNvSpPr txBox="1">
              <a:spLocks noChangeArrowheads="1"/>
            </p:cNvSpPr>
            <p:nvPr/>
          </p:nvSpPr>
          <p:spPr bwMode="auto">
            <a:xfrm>
              <a:off x="4548" y="2938"/>
              <a:ext cx="629" cy="623"/>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endParaRPr lang="en-US"/>
            </a:p>
          </p:txBody>
        </p:sp>
      </p:grpSp>
      <p:graphicFrame>
        <p:nvGraphicFramePr>
          <p:cNvPr id="4099" name="Object 3"/>
          <p:cNvGraphicFramePr>
            <a:graphicFrameLocks noChangeAspect="1"/>
          </p:cNvGraphicFramePr>
          <p:nvPr/>
        </p:nvGraphicFramePr>
        <p:xfrm>
          <a:off x="3249613" y="4679950"/>
          <a:ext cx="4151312" cy="349250"/>
        </p:xfrm>
        <a:graphic>
          <a:graphicData uri="http://schemas.openxmlformats.org/presentationml/2006/ole">
            <p:oleObj spid="_x0000_s1028" name="משוואה" r:id="rId5" imgW="2476440" imgH="203040" progId="Equation.3">
              <p:embed/>
            </p:oleObj>
          </a:graphicData>
        </a:graphic>
      </p:graphicFrame>
      <p:graphicFrame>
        <p:nvGraphicFramePr>
          <p:cNvPr id="4100" name="Object 4"/>
          <p:cNvGraphicFramePr>
            <a:graphicFrameLocks noChangeAspect="1"/>
          </p:cNvGraphicFramePr>
          <p:nvPr/>
        </p:nvGraphicFramePr>
        <p:xfrm>
          <a:off x="3276600" y="4191000"/>
          <a:ext cx="2914650" cy="347663"/>
        </p:xfrm>
        <a:graphic>
          <a:graphicData uri="http://schemas.openxmlformats.org/presentationml/2006/ole">
            <p:oleObj spid="_x0000_s1029" name="משוואה" r:id="rId6" imgW="1739880" imgH="203040" progId="Equation.3">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Technological Improvement </a:t>
            </a:r>
            <a:br>
              <a:rPr lang="en-US" dirty="0" smtClean="0"/>
            </a:br>
            <a:r>
              <a:rPr lang="en-US" dirty="0" smtClean="0"/>
              <a:t> Time Line</a:t>
            </a:r>
            <a:endParaRPr lang="en-US" dirty="0"/>
          </a:p>
        </p:txBody>
      </p:sp>
      <p:sp>
        <p:nvSpPr>
          <p:cNvPr id="6" name="Content Placeholder 5"/>
          <p:cNvSpPr>
            <a:spLocks noGrp="1"/>
          </p:cNvSpPr>
          <p:nvPr>
            <p:ph idx="1"/>
          </p:nvPr>
        </p:nvSpPr>
        <p:spPr/>
        <p:txBody>
          <a:bodyPr>
            <a:normAutofit fontScale="77500" lnSpcReduction="20000"/>
          </a:bodyPr>
          <a:lstStyle/>
          <a:p>
            <a:pPr lvl="2"/>
            <a:endParaRPr lang="en-US" dirty="0" smtClean="0"/>
          </a:p>
          <a:p>
            <a:r>
              <a:rPr lang="en-US" dirty="0" smtClean="0"/>
              <a:t>2012: Start</a:t>
            </a:r>
          </a:p>
          <a:p>
            <a:endParaRPr lang="en-US" dirty="0" smtClean="0"/>
          </a:p>
          <a:p>
            <a:r>
              <a:rPr lang="en-US" dirty="0" smtClean="0"/>
              <a:t>2013: High Performance Computing and Cloud Computing</a:t>
            </a:r>
          </a:p>
          <a:p>
            <a:endParaRPr lang="en-US" dirty="0" smtClean="0"/>
          </a:p>
          <a:p>
            <a:r>
              <a:rPr lang="en-US" dirty="0" smtClean="0"/>
              <a:t>2014: Evolutionary Computation for Population Generation</a:t>
            </a:r>
          </a:p>
          <a:p>
            <a:endParaRPr lang="en-US" dirty="0" smtClean="0"/>
          </a:p>
          <a:p>
            <a:r>
              <a:rPr lang="en-US" dirty="0" smtClean="0"/>
              <a:t>2015: Object Oriented Population Generation</a:t>
            </a:r>
          </a:p>
          <a:p>
            <a:pPr lvl="1"/>
            <a:endParaRPr lang="en-US" dirty="0" smtClean="0"/>
          </a:p>
          <a:p>
            <a:pPr lvl="1">
              <a:buNone/>
            </a:pPr>
            <a:r>
              <a:rPr lang="en-US" dirty="0" smtClean="0"/>
              <a:t> </a:t>
            </a:r>
          </a:p>
          <a:p>
            <a:pPr lvl="2">
              <a:buNone/>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2000" fill="hold"/>
                                        <p:tgtEl>
                                          <p:spTgt spid="6">
                                            <p:txEl>
                                              <p:pRg st="1" end="1"/>
                                            </p:txEl>
                                          </p:spTgt>
                                        </p:tgtEl>
                                        <p:attrNameLst>
                                          <p:attrName>style.color</p:attrName>
                                        </p:attrNameLst>
                                      </p:cBhvr>
                                      <p:to>
                                        <a:srgbClr val="EAEAEA"/>
                                      </p:to>
                                    </p:animClr>
                                  </p:childTnLst>
                                </p:cTn>
                              </p:par>
                              <p:par>
                                <p:cTn id="7" presetID="3" presetClass="emph" presetSubtype="2" fill="hold" nodeType="withEffect">
                                  <p:stCondLst>
                                    <p:cond delay="0"/>
                                  </p:stCondLst>
                                  <p:childTnLst>
                                    <p:animClr clrSpc="rgb">
                                      <p:cBhvr override="childStyle">
                                        <p:cTn id="8" dur="2000" fill="hold"/>
                                        <p:tgtEl>
                                          <p:spTgt spid="6">
                                            <p:txEl>
                                              <p:pRg st="3" end="3"/>
                                            </p:txEl>
                                          </p:spTgt>
                                        </p:tgtEl>
                                        <p:attrNameLst>
                                          <p:attrName>style.color</p:attrName>
                                        </p:attrNameLst>
                                      </p:cBhvr>
                                      <p:to>
                                        <a:srgbClr val="EAEAEA"/>
                                      </p:to>
                                    </p:animClr>
                                  </p:childTnLst>
                                </p:cTn>
                              </p:par>
                              <p:par>
                                <p:cTn id="9" presetID="3" presetClass="emph" presetSubtype="2" fill="hold" nodeType="withEffect">
                                  <p:stCondLst>
                                    <p:cond delay="0"/>
                                  </p:stCondLst>
                                  <p:childTnLst>
                                    <p:animClr clrSpc="rgb">
                                      <p:cBhvr override="childStyle">
                                        <p:cTn id="10" dur="2000" fill="hold"/>
                                        <p:tgtEl>
                                          <p:spTgt spid="6">
                                            <p:txEl>
                                              <p:pRg st="5" end="5"/>
                                            </p:txEl>
                                          </p:spTgt>
                                        </p:tgtEl>
                                        <p:attrNameLst>
                                          <p:attrName>style.color</p:attrName>
                                        </p:attrNameLst>
                                      </p:cBhvr>
                                      <p:to>
                                        <a:srgbClr val="EAEAEA"/>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Oriented Population Generation Motivation</a:t>
            </a:r>
            <a:endParaRPr lang="en-US" dirty="0"/>
          </a:p>
        </p:txBody>
      </p:sp>
      <p:sp>
        <p:nvSpPr>
          <p:cNvPr id="3" name="Content Placeholder 2"/>
          <p:cNvSpPr>
            <a:spLocks noGrp="1"/>
          </p:cNvSpPr>
          <p:nvPr>
            <p:ph idx="1"/>
          </p:nvPr>
        </p:nvSpPr>
        <p:spPr/>
        <p:txBody>
          <a:bodyPr>
            <a:normAutofit/>
          </a:bodyPr>
          <a:lstStyle/>
          <a:p>
            <a:r>
              <a:rPr lang="en-US" dirty="0" smtClean="0"/>
              <a:t>Populations defined in reusable blocks of code</a:t>
            </a:r>
          </a:p>
          <a:p>
            <a:r>
              <a:rPr lang="en-US" dirty="0" smtClean="0"/>
              <a:t>These code blocks can be </a:t>
            </a:r>
          </a:p>
          <a:p>
            <a:pPr lvl="1"/>
            <a:r>
              <a:rPr lang="en-US" dirty="0" smtClean="0"/>
              <a:t>Inherited </a:t>
            </a:r>
          </a:p>
          <a:p>
            <a:pPr lvl="1"/>
            <a:r>
              <a:rPr lang="en-US" dirty="0" smtClean="0"/>
              <a:t>Combined</a:t>
            </a:r>
          </a:p>
          <a:p>
            <a:pPr lvl="1"/>
            <a:r>
              <a:rPr lang="en-US" dirty="0" smtClean="0"/>
              <a:t>Used to override</a:t>
            </a:r>
          </a:p>
          <a:p>
            <a:pPr lvl="1"/>
            <a:endParaRPr lang="en-US" dirty="0"/>
          </a:p>
        </p:txBody>
      </p:sp>
      <p:sp>
        <p:nvSpPr>
          <p:cNvPr id="4" name="Rectangle 3"/>
          <p:cNvSpPr/>
          <p:nvPr/>
        </p:nvSpPr>
        <p:spPr>
          <a:xfrm>
            <a:off x="4572000" y="3657600"/>
            <a:ext cx="3733800" cy="24384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70C0"/>
                </a:solidFill>
              </a:rPr>
              <a:t>Why Object Oriented?</a:t>
            </a: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a:solidFill>
                <a:srgbClr val="0070C0"/>
              </a:solidFill>
            </a:endParaRPr>
          </a:p>
        </p:txBody>
      </p:sp>
      <p:sp>
        <p:nvSpPr>
          <p:cNvPr id="5" name="Rectangle 4"/>
          <p:cNvSpPr/>
          <p:nvPr/>
        </p:nvSpPr>
        <p:spPr>
          <a:xfrm>
            <a:off x="4876800" y="53340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US</a:t>
            </a:r>
            <a:endParaRPr lang="en-US" sz="2800" b="1" dirty="0">
              <a:latin typeface="Arial Narrow" pitchFamily="34" charset="0"/>
            </a:endParaRPr>
          </a:p>
        </p:txBody>
      </p:sp>
      <p:sp>
        <p:nvSpPr>
          <p:cNvPr id="6" name="Rectangle 5"/>
          <p:cNvSpPr/>
          <p:nvPr/>
        </p:nvSpPr>
        <p:spPr>
          <a:xfrm>
            <a:off x="5334000" y="4419600"/>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US Diabetics</a:t>
            </a:r>
            <a:endParaRPr lang="en-US" sz="2800" b="1" dirty="0">
              <a:latin typeface="Arial Narrow" pitchFamily="34" charset="0"/>
            </a:endParaRPr>
          </a:p>
        </p:txBody>
      </p:sp>
      <p:sp>
        <p:nvSpPr>
          <p:cNvPr id="7" name="Rectangle 6"/>
          <p:cNvSpPr/>
          <p:nvPr/>
        </p:nvSpPr>
        <p:spPr>
          <a:xfrm>
            <a:off x="6477000" y="53340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Diabetics</a:t>
            </a:r>
            <a:endParaRPr lang="en-US" sz="2800" b="1" dirty="0">
              <a:latin typeface="Arial Narrow" pitchFamily="34" charset="0"/>
            </a:endParaRPr>
          </a:p>
        </p:txBody>
      </p:sp>
      <p:sp>
        <p:nvSpPr>
          <p:cNvPr id="9" name="AutoShape 5"/>
          <p:cNvSpPr>
            <a:spLocks noChangeShapeType="1"/>
          </p:cNvSpPr>
          <p:nvPr/>
        </p:nvSpPr>
        <p:spPr bwMode="auto">
          <a:xfrm flipH="1" flipV="1">
            <a:off x="6934200" y="4953000"/>
            <a:ext cx="304800"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10" name="AutoShape 5"/>
          <p:cNvSpPr>
            <a:spLocks noChangeShapeType="1"/>
          </p:cNvSpPr>
          <p:nvPr/>
        </p:nvSpPr>
        <p:spPr bwMode="auto">
          <a:xfrm flipV="1">
            <a:off x="5334000" y="4953000"/>
            <a:ext cx="304800"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Inheritance Example</a:t>
            </a:r>
            <a:endParaRPr lang="en-US" dirty="0"/>
          </a:p>
        </p:txBody>
      </p:sp>
      <p:sp>
        <p:nvSpPr>
          <p:cNvPr id="3" name="Content Placeholder 2"/>
          <p:cNvSpPr>
            <a:spLocks noGrp="1"/>
          </p:cNvSpPr>
          <p:nvPr>
            <p:ph idx="1"/>
          </p:nvPr>
        </p:nvSpPr>
        <p:spPr>
          <a:xfrm>
            <a:off x="3505200" y="1600200"/>
            <a:ext cx="5181600" cy="4525963"/>
          </a:xfrm>
        </p:spPr>
        <p:txBody>
          <a:bodyPr>
            <a:normAutofit fontScale="92500" lnSpcReduction="10000"/>
          </a:bodyPr>
          <a:lstStyle/>
          <a:p>
            <a:pPr lvl="1">
              <a:buNone/>
            </a:pPr>
            <a:r>
              <a:rPr lang="en-US" sz="3000" dirty="0" smtClean="0"/>
              <a:t>Population D</a:t>
            </a:r>
          </a:p>
          <a:p>
            <a:pPr lvl="1">
              <a:buNone/>
            </a:pPr>
            <a:r>
              <a:rPr lang="en-US" sz="3000" dirty="0" smtClean="0"/>
              <a:t>Inheritance:</a:t>
            </a:r>
          </a:p>
          <a:p>
            <a:pPr lvl="1">
              <a:buNone/>
            </a:pPr>
            <a:r>
              <a:rPr lang="en-US" sz="3000" dirty="0" smtClean="0"/>
              <a:t>   (Population A, Rules)</a:t>
            </a:r>
          </a:p>
          <a:p>
            <a:pPr lvl="1">
              <a:buNone/>
            </a:pPr>
            <a:r>
              <a:rPr lang="en-US" sz="3000" dirty="0" smtClean="0"/>
              <a:t>   (Population C, Objectives)</a:t>
            </a:r>
          </a:p>
          <a:p>
            <a:pPr lvl="1">
              <a:buNone/>
            </a:pPr>
            <a:endParaRPr lang="en-US" sz="3000" dirty="0" smtClean="0"/>
          </a:p>
          <a:p>
            <a:pPr>
              <a:buNone/>
            </a:pPr>
            <a:r>
              <a:rPr lang="en-US" i="1" dirty="0" smtClean="0"/>
              <a:t> </a:t>
            </a:r>
          </a:p>
          <a:p>
            <a:pPr>
              <a:buNone/>
            </a:pPr>
            <a:endParaRPr lang="en-US" i="1" dirty="0" smtClean="0"/>
          </a:p>
          <a:p>
            <a:pPr>
              <a:buNone/>
            </a:pPr>
            <a:endParaRPr lang="en-US" i="1" dirty="0" smtClean="0"/>
          </a:p>
          <a:p>
            <a:pPr>
              <a:buNone/>
            </a:pPr>
            <a:r>
              <a:rPr lang="en-US" i="1" dirty="0" smtClean="0"/>
              <a:t> </a:t>
            </a:r>
          </a:p>
        </p:txBody>
      </p:sp>
      <p:sp>
        <p:nvSpPr>
          <p:cNvPr id="3994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9944" name="Text Box 8"/>
          <p:cNvSpPr txBox="1">
            <a:spLocks noChangeArrowheads="1"/>
          </p:cNvSpPr>
          <p:nvPr/>
        </p:nvSpPr>
        <p:spPr bwMode="auto">
          <a:xfrm>
            <a:off x="1931568" y="2085412"/>
            <a:ext cx="1575589" cy="15652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Pop 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Age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Male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Height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Weight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Objective 1 (C)</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3" name="Text Box 7"/>
          <p:cNvSpPr txBox="1">
            <a:spLocks noChangeArrowheads="1"/>
          </p:cNvSpPr>
          <p:nvPr/>
        </p:nvSpPr>
        <p:spPr bwMode="auto">
          <a:xfrm>
            <a:off x="457200" y="4343400"/>
            <a:ext cx="1576921" cy="126820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Pop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Age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Male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Height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Weight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2" name="Text Box 6"/>
          <p:cNvSpPr txBox="1">
            <a:spLocks noChangeArrowheads="1"/>
          </p:cNvSpPr>
          <p:nvPr/>
        </p:nvSpPr>
        <p:spPr bwMode="auto">
          <a:xfrm>
            <a:off x="3416590" y="4343400"/>
            <a:ext cx="1576921" cy="126820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Pop C:</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Objective 1 (C)</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1" name="AutoShape 5"/>
          <p:cNvSpPr>
            <a:spLocks noChangeShapeType="1"/>
          </p:cNvSpPr>
          <p:nvPr/>
        </p:nvSpPr>
        <p:spPr bwMode="auto">
          <a:xfrm flipV="1">
            <a:off x="1207037" y="3678659"/>
            <a:ext cx="724531" cy="664741"/>
          </a:xfrm>
          <a:prstGeom prst="straightConnector1">
            <a:avLst/>
          </a:prstGeom>
          <a:noFill/>
          <a:ln w="127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39940" name="AutoShape 4"/>
          <p:cNvSpPr>
            <a:spLocks noChangeShapeType="1"/>
          </p:cNvSpPr>
          <p:nvPr/>
        </p:nvSpPr>
        <p:spPr bwMode="auto">
          <a:xfrm flipH="1" flipV="1">
            <a:off x="3507157" y="3678659"/>
            <a:ext cx="672589" cy="664741"/>
          </a:xfrm>
          <a:prstGeom prst="straightConnector1">
            <a:avLst/>
          </a:prstGeom>
          <a:noFill/>
          <a:ln w="127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39939" name="Text Box 3"/>
          <p:cNvSpPr txBox="1">
            <a:spLocks noChangeArrowheads="1"/>
          </p:cNvSpPr>
          <p:nvPr/>
        </p:nvSpPr>
        <p:spPr bwMode="auto">
          <a:xfrm>
            <a:off x="976625" y="3771909"/>
            <a:ext cx="711213" cy="361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Rules</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39938" name="Text Box 2"/>
          <p:cNvSpPr txBox="1">
            <a:spLocks noChangeArrowheads="1"/>
          </p:cNvSpPr>
          <p:nvPr/>
        </p:nvSpPr>
        <p:spPr bwMode="auto">
          <a:xfrm>
            <a:off x="3758878" y="3771909"/>
            <a:ext cx="1137407" cy="361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Objectives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11"/>
          <p:cNvSpPr/>
          <p:nvPr/>
        </p:nvSpPr>
        <p:spPr>
          <a:xfrm>
            <a:off x="5334000" y="3657600"/>
            <a:ext cx="3581400" cy="20574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70C0"/>
                </a:solidFill>
              </a:rPr>
              <a:t>Result:</a:t>
            </a:r>
          </a:p>
          <a:p>
            <a:pPr algn="ctr"/>
            <a:r>
              <a:rPr lang="en-US" sz="2800" b="1" dirty="0" smtClean="0">
                <a:solidFill>
                  <a:schemeClr val="tx1"/>
                </a:solidFill>
              </a:rPr>
              <a:t>Population with     Age, Weight, Height characteristics where the mean BMI ~ 25 </a:t>
            </a:r>
            <a:endParaRPr lang="en-US" sz="28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wipe(left)">
                                      <p:cBhvr>
                                        <p:cTn id="7" dur="500"/>
                                        <p:tgtEl>
                                          <p:spTgt spid="39941"/>
                                        </p:tgtEl>
                                      </p:cBhvr>
                                    </p:animEffect>
                                  </p:childTnLst>
                                </p:cTn>
                              </p:par>
                              <p:par>
                                <p:cTn id="8" presetID="22" presetClass="entr" presetSubtype="8" fill="hold" nodeType="withEffect">
                                  <p:stCondLst>
                                    <p:cond delay="0"/>
                                  </p:stCondLst>
                                  <p:childTnLst>
                                    <p:set>
                                      <p:cBhvr>
                                        <p:cTn id="9" dur="1" fill="hold">
                                          <p:stCondLst>
                                            <p:cond delay="0"/>
                                          </p:stCondLst>
                                        </p:cTn>
                                        <p:tgtEl>
                                          <p:spTgt spid="39939"/>
                                        </p:tgtEl>
                                        <p:attrNameLst>
                                          <p:attrName>style.visibility</p:attrName>
                                        </p:attrNameLst>
                                      </p:cBhvr>
                                      <p:to>
                                        <p:strVal val="visible"/>
                                      </p:to>
                                    </p:set>
                                    <p:animEffect transition="in" filter="wipe(left)">
                                      <p:cBhvr>
                                        <p:cTn id="10" dur="500"/>
                                        <p:tgtEl>
                                          <p:spTgt spid="3993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9944">
                                            <p:txEl>
                                              <p:pRg st="1" end="1"/>
                                            </p:txEl>
                                          </p:spTgt>
                                        </p:tgtEl>
                                        <p:attrNameLst>
                                          <p:attrName>style.visibility</p:attrName>
                                        </p:attrNameLst>
                                      </p:cBhvr>
                                      <p:to>
                                        <p:strVal val="visible"/>
                                      </p:to>
                                    </p:set>
                                    <p:animEffect transition="in" filter="wipe(left)">
                                      <p:cBhvr>
                                        <p:cTn id="14" dur="500"/>
                                        <p:tgtEl>
                                          <p:spTgt spid="39944">
                                            <p:txEl>
                                              <p:pRg st="1" end="1"/>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39944">
                                            <p:txEl>
                                              <p:pRg st="2" end="2"/>
                                            </p:txEl>
                                          </p:spTgt>
                                        </p:tgtEl>
                                        <p:attrNameLst>
                                          <p:attrName>style.visibility</p:attrName>
                                        </p:attrNameLst>
                                      </p:cBhvr>
                                      <p:to>
                                        <p:strVal val="visible"/>
                                      </p:to>
                                    </p:set>
                                    <p:animEffect transition="in" filter="wipe(left)">
                                      <p:cBhvr>
                                        <p:cTn id="17" dur="500"/>
                                        <p:tgtEl>
                                          <p:spTgt spid="39944">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9944">
                                            <p:txEl>
                                              <p:pRg st="3" end="3"/>
                                            </p:txEl>
                                          </p:spTgt>
                                        </p:tgtEl>
                                        <p:attrNameLst>
                                          <p:attrName>style.visibility</p:attrName>
                                        </p:attrNameLst>
                                      </p:cBhvr>
                                      <p:to>
                                        <p:strVal val="visible"/>
                                      </p:to>
                                    </p:set>
                                    <p:animEffect transition="in" filter="wipe(left)">
                                      <p:cBhvr>
                                        <p:cTn id="20" dur="500"/>
                                        <p:tgtEl>
                                          <p:spTgt spid="39944">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9944">
                                            <p:txEl>
                                              <p:pRg st="4" end="4"/>
                                            </p:txEl>
                                          </p:spTgt>
                                        </p:tgtEl>
                                        <p:attrNameLst>
                                          <p:attrName>style.visibility</p:attrName>
                                        </p:attrNameLst>
                                      </p:cBhvr>
                                      <p:to>
                                        <p:strVal val="visible"/>
                                      </p:to>
                                    </p:set>
                                    <p:animEffect transition="in" filter="wipe(left)">
                                      <p:cBhvr>
                                        <p:cTn id="23" dur="500"/>
                                        <p:tgtEl>
                                          <p:spTgt spid="3994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39938"/>
                                        </p:tgtEl>
                                        <p:attrNameLst>
                                          <p:attrName>style.visibility</p:attrName>
                                        </p:attrNameLst>
                                      </p:cBhvr>
                                      <p:to>
                                        <p:strVal val="visible"/>
                                      </p:to>
                                    </p:set>
                                    <p:animEffect transition="in" filter="wipe(right)">
                                      <p:cBhvr>
                                        <p:cTn id="28" dur="500"/>
                                        <p:tgtEl>
                                          <p:spTgt spid="39938"/>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39940"/>
                                        </p:tgtEl>
                                        <p:attrNameLst>
                                          <p:attrName>style.visibility</p:attrName>
                                        </p:attrNameLst>
                                      </p:cBhvr>
                                      <p:to>
                                        <p:strVal val="visible"/>
                                      </p:to>
                                    </p:set>
                                    <p:animEffect transition="in" filter="wipe(right)">
                                      <p:cBhvr>
                                        <p:cTn id="31" dur="500"/>
                                        <p:tgtEl>
                                          <p:spTgt spid="39940"/>
                                        </p:tgtEl>
                                      </p:cBhvr>
                                    </p:animEffect>
                                  </p:childTnLst>
                                </p:cTn>
                              </p:par>
                            </p:childTnLst>
                          </p:cTn>
                        </p:par>
                        <p:par>
                          <p:cTn id="32" fill="hold">
                            <p:stCondLst>
                              <p:cond delay="500"/>
                            </p:stCondLst>
                            <p:childTnLst>
                              <p:par>
                                <p:cTn id="33" presetID="22" presetClass="entr" presetSubtype="2" fill="hold" nodeType="afterEffect">
                                  <p:stCondLst>
                                    <p:cond delay="0"/>
                                  </p:stCondLst>
                                  <p:childTnLst>
                                    <p:set>
                                      <p:cBhvr>
                                        <p:cTn id="34" dur="1" fill="hold">
                                          <p:stCondLst>
                                            <p:cond delay="0"/>
                                          </p:stCondLst>
                                        </p:cTn>
                                        <p:tgtEl>
                                          <p:spTgt spid="39944">
                                            <p:txEl>
                                              <p:pRg st="5" end="5"/>
                                            </p:txEl>
                                          </p:spTgt>
                                        </p:tgtEl>
                                        <p:attrNameLst>
                                          <p:attrName>style.visibility</p:attrName>
                                        </p:attrNameLst>
                                      </p:cBhvr>
                                      <p:to>
                                        <p:strVal val="visible"/>
                                      </p:to>
                                    </p:set>
                                    <p:animEffect transition="in" filter="wipe(right)">
                                      <p:cBhvr>
                                        <p:cTn id="35" dur="500"/>
                                        <p:tgtEl>
                                          <p:spTgt spid="3994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P spid="39938" grpId="0"/>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91000" y="2514600"/>
            <a:ext cx="4724400" cy="36576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a:solidFill>
                <a:srgbClr val="0070C0"/>
              </a:solidFill>
            </a:endParaRPr>
          </a:p>
        </p:txBody>
      </p:sp>
      <p:sp>
        <p:nvSpPr>
          <p:cNvPr id="2" name="Title 1"/>
          <p:cNvSpPr>
            <a:spLocks noGrp="1"/>
          </p:cNvSpPr>
          <p:nvPr>
            <p:ph type="title"/>
          </p:nvPr>
        </p:nvSpPr>
        <p:spPr/>
        <p:txBody>
          <a:bodyPr>
            <a:normAutofit fontScale="90000"/>
          </a:bodyPr>
          <a:lstStyle/>
          <a:p>
            <a:r>
              <a:rPr lang="en-US" dirty="0" smtClean="0"/>
              <a:t>Object Oriented Population Generation Implementation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Code Reusability</a:t>
            </a:r>
          </a:p>
          <a:p>
            <a:pPr lvl="1"/>
            <a:r>
              <a:rPr lang="en-US" dirty="0" smtClean="0"/>
              <a:t>Linking rather than copying rules/objectives</a:t>
            </a:r>
          </a:p>
          <a:p>
            <a:pPr lvl="1"/>
            <a:endParaRPr lang="en-US" dirty="0" smtClean="0"/>
          </a:p>
          <a:p>
            <a:r>
              <a:rPr lang="en-US" dirty="0" smtClean="0"/>
              <a:t>Missing Information</a:t>
            </a:r>
          </a:p>
          <a:p>
            <a:pPr lvl="1"/>
            <a:r>
              <a:rPr lang="en-US" dirty="0" smtClean="0"/>
              <a:t>Default Values</a:t>
            </a:r>
          </a:p>
          <a:p>
            <a:pPr lvl="1"/>
            <a:r>
              <a:rPr lang="en-US" dirty="0" smtClean="0"/>
              <a:t>Derived equations</a:t>
            </a:r>
          </a:p>
          <a:p>
            <a:pPr lvl="1"/>
            <a:endParaRPr lang="en-US" dirty="0" smtClean="0"/>
          </a:p>
          <a:p>
            <a:r>
              <a:rPr lang="en-US" dirty="0" smtClean="0"/>
              <a:t>Hypothesis handling</a:t>
            </a:r>
          </a:p>
          <a:p>
            <a:pPr lvl="1"/>
            <a:r>
              <a:rPr lang="en-US" dirty="0" smtClean="0"/>
              <a:t>Variations of unknowns</a:t>
            </a:r>
          </a:p>
          <a:p>
            <a:pPr lvl="1"/>
            <a:r>
              <a:rPr lang="en-US" dirty="0" smtClean="0"/>
              <a:t>Towards Big Data</a:t>
            </a:r>
          </a:p>
          <a:p>
            <a:pPr lvl="1"/>
            <a:endParaRPr lang="en-US" dirty="0" smtClean="0"/>
          </a:p>
          <a:p>
            <a:r>
              <a:rPr lang="en-US" dirty="0" smtClean="0"/>
              <a:t>Future Preparation</a:t>
            </a:r>
          </a:p>
          <a:p>
            <a:pPr lvl="1"/>
            <a:r>
              <a:rPr lang="en-US" dirty="0" smtClean="0"/>
              <a:t>Handling Individual data</a:t>
            </a:r>
          </a:p>
        </p:txBody>
      </p:sp>
      <p:sp>
        <p:nvSpPr>
          <p:cNvPr id="5" name="Rectangle 4"/>
          <p:cNvSpPr/>
          <p:nvPr/>
        </p:nvSpPr>
        <p:spPr>
          <a:xfrm>
            <a:off x="4343400" y="5029200"/>
            <a:ext cx="212353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UKPDS Conventional</a:t>
            </a:r>
            <a:endParaRPr lang="en-US" sz="2800" b="1" dirty="0">
              <a:latin typeface="Arial Narrow" pitchFamily="34" charset="0"/>
            </a:endParaRPr>
          </a:p>
        </p:txBody>
      </p:sp>
      <p:sp>
        <p:nvSpPr>
          <p:cNvPr id="7" name="Rectangle 6"/>
          <p:cNvSpPr/>
          <p:nvPr/>
        </p:nvSpPr>
        <p:spPr>
          <a:xfrm>
            <a:off x="6705600" y="50292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UKPDS Intensive</a:t>
            </a:r>
          </a:p>
        </p:txBody>
      </p:sp>
      <p:sp>
        <p:nvSpPr>
          <p:cNvPr id="10" name="Rectangle 9"/>
          <p:cNvSpPr/>
          <p:nvPr/>
        </p:nvSpPr>
        <p:spPr>
          <a:xfrm>
            <a:off x="4343400" y="2819400"/>
            <a:ext cx="151393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Default Diabetic</a:t>
            </a:r>
            <a:endParaRPr lang="en-US" sz="2800" b="1" dirty="0">
              <a:latin typeface="Arial Narrow" pitchFamily="34" charset="0"/>
            </a:endParaRPr>
          </a:p>
        </p:txBody>
      </p:sp>
      <p:sp>
        <p:nvSpPr>
          <p:cNvPr id="11" name="Rectangle 10"/>
          <p:cNvSpPr/>
          <p:nvPr/>
        </p:nvSpPr>
        <p:spPr>
          <a:xfrm>
            <a:off x="6019800" y="2819400"/>
            <a:ext cx="2743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ACR changes   with </a:t>
            </a:r>
            <a:r>
              <a:rPr lang="en-US" sz="2800" b="1" dirty="0" err="1" smtClean="0">
                <a:latin typeface="Arial Narrow" pitchFamily="34" charset="0"/>
              </a:rPr>
              <a:t>Albuminuria</a:t>
            </a:r>
            <a:endParaRPr lang="en-US" sz="2800" b="1" dirty="0" smtClean="0">
              <a:latin typeface="Arial Narrow" pitchFamily="34" charset="0"/>
            </a:endParaRPr>
          </a:p>
        </p:txBody>
      </p:sp>
      <p:sp>
        <p:nvSpPr>
          <p:cNvPr id="12" name="AutoShape 5"/>
          <p:cNvSpPr>
            <a:spLocks noChangeShapeType="1"/>
          </p:cNvSpPr>
          <p:nvPr/>
        </p:nvSpPr>
        <p:spPr bwMode="auto">
          <a:xfrm flipH="1">
            <a:off x="6553199" y="3733800"/>
            <a:ext cx="454325"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13" name="AutoShape 5"/>
          <p:cNvSpPr>
            <a:spLocks noChangeShapeType="1"/>
          </p:cNvSpPr>
          <p:nvPr/>
        </p:nvSpPr>
        <p:spPr bwMode="auto">
          <a:xfrm>
            <a:off x="4952999" y="3733800"/>
            <a:ext cx="454325"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14" name="Rectangle 13"/>
          <p:cNvSpPr/>
          <p:nvPr/>
        </p:nvSpPr>
        <p:spPr>
          <a:xfrm>
            <a:off x="4343400" y="4114800"/>
            <a:ext cx="441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KP Full</a:t>
            </a:r>
            <a:endParaRPr lang="en-US" sz="2800" b="1" dirty="0">
              <a:latin typeface="Arial Narrow" pitchFamily="34" charset="0"/>
            </a:endParaRPr>
          </a:p>
        </p:txBody>
      </p:sp>
      <p:sp>
        <p:nvSpPr>
          <p:cNvPr id="19" name="AutoShape 5"/>
          <p:cNvSpPr>
            <a:spLocks noChangeShapeType="1"/>
          </p:cNvSpPr>
          <p:nvPr/>
        </p:nvSpPr>
        <p:spPr bwMode="auto">
          <a:xfrm>
            <a:off x="7010400" y="4648200"/>
            <a:ext cx="454325"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20" name="AutoShape 5"/>
          <p:cNvSpPr>
            <a:spLocks noChangeShapeType="1"/>
          </p:cNvSpPr>
          <p:nvPr/>
        </p:nvSpPr>
        <p:spPr bwMode="auto">
          <a:xfrm flipH="1">
            <a:off x="5257800" y="4648200"/>
            <a:ext cx="454325"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28" name="Rectangle 27"/>
          <p:cNvSpPr/>
          <p:nvPr/>
        </p:nvSpPr>
        <p:spPr>
          <a:xfrm>
            <a:off x="4343400" y="4114800"/>
            <a:ext cx="441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NDR Full</a:t>
            </a:r>
            <a:endParaRPr lang="en-US" sz="2800" b="1" dirty="0">
              <a:latin typeface="Arial Narrow" pitchFamily="34" charset="0"/>
            </a:endParaRPr>
          </a:p>
        </p:txBody>
      </p:sp>
      <p:sp>
        <p:nvSpPr>
          <p:cNvPr id="29" name="Rectangle 28"/>
          <p:cNvSpPr/>
          <p:nvPr/>
        </p:nvSpPr>
        <p:spPr>
          <a:xfrm>
            <a:off x="4343400" y="4114800"/>
            <a:ext cx="441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CARDS Full</a:t>
            </a:r>
            <a:endParaRPr lang="en-US" sz="2800" b="1" dirty="0">
              <a:latin typeface="Arial Narrow" pitchFamily="34" charset="0"/>
            </a:endParaRPr>
          </a:p>
        </p:txBody>
      </p:sp>
      <p:sp>
        <p:nvSpPr>
          <p:cNvPr id="15" name="Rectangle 14"/>
          <p:cNvSpPr/>
          <p:nvPr/>
        </p:nvSpPr>
        <p:spPr>
          <a:xfrm>
            <a:off x="4343399" y="4114800"/>
            <a:ext cx="4419601"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UKPDS Full</a:t>
            </a:r>
            <a:endParaRPr lang="en-US" sz="2800" b="1" dirty="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up)">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500"/>
                                        <p:tgtEl>
                                          <p:spTgt spid="19"/>
                                        </p:tgtEl>
                                      </p:cBhvr>
                                    </p:animEffect>
                                  </p:childTnLst>
                                </p:cTn>
                              </p:par>
                            </p:childTnLst>
                          </p:cTn>
                        </p:par>
                        <p:par>
                          <p:cTn id="40" fill="hold">
                            <p:stCondLst>
                              <p:cond delay="1500"/>
                            </p:stCondLst>
                            <p:childTnLst>
                              <p:par>
                                <p:cTn id="41" presetID="22" presetClass="entr" presetSubtype="1"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2000"/>
                                        <p:tgtEl>
                                          <p:spTgt spid="19"/>
                                        </p:tgtEl>
                                      </p:cBhvr>
                                    </p:animEffect>
                                    <p:set>
                                      <p:cBhvr>
                                        <p:cTn id="48" dur="1" fill="hold">
                                          <p:stCondLst>
                                            <p:cond delay="1999"/>
                                          </p:stCondLst>
                                        </p:cTn>
                                        <p:tgtEl>
                                          <p:spTgt spid="19"/>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2000"/>
                                        <p:tgtEl>
                                          <p:spTgt spid="20"/>
                                        </p:tgtEl>
                                      </p:cBhvr>
                                    </p:animEffect>
                                    <p:set>
                                      <p:cBhvr>
                                        <p:cTn id="51" dur="1" fill="hold">
                                          <p:stCondLst>
                                            <p:cond delay="1999"/>
                                          </p:stCondLst>
                                        </p:cTn>
                                        <p:tgtEl>
                                          <p:spTgt spid="20"/>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2000"/>
                                        <p:tgtEl>
                                          <p:spTgt spid="5"/>
                                        </p:tgtEl>
                                      </p:cBhvr>
                                    </p:animEffect>
                                    <p:set>
                                      <p:cBhvr>
                                        <p:cTn id="54" dur="1" fill="hold">
                                          <p:stCondLst>
                                            <p:cond delay="1999"/>
                                          </p:stCondLst>
                                        </p:cTn>
                                        <p:tgtEl>
                                          <p:spTgt spid="5"/>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2000"/>
                                        <p:tgtEl>
                                          <p:spTgt spid="7"/>
                                        </p:tgtEl>
                                      </p:cBhvr>
                                    </p:animEffect>
                                    <p:set>
                                      <p:cBhvr>
                                        <p:cTn id="57" dur="1" fill="hold">
                                          <p:stCondLst>
                                            <p:cond delay="1999"/>
                                          </p:stCondLst>
                                        </p:cTn>
                                        <p:tgtEl>
                                          <p:spTgt spid="7"/>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15"/>
                                        </p:tgtEl>
                                        <p:attrNameLst>
                                          <p:attrName>style.visibility</p:attrName>
                                        </p:attrNameLst>
                                      </p:cBhvr>
                                      <p:to>
                                        <p:strVal val="hidden"/>
                                      </p:to>
                                    </p:set>
                                  </p:childTnLst>
                                </p:cTn>
                              </p:par>
                            </p:childTnLst>
                          </p:cTn>
                        </p:par>
                        <p:par>
                          <p:cTn id="62" fill="hold">
                            <p:stCondLst>
                              <p:cond delay="0"/>
                            </p:stCondLst>
                            <p:childTnLst>
                              <p:par>
                                <p:cTn id="63" presetID="22" presetClass="entr" presetSubtype="1"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up)">
                                      <p:cBhvr>
                                        <p:cTn id="65" dur="500"/>
                                        <p:tgtEl>
                                          <p:spTgt spid="14"/>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4"/>
                                        </p:tgtEl>
                                        <p:attrNameLst>
                                          <p:attrName>style.visibility</p:attrName>
                                        </p:attrNameLst>
                                      </p:cBhvr>
                                      <p:to>
                                        <p:strVal val="hidden"/>
                                      </p:to>
                                    </p:set>
                                  </p:childTnLst>
                                </p:cTn>
                              </p:par>
                            </p:childTnLst>
                          </p:cTn>
                        </p:par>
                        <p:par>
                          <p:cTn id="70" fill="hold">
                            <p:stCondLst>
                              <p:cond delay="0"/>
                            </p:stCondLst>
                            <p:childTnLst>
                              <p:par>
                                <p:cTn id="71" presetID="22" presetClass="entr" presetSubtype="1" fill="hold" grpId="0" nodeType="after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wipe(up)">
                                      <p:cBhvr>
                                        <p:cTn id="73" dur="500"/>
                                        <p:tgtEl>
                                          <p:spTgt spid="28"/>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28"/>
                                        </p:tgtEl>
                                        <p:attrNameLst>
                                          <p:attrName>style.visibility</p:attrName>
                                        </p:attrNameLst>
                                      </p:cBhvr>
                                      <p:to>
                                        <p:strVal val="hidden"/>
                                      </p:to>
                                    </p:set>
                                  </p:childTnLst>
                                </p:cTn>
                              </p:par>
                            </p:childTnLst>
                          </p:cTn>
                        </p:par>
                        <p:par>
                          <p:cTn id="78" fill="hold">
                            <p:stCondLst>
                              <p:cond delay="0"/>
                            </p:stCondLst>
                            <p:childTnLst>
                              <p:par>
                                <p:cTn id="79" presetID="22" presetClass="entr" presetSubtype="1"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up)">
                                      <p:cBhvr>
                                        <p:cTn id="8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7" grpId="0" animBg="1"/>
      <p:bldP spid="7" grpId="1" animBg="1"/>
      <p:bldP spid="10" grpId="0" animBg="1"/>
      <p:bldP spid="11" grpId="0" animBg="1"/>
      <p:bldP spid="12" grpId="0" animBg="1"/>
      <p:bldP spid="13" grpId="0" animBg="1"/>
      <p:bldP spid="14" grpId="0" animBg="1"/>
      <p:bldP spid="14" grpId="1" animBg="1"/>
      <p:bldP spid="19" grpId="0" animBg="1"/>
      <p:bldP spid="19" grpId="1" animBg="1"/>
      <p:bldP spid="20" grpId="0" animBg="1"/>
      <p:bldP spid="20" grpId="1" animBg="1"/>
      <p:bldP spid="28" grpId="0" animBg="1"/>
      <p:bldP spid="28" grpId="1" animBg="1"/>
      <p:bldP spid="29" grpId="0" animBg="1"/>
      <p:bldP spid="15" grpId="0" animBg="1"/>
      <p:bldP spid="15"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from Using Object Oriented Population Generation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Code Reusability</a:t>
            </a:r>
          </a:p>
          <a:p>
            <a:pPr lvl="1"/>
            <a:r>
              <a:rPr lang="en-US" dirty="0" smtClean="0"/>
              <a:t>Future error chances reduced </a:t>
            </a:r>
          </a:p>
          <a:p>
            <a:endParaRPr lang="en-US" dirty="0" smtClean="0"/>
          </a:p>
          <a:p>
            <a:r>
              <a:rPr lang="en-US" dirty="0" smtClean="0"/>
              <a:t>Efficiency:</a:t>
            </a:r>
          </a:p>
          <a:p>
            <a:pPr lvl="1"/>
            <a:r>
              <a:rPr lang="en-US" dirty="0" smtClean="0"/>
              <a:t>Code was reduced from 47k to 16k elements </a:t>
            </a:r>
          </a:p>
          <a:p>
            <a:endParaRPr lang="en-US" dirty="0" smtClean="0"/>
          </a:p>
          <a:p>
            <a:r>
              <a:rPr lang="en-US" dirty="0" smtClean="0"/>
              <a:t>Allows on the fly population combinations for easy testing of hypothesis</a:t>
            </a:r>
          </a:p>
          <a:p>
            <a:endParaRPr lang="en-US" dirty="0" smtClean="0"/>
          </a:p>
          <a:p>
            <a:r>
              <a:rPr lang="en-US" dirty="0" smtClean="0"/>
              <a:t>Future modeling capabilities</a:t>
            </a:r>
          </a:p>
          <a:p>
            <a:pPr lvl="1"/>
            <a:r>
              <a:rPr lang="en-US" dirty="0" smtClean="0"/>
              <a:t>Data inheritance may be possible in the farther future</a:t>
            </a:r>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Validating results :</a:t>
            </a:r>
          </a:p>
          <a:p>
            <a:pPr lvl="1"/>
            <a:r>
              <a:rPr lang="en-US" dirty="0" smtClean="0"/>
              <a:t> With Object Oriented population generation (Top)</a:t>
            </a:r>
          </a:p>
          <a:p>
            <a:pPr lvl="1"/>
            <a:endParaRPr lang="en-US" dirty="0" smtClean="0"/>
          </a:p>
          <a:p>
            <a:pPr lvl="1"/>
            <a:endParaRPr lang="en-US" dirty="0" smtClean="0"/>
          </a:p>
          <a:p>
            <a:pPr lvl="1"/>
            <a:endParaRPr lang="en-US" dirty="0" smtClean="0"/>
          </a:p>
          <a:p>
            <a:pPr lvl="1"/>
            <a:r>
              <a:rPr lang="en-US" dirty="0" smtClean="0"/>
              <a:t> Without Object Oriented population generation (Bottom)</a:t>
            </a:r>
          </a:p>
          <a:p>
            <a:pPr lvl="1"/>
            <a:r>
              <a:rPr lang="en-US" dirty="0" smtClean="0"/>
              <a:t>Rows represent 47x2 cohorts </a:t>
            </a:r>
          </a:p>
          <a:p>
            <a:pPr lvl="1"/>
            <a:r>
              <a:rPr lang="en-US" dirty="0" smtClean="0"/>
              <a:t>Columns represent 544 model variations</a:t>
            </a:r>
          </a:p>
          <a:p>
            <a:pPr lvl="1"/>
            <a:endParaRPr lang="en-US" dirty="0" smtClean="0"/>
          </a:p>
          <a:p>
            <a:r>
              <a:rPr lang="en-US" dirty="0" smtClean="0"/>
              <a:t>The big picture did not change</a:t>
            </a:r>
          </a:p>
          <a:p>
            <a:pPr lvl="1"/>
            <a:r>
              <a:rPr lang="en-US" dirty="0" smtClean="0"/>
              <a:t>Looking at details in small variations can be noticed</a:t>
            </a:r>
          </a:p>
        </p:txBody>
      </p:sp>
      <p:pic>
        <p:nvPicPr>
          <p:cNvPr id="27650" name="Picture 5"/>
          <p:cNvPicPr>
            <a:picLocks noChangeAspect="1" noChangeArrowheads="1"/>
          </p:cNvPicPr>
          <p:nvPr/>
        </p:nvPicPr>
        <p:blipFill>
          <a:blip r:embed="rId2" cstate="print"/>
          <a:srcRect/>
          <a:stretch>
            <a:fillRect/>
          </a:stretch>
        </p:blipFill>
        <p:spPr bwMode="auto">
          <a:xfrm>
            <a:off x="533400" y="2362200"/>
            <a:ext cx="7986270" cy="1066800"/>
          </a:xfrm>
          <a:prstGeom prst="rect">
            <a:avLst/>
          </a:prstGeom>
          <a:noFill/>
          <a:ln w="9525">
            <a:noFill/>
            <a:miter lim="800000"/>
            <a:headEnd/>
            <a:tailEnd/>
          </a:ln>
        </p:spPr>
      </p:pic>
      <p:sp>
        <p:nvSpPr>
          <p:cNvPr id="5" name="TextBox 4"/>
          <p:cNvSpPr txBox="1"/>
          <p:nvPr/>
        </p:nvSpPr>
        <p:spPr>
          <a:xfrm>
            <a:off x="0" y="6396335"/>
            <a:ext cx="7086600" cy="461665"/>
          </a:xfrm>
          <a:prstGeom prst="rect">
            <a:avLst/>
          </a:prstGeom>
          <a:noFill/>
        </p:spPr>
        <p:txBody>
          <a:bodyPr wrap="square" rtlCol="0">
            <a:spAutoFit/>
          </a:bodyPr>
          <a:lstStyle/>
          <a:p>
            <a:r>
              <a:rPr lang="en-US" sz="1200" dirty="0" smtClean="0"/>
              <a:t>Version 28 -  MIST_RefModel_2015_04_17_MATRIX_TraceBack.zip MIST 0.93.0.0</a:t>
            </a:r>
          </a:p>
          <a:p>
            <a:r>
              <a:rPr lang="en-US" sz="1200" dirty="0" smtClean="0"/>
              <a:t>Version 27 - MIST_RefModel_2014_10_21_MATRIX_TraceBack.zip MIST 0.92.0.0</a:t>
            </a:r>
            <a:endParaRPr lang="en-US" sz="12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Technological Improvement </a:t>
            </a:r>
            <a:br>
              <a:rPr lang="en-US" dirty="0" smtClean="0"/>
            </a:br>
            <a:r>
              <a:rPr lang="en-US" dirty="0" smtClean="0"/>
              <a:t> Time Line</a:t>
            </a:r>
            <a:endParaRPr lang="en-US" dirty="0"/>
          </a:p>
        </p:txBody>
      </p:sp>
      <p:sp>
        <p:nvSpPr>
          <p:cNvPr id="6" name="Content Placeholder 5"/>
          <p:cNvSpPr>
            <a:spLocks noGrp="1"/>
          </p:cNvSpPr>
          <p:nvPr>
            <p:ph idx="1"/>
          </p:nvPr>
        </p:nvSpPr>
        <p:spPr/>
        <p:txBody>
          <a:bodyPr>
            <a:normAutofit fontScale="77500" lnSpcReduction="20000"/>
          </a:bodyPr>
          <a:lstStyle/>
          <a:p>
            <a:pPr lvl="2"/>
            <a:endParaRPr lang="en-US" dirty="0" smtClean="0"/>
          </a:p>
          <a:p>
            <a:r>
              <a:rPr lang="en-US" dirty="0" smtClean="0"/>
              <a:t>2012: Start</a:t>
            </a:r>
          </a:p>
          <a:p>
            <a:endParaRPr lang="en-US" dirty="0" smtClean="0"/>
          </a:p>
          <a:p>
            <a:r>
              <a:rPr lang="en-US" dirty="0" smtClean="0"/>
              <a:t>2013: High Performance Computing and Cloud Computing</a:t>
            </a:r>
          </a:p>
          <a:p>
            <a:endParaRPr lang="en-US" dirty="0" smtClean="0"/>
          </a:p>
          <a:p>
            <a:r>
              <a:rPr lang="en-US" dirty="0" smtClean="0"/>
              <a:t>2014: Evolutionary Computation for Population Generation</a:t>
            </a:r>
          </a:p>
          <a:p>
            <a:endParaRPr lang="en-US" dirty="0" smtClean="0"/>
          </a:p>
          <a:p>
            <a:r>
              <a:rPr lang="en-US" dirty="0" smtClean="0"/>
              <a:t>2015: Object Oriented Population Generation</a:t>
            </a:r>
          </a:p>
          <a:p>
            <a:endParaRPr lang="en-US" dirty="0" smtClean="0"/>
          </a:p>
          <a:p>
            <a:r>
              <a:rPr lang="en-US" dirty="0" smtClean="0"/>
              <a:t>What is next?</a:t>
            </a:r>
            <a:endParaRPr lang="en-US" dirty="0" smtClean="0"/>
          </a:p>
          <a:p>
            <a:pPr lvl="1"/>
            <a:endParaRPr lang="en-US" dirty="0" smtClean="0"/>
          </a:p>
          <a:p>
            <a:pPr lvl="1">
              <a:buNone/>
            </a:pPr>
            <a:r>
              <a:rPr lang="en-US" dirty="0" smtClean="0"/>
              <a:t> </a:t>
            </a:r>
          </a:p>
          <a:p>
            <a:pPr lvl="2">
              <a:buNone/>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2000" fill="hold"/>
                                        <p:tgtEl>
                                          <p:spTgt spid="6">
                                            <p:txEl>
                                              <p:pRg st="1" end="1"/>
                                            </p:txEl>
                                          </p:spTgt>
                                        </p:tgtEl>
                                        <p:attrNameLst>
                                          <p:attrName>style.color</p:attrName>
                                        </p:attrNameLst>
                                      </p:cBhvr>
                                      <p:to>
                                        <a:srgbClr val="EAEAEA"/>
                                      </p:to>
                                    </p:animClr>
                                  </p:childTnLst>
                                </p:cTn>
                              </p:par>
                              <p:par>
                                <p:cTn id="7" presetID="3" presetClass="emph" presetSubtype="2" fill="hold" nodeType="withEffect">
                                  <p:stCondLst>
                                    <p:cond delay="0"/>
                                  </p:stCondLst>
                                  <p:childTnLst>
                                    <p:animClr clrSpc="rgb">
                                      <p:cBhvr override="childStyle">
                                        <p:cTn id="8" dur="2000" fill="hold"/>
                                        <p:tgtEl>
                                          <p:spTgt spid="6">
                                            <p:txEl>
                                              <p:pRg st="3" end="3"/>
                                            </p:txEl>
                                          </p:spTgt>
                                        </p:tgtEl>
                                        <p:attrNameLst>
                                          <p:attrName>style.color</p:attrName>
                                        </p:attrNameLst>
                                      </p:cBhvr>
                                      <p:to>
                                        <a:srgbClr val="EAEAEA"/>
                                      </p:to>
                                    </p:animClr>
                                  </p:childTnLst>
                                </p:cTn>
                              </p:par>
                              <p:par>
                                <p:cTn id="9" presetID="3" presetClass="emph" presetSubtype="2" fill="hold" nodeType="withEffect">
                                  <p:stCondLst>
                                    <p:cond delay="0"/>
                                  </p:stCondLst>
                                  <p:childTnLst>
                                    <p:animClr clrSpc="rgb">
                                      <p:cBhvr override="childStyle">
                                        <p:cTn id="10" dur="2000" fill="hold"/>
                                        <p:tgtEl>
                                          <p:spTgt spid="6">
                                            <p:txEl>
                                              <p:pRg st="5" end="5"/>
                                            </p:txEl>
                                          </p:spTgt>
                                        </p:tgtEl>
                                        <p:attrNameLst>
                                          <p:attrName>style.color</p:attrName>
                                        </p:attrNameLst>
                                      </p:cBhvr>
                                      <p:to>
                                        <a:srgbClr val="EAEAEA"/>
                                      </p:to>
                                    </p:animClr>
                                  </p:childTnLst>
                                </p:cTn>
                              </p:par>
                              <p:par>
                                <p:cTn id="11" presetID="3" presetClass="emph" presetSubtype="2" fill="hold" nodeType="withEffect">
                                  <p:stCondLst>
                                    <p:cond delay="0"/>
                                  </p:stCondLst>
                                  <p:childTnLst>
                                    <p:animClr clrSpc="rgb">
                                      <p:cBhvr override="childStyle">
                                        <p:cTn id="12" dur="2000" fill="hold"/>
                                        <p:tgtEl>
                                          <p:spTgt spid="6">
                                            <p:txEl>
                                              <p:pRg st="7" end="7"/>
                                            </p:txEl>
                                          </p:spTgt>
                                        </p:tgtEl>
                                        <p:attrNameLst>
                                          <p:attrName>style.color</p:attrName>
                                        </p:attrNameLst>
                                      </p:cBhvr>
                                      <p:to>
                                        <a:srgbClr val="EAEAEA"/>
                                      </p:to>
                                    </p:animClr>
                                  </p:childTnLst>
                                </p:cTn>
                              </p:par>
                            </p:childTnLst>
                          </p:cTn>
                        </p:par>
                        <p:par>
                          <p:cTn id="13" fill="hold">
                            <p:stCondLst>
                              <p:cond delay="2000"/>
                            </p:stCondLst>
                            <p:childTnLst>
                              <p:par>
                                <p:cTn id="14" presetID="22" presetClass="entr" presetSubtype="8" fill="hold" nodeType="afterEffect">
                                  <p:stCondLst>
                                    <p:cond delay="0"/>
                                  </p:stCondLst>
                                  <p:childTnLst>
                                    <p:set>
                                      <p:cBhvr>
                                        <p:cTn id="15" dur="1" fill="hold">
                                          <p:stCondLst>
                                            <p:cond delay="0"/>
                                          </p:stCondLst>
                                        </p:cTn>
                                        <p:tgtEl>
                                          <p:spTgt spid="6">
                                            <p:txEl>
                                              <p:pRg st="9" end="9"/>
                                            </p:txEl>
                                          </p:spTgt>
                                        </p:tgtEl>
                                        <p:attrNameLst>
                                          <p:attrName>style.visibility</p:attrName>
                                        </p:attrNameLst>
                                      </p:cBhvr>
                                      <p:to>
                                        <p:strVal val="visible"/>
                                      </p:to>
                                    </p:set>
                                    <p:animEffect transition="in" filter="wipe(left)">
                                      <p:cBhvr>
                                        <p:cTn id="16"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Foreseeable Future Trends</a:t>
            </a:r>
            <a:endParaRPr lang="en-US" dirty="0"/>
          </a:p>
        </p:txBody>
      </p:sp>
      <p:sp>
        <p:nvSpPr>
          <p:cNvPr id="3" name="Content Placeholder 2"/>
          <p:cNvSpPr>
            <a:spLocks noGrp="1"/>
          </p:cNvSpPr>
          <p:nvPr>
            <p:ph idx="1"/>
          </p:nvPr>
        </p:nvSpPr>
        <p:spPr/>
        <p:txBody>
          <a:bodyPr>
            <a:normAutofit fontScale="92500"/>
          </a:bodyPr>
          <a:lstStyle/>
          <a:p>
            <a:r>
              <a:rPr lang="en-US" dirty="0" smtClean="0"/>
              <a:t>Code Optimization</a:t>
            </a:r>
          </a:p>
          <a:p>
            <a:pPr lvl="1"/>
            <a:r>
              <a:rPr lang="en-US" dirty="0" smtClean="0"/>
              <a:t>Improved speed</a:t>
            </a:r>
          </a:p>
          <a:p>
            <a:pPr lvl="1"/>
            <a:r>
              <a:rPr lang="en-US" dirty="0" err="1" smtClean="0"/>
              <a:t>Numba</a:t>
            </a:r>
            <a:r>
              <a:rPr lang="en-US" dirty="0" smtClean="0"/>
              <a:t>? </a:t>
            </a:r>
            <a:r>
              <a:rPr lang="en-US" dirty="0" err="1" smtClean="0"/>
              <a:t>PyTran</a:t>
            </a:r>
            <a:r>
              <a:rPr lang="en-US" dirty="0" smtClean="0"/>
              <a:t>? </a:t>
            </a:r>
            <a:r>
              <a:rPr lang="en-US" dirty="0" err="1" smtClean="0"/>
              <a:t>Cython</a:t>
            </a:r>
            <a:r>
              <a:rPr lang="en-US" dirty="0" smtClean="0"/>
              <a:t>?</a:t>
            </a:r>
          </a:p>
          <a:p>
            <a:pPr lvl="1"/>
            <a:endParaRPr lang="en-US" dirty="0" smtClean="0"/>
          </a:p>
          <a:p>
            <a:r>
              <a:rPr lang="en-US" dirty="0" smtClean="0"/>
              <a:t>Optimization of best model</a:t>
            </a:r>
          </a:p>
          <a:p>
            <a:pPr lvl="1"/>
            <a:r>
              <a:rPr lang="en-US" dirty="0" smtClean="0"/>
              <a:t>Computational wall was reached</a:t>
            </a:r>
          </a:p>
          <a:p>
            <a:pPr lvl="1"/>
            <a:r>
              <a:rPr lang="en-US" dirty="0" smtClean="0"/>
              <a:t>Move to continuous space of models </a:t>
            </a:r>
          </a:p>
          <a:p>
            <a:pPr lvl="1"/>
            <a:r>
              <a:rPr lang="en-US" dirty="0" smtClean="0"/>
              <a:t>Use optimization techniques to deduce best models</a:t>
            </a:r>
          </a:p>
          <a:p>
            <a:pPr lvl="1"/>
            <a:r>
              <a:rPr lang="en-US" dirty="0" smtClean="0"/>
              <a:t>Somewhat similar to Ensemble models</a:t>
            </a:r>
          </a:p>
          <a:p>
            <a:pPr lvl="1">
              <a:buNone/>
            </a:pP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Foreseeable Future Trends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hlinkClick r:id="rId2"/>
              </a:rPr>
              <a:t>www.clinicaltrials.gov</a:t>
            </a:r>
            <a:endParaRPr lang="en-US" dirty="0" smtClean="0"/>
          </a:p>
          <a:p>
            <a:pPr lvl="1"/>
            <a:endParaRPr lang="en-US" dirty="0" smtClean="0"/>
          </a:p>
          <a:p>
            <a:pPr lvl="1"/>
            <a:r>
              <a:rPr lang="en-US" dirty="0" smtClean="0"/>
              <a:t>Public access</a:t>
            </a:r>
          </a:p>
          <a:p>
            <a:pPr lvl="1"/>
            <a:r>
              <a:rPr lang="en-US" dirty="0" smtClean="0"/>
              <a:t>On 7-April-2015 listed 187,653 studies with locations in all 50 states and in 189 countries.</a:t>
            </a:r>
          </a:p>
          <a:p>
            <a:pPr lvl="1"/>
            <a:r>
              <a:rPr lang="en-US" dirty="0" smtClean="0"/>
              <a:t>Skeleton data</a:t>
            </a:r>
          </a:p>
          <a:p>
            <a:pPr lvl="1"/>
            <a:r>
              <a:rPr lang="en-US" dirty="0" smtClean="0"/>
              <a:t>Points to paper publications with study summary data</a:t>
            </a:r>
          </a:p>
          <a:p>
            <a:pPr lvl="1"/>
            <a:r>
              <a:rPr lang="en-US" dirty="0" smtClean="0"/>
              <a:t>Continues growing by size regularly as trials finish</a:t>
            </a:r>
          </a:p>
          <a:p>
            <a:pPr lvl="1"/>
            <a:r>
              <a:rPr lang="en-US" dirty="0" smtClean="0"/>
              <a:t>Some Studies with Summary results are already available</a:t>
            </a:r>
          </a:p>
          <a:p>
            <a:pPr lvl="1"/>
            <a:r>
              <a:rPr lang="en-US" dirty="0" smtClean="0"/>
              <a:t>How to handle older study data:</a:t>
            </a:r>
          </a:p>
          <a:p>
            <a:pPr lvl="2"/>
            <a:r>
              <a:rPr lang="en-US" dirty="0" smtClean="0"/>
              <a:t>Perhaps Google Tables be available for these clinical trial reports?  See </a:t>
            </a:r>
            <a:r>
              <a:rPr lang="en-US" dirty="0" err="1" smtClean="0"/>
              <a:t>SummerSim</a:t>
            </a:r>
            <a:r>
              <a:rPr lang="en-US" dirty="0" smtClean="0"/>
              <a:t> 2014 Key Note by </a:t>
            </a:r>
            <a:r>
              <a:rPr lang="en-US" dirty="0" err="1" smtClean="0"/>
              <a:t>Alon</a:t>
            </a:r>
            <a:r>
              <a:rPr lang="en-US" dirty="0" smtClean="0"/>
              <a:t> Halevy for Google Research Fusion Tables</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fontScale="40000" lnSpcReduction="20000"/>
          </a:bodyPr>
          <a:lstStyle/>
          <a:p>
            <a:r>
              <a:rPr lang="en-US" b="1" dirty="0" smtClean="0"/>
              <a:t>Deanna J.M. </a:t>
            </a:r>
            <a:r>
              <a:rPr lang="en-US" b="1" dirty="0" err="1" smtClean="0"/>
              <a:t>Isaman</a:t>
            </a:r>
            <a:r>
              <a:rPr lang="en-US" b="1" dirty="0" smtClean="0"/>
              <a:t> </a:t>
            </a:r>
            <a:r>
              <a:rPr lang="en-US" dirty="0" smtClean="0"/>
              <a:t>- who is the spirit behind the great ideas. She taught me my first steps in disease modeling</a:t>
            </a:r>
          </a:p>
          <a:p>
            <a:endParaRPr lang="en-US" b="1" dirty="0" smtClean="0"/>
          </a:p>
          <a:p>
            <a:r>
              <a:rPr lang="en-US" b="1" dirty="0" smtClean="0"/>
              <a:t>Morton Brown</a:t>
            </a:r>
            <a:r>
              <a:rPr lang="en-US" dirty="0" smtClean="0"/>
              <a:t> &amp; </a:t>
            </a:r>
            <a:r>
              <a:rPr lang="en-US" b="1" dirty="0" smtClean="0"/>
              <a:t>William H. Herman </a:t>
            </a:r>
            <a:r>
              <a:rPr lang="en-US" dirty="0" smtClean="0"/>
              <a:t>– for  guidance, critical feedback, and growth environment</a:t>
            </a:r>
          </a:p>
          <a:p>
            <a:endParaRPr lang="en-US" dirty="0" smtClean="0"/>
          </a:p>
          <a:p>
            <a:r>
              <a:rPr lang="en-US" b="1" dirty="0" smtClean="0"/>
              <a:t>Aaron Garrett </a:t>
            </a:r>
            <a:r>
              <a:rPr lang="en-US" dirty="0" smtClean="0"/>
              <a:t>– for his responsiveness and help with starting with </a:t>
            </a:r>
            <a:r>
              <a:rPr lang="en-US" dirty="0" err="1" smtClean="0"/>
              <a:t>Inspyred</a:t>
            </a:r>
            <a:r>
              <a:rPr lang="en-US" dirty="0" smtClean="0"/>
              <a:t> – he saved me at least a months work if not two by sending me solution code within one day.</a:t>
            </a:r>
          </a:p>
          <a:p>
            <a:endParaRPr lang="en-US" b="1" dirty="0" smtClean="0"/>
          </a:p>
          <a:p>
            <a:r>
              <a:rPr lang="en-US" b="1" dirty="0" smtClean="0"/>
              <a:t>Continuum Analytics </a:t>
            </a:r>
            <a:r>
              <a:rPr lang="en-US" dirty="0" smtClean="0"/>
              <a:t>and specifically:</a:t>
            </a:r>
          </a:p>
          <a:p>
            <a:pPr lvl="1"/>
            <a:r>
              <a:rPr lang="en-US" b="1" dirty="0" smtClean="0"/>
              <a:t>Benjamin </a:t>
            </a:r>
            <a:r>
              <a:rPr lang="en-US" b="1" dirty="0" err="1" smtClean="0"/>
              <a:t>Zeitler</a:t>
            </a:r>
            <a:r>
              <a:rPr lang="en-US" b="1" dirty="0" smtClean="0"/>
              <a:t> </a:t>
            </a:r>
            <a:r>
              <a:rPr lang="en-US" dirty="0" smtClean="0"/>
              <a:t>for creating the cloud AMI</a:t>
            </a:r>
          </a:p>
          <a:p>
            <a:pPr lvl="1"/>
            <a:r>
              <a:rPr lang="en-US" b="1" dirty="0" err="1" smtClean="0"/>
              <a:t>Ilan</a:t>
            </a:r>
            <a:r>
              <a:rPr lang="en-US" b="1" dirty="0" smtClean="0"/>
              <a:t> Schnell </a:t>
            </a:r>
            <a:r>
              <a:rPr lang="en-US" dirty="0" smtClean="0"/>
              <a:t>for his work on Anaconda.</a:t>
            </a:r>
          </a:p>
          <a:p>
            <a:endParaRPr lang="en-US" dirty="0" smtClean="0"/>
          </a:p>
          <a:p>
            <a:r>
              <a:rPr lang="en-US" dirty="0" smtClean="0"/>
              <a:t>All those who developed free software used and supported it: including Python, Anaconda, </a:t>
            </a:r>
            <a:r>
              <a:rPr lang="en-US" dirty="0" err="1" smtClean="0"/>
              <a:t>Spyder</a:t>
            </a:r>
            <a:r>
              <a:rPr lang="en-US" dirty="0" smtClean="0"/>
              <a:t>, </a:t>
            </a:r>
            <a:r>
              <a:rPr lang="en-US" dirty="0" err="1" smtClean="0"/>
              <a:t>numpy</a:t>
            </a:r>
            <a:r>
              <a:rPr lang="en-US" dirty="0" smtClean="0"/>
              <a:t>, </a:t>
            </a:r>
            <a:r>
              <a:rPr lang="en-US" dirty="0" err="1" smtClean="0"/>
              <a:t>SciPy</a:t>
            </a:r>
            <a:r>
              <a:rPr lang="en-US" dirty="0" smtClean="0"/>
              <a:t>, nose, </a:t>
            </a:r>
            <a:r>
              <a:rPr lang="en-US" dirty="0" err="1" smtClean="0"/>
              <a:t>winpdb</a:t>
            </a:r>
            <a:r>
              <a:rPr lang="en-US" dirty="0" smtClean="0"/>
              <a:t>, Star Cluster, </a:t>
            </a:r>
            <a:r>
              <a:rPr lang="en-US" dirty="0" err="1" smtClean="0"/>
              <a:t>Ubuntu</a:t>
            </a:r>
            <a:r>
              <a:rPr lang="en-US" dirty="0" smtClean="0"/>
              <a:t>, Sun Grid Engine</a:t>
            </a:r>
          </a:p>
          <a:p>
            <a:endParaRPr lang="en-US" dirty="0" smtClean="0"/>
          </a:p>
          <a:p>
            <a:r>
              <a:rPr lang="en-US" dirty="0" smtClean="0"/>
              <a:t>The legacy IEST modeling  framework was supported by the Biostatistics and Economic Modeling Core of the MDRTC (P60DK020572) and by the Methods and Measurement Core of the MCDTR (P30DK092926), both funded by the National Institute of Diabetes and Digestive and Kidney Diseases. The modeling framework was initially defined as GPL and was funded by Chronic Disease Modeling for Clinical Research Innovations grant (R21DK075077) from the same institute. MIST is based on IEST.</a:t>
            </a:r>
          </a:p>
          <a:p>
            <a:endParaRPr lang="en-US" b="1" dirty="0" smtClean="0"/>
          </a:p>
          <a:p>
            <a:r>
              <a:rPr lang="en-US" b="1" dirty="0" smtClean="0"/>
              <a:t>The Reference Model and MIST were developed independently without financial support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for </a:t>
            </a:r>
            <a:br>
              <a:rPr lang="en-US" dirty="0" smtClean="0"/>
            </a:br>
            <a:r>
              <a:rPr lang="en-US" dirty="0" smtClean="0"/>
              <a:t>Disease Progression</a:t>
            </a:r>
            <a:endParaRPr lang="en-US" sz="2200" i="1" dirty="0">
              <a:solidFill>
                <a:srgbClr val="0000FF"/>
              </a:solidFill>
            </a:endParaRPr>
          </a:p>
        </p:txBody>
      </p:sp>
      <p:sp>
        <p:nvSpPr>
          <p:cNvPr id="3" name="Content Placeholder 2"/>
          <p:cNvSpPr>
            <a:spLocks noGrp="1"/>
          </p:cNvSpPr>
          <p:nvPr>
            <p:ph idx="1"/>
          </p:nvPr>
        </p:nvSpPr>
        <p:spPr/>
        <p:txBody>
          <a:bodyPr>
            <a:normAutofit fontScale="40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3500" dirty="0" smtClean="0"/>
              <a:t>Built from literature references and hence the name: The Reference Model</a:t>
            </a:r>
          </a:p>
          <a:p>
            <a:r>
              <a:rPr lang="en-US" sz="3500" dirty="0" smtClean="0"/>
              <a:t>Compares equations to populations from multiple studies /clinical trials</a:t>
            </a:r>
          </a:p>
          <a:p>
            <a:r>
              <a:rPr lang="en-US" sz="3500" dirty="0" smtClean="0"/>
              <a:t>A League / Consumers Report for disease models</a:t>
            </a:r>
          </a:p>
          <a:p>
            <a:r>
              <a:rPr lang="en-US" sz="3500" dirty="0" smtClean="0"/>
              <a:t>Current version deals with diabetic populations</a:t>
            </a:r>
          </a:p>
          <a:p>
            <a:endParaRPr lang="en-US" dirty="0" smtClean="0"/>
          </a:p>
        </p:txBody>
      </p:sp>
      <p:sp>
        <p:nvSpPr>
          <p:cNvPr id="4" name="Rounded Rectangle 3"/>
          <p:cNvSpPr/>
          <p:nvPr/>
        </p:nvSpPr>
        <p:spPr>
          <a:xfrm>
            <a:off x="1676400" y="1752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ecision 4"/>
          <p:cNvSpPr/>
          <p:nvPr/>
        </p:nvSpPr>
        <p:spPr>
          <a:xfrm>
            <a:off x="28956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25908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288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36576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624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49530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3276600" y="1905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276600" y="1905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34000" y="1905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505200" y="2438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676400" y="2895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28956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8288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36576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624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49530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3276600" y="3048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34000" y="3048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505200" y="3581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676400" y="40386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25908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8288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28956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1524000" y="4419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524000" y="3505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524000" y="2362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5240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705600" y="3124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056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715000" y="2362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715000" y="3505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3657600" y="4419600"/>
            <a:ext cx="3048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010400" y="2971800"/>
            <a:ext cx="7620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5638800" y="1752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CHD</a:t>
            </a:r>
            <a:endParaRPr lang="en-US" sz="1000" dirty="0">
              <a:solidFill>
                <a:srgbClr val="00B050"/>
              </a:solidFill>
            </a:endParaRPr>
          </a:p>
        </p:txBody>
      </p:sp>
      <p:sp>
        <p:nvSpPr>
          <p:cNvPr id="42" name="Rectangle 41"/>
          <p:cNvSpPr/>
          <p:nvPr/>
        </p:nvSpPr>
        <p:spPr>
          <a:xfrm>
            <a:off x="5638800" y="2895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Stroke</a:t>
            </a:r>
            <a:endParaRPr lang="en-US" sz="1000" dirty="0">
              <a:solidFill>
                <a:srgbClr val="00B050"/>
              </a:solidFill>
            </a:endParaRPr>
          </a:p>
        </p:txBody>
      </p:sp>
      <p:sp>
        <p:nvSpPr>
          <p:cNvPr id="43" name="Rectangle 42"/>
          <p:cNvSpPr/>
          <p:nvPr/>
        </p:nvSpPr>
        <p:spPr>
          <a:xfrm>
            <a:off x="3505200" y="40386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Competing Mortality</a:t>
            </a:r>
            <a:endParaRPr lang="en-US" sz="1000" dirty="0">
              <a:solidFill>
                <a:srgbClr val="00B050"/>
              </a:solidFill>
            </a:endParaRPr>
          </a:p>
        </p:txBody>
      </p:sp>
      <p:sp>
        <p:nvSpPr>
          <p:cNvPr id="44" name="TextBox 43"/>
          <p:cNvSpPr txBox="1"/>
          <p:nvPr/>
        </p:nvSpPr>
        <p:spPr>
          <a:xfrm>
            <a:off x="2514600" y="1676400"/>
            <a:ext cx="276038" cy="338554"/>
          </a:xfrm>
          <a:prstGeom prst="rect">
            <a:avLst/>
          </a:prstGeom>
          <a:noFill/>
        </p:spPr>
        <p:txBody>
          <a:bodyPr wrap="square" rtlCol="0">
            <a:spAutoFit/>
          </a:bodyPr>
          <a:lstStyle/>
          <a:p>
            <a:r>
              <a:rPr lang="en-US" sz="1600" b="1" dirty="0" smtClean="0">
                <a:solidFill>
                  <a:srgbClr val="7030A0"/>
                </a:solidFill>
              </a:rPr>
              <a:t>A</a:t>
            </a:r>
          </a:p>
        </p:txBody>
      </p:sp>
      <p:sp>
        <p:nvSpPr>
          <p:cNvPr id="45" name="TextBox 44"/>
          <p:cNvSpPr txBox="1"/>
          <p:nvPr/>
        </p:nvSpPr>
        <p:spPr>
          <a:xfrm>
            <a:off x="2895600" y="1676400"/>
            <a:ext cx="276038" cy="338554"/>
          </a:xfrm>
          <a:prstGeom prst="rect">
            <a:avLst/>
          </a:prstGeom>
          <a:noFill/>
        </p:spPr>
        <p:txBody>
          <a:bodyPr wrap="square" rtlCol="0">
            <a:spAutoFit/>
          </a:bodyPr>
          <a:lstStyle/>
          <a:p>
            <a:r>
              <a:rPr lang="en-US" sz="1600" b="1" dirty="0" smtClean="0">
                <a:solidFill>
                  <a:srgbClr val="7030A0"/>
                </a:solidFill>
              </a:rPr>
              <a:t>B</a:t>
            </a:r>
          </a:p>
        </p:txBody>
      </p:sp>
      <p:sp>
        <p:nvSpPr>
          <p:cNvPr id="47" name="TextBox 46"/>
          <p:cNvSpPr txBox="1"/>
          <p:nvPr/>
        </p:nvSpPr>
        <p:spPr>
          <a:xfrm>
            <a:off x="2895600" y="2023646"/>
            <a:ext cx="276038" cy="338554"/>
          </a:xfrm>
          <a:prstGeom prst="rect">
            <a:avLst/>
          </a:prstGeom>
          <a:noFill/>
        </p:spPr>
        <p:txBody>
          <a:bodyPr wrap="square" rtlCol="0">
            <a:spAutoFit/>
          </a:bodyPr>
          <a:lstStyle/>
          <a:p>
            <a:r>
              <a:rPr lang="en-US" sz="1600" b="1" dirty="0" smtClean="0">
                <a:solidFill>
                  <a:srgbClr val="7030A0"/>
                </a:solidFill>
              </a:rPr>
              <a:t>C</a:t>
            </a:r>
          </a:p>
        </p:txBody>
      </p:sp>
      <p:sp>
        <p:nvSpPr>
          <p:cNvPr id="48" name="TextBox 47"/>
          <p:cNvSpPr txBox="1"/>
          <p:nvPr/>
        </p:nvSpPr>
        <p:spPr>
          <a:xfrm>
            <a:off x="2514600" y="2023646"/>
            <a:ext cx="276038" cy="338554"/>
          </a:xfrm>
          <a:prstGeom prst="rect">
            <a:avLst/>
          </a:prstGeom>
          <a:noFill/>
        </p:spPr>
        <p:txBody>
          <a:bodyPr wrap="square" rtlCol="0">
            <a:spAutoFit/>
          </a:bodyPr>
          <a:lstStyle/>
          <a:p>
            <a:r>
              <a:rPr lang="en-US" sz="1600" b="1" dirty="0" smtClean="0">
                <a:solidFill>
                  <a:srgbClr val="7030A0"/>
                </a:solidFill>
              </a:rPr>
              <a:t>D</a:t>
            </a:r>
          </a:p>
        </p:txBody>
      </p:sp>
      <p:sp>
        <p:nvSpPr>
          <p:cNvPr id="53" name="Arc 52"/>
          <p:cNvSpPr/>
          <p:nvPr/>
        </p:nvSpPr>
        <p:spPr>
          <a:xfrm>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4" name="Arc 53"/>
          <p:cNvSpPr/>
          <p:nvPr/>
        </p:nvSpPr>
        <p:spPr>
          <a:xfrm rot="54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5" name="Arc 54"/>
          <p:cNvSpPr/>
          <p:nvPr/>
        </p:nvSpPr>
        <p:spPr>
          <a:xfrm rot="108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6" name="Arc 55"/>
          <p:cNvSpPr/>
          <p:nvPr/>
        </p:nvSpPr>
        <p:spPr>
          <a:xfrm rot="162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cxnSp>
        <p:nvCxnSpPr>
          <p:cNvPr id="66" name="Straight Arrow Connector 65"/>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2514600" y="2819400"/>
            <a:ext cx="276038" cy="338554"/>
          </a:xfrm>
          <a:prstGeom prst="rect">
            <a:avLst/>
          </a:prstGeom>
          <a:noFill/>
        </p:spPr>
        <p:txBody>
          <a:bodyPr wrap="square" rtlCol="0">
            <a:spAutoFit/>
          </a:bodyPr>
          <a:lstStyle/>
          <a:p>
            <a:r>
              <a:rPr lang="en-US" sz="1600" b="1" dirty="0" smtClean="0">
                <a:solidFill>
                  <a:srgbClr val="7030A0"/>
                </a:solidFill>
              </a:rPr>
              <a:t>E</a:t>
            </a:r>
          </a:p>
        </p:txBody>
      </p:sp>
      <p:sp>
        <p:nvSpPr>
          <p:cNvPr id="100" name="TextBox 99"/>
          <p:cNvSpPr txBox="1"/>
          <p:nvPr/>
        </p:nvSpPr>
        <p:spPr>
          <a:xfrm>
            <a:off x="2895600" y="2819400"/>
            <a:ext cx="276038" cy="338554"/>
          </a:xfrm>
          <a:prstGeom prst="rect">
            <a:avLst/>
          </a:prstGeom>
          <a:noFill/>
        </p:spPr>
        <p:txBody>
          <a:bodyPr wrap="square" rtlCol="0">
            <a:spAutoFit/>
          </a:bodyPr>
          <a:lstStyle/>
          <a:p>
            <a:r>
              <a:rPr lang="en-US" sz="1600" b="1" dirty="0" smtClean="0">
                <a:solidFill>
                  <a:srgbClr val="7030A0"/>
                </a:solidFill>
              </a:rPr>
              <a:t>F</a:t>
            </a:r>
          </a:p>
        </p:txBody>
      </p:sp>
      <p:sp>
        <p:nvSpPr>
          <p:cNvPr id="101" name="TextBox 100"/>
          <p:cNvSpPr txBox="1"/>
          <p:nvPr/>
        </p:nvSpPr>
        <p:spPr>
          <a:xfrm>
            <a:off x="2895600" y="3166646"/>
            <a:ext cx="276038" cy="338554"/>
          </a:xfrm>
          <a:prstGeom prst="rect">
            <a:avLst/>
          </a:prstGeom>
          <a:noFill/>
        </p:spPr>
        <p:txBody>
          <a:bodyPr wrap="square" rtlCol="0">
            <a:spAutoFit/>
          </a:bodyPr>
          <a:lstStyle/>
          <a:p>
            <a:r>
              <a:rPr lang="en-US" sz="1600" b="1" dirty="0" smtClean="0">
                <a:solidFill>
                  <a:srgbClr val="7030A0"/>
                </a:solidFill>
              </a:rPr>
              <a:t>G</a:t>
            </a:r>
          </a:p>
        </p:txBody>
      </p:sp>
      <p:sp>
        <p:nvSpPr>
          <p:cNvPr id="102" name="TextBox 101"/>
          <p:cNvSpPr txBox="1"/>
          <p:nvPr/>
        </p:nvSpPr>
        <p:spPr>
          <a:xfrm>
            <a:off x="2514600" y="3166646"/>
            <a:ext cx="276038" cy="338554"/>
          </a:xfrm>
          <a:prstGeom prst="rect">
            <a:avLst/>
          </a:prstGeom>
          <a:noFill/>
        </p:spPr>
        <p:txBody>
          <a:bodyPr wrap="square" rtlCol="0">
            <a:spAutoFit/>
          </a:bodyPr>
          <a:lstStyle/>
          <a:p>
            <a:r>
              <a:rPr lang="en-US" sz="1600" b="1" dirty="0" smtClean="0">
                <a:solidFill>
                  <a:srgbClr val="7030A0"/>
                </a:solidFill>
              </a:rPr>
              <a:t>H</a:t>
            </a:r>
          </a:p>
        </p:txBody>
      </p:sp>
      <p:sp>
        <p:nvSpPr>
          <p:cNvPr id="103" name="Arc 102"/>
          <p:cNvSpPr/>
          <p:nvPr/>
        </p:nvSpPr>
        <p:spPr>
          <a:xfrm>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4" name="Arc 103"/>
          <p:cNvSpPr/>
          <p:nvPr/>
        </p:nvSpPr>
        <p:spPr>
          <a:xfrm rot="54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5" name="Arc 104"/>
          <p:cNvSpPr/>
          <p:nvPr/>
        </p:nvSpPr>
        <p:spPr>
          <a:xfrm rot="108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6" name="Arc 105"/>
          <p:cNvSpPr/>
          <p:nvPr/>
        </p:nvSpPr>
        <p:spPr>
          <a:xfrm rot="162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nvGrpSpPr>
          <p:cNvPr id="46" name="Group 133"/>
          <p:cNvGrpSpPr/>
          <p:nvPr/>
        </p:nvGrpSpPr>
        <p:grpSpPr>
          <a:xfrm>
            <a:off x="152400" y="1981200"/>
            <a:ext cx="990600" cy="1066800"/>
            <a:chOff x="152400" y="2819400"/>
            <a:chExt cx="990600" cy="1066800"/>
          </a:xfrm>
        </p:grpSpPr>
        <p:sp>
          <p:nvSpPr>
            <p:cNvPr id="135" name="Oval 13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3</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6" name="Smiley Face 135"/>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Smiley Face 136"/>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Smiley Face 137"/>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Smiley Face 138"/>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p:cNvCxnSpPr/>
          <p:nvPr/>
        </p:nvCxnSpPr>
        <p:spPr>
          <a:xfrm>
            <a:off x="1219200" y="32004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grpSp>
        <p:nvGrpSpPr>
          <p:cNvPr id="49" name="Group 127"/>
          <p:cNvGrpSpPr/>
          <p:nvPr/>
        </p:nvGrpSpPr>
        <p:grpSpPr>
          <a:xfrm>
            <a:off x="152400" y="2362200"/>
            <a:ext cx="990600" cy="1066800"/>
            <a:chOff x="152400" y="2819400"/>
            <a:chExt cx="990600" cy="1066800"/>
          </a:xfrm>
        </p:grpSpPr>
        <p:sp>
          <p:nvSpPr>
            <p:cNvPr id="129" name="Oval 128"/>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2</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0" name="Smiley Face 129"/>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Smiley Face 13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Smiley Face 13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Smiley Face 132"/>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126"/>
          <p:cNvGrpSpPr/>
          <p:nvPr/>
        </p:nvGrpSpPr>
        <p:grpSpPr>
          <a:xfrm>
            <a:off x="152400" y="2743200"/>
            <a:ext cx="990600" cy="1066800"/>
            <a:chOff x="152400" y="2819400"/>
            <a:chExt cx="990600" cy="1066800"/>
          </a:xfrm>
        </p:grpSpPr>
        <p:sp>
          <p:nvSpPr>
            <p:cNvPr id="125" name="Oval 12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07" name="Smiley Face 106"/>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Smiley Face 11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Smiley Face 11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Smiley Face 125"/>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9" name="Table 148"/>
          <p:cNvGraphicFramePr>
            <a:graphicFrameLocks noGrp="1"/>
          </p:cNvGraphicFramePr>
          <p:nvPr/>
        </p:nvGraphicFramePr>
        <p:xfrm>
          <a:off x="6857999" y="3505200"/>
          <a:ext cx="2209801" cy="1371600"/>
        </p:xfrm>
        <a:graphic>
          <a:graphicData uri="http://schemas.openxmlformats.org/drawingml/2006/table">
            <a:tbl>
              <a:tblPr/>
              <a:tblGrid>
                <a:gridCol w="402721"/>
                <a:gridCol w="361416"/>
                <a:gridCol w="361416"/>
                <a:gridCol w="361416"/>
                <a:gridCol w="361416"/>
                <a:gridCol w="361416"/>
              </a:tblGrid>
              <a:tr h="221226">
                <a:tc>
                  <a:txBody>
                    <a:body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a:t>
                      </a:r>
                      <a:r>
                        <a:rPr lang="en-US" sz="1100" b="1" i="0" u="none" strike="noStrike" dirty="0" smtClean="0">
                          <a:solidFill>
                            <a:srgbClr val="000000"/>
                          </a:solidFill>
                          <a:latin typeface="Calibri"/>
                        </a:rPr>
                        <a:t>EH</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a:t>
                      </a:r>
                      <a:r>
                        <a:rPr lang="en-US" sz="1100" b="1" i="0" u="none" strike="noStrike" dirty="0" smtClean="0">
                          <a:solidFill>
                            <a:srgbClr val="000000"/>
                          </a:solidFill>
                          <a:latin typeface="Calibri"/>
                        </a:rPr>
                        <a:t>AD</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2A1C7"/>
                    </a:solidFill>
                  </a:tcPr>
                </a:tc>
                <a:tc>
                  <a:txBody>
                    <a:bodyPr/>
                    <a:lstStyle/>
                    <a:p>
                      <a:pPr algn="ctr" fontAlgn="b"/>
                      <a:r>
                        <a:rPr lang="en-US" sz="1100" b="1" i="0" u="none" strike="noStrike" dirty="0" smtClean="0">
                          <a:solidFill>
                            <a:srgbClr val="000000"/>
                          </a:solidFill>
                          <a:latin typeface="Calibri"/>
                        </a:rPr>
                        <a:t>A</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1100" b="1" i="0" u="none" strike="noStrike" dirty="0">
                          <a:solidFill>
                            <a:srgbClr val="000000"/>
                          </a:solidFill>
                          <a:latin typeface="Calibri"/>
                        </a:rPr>
                        <a:t>B</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DC07C"/>
                    </a:solidFill>
                  </a:tcPr>
                </a:tc>
                <a:tc>
                  <a:txBody>
                    <a:bodyPr/>
                    <a:lstStyle/>
                    <a:p>
                      <a:pPr algn="ctr" fontAlgn="b"/>
                      <a:r>
                        <a:rPr lang="en-US" sz="1100" b="1" i="0" u="none" strike="noStrike" dirty="0">
                          <a:solidFill>
                            <a:srgbClr val="000000"/>
                          </a:solidFill>
                          <a:latin typeface="Calibri"/>
                        </a:rPr>
                        <a:t>C</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B9574"/>
                    </a:solidFill>
                  </a:tcPr>
                </a:tc>
                <a:tc>
                  <a:txBody>
                    <a:bodyPr/>
                    <a:lstStyle/>
                    <a:p>
                      <a:pPr algn="ctr" fontAlgn="b"/>
                      <a:r>
                        <a:rPr lang="en-US" sz="1100" b="1" i="0" u="none" strike="noStrike" dirty="0" smtClean="0">
                          <a:solidFill>
                            <a:srgbClr val="000000"/>
                          </a:solidFill>
                          <a:latin typeface="Calibri"/>
                        </a:rPr>
                        <a:t>D</a:t>
                      </a:r>
                      <a:endParaRPr lang="en-US" sz="1100" b="1" i="0" u="none" strike="noStrike" dirty="0">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232287">
                <a:tc>
                  <a:txBody>
                    <a:bodyPr/>
                    <a:lstStyle/>
                    <a:p>
                      <a:pPr algn="ctr" fontAlgn="b"/>
                      <a:r>
                        <a:rPr lang="en-US" sz="1100" b="1" i="0" u="none" strike="noStrike">
                          <a:solidFill>
                            <a:srgbClr val="000000"/>
                          </a:solidFill>
                          <a:latin typeface="Calibri"/>
                        </a:rPr>
                        <a:t>Pop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rtl="0" fontAlgn="t"/>
                      <a:r>
                        <a:rPr lang="en-US" sz="1200" b="0" i="0" u="none" strike="noStrike" dirty="0">
                          <a:solidFill>
                            <a:srgbClr val="000000"/>
                          </a:solidFill>
                          <a:latin typeface="Calibri"/>
                        </a:rPr>
                        <a:t>4</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FCA677"/>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a:solidFill>
                            <a:srgbClr val="000000"/>
                          </a:solidFill>
                          <a:latin typeface="Calibri"/>
                        </a:rPr>
                        <a:t>Pop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4</a:t>
                      </a:r>
                    </a:p>
                  </a:txBody>
                  <a:tcPr marL="9525" marR="9525" marT="9525" marB="0">
                    <a:lnL>
                      <a:noFill/>
                    </a:lnL>
                    <a:lnR>
                      <a:noFill/>
                    </a:lnR>
                    <a:lnT>
                      <a:noFill/>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a:noFill/>
                    </a:lnT>
                    <a:lnB>
                      <a:noFill/>
                    </a:lnB>
                    <a:solidFill>
                      <a:srgbClr val="FCA677"/>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a:noFill/>
                    </a:lnT>
                    <a:lnB>
                      <a:noFill/>
                    </a:lnB>
                    <a:solidFill>
                      <a:srgbClr val="63BE7B"/>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32287">
                <a:tc>
                  <a:txBody>
                    <a:bodyPr/>
                    <a:lstStyle/>
                    <a:p>
                      <a:pPr algn="ctr" fontAlgn="b"/>
                      <a:r>
                        <a:rPr lang="en-US" sz="1100" b="1" i="0" u="none" strike="noStrike">
                          <a:solidFill>
                            <a:srgbClr val="000000"/>
                          </a:solidFill>
                          <a:latin typeface="Calibri"/>
                        </a:rPr>
                        <a:t>Pop 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3</a:t>
                      </a:r>
                    </a:p>
                  </a:txBody>
                  <a:tcPr marL="9525" marR="9525" marT="9525" marB="0">
                    <a:lnL>
                      <a:noFill/>
                    </a:lnL>
                    <a:lnR>
                      <a:noFill/>
                    </a:lnR>
                    <a:lnT>
                      <a:noFill/>
                    </a:lnT>
                    <a:lnB>
                      <a:noFill/>
                    </a:lnB>
                    <a:solidFill>
                      <a:srgbClr val="FFE283"/>
                    </a:solidFill>
                  </a:tcPr>
                </a:tc>
                <a:tc>
                  <a:txBody>
                    <a:bodyPr/>
                    <a:lstStyle/>
                    <a:p>
                      <a:pPr algn="ctr" rtl="0" fontAlgn="t"/>
                      <a:r>
                        <a:rPr lang="en-US" sz="1200" b="0" i="0" u="none" strike="noStrike">
                          <a:solidFill>
                            <a:srgbClr val="000000"/>
                          </a:solidFill>
                          <a:latin typeface="Calibri"/>
                        </a:rPr>
                        <a:t>9</a:t>
                      </a:r>
                    </a:p>
                  </a:txBody>
                  <a:tcPr marL="9525" marR="9525" marT="9525" marB="0">
                    <a:lnL>
                      <a:noFill/>
                    </a:lnL>
                    <a:lnR>
                      <a:noFill/>
                    </a:lnR>
                    <a:lnT>
                      <a:noFill/>
                    </a:lnT>
                    <a:lnB>
                      <a:noFill/>
                    </a:lnB>
                    <a:solidFill>
                      <a:srgbClr val="F8696B"/>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a:noFill/>
                    </a:lnT>
                    <a:lnB>
                      <a:noFill/>
                    </a:lnB>
                    <a:solidFill>
                      <a:srgbClr val="CBDC81"/>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21226">
                <a:tc>
                  <a:txBody>
                    <a:bodyPr/>
                    <a:lstStyle/>
                    <a:p>
                      <a:pPr algn="ctr" fontAlgn="b"/>
                      <a:r>
                        <a:rPr lang="en-US" sz="1100" b="0" i="0" u="none" strike="noStrike">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bl>
          </a:graphicData>
        </a:graphic>
      </p:graphicFrame>
      <p:sp>
        <p:nvSpPr>
          <p:cNvPr id="150" name="Rectangle 149"/>
          <p:cNvSpPr/>
          <p:nvPr/>
        </p:nvSpPr>
        <p:spPr>
          <a:xfrm>
            <a:off x="7619999" y="4648200"/>
            <a:ext cx="14478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6857999" y="4953000"/>
            <a:ext cx="2057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Callout 151"/>
          <p:cNvSpPr/>
          <p:nvPr/>
        </p:nvSpPr>
        <p:spPr>
          <a:xfrm>
            <a:off x="7467600" y="4800600"/>
            <a:ext cx="1371600" cy="762000"/>
          </a:xfrm>
          <a:prstGeom prst="wedgeEllipseCallout">
            <a:avLst>
              <a:gd name="adj1" fmla="val -18452"/>
              <a:gd name="adj2" fmla="val -7884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Fitness Matrix</a:t>
            </a:r>
            <a:endParaRPr lang="en-US" b="1" dirty="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2" nodeType="withEffect">
                                  <p:stCondLst>
                                    <p:cond delay="0"/>
                                  </p:stCondLst>
                                  <p:childTnLst>
                                    <p:animMotion origin="layout" path="M 3.33333E-6 2.22222E-6 L 3.33333E-6 -0.17222 " pathEditMode="relative" rAng="0" ptsTypes="AA">
                                      <p:cBhvr>
                                        <p:cTn id="6" dur="500" fill="hold"/>
                                        <p:tgtEl>
                                          <p:spTgt spid="150"/>
                                        </p:tgtEl>
                                        <p:attrNameLst>
                                          <p:attrName>ppt_x</p:attrName>
                                          <p:attrName>ppt_y</p:attrName>
                                        </p:attrNameLst>
                                      </p:cBhvr>
                                      <p:rCtr x="0" y="-86"/>
                                    </p:animMotion>
                                  </p:childTnLst>
                                </p:cTn>
                              </p:par>
                              <p:par>
                                <p:cTn id="7" presetID="64" presetClass="path" presetSubtype="0" accel="50000" decel="50000" fill="hold" grpId="0" nodeType="withEffect">
                                  <p:stCondLst>
                                    <p:cond delay="0"/>
                                  </p:stCondLst>
                                  <p:childTnLst>
                                    <p:animMotion origin="layout" path="M 1.11022E-16 1.11022E-16 L 1.11022E-16 -0.10556 " pathEditMode="relative" rAng="0" ptsTypes="AA">
                                      <p:cBhvr>
                                        <p:cTn id="8" dur="500" fill="hold"/>
                                        <p:tgtEl>
                                          <p:spTgt spid="151"/>
                                        </p:tgtEl>
                                        <p:attrNameLst>
                                          <p:attrName>ppt_x</p:attrName>
                                          <p:attrName>ppt_y</p:attrName>
                                        </p:attrNameLst>
                                      </p:cBhvr>
                                      <p:rCtr x="0" y="-53"/>
                                    </p:animMotion>
                                  </p:childTnLst>
                                </p:cTn>
                              </p:par>
                              <p:par>
                                <p:cTn id="9" presetID="2" presetClass="entr" presetSubtype="8"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par>
                                <p:cTn id="18" presetID="63" presetClass="path" presetSubtype="0" accel="50000" decel="50000" fill="hold" grpId="0" nodeType="withEffect">
                                  <p:stCondLst>
                                    <p:cond delay="0"/>
                                  </p:stCondLst>
                                  <p:childTnLst>
                                    <p:animMotion origin="layout" path="M -3.33333E-6 -0.17222 L 0.0375 -0.17222 " pathEditMode="relative" rAng="0" ptsTypes="AA">
                                      <p:cBhvr>
                                        <p:cTn id="19" dur="2000" fill="hold"/>
                                        <p:tgtEl>
                                          <p:spTgt spid="150"/>
                                        </p:tgtEl>
                                        <p:attrNameLst>
                                          <p:attrName>ppt_x</p:attrName>
                                          <p:attrName>ppt_y</p:attrName>
                                        </p:attrNameLst>
                                      </p:cBhvr>
                                      <p:rCtr x="19" y="0"/>
                                    </p:animMotion>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53"/>
                                        </p:tgtEl>
                                        <p:attrNameLst>
                                          <p:attrName>style.visibility</p:attrName>
                                        </p:attrNameLst>
                                      </p:cBhvr>
                                      <p:to>
                                        <p:strVal val="hidden"/>
                                      </p:to>
                                    </p:set>
                                  </p:childTnLst>
                                </p:cTn>
                              </p:par>
                              <p:par>
                                <p:cTn id="24" presetID="22" presetClass="entr" presetSubtype="1" fill="hold" grpId="1"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up)">
                                      <p:cBhvr>
                                        <p:cTn id="26" dur="500"/>
                                        <p:tgtEl>
                                          <p:spTgt spid="54"/>
                                        </p:tgtEl>
                                      </p:cBhvr>
                                    </p:animEffect>
                                  </p:childTnLst>
                                </p:cTn>
                              </p:par>
                              <p:par>
                                <p:cTn id="27" presetID="63" presetClass="path" presetSubtype="0" accel="50000" decel="50000" fill="hold" grpId="1" nodeType="withEffect">
                                  <p:stCondLst>
                                    <p:cond delay="0"/>
                                  </p:stCondLst>
                                  <p:childTnLst>
                                    <p:animMotion origin="layout" path="M 0.0375 -0.17222 L 0.07917 -0.17222 " pathEditMode="relative" rAng="0" ptsTypes="AA">
                                      <p:cBhvr>
                                        <p:cTn id="28" dur="2000" fill="hold"/>
                                        <p:tgtEl>
                                          <p:spTgt spid="150"/>
                                        </p:tgtEl>
                                        <p:attrNameLst>
                                          <p:attrName>ppt_x</p:attrName>
                                          <p:attrName>ppt_y</p:attrName>
                                        </p:attrNameLst>
                                      </p:cBhvr>
                                      <p:rCtr x="21" y="0"/>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hidden"/>
                                      </p:to>
                                    </p:set>
                                  </p:childTnLst>
                                </p:cTn>
                              </p:par>
                              <p:par>
                                <p:cTn id="33" presetID="22" presetClass="entr" presetSubtype="2" fill="hold" grpId="1"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right)">
                                      <p:cBhvr>
                                        <p:cTn id="35" dur="500"/>
                                        <p:tgtEl>
                                          <p:spTgt spid="55"/>
                                        </p:tgtEl>
                                      </p:cBhvr>
                                    </p:animEffect>
                                  </p:childTnLst>
                                </p:cTn>
                              </p:par>
                              <p:par>
                                <p:cTn id="36" presetID="2" presetClass="exit" presetSubtype="2" fill="hold" nodeType="withEffect">
                                  <p:stCondLst>
                                    <p:cond delay="0"/>
                                  </p:stCondLst>
                                  <p:childTnLst>
                                    <p:anim calcmode="lin" valueType="num">
                                      <p:cBhvr additive="base">
                                        <p:cTn id="37" dur="500"/>
                                        <p:tgtEl>
                                          <p:spTgt spid="150"/>
                                        </p:tgtEl>
                                        <p:attrNameLst>
                                          <p:attrName>ppt_x</p:attrName>
                                        </p:attrNameLst>
                                      </p:cBhvr>
                                      <p:tavLst>
                                        <p:tav tm="0">
                                          <p:val>
                                            <p:strVal val="ppt_x"/>
                                          </p:val>
                                        </p:tav>
                                        <p:tav tm="100000">
                                          <p:val>
                                            <p:strVal val="1+ppt_w/2"/>
                                          </p:val>
                                        </p:tav>
                                      </p:tavLst>
                                    </p:anim>
                                    <p:anim calcmode="lin" valueType="num">
                                      <p:cBhvr additive="base">
                                        <p:cTn id="38" dur="500"/>
                                        <p:tgtEl>
                                          <p:spTgt spid="150"/>
                                        </p:tgtEl>
                                        <p:attrNameLst>
                                          <p:attrName>ppt_y</p:attrName>
                                        </p:attrNameLst>
                                      </p:cBhvr>
                                      <p:tavLst>
                                        <p:tav tm="0">
                                          <p:val>
                                            <p:strVal val="ppt_y"/>
                                          </p:val>
                                        </p:tav>
                                        <p:tav tm="100000">
                                          <p:val>
                                            <p:strVal val="ppt_y"/>
                                          </p:val>
                                        </p:tav>
                                      </p:tavLst>
                                    </p:anim>
                                    <p:set>
                                      <p:cBhvr>
                                        <p:cTn id="39" dur="1" fill="hold">
                                          <p:stCondLst>
                                            <p:cond delay="499"/>
                                          </p:stCondLst>
                                        </p:cTn>
                                        <p:tgtEl>
                                          <p:spTgt spid="150"/>
                                        </p:tgtEl>
                                        <p:attrNameLst>
                                          <p:attrName>style.visibility</p:attrName>
                                        </p:attrNameLst>
                                      </p:cBhvr>
                                      <p:to>
                                        <p:strVal val="hidden"/>
                                      </p:to>
                                    </p:set>
                                  </p:childTnLst>
                                </p:cTn>
                              </p:par>
                            </p:childTnLst>
                          </p:cTn>
                        </p:par>
                        <p:par>
                          <p:cTn id="40" fill="hold">
                            <p:stCondLst>
                              <p:cond delay="500"/>
                            </p:stCondLst>
                            <p:childTnLst>
                              <p:par>
                                <p:cTn id="41" presetID="1" presetClass="exit"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hidden"/>
                                      </p:to>
                                    </p:set>
                                  </p:childTnLst>
                                </p:cTn>
                              </p:par>
                              <p:par>
                                <p:cTn id="43" presetID="22" presetClass="entr" presetSubtype="4" fill="hold" grpId="1"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childTnLst>
                          </p:cTn>
                        </p:par>
                        <p:par>
                          <p:cTn id="46" fill="hold">
                            <p:stCondLst>
                              <p:cond delay="1000"/>
                            </p:stCondLst>
                            <p:childTnLst>
                              <p:par>
                                <p:cTn id="47" presetID="1" presetClass="exit" presetSubtype="0" fill="hold" grpId="0" nodeType="afterEffect">
                                  <p:stCondLst>
                                    <p:cond delay="0"/>
                                  </p:stCondLst>
                                  <p:childTnLst>
                                    <p:set>
                                      <p:cBhvr>
                                        <p:cTn id="48" dur="1" fill="hold">
                                          <p:stCondLst>
                                            <p:cond delay="0"/>
                                          </p:stCondLst>
                                        </p:cTn>
                                        <p:tgtEl>
                                          <p:spTgt spid="56"/>
                                        </p:tgtEl>
                                        <p:attrNameLst>
                                          <p:attrName>style.visibility</p:attrName>
                                        </p:attrNameLst>
                                      </p:cBhvr>
                                      <p:to>
                                        <p:strVal val="hidden"/>
                                      </p:to>
                                    </p:set>
                                  </p:childTnLst>
                                </p:cTn>
                              </p:par>
                            </p:childTnLst>
                          </p:cTn>
                        </p:par>
                        <p:par>
                          <p:cTn id="49" fill="hold">
                            <p:stCondLst>
                              <p:cond delay="1000"/>
                            </p:stCondLst>
                            <p:childTnLst>
                              <p:par>
                                <p:cTn id="50" presetID="1" presetClass="entr" presetSubtype="0" fill="hold" grpId="2" nodeType="afterEffect">
                                  <p:stCondLst>
                                    <p:cond delay="0"/>
                                  </p:stCondLst>
                                  <p:childTnLst>
                                    <p:set>
                                      <p:cBhvr>
                                        <p:cTn id="51" dur="1" fill="hold">
                                          <p:stCondLst>
                                            <p:cond delay="0"/>
                                          </p:stCondLst>
                                        </p:cTn>
                                        <p:tgtEl>
                                          <p:spTgt spid="53"/>
                                        </p:tgtEl>
                                        <p:attrNameLst>
                                          <p:attrName>style.visibility</p:attrName>
                                        </p:attrNameLst>
                                      </p:cBhvr>
                                      <p:to>
                                        <p:strVal val="visible"/>
                                      </p:to>
                                    </p:set>
                                  </p:childTnLst>
                                </p:cTn>
                              </p:par>
                              <p:par>
                                <p:cTn id="52" presetID="1" presetClass="entr" presetSubtype="0" fill="hold" grpId="2" nodeType="withEffect">
                                  <p:stCondLst>
                                    <p:cond delay="0"/>
                                  </p:stCondLst>
                                  <p:childTnLst>
                                    <p:set>
                                      <p:cBhvr>
                                        <p:cTn id="53" dur="1" fill="hold">
                                          <p:stCondLst>
                                            <p:cond delay="0"/>
                                          </p:stCondLst>
                                        </p:cTn>
                                        <p:tgtEl>
                                          <p:spTgt spid="54"/>
                                        </p:tgtEl>
                                        <p:attrNameLst>
                                          <p:attrName>style.visibility</p:attrName>
                                        </p:attrNameLst>
                                      </p:cBhvr>
                                      <p:to>
                                        <p:strVal val="visible"/>
                                      </p:to>
                                    </p:set>
                                  </p:childTnLst>
                                </p:cTn>
                              </p:par>
                              <p:par>
                                <p:cTn id="54" presetID="1" presetClass="entr" presetSubtype="0" fill="hold" grpId="2" nodeType="withEffect">
                                  <p:stCondLst>
                                    <p:cond delay="0"/>
                                  </p:stCondLst>
                                  <p:childTnLst>
                                    <p:set>
                                      <p:cBhvr>
                                        <p:cTn id="55" dur="1" fill="hold">
                                          <p:stCondLst>
                                            <p:cond delay="0"/>
                                          </p:stCondLst>
                                        </p:cTn>
                                        <p:tgtEl>
                                          <p:spTgt spid="55"/>
                                        </p:tgtEl>
                                        <p:attrNameLst>
                                          <p:attrName>style.visibility</p:attrName>
                                        </p:attrNameLst>
                                      </p:cBhvr>
                                      <p:to>
                                        <p:strVal val="visible"/>
                                      </p:to>
                                    </p:set>
                                  </p:childTnLst>
                                </p:cTn>
                              </p:par>
                              <p:par>
                                <p:cTn id="56" presetID="1" presetClass="entr" presetSubtype="0" fill="hold" grpId="2" nodeType="withEffect">
                                  <p:stCondLst>
                                    <p:cond delay="0"/>
                                  </p:stCondLst>
                                  <p:childTnLst>
                                    <p:set>
                                      <p:cBhvr>
                                        <p:cTn id="57" dur="1" fill="hold">
                                          <p:stCondLst>
                                            <p:cond delay="0"/>
                                          </p:stCondLst>
                                        </p:cTn>
                                        <p:tgtEl>
                                          <p:spTgt spid="56"/>
                                        </p:tgtEl>
                                        <p:attrNameLst>
                                          <p:attrName>style.visibility</p:attrName>
                                        </p:attrNameLst>
                                      </p:cBhvr>
                                      <p:to>
                                        <p:strVal val="visible"/>
                                      </p:to>
                                    </p:set>
                                  </p:childTnLst>
                                </p:cTn>
                              </p:par>
                            </p:childTnLst>
                          </p:cTn>
                        </p:par>
                        <p:par>
                          <p:cTn id="58" fill="hold">
                            <p:stCondLst>
                              <p:cond delay="1000"/>
                            </p:stCondLst>
                            <p:childTnLst>
                              <p:par>
                                <p:cTn id="59" presetID="22" presetClass="entr" presetSubtype="8" fill="hold" grpId="1" nodeType="after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wipe(left)">
                                      <p:cBhvr>
                                        <p:cTn id="61" dur="500"/>
                                        <p:tgtEl>
                                          <p:spTgt spid="103"/>
                                        </p:tgtEl>
                                      </p:cBhvr>
                                    </p:animEffect>
                                  </p:childTnLst>
                                </p:cTn>
                              </p:par>
                            </p:childTnLst>
                          </p:cTn>
                        </p:par>
                        <p:par>
                          <p:cTn id="62" fill="hold">
                            <p:stCondLst>
                              <p:cond delay="1500"/>
                            </p:stCondLst>
                            <p:childTnLst>
                              <p:par>
                                <p:cTn id="63" presetID="1" presetClass="exit" presetSubtype="0" fill="hold" grpId="0" nodeType="afterEffect">
                                  <p:stCondLst>
                                    <p:cond delay="0"/>
                                  </p:stCondLst>
                                  <p:childTnLst>
                                    <p:set>
                                      <p:cBhvr>
                                        <p:cTn id="64" dur="1" fill="hold">
                                          <p:stCondLst>
                                            <p:cond delay="0"/>
                                          </p:stCondLst>
                                        </p:cTn>
                                        <p:tgtEl>
                                          <p:spTgt spid="103"/>
                                        </p:tgtEl>
                                        <p:attrNameLst>
                                          <p:attrName>style.visibility</p:attrName>
                                        </p:attrNameLst>
                                      </p:cBhvr>
                                      <p:to>
                                        <p:strVal val="hidden"/>
                                      </p:to>
                                    </p:set>
                                  </p:childTnLst>
                                </p:cTn>
                              </p:par>
                              <p:par>
                                <p:cTn id="65" presetID="22" presetClass="entr" presetSubtype="1" fill="hold" grpId="1" nodeType="with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wipe(up)">
                                      <p:cBhvr>
                                        <p:cTn id="67" dur="500"/>
                                        <p:tgtEl>
                                          <p:spTgt spid="104"/>
                                        </p:tgtEl>
                                      </p:cBhvr>
                                    </p:animEffect>
                                  </p:childTnLst>
                                </p:cTn>
                              </p:par>
                            </p:childTnLst>
                          </p:cTn>
                        </p:par>
                        <p:par>
                          <p:cTn id="68" fill="hold">
                            <p:stCondLst>
                              <p:cond delay="2000"/>
                            </p:stCondLst>
                            <p:childTnLst>
                              <p:par>
                                <p:cTn id="69" presetID="1" presetClass="exit" presetSubtype="0" fill="hold" grpId="0" nodeType="afterEffect">
                                  <p:stCondLst>
                                    <p:cond delay="0"/>
                                  </p:stCondLst>
                                  <p:childTnLst>
                                    <p:set>
                                      <p:cBhvr>
                                        <p:cTn id="70" dur="1" fill="hold">
                                          <p:stCondLst>
                                            <p:cond delay="0"/>
                                          </p:stCondLst>
                                        </p:cTn>
                                        <p:tgtEl>
                                          <p:spTgt spid="104"/>
                                        </p:tgtEl>
                                        <p:attrNameLst>
                                          <p:attrName>style.visibility</p:attrName>
                                        </p:attrNameLst>
                                      </p:cBhvr>
                                      <p:to>
                                        <p:strVal val="hidden"/>
                                      </p:to>
                                    </p:set>
                                  </p:childTnLst>
                                </p:cTn>
                              </p:par>
                              <p:par>
                                <p:cTn id="71" presetID="22" presetClass="entr" presetSubtype="2" fill="hold" grpId="1" nodeType="with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wipe(right)">
                                      <p:cBhvr>
                                        <p:cTn id="73" dur="500"/>
                                        <p:tgtEl>
                                          <p:spTgt spid="105"/>
                                        </p:tgtEl>
                                      </p:cBhvr>
                                    </p:animEffect>
                                  </p:childTnLst>
                                </p:cTn>
                              </p:par>
                            </p:childTnLst>
                          </p:cTn>
                        </p:par>
                        <p:par>
                          <p:cTn id="74" fill="hold">
                            <p:stCondLst>
                              <p:cond delay="2500"/>
                            </p:stCondLst>
                            <p:childTnLst>
                              <p:par>
                                <p:cTn id="75" presetID="1" presetClass="exit" presetSubtype="0" fill="hold" grpId="0" nodeType="afterEffect">
                                  <p:stCondLst>
                                    <p:cond delay="0"/>
                                  </p:stCondLst>
                                  <p:childTnLst>
                                    <p:set>
                                      <p:cBhvr>
                                        <p:cTn id="76" dur="1" fill="hold">
                                          <p:stCondLst>
                                            <p:cond delay="0"/>
                                          </p:stCondLst>
                                        </p:cTn>
                                        <p:tgtEl>
                                          <p:spTgt spid="105"/>
                                        </p:tgtEl>
                                        <p:attrNameLst>
                                          <p:attrName>style.visibility</p:attrName>
                                        </p:attrNameLst>
                                      </p:cBhvr>
                                      <p:to>
                                        <p:strVal val="hidden"/>
                                      </p:to>
                                    </p:set>
                                  </p:childTnLst>
                                </p:cTn>
                              </p:par>
                              <p:par>
                                <p:cTn id="77" presetID="22" presetClass="entr" presetSubtype="4" fill="hold" grpId="1" nodeType="withEffect">
                                  <p:stCondLst>
                                    <p:cond delay="0"/>
                                  </p:stCondLst>
                                  <p:childTnLst>
                                    <p:set>
                                      <p:cBhvr>
                                        <p:cTn id="78" dur="1" fill="hold">
                                          <p:stCondLst>
                                            <p:cond delay="0"/>
                                          </p:stCondLst>
                                        </p:cTn>
                                        <p:tgtEl>
                                          <p:spTgt spid="106"/>
                                        </p:tgtEl>
                                        <p:attrNameLst>
                                          <p:attrName>style.visibility</p:attrName>
                                        </p:attrNameLst>
                                      </p:cBhvr>
                                      <p:to>
                                        <p:strVal val="visible"/>
                                      </p:to>
                                    </p:set>
                                    <p:animEffect transition="in" filter="wipe(down)">
                                      <p:cBhvr>
                                        <p:cTn id="79" dur="500"/>
                                        <p:tgtEl>
                                          <p:spTgt spid="106"/>
                                        </p:tgtEl>
                                      </p:cBhvr>
                                    </p:animEffect>
                                  </p:childTnLst>
                                </p:cTn>
                              </p:par>
                            </p:childTnLst>
                          </p:cTn>
                        </p:par>
                        <p:par>
                          <p:cTn id="80" fill="hold">
                            <p:stCondLst>
                              <p:cond delay="3000"/>
                            </p:stCondLst>
                            <p:childTnLst>
                              <p:par>
                                <p:cTn id="81" presetID="1" presetClass="exit" presetSubtype="0" fill="hold" grpId="0" nodeType="afterEffect">
                                  <p:stCondLst>
                                    <p:cond delay="0"/>
                                  </p:stCondLst>
                                  <p:childTnLst>
                                    <p:set>
                                      <p:cBhvr>
                                        <p:cTn id="82" dur="1" fill="hold">
                                          <p:stCondLst>
                                            <p:cond delay="0"/>
                                          </p:stCondLst>
                                        </p:cTn>
                                        <p:tgtEl>
                                          <p:spTgt spid="106"/>
                                        </p:tgtEl>
                                        <p:attrNameLst>
                                          <p:attrName>style.visibility</p:attrName>
                                        </p:attrNameLst>
                                      </p:cBhvr>
                                      <p:to>
                                        <p:strVal val="hidden"/>
                                      </p:to>
                                    </p:set>
                                  </p:childTnLst>
                                </p:cTn>
                              </p:par>
                            </p:childTnLst>
                          </p:cTn>
                        </p:par>
                        <p:par>
                          <p:cTn id="83" fill="hold">
                            <p:stCondLst>
                              <p:cond delay="3000"/>
                            </p:stCondLst>
                            <p:childTnLst>
                              <p:par>
                                <p:cTn id="84" presetID="1" presetClass="entr" presetSubtype="0" fill="hold" grpId="2" nodeType="afterEffect">
                                  <p:stCondLst>
                                    <p:cond delay="0"/>
                                  </p:stCondLst>
                                  <p:childTnLst>
                                    <p:set>
                                      <p:cBhvr>
                                        <p:cTn id="85" dur="1" fill="hold">
                                          <p:stCondLst>
                                            <p:cond delay="0"/>
                                          </p:stCondLst>
                                        </p:cTn>
                                        <p:tgtEl>
                                          <p:spTgt spid="103"/>
                                        </p:tgtEl>
                                        <p:attrNameLst>
                                          <p:attrName>style.visibility</p:attrName>
                                        </p:attrNameLst>
                                      </p:cBhvr>
                                      <p:to>
                                        <p:strVal val="visible"/>
                                      </p:to>
                                    </p:set>
                                  </p:childTnLst>
                                </p:cTn>
                              </p:par>
                              <p:par>
                                <p:cTn id="86" presetID="1" presetClass="entr" presetSubtype="0" fill="hold" grpId="2" nodeType="withEffect">
                                  <p:stCondLst>
                                    <p:cond delay="0"/>
                                  </p:stCondLst>
                                  <p:childTnLst>
                                    <p:set>
                                      <p:cBhvr>
                                        <p:cTn id="87" dur="1" fill="hold">
                                          <p:stCondLst>
                                            <p:cond delay="0"/>
                                          </p:stCondLst>
                                        </p:cTn>
                                        <p:tgtEl>
                                          <p:spTgt spid="104"/>
                                        </p:tgtEl>
                                        <p:attrNameLst>
                                          <p:attrName>style.visibility</p:attrName>
                                        </p:attrNameLst>
                                      </p:cBhvr>
                                      <p:to>
                                        <p:strVal val="visible"/>
                                      </p:to>
                                    </p:set>
                                  </p:childTnLst>
                                </p:cTn>
                              </p:par>
                              <p:par>
                                <p:cTn id="88" presetID="1" presetClass="entr" presetSubtype="0" fill="hold" grpId="2" nodeType="withEffect">
                                  <p:stCondLst>
                                    <p:cond delay="0"/>
                                  </p:stCondLst>
                                  <p:childTnLst>
                                    <p:set>
                                      <p:cBhvr>
                                        <p:cTn id="89" dur="1" fill="hold">
                                          <p:stCondLst>
                                            <p:cond delay="0"/>
                                          </p:stCondLst>
                                        </p:cTn>
                                        <p:tgtEl>
                                          <p:spTgt spid="105"/>
                                        </p:tgtEl>
                                        <p:attrNameLst>
                                          <p:attrName>style.visibility</p:attrName>
                                        </p:attrNameLst>
                                      </p:cBhvr>
                                      <p:to>
                                        <p:strVal val="visible"/>
                                      </p:to>
                                    </p:set>
                                  </p:childTnLst>
                                </p:cTn>
                              </p:par>
                              <p:par>
                                <p:cTn id="90" presetID="1" presetClass="entr" presetSubtype="0" fill="hold" grpId="2" nodeType="withEffect">
                                  <p:stCondLst>
                                    <p:cond delay="0"/>
                                  </p:stCondLst>
                                  <p:childTnLst>
                                    <p:set>
                                      <p:cBhvr>
                                        <p:cTn id="91" dur="1" fill="hold">
                                          <p:stCondLst>
                                            <p:cond delay="0"/>
                                          </p:stCondLst>
                                        </p:cTn>
                                        <p:tgtEl>
                                          <p:spTgt spid="10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 calcmode="lin" valueType="num">
                                      <p:cBhvr additive="base">
                                        <p:cTn id="96" dur="500" fill="hold"/>
                                        <p:tgtEl>
                                          <p:spTgt spid="49"/>
                                        </p:tgtEl>
                                        <p:attrNameLst>
                                          <p:attrName>ppt_x</p:attrName>
                                        </p:attrNameLst>
                                      </p:cBhvr>
                                      <p:tavLst>
                                        <p:tav tm="0">
                                          <p:val>
                                            <p:strVal val="0-#ppt_w/2"/>
                                          </p:val>
                                        </p:tav>
                                        <p:tav tm="100000">
                                          <p:val>
                                            <p:strVal val="#ppt_x"/>
                                          </p:val>
                                        </p:tav>
                                      </p:tavLst>
                                    </p:anim>
                                    <p:anim calcmode="lin" valueType="num">
                                      <p:cBhvr additive="base">
                                        <p:cTn id="97" dur="500" fill="hold"/>
                                        <p:tgtEl>
                                          <p:spTgt spid="49"/>
                                        </p:tgtEl>
                                        <p:attrNameLst>
                                          <p:attrName>ppt_y</p:attrName>
                                        </p:attrNameLst>
                                      </p:cBhvr>
                                      <p:tavLst>
                                        <p:tav tm="0">
                                          <p:val>
                                            <p:strVal val="#ppt_y"/>
                                          </p:val>
                                        </p:tav>
                                        <p:tav tm="100000">
                                          <p:val>
                                            <p:strVal val="#ppt_y"/>
                                          </p:val>
                                        </p:tav>
                                      </p:tavLst>
                                    </p:anim>
                                  </p:childTnLst>
                                </p:cTn>
                              </p:par>
                              <p:par>
                                <p:cTn id="98" presetID="2" presetClass="exit" presetSubtype="8" fill="hold" nodeType="withEffect">
                                  <p:stCondLst>
                                    <p:cond delay="0"/>
                                  </p:stCondLst>
                                  <p:childTnLst>
                                    <p:anim calcmode="lin" valueType="num">
                                      <p:cBhvr additive="base">
                                        <p:cTn id="99" dur="500"/>
                                        <p:tgtEl>
                                          <p:spTgt spid="50"/>
                                        </p:tgtEl>
                                        <p:attrNameLst>
                                          <p:attrName>ppt_x</p:attrName>
                                        </p:attrNameLst>
                                      </p:cBhvr>
                                      <p:tavLst>
                                        <p:tav tm="0">
                                          <p:val>
                                            <p:strVal val="ppt_x"/>
                                          </p:val>
                                        </p:tav>
                                        <p:tav tm="100000">
                                          <p:val>
                                            <p:strVal val="0-ppt_w/2"/>
                                          </p:val>
                                        </p:tav>
                                      </p:tavLst>
                                    </p:anim>
                                    <p:anim calcmode="lin" valueType="num">
                                      <p:cBhvr additive="base">
                                        <p:cTn id="100" dur="500"/>
                                        <p:tgtEl>
                                          <p:spTgt spid="50"/>
                                        </p:tgtEl>
                                        <p:attrNameLst>
                                          <p:attrName>ppt_y</p:attrName>
                                        </p:attrNameLst>
                                      </p:cBhvr>
                                      <p:tavLst>
                                        <p:tav tm="0">
                                          <p:val>
                                            <p:strVal val="ppt_y"/>
                                          </p:val>
                                        </p:tav>
                                        <p:tav tm="100000">
                                          <p:val>
                                            <p:strVal val="ppt_y"/>
                                          </p:val>
                                        </p:tav>
                                      </p:tavLst>
                                    </p:anim>
                                    <p:set>
                                      <p:cBhvr>
                                        <p:cTn id="101" dur="1" fill="hold">
                                          <p:stCondLst>
                                            <p:cond delay="499"/>
                                          </p:stCondLst>
                                        </p:cTn>
                                        <p:tgtEl>
                                          <p:spTgt spid="50"/>
                                        </p:tgtEl>
                                        <p:attrNameLst>
                                          <p:attrName>style.visibility</p:attrName>
                                        </p:attrNameLst>
                                      </p:cBhvr>
                                      <p:to>
                                        <p:strVal val="hidden"/>
                                      </p:to>
                                    </p:set>
                                  </p:childTnLst>
                                </p:cTn>
                              </p:par>
                            </p:childTnLst>
                          </p:cTn>
                        </p:par>
                        <p:par>
                          <p:cTn id="102" fill="hold">
                            <p:stCondLst>
                              <p:cond delay="500"/>
                            </p:stCondLst>
                            <p:childTnLst>
                              <p:par>
                                <p:cTn id="103" presetID="42" presetClass="path" presetSubtype="0" accel="50000" decel="50000" fill="hold" grpId="1" nodeType="afterEffect">
                                  <p:stCondLst>
                                    <p:cond delay="0"/>
                                  </p:stCondLst>
                                  <p:childTnLst>
                                    <p:animMotion origin="layout" path="M -1.11022E-16 -0.10556 L -1.11022E-16 -0.07223 " pathEditMode="relative" rAng="0" ptsTypes="AA">
                                      <p:cBhvr>
                                        <p:cTn id="104" dur="2000" fill="hold"/>
                                        <p:tgtEl>
                                          <p:spTgt spid="151"/>
                                        </p:tgtEl>
                                        <p:attrNameLst>
                                          <p:attrName>ppt_x</p:attrName>
                                          <p:attrName>ppt_y</p:attrName>
                                        </p:attrNameLst>
                                      </p:cBhvr>
                                      <p:rCtr x="0" y="17"/>
                                    </p:animMotion>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6"/>
                                        </p:tgtEl>
                                        <p:attrNameLst>
                                          <p:attrName>style.visibility</p:attrName>
                                        </p:attrNameLst>
                                      </p:cBhvr>
                                      <p:to>
                                        <p:strVal val="visible"/>
                                      </p:to>
                                    </p:set>
                                    <p:anim calcmode="lin" valueType="num">
                                      <p:cBhvr additive="base">
                                        <p:cTn id="109" dur="500" fill="hold"/>
                                        <p:tgtEl>
                                          <p:spTgt spid="46"/>
                                        </p:tgtEl>
                                        <p:attrNameLst>
                                          <p:attrName>ppt_x</p:attrName>
                                        </p:attrNameLst>
                                      </p:cBhvr>
                                      <p:tavLst>
                                        <p:tav tm="0">
                                          <p:val>
                                            <p:strVal val="0-#ppt_w/2"/>
                                          </p:val>
                                        </p:tav>
                                        <p:tav tm="100000">
                                          <p:val>
                                            <p:strVal val="#ppt_x"/>
                                          </p:val>
                                        </p:tav>
                                      </p:tavLst>
                                    </p:anim>
                                    <p:anim calcmode="lin" valueType="num">
                                      <p:cBhvr additive="base">
                                        <p:cTn id="110" dur="500" fill="hold"/>
                                        <p:tgtEl>
                                          <p:spTgt spid="46"/>
                                        </p:tgtEl>
                                        <p:attrNameLst>
                                          <p:attrName>ppt_y</p:attrName>
                                        </p:attrNameLst>
                                      </p:cBhvr>
                                      <p:tavLst>
                                        <p:tav tm="0">
                                          <p:val>
                                            <p:strVal val="#ppt_y"/>
                                          </p:val>
                                        </p:tav>
                                        <p:tav tm="100000">
                                          <p:val>
                                            <p:strVal val="#ppt_y"/>
                                          </p:val>
                                        </p:tav>
                                      </p:tavLst>
                                    </p:anim>
                                  </p:childTnLst>
                                </p:cTn>
                              </p:par>
                              <p:par>
                                <p:cTn id="111" presetID="2" presetClass="exit" presetSubtype="8" fill="hold" nodeType="withEffect">
                                  <p:stCondLst>
                                    <p:cond delay="0"/>
                                  </p:stCondLst>
                                  <p:childTnLst>
                                    <p:anim calcmode="lin" valueType="num">
                                      <p:cBhvr additive="base">
                                        <p:cTn id="112" dur="500"/>
                                        <p:tgtEl>
                                          <p:spTgt spid="49"/>
                                        </p:tgtEl>
                                        <p:attrNameLst>
                                          <p:attrName>ppt_x</p:attrName>
                                        </p:attrNameLst>
                                      </p:cBhvr>
                                      <p:tavLst>
                                        <p:tav tm="0">
                                          <p:val>
                                            <p:strVal val="ppt_x"/>
                                          </p:val>
                                        </p:tav>
                                        <p:tav tm="100000">
                                          <p:val>
                                            <p:strVal val="0-ppt_w/2"/>
                                          </p:val>
                                        </p:tav>
                                      </p:tavLst>
                                    </p:anim>
                                    <p:anim calcmode="lin" valueType="num">
                                      <p:cBhvr additive="base">
                                        <p:cTn id="113" dur="500"/>
                                        <p:tgtEl>
                                          <p:spTgt spid="49"/>
                                        </p:tgtEl>
                                        <p:attrNameLst>
                                          <p:attrName>ppt_y</p:attrName>
                                        </p:attrNameLst>
                                      </p:cBhvr>
                                      <p:tavLst>
                                        <p:tav tm="0">
                                          <p:val>
                                            <p:strVal val="ppt_y"/>
                                          </p:val>
                                        </p:tav>
                                        <p:tav tm="100000">
                                          <p:val>
                                            <p:strVal val="ppt_y"/>
                                          </p:val>
                                        </p:tav>
                                      </p:tavLst>
                                    </p:anim>
                                    <p:set>
                                      <p:cBhvr>
                                        <p:cTn id="114" dur="1" fill="hold">
                                          <p:stCondLst>
                                            <p:cond delay="499"/>
                                          </p:stCondLst>
                                        </p:cTn>
                                        <p:tgtEl>
                                          <p:spTgt spid="49"/>
                                        </p:tgtEl>
                                        <p:attrNameLst>
                                          <p:attrName>style.visibility</p:attrName>
                                        </p:attrNameLst>
                                      </p:cBhvr>
                                      <p:to>
                                        <p:strVal val="hidden"/>
                                      </p:to>
                                    </p:set>
                                  </p:childTnLst>
                                </p:cTn>
                              </p:par>
                            </p:childTnLst>
                          </p:cTn>
                        </p:par>
                        <p:par>
                          <p:cTn id="115" fill="hold">
                            <p:stCondLst>
                              <p:cond delay="500"/>
                            </p:stCondLst>
                            <p:childTnLst>
                              <p:par>
                                <p:cTn id="116" presetID="2" presetClass="exit" presetSubtype="4" fill="hold" grpId="2" nodeType="afterEffect">
                                  <p:stCondLst>
                                    <p:cond delay="0"/>
                                  </p:stCondLst>
                                  <p:childTnLst>
                                    <p:anim calcmode="lin" valueType="num">
                                      <p:cBhvr additive="base">
                                        <p:cTn id="117" dur="500"/>
                                        <p:tgtEl>
                                          <p:spTgt spid="151"/>
                                        </p:tgtEl>
                                        <p:attrNameLst>
                                          <p:attrName>ppt_x</p:attrName>
                                        </p:attrNameLst>
                                      </p:cBhvr>
                                      <p:tavLst>
                                        <p:tav tm="0">
                                          <p:val>
                                            <p:strVal val="ppt_x"/>
                                          </p:val>
                                        </p:tav>
                                        <p:tav tm="100000">
                                          <p:val>
                                            <p:strVal val="ppt_x"/>
                                          </p:val>
                                        </p:tav>
                                      </p:tavLst>
                                    </p:anim>
                                    <p:anim calcmode="lin" valueType="num">
                                      <p:cBhvr additive="base">
                                        <p:cTn id="118" dur="500"/>
                                        <p:tgtEl>
                                          <p:spTgt spid="151"/>
                                        </p:tgtEl>
                                        <p:attrNameLst>
                                          <p:attrName>ppt_y</p:attrName>
                                        </p:attrNameLst>
                                      </p:cBhvr>
                                      <p:tavLst>
                                        <p:tav tm="0">
                                          <p:val>
                                            <p:strVal val="ppt_y"/>
                                          </p:val>
                                        </p:tav>
                                        <p:tav tm="100000">
                                          <p:val>
                                            <p:strVal val="1+ppt_h/2"/>
                                          </p:val>
                                        </p:tav>
                                      </p:tavLst>
                                    </p:anim>
                                    <p:set>
                                      <p:cBhvr>
                                        <p:cTn id="119" dur="1" fill="hold">
                                          <p:stCondLst>
                                            <p:cond delay="499"/>
                                          </p:stCondLst>
                                        </p:cTn>
                                        <p:tgtEl>
                                          <p:spTgt spid="151"/>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3" grpId="2" animBg="1"/>
      <p:bldP spid="54" grpId="0" animBg="1"/>
      <p:bldP spid="54" grpId="1" animBg="1"/>
      <p:bldP spid="54" grpId="2" animBg="1"/>
      <p:bldP spid="55" grpId="0" animBg="1"/>
      <p:bldP spid="55" grpId="1" animBg="1"/>
      <p:bldP spid="55" grpId="2" animBg="1"/>
      <p:bldP spid="56" grpId="0" animBg="1"/>
      <p:bldP spid="56" grpId="1" animBg="1"/>
      <p:bldP spid="56" grpId="2" animBg="1"/>
      <p:bldP spid="103" grpId="0" animBg="1"/>
      <p:bldP spid="103" grpId="1" animBg="1"/>
      <p:bldP spid="103" grpId="2" animBg="1"/>
      <p:bldP spid="104" grpId="0" animBg="1"/>
      <p:bldP spid="104" grpId="1" animBg="1"/>
      <p:bldP spid="104" grpId="2" animBg="1"/>
      <p:bldP spid="105" grpId="0" animBg="1"/>
      <p:bldP spid="105" grpId="1" animBg="1"/>
      <p:bldP spid="105" grpId="2" animBg="1"/>
      <p:bldP spid="106" grpId="0" animBg="1"/>
      <p:bldP spid="106" grpId="1" animBg="1"/>
      <p:bldP spid="106" grpId="2" animBg="1"/>
      <p:bldP spid="150" grpId="0" animBg="1"/>
      <p:bldP spid="150" grpId="1" animBg="1"/>
      <p:bldP spid="150" grpId="2" animBg="1"/>
      <p:bldP spid="151" grpId="0" animBg="1"/>
      <p:bldP spid="151" grpId="1" animBg="1"/>
      <p:bldP spid="151" grpId="2" animBg="1"/>
      <p:bldP spid="15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lgn="ctr">
              <a:buNone/>
            </a:pPr>
            <a:r>
              <a:rPr lang="en-US" b="1" dirty="0" smtClean="0"/>
              <a:t>Jacob </a:t>
            </a:r>
            <a:r>
              <a:rPr lang="en-US" b="1" dirty="0" err="1" smtClean="0"/>
              <a:t>Barhak</a:t>
            </a:r>
            <a:endParaRPr lang="en-US" b="1" dirty="0" smtClean="0"/>
          </a:p>
          <a:p>
            <a:pPr>
              <a:buNone/>
            </a:pPr>
            <a:endParaRPr lang="en-US" b="1" dirty="0" smtClean="0"/>
          </a:p>
        </p:txBody>
      </p:sp>
      <p:pic>
        <p:nvPicPr>
          <p:cNvPr id="10" name="Picture 2" descr="C:\Users\Work\Desktop\JacobBarhak_QR_Code.png"/>
          <p:cNvPicPr>
            <a:picLocks noChangeAspect="1" noChangeArrowheads="1"/>
          </p:cNvPicPr>
          <p:nvPr/>
        </p:nvPicPr>
        <p:blipFill>
          <a:blip r:embed="rId2" cstate="print"/>
          <a:srcRect/>
          <a:stretch>
            <a:fillRect/>
          </a:stretch>
        </p:blipFill>
        <p:spPr bwMode="auto">
          <a:xfrm>
            <a:off x="2362200" y="2210562"/>
            <a:ext cx="4361688" cy="4361688"/>
          </a:xfrm>
          <a:prstGeom prst="rect">
            <a:avLst/>
          </a:prstGeom>
          <a:noFill/>
        </p:spPr>
      </p:pic>
      <p:sp>
        <p:nvSpPr>
          <p:cNvPr id="8" name="TextBox 7"/>
          <p:cNvSpPr txBox="1"/>
          <p:nvPr/>
        </p:nvSpPr>
        <p:spPr>
          <a:xfrm>
            <a:off x="2532888" y="2057400"/>
            <a:ext cx="4191000" cy="369332"/>
          </a:xfrm>
          <a:prstGeom prst="rect">
            <a:avLst/>
          </a:prstGeom>
          <a:noFill/>
        </p:spPr>
        <p:txBody>
          <a:bodyPr wrap="square" rtlCol="0">
            <a:spAutoFit/>
          </a:bodyPr>
          <a:lstStyle/>
          <a:p>
            <a:pPr marL="0" lvl="1"/>
            <a:r>
              <a:rPr lang="en-US" dirty="0" smtClean="0">
                <a:solidFill>
                  <a:srgbClr val="7030A0"/>
                </a:solidFill>
                <a:hlinkClick r:id="rId3"/>
              </a:rPr>
              <a:t>http://sites.google.com/site/jacobbarhak/</a:t>
            </a:r>
            <a:r>
              <a:rPr lang="en-US" dirty="0" smtClean="0">
                <a:solidFill>
                  <a:srgbClr val="7030A0"/>
                </a:solidFill>
              </a:rPr>
              <a:t>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Control</a:t>
            </a:r>
            <a:endParaRPr lang="en-US" dirty="0"/>
          </a:p>
        </p:txBody>
      </p:sp>
      <p:pic>
        <p:nvPicPr>
          <p:cNvPr id="40962" name="Picture 2"/>
          <p:cNvPicPr>
            <a:picLocks noChangeAspect="1" noChangeArrowheads="1"/>
          </p:cNvPicPr>
          <p:nvPr/>
        </p:nvPicPr>
        <p:blipFill>
          <a:blip r:embed="rId2" cstate="print"/>
          <a:srcRect/>
          <a:stretch>
            <a:fillRect/>
          </a:stretch>
        </p:blipFill>
        <p:spPr bwMode="auto">
          <a:xfrm>
            <a:off x="931808" y="1371600"/>
            <a:ext cx="7221592" cy="4986337"/>
          </a:xfrm>
          <a:prstGeom prst="rect">
            <a:avLst/>
          </a:prstGeom>
          <a:noFill/>
          <a:ln w="9525">
            <a:noFill/>
            <a:miter lim="800000"/>
            <a:headEnd/>
            <a:tailEnd/>
          </a:ln>
          <a:effectLst/>
        </p:spPr>
      </p:pic>
      <p:graphicFrame>
        <p:nvGraphicFramePr>
          <p:cNvPr id="5" name="Content Placeholder 7"/>
          <p:cNvGraphicFramePr>
            <a:graphicFrameLocks/>
          </p:cNvGraphicFramePr>
          <p:nvPr/>
        </p:nvGraphicFramePr>
        <p:xfrm>
          <a:off x="5351408" y="1676400"/>
          <a:ext cx="1371600" cy="731520"/>
        </p:xfrm>
        <a:graphic>
          <a:graphicData uri="http://schemas.openxmlformats.org/drawingml/2006/table">
            <a:tbl>
              <a:tblPr/>
              <a:tblGrid>
                <a:gridCol w="228600"/>
                <a:gridCol w="228600"/>
                <a:gridCol w="228600"/>
                <a:gridCol w="228600"/>
                <a:gridCol w="228600"/>
                <a:gridCol w="228600"/>
              </a:tblGrid>
              <a:tr h="0">
                <a:tc>
                  <a:txBody>
                    <a:bodyPr/>
                    <a:lstStyle/>
                    <a:p>
                      <a:pPr marL="0" marR="0">
                        <a:spcBef>
                          <a:spcPts val="0"/>
                        </a:spcBef>
                        <a:spcAft>
                          <a:spcPts val="0"/>
                        </a:spcAft>
                      </a:pPr>
                      <a:endParaRPr lang="en-US" sz="1200" dirty="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0">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0">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0">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bl>
          </a:graphicData>
        </a:graphic>
      </p:graphicFrame>
      <p:graphicFrame>
        <p:nvGraphicFramePr>
          <p:cNvPr id="6" name="Content Placeholder 7"/>
          <p:cNvGraphicFramePr>
            <a:graphicFrameLocks/>
          </p:cNvGraphicFramePr>
          <p:nvPr/>
        </p:nvGraphicFramePr>
        <p:xfrm>
          <a:off x="3505200" y="3048000"/>
          <a:ext cx="1371600" cy="731520"/>
        </p:xfrm>
        <a:graphic>
          <a:graphicData uri="http://schemas.openxmlformats.org/drawingml/2006/table">
            <a:tbl>
              <a:tblPr/>
              <a:tblGrid>
                <a:gridCol w="228600"/>
                <a:gridCol w="228600"/>
                <a:gridCol w="228600"/>
                <a:gridCol w="228600"/>
                <a:gridCol w="228600"/>
                <a:gridCol w="228600"/>
              </a:tblGrid>
              <a:tr h="0">
                <a:tc>
                  <a:txBody>
                    <a:bodyPr/>
                    <a:lstStyle/>
                    <a:p>
                      <a:pPr marL="0" marR="0">
                        <a:spcBef>
                          <a:spcPts val="0"/>
                        </a:spcBef>
                        <a:spcAft>
                          <a:spcPts val="0"/>
                        </a:spcAft>
                      </a:pPr>
                      <a:endParaRPr lang="en-US" sz="1200" dirty="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r>
              <a:tr h="0">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r>
              <a:tr h="0">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r>
              <a:tr h="0">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5334000" y="1828800"/>
            <a:ext cx="1339406" cy="369332"/>
          </a:xfrm>
          <a:prstGeom prst="rect">
            <a:avLst/>
          </a:prstGeom>
          <a:noFill/>
        </p:spPr>
        <p:txBody>
          <a:bodyPr wrap="none" rtlCol="0">
            <a:spAutoFit/>
          </a:bodyPr>
          <a:lstStyle/>
          <a:p>
            <a:r>
              <a:rPr lang="en-US" dirty="0" smtClean="0"/>
              <a:t>spreadsheet</a:t>
            </a:r>
            <a:endParaRPr lang="en-US" dirty="0"/>
          </a:p>
        </p:txBody>
      </p:sp>
      <p:sp>
        <p:nvSpPr>
          <p:cNvPr id="8" name="TextBox 7"/>
          <p:cNvSpPr txBox="1"/>
          <p:nvPr/>
        </p:nvSpPr>
        <p:spPr>
          <a:xfrm>
            <a:off x="3461194" y="3212068"/>
            <a:ext cx="1339406" cy="369332"/>
          </a:xfrm>
          <a:prstGeom prst="rect">
            <a:avLst/>
          </a:prstGeom>
          <a:noFill/>
        </p:spPr>
        <p:txBody>
          <a:bodyPr wrap="none" rtlCol="0">
            <a:spAutoFit/>
          </a:bodyPr>
          <a:lstStyle/>
          <a:p>
            <a:r>
              <a:rPr lang="en-US" dirty="0" smtClean="0"/>
              <a:t>spreadsheet</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t>Results Zoomed In</a:t>
            </a:r>
            <a:endParaRPr lang="en-US" dirty="0"/>
          </a:p>
        </p:txBody>
      </p:sp>
      <p:pic>
        <p:nvPicPr>
          <p:cNvPr id="5" name="Picture 2"/>
          <p:cNvPicPr>
            <a:picLocks noChangeAspect="1" noChangeArrowheads="1"/>
          </p:cNvPicPr>
          <p:nvPr/>
        </p:nvPicPr>
        <p:blipFill>
          <a:blip r:embed="rId2" cstate="print"/>
          <a:srcRect r="48616" b="17756"/>
          <a:stretch>
            <a:fillRect/>
          </a:stretch>
        </p:blipFill>
        <p:spPr bwMode="auto">
          <a:xfrm>
            <a:off x="304799" y="1256200"/>
            <a:ext cx="8382001" cy="5144600"/>
          </a:xfrm>
          <a:prstGeom prst="rect">
            <a:avLst/>
          </a:prstGeom>
          <a:noFill/>
          <a:ln w="9525">
            <a:noFill/>
            <a:miter lim="800000"/>
            <a:headEnd/>
            <a:tailEnd/>
          </a:ln>
        </p:spPr>
      </p:pic>
      <p:pic>
        <p:nvPicPr>
          <p:cNvPr id="41985" name="Picture 1"/>
          <p:cNvPicPr>
            <a:picLocks noChangeAspect="1" noChangeArrowheads="1"/>
          </p:cNvPicPr>
          <p:nvPr/>
        </p:nvPicPr>
        <p:blipFill>
          <a:blip r:embed="rId3" cstate="print"/>
          <a:srcRect r="48616" b="17646"/>
          <a:stretch>
            <a:fillRect/>
          </a:stretch>
        </p:blipFill>
        <p:spPr bwMode="auto">
          <a:xfrm>
            <a:off x="304800" y="1249362"/>
            <a:ext cx="8382000" cy="5151438"/>
          </a:xfrm>
          <a:prstGeom prst="rect">
            <a:avLst/>
          </a:prstGeom>
          <a:noFill/>
          <a:ln w="9525">
            <a:noFill/>
            <a:miter lim="800000"/>
            <a:headEnd/>
            <a:tailEnd/>
          </a:ln>
        </p:spPr>
      </p:pic>
      <p:sp>
        <p:nvSpPr>
          <p:cNvPr id="8" name="TextBox 7"/>
          <p:cNvSpPr txBox="1"/>
          <p:nvPr/>
        </p:nvSpPr>
        <p:spPr>
          <a:xfrm>
            <a:off x="0" y="6396335"/>
            <a:ext cx="7086600" cy="461665"/>
          </a:xfrm>
          <a:prstGeom prst="rect">
            <a:avLst/>
          </a:prstGeom>
          <a:noFill/>
        </p:spPr>
        <p:txBody>
          <a:bodyPr wrap="square" rtlCol="0">
            <a:spAutoFit/>
          </a:bodyPr>
          <a:lstStyle/>
          <a:p>
            <a:r>
              <a:rPr lang="en-US" sz="1200" dirty="0" smtClean="0"/>
              <a:t>Version 28 -  MIST_RefModel_2015_04_17_MATRIX_TraceBack.zip MIST 0.93.0.0</a:t>
            </a:r>
          </a:p>
          <a:p>
            <a:r>
              <a:rPr lang="en-US" sz="1200" dirty="0" smtClean="0"/>
              <a:t>Version 27 - MIST_RefModel_2014_10_21_MATRIX_TraceBack.zip MIST 0.92.0.0</a:t>
            </a:r>
            <a:endParaRPr lang="en-US" sz="1200" dirty="0"/>
          </a:p>
        </p:txBody>
      </p:sp>
      <p:sp>
        <p:nvSpPr>
          <p:cNvPr id="9" name="TextBox 8"/>
          <p:cNvSpPr txBox="1"/>
          <p:nvPr/>
        </p:nvSpPr>
        <p:spPr>
          <a:xfrm>
            <a:off x="3581400" y="1600200"/>
            <a:ext cx="1237839" cy="707886"/>
          </a:xfrm>
          <a:prstGeom prst="rect">
            <a:avLst/>
          </a:prstGeom>
          <a:noFill/>
        </p:spPr>
        <p:txBody>
          <a:bodyPr wrap="none" rtlCol="0">
            <a:spAutoFit/>
          </a:bodyPr>
          <a:lstStyle/>
          <a:p>
            <a:r>
              <a:rPr lang="en-US" sz="4000" b="1" dirty="0" smtClean="0"/>
              <a:t>NEW</a:t>
            </a:r>
            <a:endParaRPr lang="en-US" sz="4000" b="1" dirty="0"/>
          </a:p>
        </p:txBody>
      </p:sp>
      <p:sp>
        <p:nvSpPr>
          <p:cNvPr id="10" name="TextBox 9"/>
          <p:cNvSpPr txBox="1"/>
          <p:nvPr/>
        </p:nvSpPr>
        <p:spPr>
          <a:xfrm>
            <a:off x="6629400" y="1600200"/>
            <a:ext cx="1071127" cy="707886"/>
          </a:xfrm>
          <a:prstGeom prst="rect">
            <a:avLst/>
          </a:prstGeom>
          <a:noFill/>
        </p:spPr>
        <p:txBody>
          <a:bodyPr wrap="none" rtlCol="0">
            <a:spAutoFit/>
          </a:bodyPr>
          <a:lstStyle/>
          <a:p>
            <a:r>
              <a:rPr lang="en-US" sz="4000" b="1" dirty="0" smtClean="0"/>
              <a:t>OLD</a:t>
            </a:r>
            <a:endParaRPr lang="en-US" sz="4000" b="1" dirty="0"/>
          </a:p>
        </p:txBody>
      </p:sp>
      <p:sp>
        <p:nvSpPr>
          <p:cNvPr id="12" name="Content Placeholder 11"/>
          <p:cNvSpPr>
            <a:spLocks noGrp="1"/>
          </p:cNvSpPr>
          <p:nvPr>
            <p:ph idx="1"/>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41985"/>
                                        </p:tgtEl>
                                        <p:attrNameLst>
                                          <p:attrName>style.visibility</p:attrName>
                                        </p:attrNameLst>
                                      </p:cBhvr>
                                      <p:to>
                                        <p:strVal val="hidden"/>
                                      </p:to>
                                    </p:set>
                                  </p:childTnLst>
                                </p:cTn>
                              </p:par>
                              <p:par>
                                <p:cTn id="11" presetID="1" presetClass="exit"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P spid="10" grpId="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Simulation Language / Compiler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Strict Expression language – a subset of Python with extensions:</a:t>
            </a:r>
          </a:p>
          <a:p>
            <a:pPr lvl="1"/>
            <a:r>
              <a:rPr lang="en-US" dirty="0" smtClean="0"/>
              <a:t>Supported Types: </a:t>
            </a:r>
            <a:r>
              <a:rPr lang="en-US" dirty="0" smtClean="0">
                <a:solidFill>
                  <a:srgbClr val="0070C0"/>
                </a:solidFill>
              </a:rPr>
              <a:t>Integer, Number, Expression, State Indicator, System Option</a:t>
            </a:r>
          </a:p>
          <a:p>
            <a:pPr lvl="1"/>
            <a:r>
              <a:rPr lang="en-US" dirty="0" smtClean="0"/>
              <a:t>Comparison: </a:t>
            </a:r>
            <a:r>
              <a:rPr lang="en-US" dirty="0" err="1" smtClean="0">
                <a:solidFill>
                  <a:srgbClr val="0070C0"/>
                </a:solidFill>
              </a:rPr>
              <a:t>Eq</a:t>
            </a:r>
            <a:r>
              <a:rPr lang="en-US" dirty="0" smtClean="0">
                <a:solidFill>
                  <a:srgbClr val="0070C0"/>
                </a:solidFill>
              </a:rPr>
              <a:t>, Ne, </a:t>
            </a:r>
            <a:r>
              <a:rPr lang="en-US" dirty="0" err="1" smtClean="0">
                <a:solidFill>
                  <a:srgbClr val="0070C0"/>
                </a:solidFill>
              </a:rPr>
              <a:t>Gr</a:t>
            </a:r>
            <a:r>
              <a:rPr lang="en-US" dirty="0" smtClean="0">
                <a:solidFill>
                  <a:srgbClr val="0070C0"/>
                </a:solidFill>
              </a:rPr>
              <a:t>, </a:t>
            </a:r>
            <a:r>
              <a:rPr lang="en-US" dirty="0" err="1" smtClean="0">
                <a:solidFill>
                  <a:srgbClr val="0070C0"/>
                </a:solidFill>
              </a:rPr>
              <a:t>Ge</a:t>
            </a:r>
            <a:r>
              <a:rPr lang="en-US" dirty="0" smtClean="0">
                <a:solidFill>
                  <a:srgbClr val="0070C0"/>
                </a:solidFill>
              </a:rPr>
              <a:t>, Ls, Le</a:t>
            </a:r>
          </a:p>
          <a:p>
            <a:pPr lvl="1"/>
            <a:r>
              <a:rPr lang="en-US" dirty="0" smtClean="0"/>
              <a:t>Boolean operators: </a:t>
            </a:r>
            <a:r>
              <a:rPr lang="en-US" dirty="0" smtClean="0">
                <a:solidFill>
                  <a:srgbClr val="0070C0"/>
                </a:solidFill>
              </a:rPr>
              <a:t>Or, And, Not, </a:t>
            </a:r>
            <a:r>
              <a:rPr lang="en-US" dirty="0" err="1" smtClean="0">
                <a:solidFill>
                  <a:srgbClr val="0070C0"/>
                </a:solidFill>
              </a:rPr>
              <a:t>IsTrue</a:t>
            </a:r>
            <a:endParaRPr lang="en-US" dirty="0" smtClean="0">
              <a:solidFill>
                <a:srgbClr val="0070C0"/>
              </a:solidFill>
            </a:endParaRPr>
          </a:p>
          <a:p>
            <a:pPr lvl="1"/>
            <a:r>
              <a:rPr lang="en-US" dirty="0" smtClean="0"/>
              <a:t>Special math: </a:t>
            </a:r>
            <a:r>
              <a:rPr lang="en-US" dirty="0" err="1" smtClean="0">
                <a:solidFill>
                  <a:srgbClr val="0070C0"/>
                </a:solidFill>
              </a:rPr>
              <a:t>Inf</a:t>
            </a:r>
            <a:r>
              <a:rPr lang="en-US" dirty="0" smtClean="0">
                <a:solidFill>
                  <a:srgbClr val="0070C0"/>
                </a:solidFill>
              </a:rPr>
              <a:t>, </a:t>
            </a:r>
            <a:r>
              <a:rPr lang="en-US" dirty="0" err="1" smtClean="0">
                <a:solidFill>
                  <a:srgbClr val="0070C0"/>
                </a:solidFill>
              </a:rPr>
              <a:t>NaN</a:t>
            </a:r>
            <a:r>
              <a:rPr lang="en-US" dirty="0" smtClean="0">
                <a:solidFill>
                  <a:srgbClr val="0070C0"/>
                </a:solidFill>
              </a:rPr>
              <a:t>, </a:t>
            </a:r>
            <a:r>
              <a:rPr lang="en-US" dirty="0" err="1" smtClean="0">
                <a:solidFill>
                  <a:srgbClr val="0070C0"/>
                </a:solidFill>
              </a:rPr>
              <a:t>IsInvalidNumber</a:t>
            </a:r>
            <a:r>
              <a:rPr lang="en-US" dirty="0" smtClean="0">
                <a:solidFill>
                  <a:srgbClr val="0070C0"/>
                </a:solidFill>
              </a:rPr>
              <a:t>, </a:t>
            </a:r>
            <a:r>
              <a:rPr lang="en-US" dirty="0" err="1" smtClean="0">
                <a:solidFill>
                  <a:srgbClr val="0070C0"/>
                </a:solidFill>
              </a:rPr>
              <a:t>IsInfiniteNumber</a:t>
            </a:r>
            <a:r>
              <a:rPr lang="en-US" dirty="0" smtClean="0">
                <a:solidFill>
                  <a:srgbClr val="0070C0"/>
                </a:solidFill>
              </a:rPr>
              <a:t>, </a:t>
            </a:r>
            <a:r>
              <a:rPr lang="en-US" dirty="0" err="1" smtClean="0">
                <a:solidFill>
                  <a:srgbClr val="0070C0"/>
                </a:solidFill>
              </a:rPr>
              <a:t>IsFiniteNumber</a:t>
            </a:r>
            <a:endParaRPr lang="en-US" dirty="0" smtClean="0">
              <a:solidFill>
                <a:srgbClr val="0070C0"/>
              </a:solidFill>
            </a:endParaRPr>
          </a:p>
          <a:p>
            <a:pPr lvl="1"/>
            <a:r>
              <a:rPr lang="en-US" dirty="0" smtClean="0"/>
              <a:t>Mathematical functions: </a:t>
            </a:r>
            <a:r>
              <a:rPr lang="en-US" dirty="0" smtClean="0">
                <a:solidFill>
                  <a:srgbClr val="0070C0"/>
                </a:solidFill>
              </a:rPr>
              <a:t>Exp, Log, </a:t>
            </a:r>
            <a:r>
              <a:rPr lang="en-US" dirty="0" err="1" smtClean="0">
                <a:solidFill>
                  <a:srgbClr val="0070C0"/>
                </a:solidFill>
              </a:rPr>
              <a:t>Ln</a:t>
            </a:r>
            <a:r>
              <a:rPr lang="en-US" dirty="0" smtClean="0">
                <a:solidFill>
                  <a:srgbClr val="0070C0"/>
                </a:solidFill>
              </a:rPr>
              <a:t>, Log10, </a:t>
            </a:r>
            <a:r>
              <a:rPr lang="en-US" dirty="0" err="1" smtClean="0">
                <a:solidFill>
                  <a:srgbClr val="0070C0"/>
                </a:solidFill>
              </a:rPr>
              <a:t>Pow</a:t>
            </a:r>
            <a:r>
              <a:rPr lang="en-US" dirty="0" smtClean="0">
                <a:solidFill>
                  <a:srgbClr val="0070C0"/>
                </a:solidFill>
              </a:rPr>
              <a:t>, </a:t>
            </a:r>
            <a:r>
              <a:rPr lang="en-US" dirty="0" err="1" smtClean="0">
                <a:solidFill>
                  <a:srgbClr val="0070C0"/>
                </a:solidFill>
              </a:rPr>
              <a:t>Sqrt</a:t>
            </a:r>
            <a:r>
              <a:rPr lang="en-US" dirty="0" smtClean="0">
                <a:solidFill>
                  <a:srgbClr val="0070C0"/>
                </a:solidFill>
              </a:rPr>
              <a:t>, Pi</a:t>
            </a:r>
          </a:p>
          <a:p>
            <a:pPr lvl="1"/>
            <a:r>
              <a:rPr lang="en-US" dirty="0" smtClean="0"/>
              <a:t>Other functions: </a:t>
            </a:r>
            <a:r>
              <a:rPr lang="en-US" dirty="0" smtClean="0">
                <a:solidFill>
                  <a:srgbClr val="0070C0"/>
                </a:solidFill>
              </a:rPr>
              <a:t>Mod, Abs, Floor, Ceil, Max, Min</a:t>
            </a:r>
          </a:p>
          <a:p>
            <a:pPr lvl="1"/>
            <a:r>
              <a:rPr lang="en-US" dirty="0" smtClean="0"/>
              <a:t>Statistical: </a:t>
            </a:r>
            <a:r>
              <a:rPr lang="en-US" dirty="0" smtClean="0">
                <a:solidFill>
                  <a:srgbClr val="0070C0"/>
                </a:solidFill>
              </a:rPr>
              <a:t>Bernoulli, Binomial, Geometric, Uniform, Gaussian</a:t>
            </a:r>
          </a:p>
          <a:p>
            <a:pPr lvl="1"/>
            <a:r>
              <a:rPr lang="en-US" dirty="0" smtClean="0"/>
              <a:t>Control and Data Access: </a:t>
            </a:r>
            <a:r>
              <a:rPr lang="en-US" dirty="0" err="1" smtClean="0">
                <a:solidFill>
                  <a:srgbClr val="0070C0"/>
                </a:solidFill>
              </a:rPr>
              <a:t>Iif</a:t>
            </a:r>
            <a:r>
              <a:rPr lang="en-US" dirty="0" smtClean="0">
                <a:solidFill>
                  <a:srgbClr val="0070C0"/>
                </a:solidFill>
              </a:rPr>
              <a:t>, Table</a:t>
            </a:r>
          </a:p>
          <a:p>
            <a:pPr lvl="1"/>
            <a:r>
              <a:rPr lang="en-US" dirty="0" smtClean="0"/>
              <a:t>Application specific: </a:t>
            </a:r>
            <a:r>
              <a:rPr lang="en-US" dirty="0" err="1" smtClean="0">
                <a:solidFill>
                  <a:srgbClr val="0070C0"/>
                </a:solidFill>
              </a:rPr>
              <a:t>CostWizard</a:t>
            </a:r>
            <a:endParaRPr lang="en-US" dirty="0" smtClean="0">
              <a:solidFill>
                <a:srgbClr val="0070C0"/>
              </a:solidFill>
            </a:endParaRPr>
          </a:p>
          <a:p>
            <a:endParaRPr lang="en-US" dirty="0" smtClean="0"/>
          </a:p>
          <a:p>
            <a:r>
              <a:rPr lang="en-US" dirty="0" smtClean="0"/>
              <a:t>Features:</a:t>
            </a:r>
          </a:p>
          <a:p>
            <a:pPr lvl="1"/>
            <a:r>
              <a:rPr lang="en-US" dirty="0" smtClean="0"/>
              <a:t>Compiles into Python</a:t>
            </a:r>
          </a:p>
          <a:p>
            <a:pPr lvl="1"/>
            <a:r>
              <a:rPr lang="en-US" dirty="0" smtClean="0"/>
              <a:t>Syntax check upon expression definition</a:t>
            </a:r>
          </a:p>
          <a:p>
            <a:pPr lvl="1"/>
            <a:r>
              <a:rPr lang="en-US" dirty="0" smtClean="0"/>
              <a:t>Runtime Bound Checks</a:t>
            </a:r>
          </a:p>
          <a:p>
            <a:pPr lvl="1"/>
            <a:r>
              <a:rPr lang="en-US" dirty="0" smtClean="0"/>
              <a:t>Runtime recalculation due to out of bounds random error</a:t>
            </a:r>
          </a:p>
        </p:txBody>
      </p:sp>
      <p:sp>
        <p:nvSpPr>
          <p:cNvPr id="6" name="Cloud Callout 5"/>
          <p:cNvSpPr/>
          <p:nvPr/>
        </p:nvSpPr>
        <p:spPr>
          <a:xfrm>
            <a:off x="4724400" y="3733800"/>
            <a:ext cx="4191000" cy="1981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Right Arrow 11"/>
          <p:cNvSpPr/>
          <p:nvPr/>
        </p:nvSpPr>
        <p:spPr>
          <a:xfrm>
            <a:off x="6324600" y="4419600"/>
            <a:ext cx="1066800" cy="609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Compile</a:t>
            </a:r>
            <a:endParaRPr lang="en-US" sz="1600" dirty="0">
              <a:solidFill>
                <a:srgbClr val="00B050"/>
              </a:solidFill>
            </a:endParaRPr>
          </a:p>
        </p:txBody>
      </p:sp>
      <p:sp>
        <p:nvSpPr>
          <p:cNvPr id="14" name="Flowchart: Magnetic Disk 13"/>
          <p:cNvSpPr/>
          <p:nvPr/>
        </p:nvSpPr>
        <p:spPr>
          <a:xfrm>
            <a:off x="7848600" y="5867400"/>
            <a:ext cx="1143000" cy="685800"/>
          </a:xfrm>
          <a:prstGeom prst="flowChartMagneticDisk">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Results</a:t>
            </a:r>
            <a:endParaRPr lang="en-US" dirty="0">
              <a:solidFill>
                <a:schemeClr val="tx1"/>
              </a:solidFill>
            </a:endParaRPr>
          </a:p>
        </p:txBody>
      </p:sp>
      <p:sp>
        <p:nvSpPr>
          <p:cNvPr id="15" name="Vertical Scroll 14"/>
          <p:cNvSpPr/>
          <p:nvPr/>
        </p:nvSpPr>
        <p:spPr>
          <a:xfrm>
            <a:off x="4876800" y="4267200"/>
            <a:ext cx="17526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Population</a:t>
            </a:r>
            <a:endParaRPr lang="en-US" dirty="0">
              <a:solidFill>
                <a:schemeClr val="tx1"/>
              </a:solidFill>
            </a:endParaRPr>
          </a:p>
        </p:txBody>
      </p:sp>
      <p:sp>
        <p:nvSpPr>
          <p:cNvPr id="13" name="Right Arrow 12"/>
          <p:cNvSpPr/>
          <p:nvPr/>
        </p:nvSpPr>
        <p:spPr>
          <a:xfrm rot="4273438">
            <a:off x="7551208" y="5094349"/>
            <a:ext cx="973564" cy="71764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  Run</a:t>
            </a:r>
            <a:endParaRPr lang="en-US" sz="1600" dirty="0">
              <a:solidFill>
                <a:srgbClr val="00B050"/>
              </a:solidFill>
            </a:endParaRPr>
          </a:p>
        </p:txBody>
      </p:sp>
      <p:sp>
        <p:nvSpPr>
          <p:cNvPr id="7" name="Vertical Scroll 6"/>
          <p:cNvSpPr/>
          <p:nvPr/>
        </p:nvSpPr>
        <p:spPr>
          <a:xfrm>
            <a:off x="7162800" y="4267200"/>
            <a:ext cx="15240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Python Script</a:t>
            </a:r>
            <a:endParaRPr lang="en-US" dirty="0">
              <a:solidFill>
                <a:schemeClr val="tx1"/>
              </a:solidFill>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Monte Carlo Initialization: </a:t>
            </a:r>
            <a:br>
              <a:rPr lang="en-US" dirty="0" smtClean="0"/>
            </a:br>
            <a:r>
              <a:rPr lang="en-US" dirty="0" smtClean="0"/>
              <a:t>Distribution to Population Generation </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system:</a:t>
            </a:r>
          </a:p>
          <a:p>
            <a:pPr lvl="1"/>
            <a:r>
              <a:rPr lang="en-US" dirty="0" smtClean="0"/>
              <a:t>Compiles distributions into initialization code before simulation</a:t>
            </a:r>
          </a:p>
          <a:p>
            <a:pPr lvl="1"/>
            <a:r>
              <a:rPr lang="en-US" dirty="0" smtClean="0"/>
              <a:t>Automatically resolves calculation order</a:t>
            </a:r>
          </a:p>
          <a:p>
            <a:pPr lvl="1"/>
            <a:r>
              <a:rPr lang="en-US" dirty="0" smtClean="0"/>
              <a:t>Can handle interdependencies</a:t>
            </a:r>
          </a:p>
          <a:p>
            <a:pPr lvl="1"/>
            <a:r>
              <a:rPr lang="en-US" dirty="0" smtClean="0"/>
              <a:t>Evolutionary Computation towards user defined objectives</a:t>
            </a:r>
          </a:p>
          <a:p>
            <a:endParaRPr lang="en-US" dirty="0" smtClean="0"/>
          </a:p>
          <a:p>
            <a:r>
              <a:rPr lang="en-US" dirty="0" smtClean="0"/>
              <a:t>Example with no objectives:</a:t>
            </a:r>
          </a:p>
          <a:p>
            <a:pPr lvl="1">
              <a:buNone/>
            </a:pPr>
            <a:r>
              <a:rPr lang="en-US" dirty="0" smtClean="0"/>
              <a:t>Age ~ </a:t>
            </a:r>
            <a:r>
              <a:rPr lang="en-US" dirty="0" smtClean="0">
                <a:solidFill>
                  <a:srgbClr val="0070C0"/>
                </a:solidFill>
              </a:rPr>
              <a:t>61+8.2*CappedGaussian3</a:t>
            </a:r>
          </a:p>
          <a:p>
            <a:pPr lvl="1">
              <a:buNone/>
            </a:pPr>
            <a:r>
              <a:rPr lang="en-US" dirty="0" smtClean="0"/>
              <a:t>Male ~ </a:t>
            </a:r>
            <a:r>
              <a:rPr lang="en-US" dirty="0" smtClean="0">
                <a:solidFill>
                  <a:srgbClr val="0070C0"/>
                </a:solidFill>
              </a:rPr>
              <a:t>Bernoulli(803/1199)</a:t>
            </a:r>
          </a:p>
          <a:p>
            <a:pPr lvl="1">
              <a:buNone/>
            </a:pPr>
            <a:r>
              <a:rPr lang="en-US" dirty="0" smtClean="0"/>
              <a:t>SBP ~ </a:t>
            </a:r>
            <a:r>
              <a:rPr lang="en-US" dirty="0" smtClean="0">
                <a:solidFill>
                  <a:srgbClr val="0070C0"/>
                </a:solidFill>
              </a:rPr>
              <a:t>133.4+16.4*CappedGaussian3</a:t>
            </a:r>
          </a:p>
          <a:p>
            <a:pPr lvl="1">
              <a:buNone/>
            </a:pPr>
            <a:r>
              <a:rPr lang="en-US" dirty="0" err="1" smtClean="0"/>
              <a:t>AgeAtDiagnosisOfDiabetes</a:t>
            </a:r>
            <a:r>
              <a:rPr lang="en-US" dirty="0" smtClean="0"/>
              <a:t> ~ </a:t>
            </a:r>
            <a:r>
              <a:rPr lang="en-US" dirty="0" smtClean="0">
                <a:solidFill>
                  <a:srgbClr val="0070C0"/>
                </a:solidFill>
              </a:rPr>
              <a:t>Age - 8</a:t>
            </a:r>
          </a:p>
          <a:p>
            <a:endParaRPr lang="en-US" dirty="0" smtClean="0"/>
          </a:p>
          <a:p>
            <a:endParaRPr lang="en-US" b="1" dirty="0" smtClean="0"/>
          </a:p>
          <a:p>
            <a:r>
              <a:rPr lang="en-US" b="1" dirty="0" smtClean="0"/>
              <a:t>Good for: </a:t>
            </a:r>
          </a:p>
          <a:p>
            <a:pPr lvl="1"/>
            <a:r>
              <a:rPr lang="en-US" dirty="0" smtClean="0"/>
              <a:t>Using published aggregate data from clinical trial publications</a:t>
            </a:r>
          </a:p>
          <a:p>
            <a:pPr lvl="1"/>
            <a:r>
              <a:rPr lang="en-US" dirty="0" smtClean="0"/>
              <a:t>Avoiding using individual data that is typically restricted</a:t>
            </a:r>
          </a:p>
          <a:p>
            <a:pPr lvl="1"/>
            <a:r>
              <a:rPr lang="en-US" dirty="0" smtClean="0"/>
              <a:t>Allowing access to more population information</a:t>
            </a:r>
          </a:p>
          <a:p>
            <a:pPr lvl="1">
              <a:buNone/>
            </a:pPr>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p:txBody>
      </p:sp>
      <p:graphicFrame>
        <p:nvGraphicFramePr>
          <p:cNvPr id="4" name="Table 3"/>
          <p:cNvGraphicFramePr>
            <a:graphicFrameLocks noGrp="1"/>
          </p:cNvGraphicFramePr>
          <p:nvPr/>
        </p:nvGraphicFramePr>
        <p:xfrm>
          <a:off x="4571999" y="3048000"/>
          <a:ext cx="4038600" cy="1337310"/>
        </p:xfrm>
        <a:graphic>
          <a:graphicData uri="http://schemas.openxmlformats.org/drawingml/2006/table">
            <a:tbl>
              <a:tblPr firstRow="1" bandRow="1">
                <a:tableStyleId>{073A0DAA-6AF3-43AB-8588-CEC1D06C72B9}</a:tableStyleId>
              </a:tblPr>
              <a:tblGrid>
                <a:gridCol w="854318"/>
                <a:gridCol w="465992"/>
                <a:gridCol w="698988"/>
                <a:gridCol w="2019302"/>
              </a:tblGrid>
              <a:tr h="124204">
                <a:tc>
                  <a:txBody>
                    <a:bodyPr/>
                    <a:lstStyle/>
                    <a:p>
                      <a:pPr algn="ctr" fontAlgn="b"/>
                      <a:r>
                        <a:rPr lang="en-US" sz="1400" u="none" strike="noStrike" dirty="0"/>
                        <a:t>Age</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Male</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SBP</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err="1"/>
                        <a:t>AgeAtDiagnosisOfDiabetes</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65.51415</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129.1721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57.51415</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a:t>53.76856</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137.4234</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45.76856</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a:t>73.71445</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0</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132.8542</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65.71445</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45.79667</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1</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147.5537</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37.79667</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57.21742</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1</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122.68</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49.21742</a:t>
                      </a:r>
                      <a:endParaRPr lang="en-US" sz="1400" b="0" i="0" u="none" strike="noStrike" dirty="0">
                        <a:solidFill>
                          <a:srgbClr val="000000"/>
                        </a:solidFill>
                        <a:latin typeface="Calibri"/>
                      </a:endParaRPr>
                    </a:p>
                  </a:txBody>
                  <a:tcPr marL="9525" marR="9525" marT="9525" marB="0" anchor="b"/>
                </a:tc>
              </a:tr>
            </a:tbl>
          </a:graphicData>
        </a:graphic>
      </p:graphicFrame>
      <p:sp>
        <p:nvSpPr>
          <p:cNvPr id="5" name="Right Arrow 4"/>
          <p:cNvSpPr/>
          <p:nvPr/>
        </p:nvSpPr>
        <p:spPr>
          <a:xfrm>
            <a:off x="4191000" y="3623310"/>
            <a:ext cx="381000" cy="304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 Example</a:t>
            </a:r>
            <a:br>
              <a:rPr lang="en-US" dirty="0" smtClean="0"/>
            </a:br>
            <a:r>
              <a:rPr lang="en-US" dirty="0" smtClean="0"/>
              <a:t>Skewed by Inclusion/Exclusion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Generate 10 people with:</a:t>
            </a:r>
          </a:p>
          <a:p>
            <a:pPr lvl="1"/>
            <a:r>
              <a:rPr lang="en-US" dirty="0" smtClean="0"/>
              <a:t>Inclusion criteria is 45&lt; Age &lt;90</a:t>
            </a:r>
          </a:p>
          <a:p>
            <a:pPr lvl="1"/>
            <a:r>
              <a:rPr lang="en-US" dirty="0" smtClean="0"/>
              <a:t>The base population distribution is:</a:t>
            </a:r>
          </a:p>
          <a:p>
            <a:pPr lvl="2"/>
            <a:r>
              <a:rPr lang="en-US" dirty="0" smtClean="0"/>
              <a:t>Age for Male:      Mean </a:t>
            </a:r>
            <a:r>
              <a:rPr lang="en-US" b="1" dirty="0" smtClean="0"/>
              <a:t>53</a:t>
            </a:r>
            <a:r>
              <a:rPr lang="en-US" dirty="0" smtClean="0"/>
              <a:t> SD </a:t>
            </a:r>
            <a:r>
              <a:rPr lang="en-US" b="1" dirty="0" smtClean="0"/>
              <a:t>10</a:t>
            </a:r>
          </a:p>
          <a:p>
            <a:pPr lvl="2"/>
            <a:r>
              <a:rPr lang="en-US" dirty="0" smtClean="0"/>
              <a:t>Age for Female:  Mean </a:t>
            </a:r>
            <a:r>
              <a:rPr lang="en-US" b="1" dirty="0" smtClean="0"/>
              <a:t>52</a:t>
            </a:r>
            <a:r>
              <a:rPr lang="en-US" dirty="0" smtClean="0"/>
              <a:t> SD </a:t>
            </a:r>
            <a:r>
              <a:rPr lang="en-US" b="1" dirty="0" smtClean="0"/>
              <a:t>7</a:t>
            </a:r>
          </a:p>
          <a:p>
            <a:pPr lvl="2"/>
            <a:r>
              <a:rPr lang="en-US" dirty="0" smtClean="0"/>
              <a:t>Male:                    </a:t>
            </a:r>
            <a:r>
              <a:rPr lang="en-US" b="1" dirty="0" smtClean="0"/>
              <a:t>50% </a:t>
            </a:r>
          </a:p>
          <a:p>
            <a:pPr lvl="2">
              <a:buNone/>
            </a:pPr>
            <a:endParaRPr lang="en-US" dirty="0" smtClean="0"/>
          </a:p>
          <a:p>
            <a:r>
              <a:rPr lang="en-US" dirty="0" smtClean="0"/>
              <a:t>Generation Functions (Implementation):</a:t>
            </a:r>
          </a:p>
          <a:p>
            <a:pPr lvl="1">
              <a:buNone/>
            </a:pPr>
            <a:r>
              <a:rPr lang="en-US" dirty="0" smtClean="0"/>
              <a:t>Age ~ </a:t>
            </a:r>
            <a:r>
              <a:rPr lang="en-US" dirty="0" err="1" smtClean="0">
                <a:solidFill>
                  <a:srgbClr val="0070C0"/>
                </a:solidFill>
              </a:rPr>
              <a:t>Iif</a:t>
            </a:r>
            <a:r>
              <a:rPr lang="en-US" dirty="0" smtClean="0">
                <a:solidFill>
                  <a:srgbClr val="0070C0"/>
                </a:solidFill>
              </a:rPr>
              <a:t> (</a:t>
            </a:r>
            <a:r>
              <a:rPr lang="en-US" dirty="0" err="1" smtClean="0">
                <a:solidFill>
                  <a:srgbClr val="0070C0"/>
                </a:solidFill>
              </a:rPr>
              <a:t>Male,Gaussian</a:t>
            </a:r>
            <a:r>
              <a:rPr lang="en-US" dirty="0" smtClean="0">
                <a:solidFill>
                  <a:srgbClr val="0070C0"/>
                </a:solidFill>
              </a:rPr>
              <a:t>(53,10) ,Gaussian(52,7))</a:t>
            </a:r>
          </a:p>
          <a:p>
            <a:pPr lvl="1">
              <a:buNone/>
            </a:pPr>
            <a:r>
              <a:rPr lang="en-US" dirty="0" smtClean="0"/>
              <a:t>Male ~ </a:t>
            </a:r>
            <a:r>
              <a:rPr lang="en-US" dirty="0" smtClean="0">
                <a:solidFill>
                  <a:srgbClr val="0070C0"/>
                </a:solidFill>
              </a:rPr>
              <a:t>Bernoulli(0.5)</a:t>
            </a:r>
          </a:p>
          <a:p>
            <a:pPr lvl="1">
              <a:buNone/>
            </a:pPr>
            <a:r>
              <a:rPr lang="en-US" dirty="0" smtClean="0"/>
              <a:t>Assert  =  </a:t>
            </a:r>
            <a:r>
              <a:rPr lang="en-US" dirty="0" smtClean="0">
                <a:solidFill>
                  <a:srgbClr val="0070C0"/>
                </a:solidFill>
              </a:rPr>
              <a:t>And(</a:t>
            </a:r>
            <a:r>
              <a:rPr lang="en-US" dirty="0" err="1" smtClean="0">
                <a:solidFill>
                  <a:srgbClr val="0070C0"/>
                </a:solidFill>
              </a:rPr>
              <a:t>Gr</a:t>
            </a:r>
            <a:r>
              <a:rPr lang="en-US" dirty="0" smtClean="0">
                <a:solidFill>
                  <a:srgbClr val="0070C0"/>
                </a:solidFill>
              </a:rPr>
              <a:t>(Age,45),Ls(Age,90))</a:t>
            </a:r>
          </a:p>
          <a:p>
            <a:pPr lvl="1">
              <a:buNone/>
            </a:pPr>
            <a:endParaRPr lang="en-US" dirty="0" smtClean="0">
              <a:solidFill>
                <a:srgbClr val="0070C0"/>
              </a:solidFill>
            </a:endParaRPr>
          </a:p>
          <a:p>
            <a:r>
              <a:rPr lang="en-US" dirty="0" smtClean="0"/>
              <a:t>Notes:</a:t>
            </a:r>
          </a:p>
          <a:p>
            <a:pPr lvl="1"/>
            <a:r>
              <a:rPr lang="en-US" b="1" dirty="0" smtClean="0"/>
              <a:t>May not represent well what was intended</a:t>
            </a:r>
            <a:endParaRPr lang="en-US" dirty="0" smtClean="0"/>
          </a:p>
          <a:p>
            <a:pPr lvl="1"/>
            <a:r>
              <a:rPr lang="en-US" dirty="0" smtClean="0"/>
              <a:t>Assertion drops non qualifying candidates</a:t>
            </a:r>
          </a:p>
          <a:p>
            <a:pPr lvl="1"/>
            <a:r>
              <a:rPr lang="en-US" dirty="0" smtClean="0"/>
              <a:t>The resulting Age is skewed</a:t>
            </a:r>
          </a:p>
        </p:txBody>
      </p:sp>
      <p:graphicFrame>
        <p:nvGraphicFramePr>
          <p:cNvPr id="4" name="Table 3"/>
          <p:cNvGraphicFramePr>
            <a:graphicFrameLocks noGrp="1"/>
          </p:cNvGraphicFramePr>
          <p:nvPr/>
        </p:nvGraphicFramePr>
        <p:xfrm>
          <a:off x="6375890" y="1600200"/>
          <a:ext cx="2082310" cy="3101686"/>
        </p:xfrm>
        <a:graphic>
          <a:graphicData uri="http://schemas.openxmlformats.org/drawingml/2006/table">
            <a:tbl>
              <a:tblPr firstRow="1" bandRow="1">
                <a:tableStyleId>{073A0DAA-6AF3-43AB-8588-CEC1D06C72B9}</a:tableStyleId>
              </a:tblPr>
              <a:tblGrid>
                <a:gridCol w="1347377"/>
                <a:gridCol w="734933"/>
              </a:tblGrid>
              <a:tr h="263236">
                <a:tc>
                  <a:txBody>
                    <a:bodyPr/>
                    <a:lstStyle/>
                    <a:p>
                      <a:pPr algn="ctr" fontAlgn="b"/>
                      <a:r>
                        <a:rPr lang="en-US" sz="1600" u="none" strike="noStrike" dirty="0"/>
                        <a:t>Age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Male</a:t>
                      </a:r>
                      <a:endParaRPr lang="en-US" sz="1600" b="0" i="0" u="none" strike="noStrike" dirty="0">
                        <a:solidFill>
                          <a:srgbClr val="000000"/>
                        </a:solidFill>
                        <a:latin typeface="Calibri"/>
                      </a:endParaRPr>
                    </a:p>
                  </a:txBody>
                  <a:tcPr marL="9525" marR="9525" marT="9525" marB="0" anchor="b"/>
                </a:tc>
              </a:tr>
              <a:tr h="263236">
                <a:tc>
                  <a:txBody>
                    <a:bodyPr/>
                    <a:lstStyle/>
                    <a:p>
                      <a:pPr algn="r" fontAlgn="b"/>
                      <a:r>
                        <a:rPr lang="en-US" sz="1800" b="0" i="0" u="none" strike="noStrike" dirty="0">
                          <a:solidFill>
                            <a:srgbClr val="000000"/>
                          </a:solidFill>
                          <a:latin typeface="Calibri"/>
                        </a:rPr>
                        <a:t>48.85785535</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59.94741744</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56.19039096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64.40825341</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49.77582796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60.29975596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51.27571792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72.13820388</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55.51746037</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58.72574003</a:t>
                      </a:r>
                    </a:p>
                  </a:txBody>
                  <a:tcPr marL="9525" marR="9525" marT="9525" marB="0" anchor="b"/>
                </a:tc>
                <a:tc>
                  <a:txBody>
                    <a:bodyPr/>
                    <a:lstStyle/>
                    <a:p>
                      <a:pPr algn="r" fontAlgn="b"/>
                      <a:r>
                        <a:rPr lang="en-US" sz="1800" b="0" i="0" u="none" strike="noStrike" dirty="0">
                          <a:solidFill>
                            <a:srgbClr val="000000"/>
                          </a:solidFill>
                          <a:latin typeface="Calibri"/>
                        </a:rPr>
                        <a:t>0</a:t>
                      </a:r>
                    </a:p>
                  </a:txBody>
                  <a:tcPr marL="9525" marR="9525" marT="9525" marB="0" anchor="b"/>
                </a:tc>
              </a:tr>
            </a:tbl>
          </a:graphicData>
        </a:graphic>
      </p:graphicFrame>
      <p:sp>
        <p:nvSpPr>
          <p:cNvPr id="6" name="TextBox 5"/>
          <p:cNvSpPr txBox="1"/>
          <p:nvPr/>
        </p:nvSpPr>
        <p:spPr>
          <a:xfrm>
            <a:off x="5943600" y="4800600"/>
            <a:ext cx="3124200" cy="1477328"/>
          </a:xfrm>
          <a:prstGeom prst="rect">
            <a:avLst/>
          </a:prstGeom>
          <a:noFill/>
        </p:spPr>
        <p:txBody>
          <a:bodyPr wrap="square" rtlCol="0">
            <a:spAutoFit/>
          </a:bodyPr>
          <a:lstStyle/>
          <a:p>
            <a:r>
              <a:rPr lang="en-US" dirty="0" smtClean="0"/>
              <a:t>Final population that would have been reported in Table 1:</a:t>
            </a:r>
          </a:p>
          <a:p>
            <a:r>
              <a:rPr lang="en-US" dirty="0" smtClean="0"/>
              <a:t>Age  Mean:   </a:t>
            </a:r>
            <a:r>
              <a:rPr lang="en-US" b="1" dirty="0" smtClean="0"/>
              <a:t>57.7</a:t>
            </a:r>
            <a:r>
              <a:rPr lang="en-US" dirty="0" smtClean="0"/>
              <a:t>1366233</a:t>
            </a:r>
          </a:p>
          <a:p>
            <a:r>
              <a:rPr lang="en-US" dirty="0" smtClean="0"/>
              <a:t>Age SD:         </a:t>
            </a:r>
            <a:r>
              <a:rPr lang="en-US" b="1" dirty="0" smtClean="0"/>
              <a:t>7.1</a:t>
            </a:r>
            <a:r>
              <a:rPr lang="en-US" dirty="0" smtClean="0"/>
              <a:t>15024093</a:t>
            </a:r>
          </a:p>
          <a:p>
            <a:r>
              <a:rPr lang="en-US" dirty="0" smtClean="0"/>
              <a:t>Male Mean: </a:t>
            </a:r>
            <a:r>
              <a:rPr lang="en-US" b="1" dirty="0" smtClean="0"/>
              <a:t>0.5</a:t>
            </a:r>
            <a:endParaRPr lang="en-US" b="1" dirty="0"/>
          </a:p>
        </p:txBody>
      </p:sp>
      <p:sp>
        <p:nvSpPr>
          <p:cNvPr id="8" name="Right Arrow 7"/>
          <p:cNvSpPr/>
          <p:nvPr/>
        </p:nvSpPr>
        <p:spPr>
          <a:xfrm>
            <a:off x="4648200" y="4191000"/>
            <a:ext cx="1295400"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Callout 8"/>
          <p:cNvSpPr/>
          <p:nvPr/>
        </p:nvSpPr>
        <p:spPr>
          <a:xfrm>
            <a:off x="2133600" y="6019800"/>
            <a:ext cx="3581400" cy="457200"/>
          </a:xfrm>
          <a:prstGeom prst="wedgeEllipseCallout">
            <a:avLst>
              <a:gd name="adj1" fmla="val 55693"/>
              <a:gd name="adj2" fmla="val -7083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Result to be Published</a:t>
            </a:r>
            <a:endParaRPr lang="en-US" b="1" dirty="0">
              <a:solidFill>
                <a:srgbClr val="FF0000"/>
              </a:solidFill>
            </a:endParaRPr>
          </a:p>
        </p:txBody>
      </p:sp>
      <p:sp>
        <p:nvSpPr>
          <p:cNvPr id="13" name="Rectangle 12"/>
          <p:cNvSpPr/>
          <p:nvPr/>
        </p:nvSpPr>
        <p:spPr>
          <a:xfrm>
            <a:off x="5943600" y="5410200"/>
            <a:ext cx="2667000" cy="838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895600" y="2438400"/>
            <a:ext cx="1371600" cy="6858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4495800" y="2438400"/>
            <a:ext cx="1828800" cy="1143000"/>
          </a:xfrm>
          <a:prstGeom prst="wedgeEllipseCallout">
            <a:avLst>
              <a:gd name="adj1" fmla="val -66269"/>
              <a:gd name="adj2" fmla="val -831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Design is Subject to Constraints</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 calcmode="lin" valueType="num">
                                      <p:cBhvr additive="base">
                                        <p:cTn id="36"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 presetClass="entr" presetSubtype="8" fill="hold" nodeType="after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 calcmode="lin" valueType="num">
                                      <p:cBhvr additive="base">
                                        <p:cTn id="41"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par>
                          <p:cTn id="43" fill="hold">
                            <p:stCondLst>
                              <p:cond delay="1000"/>
                            </p:stCondLst>
                            <p:childTnLst>
                              <p:par>
                                <p:cTn id="44" presetID="2" presetClass="entr" presetSubtype="8" fill="hold" nodeType="after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 calcmode="lin" valueType="num">
                                      <p:cBhvr additive="base">
                                        <p:cTn id="46"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par>
                          <p:cTn id="48" fill="hold">
                            <p:stCondLst>
                              <p:cond delay="1500"/>
                            </p:stCondLst>
                            <p:childTnLst>
                              <p:par>
                                <p:cTn id="49" presetID="2" presetClass="entr" presetSubtype="8" fill="hold" nodeType="after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 calcmode="lin" valueType="num">
                                      <p:cBhvr additive="base">
                                        <p:cTn id="51"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15" end="15"/>
                                            </p:txEl>
                                          </p:spTgt>
                                        </p:tgtEl>
                                        <p:attrNameLst>
                                          <p:attrName>ppt_y</p:attrName>
                                        </p:attrNameLst>
                                      </p:cBhvr>
                                      <p:tavLst>
                                        <p:tav tm="0">
                                          <p:val>
                                            <p:strVal val="#ppt_y"/>
                                          </p:val>
                                        </p:tav>
                                        <p:tav tm="100000">
                                          <p:val>
                                            <p:strVal val="#ppt_y"/>
                                          </p:val>
                                        </p:tav>
                                      </p:tavLst>
                                    </p:anim>
                                  </p:childTnLst>
                                </p:cTn>
                              </p:par>
                              <p:par>
                                <p:cTn id="53" presetID="22" presetClass="entr" presetSubtype="8"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right)">
                                      <p:cBhvr>
                                        <p:cTn id="58" dur="500"/>
                                        <p:tgtEl>
                                          <p:spTgt spid="13"/>
                                        </p:tgtEl>
                                      </p:cBhvr>
                                    </p:animEffect>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right)">
                                      <p:cBhvr>
                                        <p:cTn id="6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3" grpId="0" animBg="1"/>
      <p:bldP spid="14"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 Example</a:t>
            </a:r>
            <a:br>
              <a:rPr lang="en-US" dirty="0" smtClean="0"/>
            </a:br>
            <a:r>
              <a:rPr lang="en-US" dirty="0" smtClean="0"/>
              <a:t>With Objectives &amp; INSPYRED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Generate 10 people with objectives:</a:t>
            </a:r>
          </a:p>
          <a:p>
            <a:pPr lvl="1"/>
            <a:r>
              <a:rPr lang="en-US" dirty="0" smtClean="0"/>
              <a:t>Base distribution &amp; Inclusion criteria as before</a:t>
            </a:r>
          </a:p>
          <a:p>
            <a:pPr lvl="1"/>
            <a:r>
              <a:rPr lang="en-US" dirty="0" smtClean="0"/>
              <a:t>Age :   Mean </a:t>
            </a:r>
            <a:r>
              <a:rPr lang="en-US" b="1" dirty="0" smtClean="0"/>
              <a:t>50</a:t>
            </a:r>
            <a:r>
              <a:rPr lang="en-US" dirty="0" smtClean="0"/>
              <a:t>, SD </a:t>
            </a:r>
            <a:r>
              <a:rPr lang="en-US" b="1" dirty="0" smtClean="0"/>
              <a:t>5</a:t>
            </a:r>
          </a:p>
          <a:p>
            <a:pPr lvl="1"/>
            <a:r>
              <a:rPr lang="en-US" dirty="0" smtClean="0"/>
              <a:t>Male:  </a:t>
            </a:r>
            <a:r>
              <a:rPr lang="en-US" b="1" dirty="0" smtClean="0"/>
              <a:t>60%</a:t>
            </a:r>
          </a:p>
          <a:p>
            <a:pPr lvl="2">
              <a:buNone/>
            </a:pPr>
            <a:endParaRPr lang="en-US" dirty="0" smtClean="0"/>
          </a:p>
          <a:p>
            <a:r>
              <a:rPr lang="en-US" dirty="0" smtClean="0"/>
              <a:t>Objectives (Implementation):</a:t>
            </a:r>
          </a:p>
          <a:p>
            <a:pPr lvl="1">
              <a:buNone/>
            </a:pPr>
            <a:r>
              <a:rPr lang="en-US" dirty="0" smtClean="0"/>
              <a:t>Age  Mean: 50 , Weight 1</a:t>
            </a:r>
          </a:p>
          <a:p>
            <a:pPr lvl="1">
              <a:buNone/>
            </a:pPr>
            <a:r>
              <a:rPr lang="en-US" dirty="0" smtClean="0"/>
              <a:t>Age  SD: 5 , Weight 1</a:t>
            </a:r>
          </a:p>
          <a:p>
            <a:pPr lvl="1">
              <a:buNone/>
            </a:pPr>
            <a:r>
              <a:rPr lang="en-US" dirty="0" smtClean="0"/>
              <a:t>Male: 0.6 , Weight 10</a:t>
            </a:r>
          </a:p>
          <a:p>
            <a:pPr lvl="1">
              <a:buNone/>
            </a:pPr>
            <a:endParaRPr lang="en-US" dirty="0" smtClean="0"/>
          </a:p>
          <a:p>
            <a:r>
              <a:rPr lang="en-US" dirty="0" smtClean="0"/>
              <a:t>Notes:</a:t>
            </a:r>
          </a:p>
          <a:p>
            <a:pPr lvl="1"/>
            <a:r>
              <a:rPr lang="en-US" dirty="0" smtClean="0"/>
              <a:t>Design matches results as much as possible</a:t>
            </a:r>
          </a:p>
          <a:p>
            <a:pPr lvl="1"/>
            <a:r>
              <a:rPr lang="en-US" dirty="0" smtClean="0"/>
              <a:t>The designer can study effect of constraints</a:t>
            </a:r>
          </a:p>
          <a:p>
            <a:pPr lvl="1"/>
            <a:r>
              <a:rPr lang="en-US" b="1" dirty="0" smtClean="0"/>
              <a:t>Table 1 can now be planned ahead!</a:t>
            </a:r>
            <a:endParaRPr lang="en-US" dirty="0" smtClean="0"/>
          </a:p>
        </p:txBody>
      </p:sp>
      <p:graphicFrame>
        <p:nvGraphicFramePr>
          <p:cNvPr id="4" name="Table 3"/>
          <p:cNvGraphicFramePr>
            <a:graphicFrameLocks noGrp="1"/>
          </p:cNvGraphicFramePr>
          <p:nvPr/>
        </p:nvGraphicFramePr>
        <p:xfrm>
          <a:off x="6375890" y="1600200"/>
          <a:ext cx="2082310" cy="3101686"/>
        </p:xfrm>
        <a:graphic>
          <a:graphicData uri="http://schemas.openxmlformats.org/drawingml/2006/table">
            <a:tbl>
              <a:tblPr firstRow="1" bandRow="1">
                <a:tableStyleId>{073A0DAA-6AF3-43AB-8588-CEC1D06C72B9}</a:tableStyleId>
              </a:tblPr>
              <a:tblGrid>
                <a:gridCol w="1347377"/>
                <a:gridCol w="734933"/>
              </a:tblGrid>
              <a:tr h="263236">
                <a:tc>
                  <a:txBody>
                    <a:bodyPr/>
                    <a:lstStyle/>
                    <a:p>
                      <a:pPr algn="ctr" fontAlgn="b"/>
                      <a:r>
                        <a:rPr lang="en-US" sz="1600" u="none" strike="noStrike" dirty="0"/>
                        <a:t>Age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Male</a:t>
                      </a:r>
                      <a:endParaRPr lang="en-US" sz="1600" b="0" i="0" u="none" strike="noStrike" dirty="0">
                        <a:solidFill>
                          <a:srgbClr val="000000"/>
                        </a:solidFill>
                        <a:latin typeface="Calibri"/>
                      </a:endParaRPr>
                    </a:p>
                  </a:txBody>
                  <a:tcPr marL="9525" marR="9525" marT="9525" marB="0" anchor="b"/>
                </a:tc>
              </a:tr>
              <a:tr h="263236">
                <a:tc>
                  <a:txBody>
                    <a:bodyPr/>
                    <a:lstStyle/>
                    <a:p>
                      <a:pPr algn="r" fontAlgn="b"/>
                      <a:r>
                        <a:rPr lang="en-US" sz="1800" b="0" i="0" u="none" strike="noStrike">
                          <a:solidFill>
                            <a:srgbClr val="000000"/>
                          </a:solidFill>
                          <a:latin typeface="Calibri"/>
                        </a:rPr>
                        <a:t>50.8953429</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53.71135174</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52.86278825</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46.021901</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48.36662032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47.87355499</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45.11370607</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62.15347882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47.48350736</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45.93131347</a:t>
                      </a:r>
                    </a:p>
                  </a:txBody>
                  <a:tcPr marL="9525" marR="9525" marT="9525" marB="0" anchor="b"/>
                </a:tc>
                <a:tc>
                  <a:txBody>
                    <a:bodyPr/>
                    <a:lstStyle/>
                    <a:p>
                      <a:pPr algn="r" fontAlgn="b"/>
                      <a:r>
                        <a:rPr lang="en-US" sz="1800" b="0" i="0" u="none" strike="noStrike" dirty="0">
                          <a:solidFill>
                            <a:srgbClr val="000000"/>
                          </a:solidFill>
                          <a:latin typeface="Calibri"/>
                        </a:rPr>
                        <a:t>0</a:t>
                      </a:r>
                    </a:p>
                  </a:txBody>
                  <a:tcPr marL="9525" marR="9525" marT="9525" marB="0" anchor="b"/>
                </a:tc>
              </a:tr>
            </a:tbl>
          </a:graphicData>
        </a:graphic>
      </p:graphicFrame>
      <p:sp>
        <p:nvSpPr>
          <p:cNvPr id="5" name="Right Arrow 4"/>
          <p:cNvSpPr/>
          <p:nvPr/>
        </p:nvSpPr>
        <p:spPr>
          <a:xfrm>
            <a:off x="4648200" y="3505200"/>
            <a:ext cx="1295400"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5943600" y="4800600"/>
            <a:ext cx="3124200" cy="1477328"/>
          </a:xfrm>
          <a:prstGeom prst="rect">
            <a:avLst/>
          </a:prstGeom>
          <a:noFill/>
        </p:spPr>
        <p:txBody>
          <a:bodyPr wrap="square" rtlCol="0">
            <a:spAutoFit/>
          </a:bodyPr>
          <a:lstStyle/>
          <a:p>
            <a:r>
              <a:rPr lang="en-US" dirty="0" smtClean="0"/>
              <a:t>Final population selected out of 1000 generated candidates:</a:t>
            </a:r>
          </a:p>
          <a:p>
            <a:r>
              <a:rPr lang="en-US" dirty="0" smtClean="0"/>
              <a:t>Age  Mean:  </a:t>
            </a:r>
            <a:r>
              <a:rPr lang="en-US" b="1" dirty="0" smtClean="0"/>
              <a:t>50.0</a:t>
            </a:r>
            <a:r>
              <a:rPr lang="en-US" dirty="0" smtClean="0"/>
              <a:t>4135649</a:t>
            </a:r>
          </a:p>
          <a:p>
            <a:r>
              <a:rPr lang="en-US" dirty="0" smtClean="0"/>
              <a:t>Age SD:         </a:t>
            </a:r>
            <a:r>
              <a:rPr lang="en-US" b="1" dirty="0" smtClean="0"/>
              <a:t>5.1</a:t>
            </a:r>
            <a:r>
              <a:rPr lang="en-US" dirty="0" smtClean="0"/>
              <a:t>66548964</a:t>
            </a:r>
          </a:p>
          <a:p>
            <a:r>
              <a:rPr lang="en-US" dirty="0" smtClean="0"/>
              <a:t>Male Mean: </a:t>
            </a:r>
            <a:r>
              <a:rPr lang="en-US" b="1" dirty="0" smtClean="0"/>
              <a:t>0.6</a:t>
            </a:r>
            <a:endParaRPr lang="en-US" b="1" dirty="0"/>
          </a:p>
        </p:txBody>
      </p:sp>
      <p:sp>
        <p:nvSpPr>
          <p:cNvPr id="12" name="Rectangle 11"/>
          <p:cNvSpPr/>
          <p:nvPr/>
        </p:nvSpPr>
        <p:spPr>
          <a:xfrm>
            <a:off x="1905000" y="2209800"/>
            <a:ext cx="1676400" cy="6096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Callout 6"/>
          <p:cNvSpPr/>
          <p:nvPr/>
        </p:nvSpPr>
        <p:spPr>
          <a:xfrm>
            <a:off x="4038600" y="2286000"/>
            <a:ext cx="2133600" cy="914400"/>
          </a:xfrm>
          <a:prstGeom prst="wedgeEllipseCallout">
            <a:avLst>
              <a:gd name="adj1" fmla="val -77152"/>
              <a:gd name="adj2" fmla="val -1726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Design = Desired + Constraints</a:t>
            </a:r>
            <a:endParaRPr lang="en-US" b="1" dirty="0">
              <a:solidFill>
                <a:srgbClr val="FF0000"/>
              </a:solidFill>
            </a:endParaRPr>
          </a:p>
        </p:txBody>
      </p:sp>
      <p:sp>
        <p:nvSpPr>
          <p:cNvPr id="13" name="Rectangle 12"/>
          <p:cNvSpPr/>
          <p:nvPr/>
        </p:nvSpPr>
        <p:spPr>
          <a:xfrm>
            <a:off x="5943600" y="5410200"/>
            <a:ext cx="2667000" cy="838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Callout 13"/>
          <p:cNvSpPr/>
          <p:nvPr/>
        </p:nvSpPr>
        <p:spPr>
          <a:xfrm>
            <a:off x="2133600" y="6019800"/>
            <a:ext cx="3581400" cy="457200"/>
          </a:xfrm>
          <a:prstGeom prst="wedgeEllipseCallout">
            <a:avLst>
              <a:gd name="adj1" fmla="val 55693"/>
              <a:gd name="adj2" fmla="val -7083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Result to be Published</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ipe(left)">
                                      <p:cBhvr>
                                        <p:cTn id="10" dur="500"/>
                                        <p:tgtEl>
                                          <p:spTgt spid="3">
                                            <p:txEl>
                                              <p:pRg st="6" end="6"/>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wipe(left)">
                                      <p:cBhvr>
                                        <p:cTn id="13" dur="500"/>
                                        <p:tgtEl>
                                          <p:spTgt spid="3">
                                            <p:txEl>
                                              <p:pRg st="7" end="7"/>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wipe(left)">
                                      <p:cBhvr>
                                        <p:cTn id="16" dur="500"/>
                                        <p:tgtEl>
                                          <p:spTgt spid="3">
                                            <p:txEl>
                                              <p:pRg st="8" end="8"/>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wipe(left)">
                                      <p:cBhvr>
                                        <p:cTn id="33" dur="500"/>
                                        <p:tgtEl>
                                          <p:spTgt spid="3">
                                            <p:txEl>
                                              <p:pRg st="10" end="10"/>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left)">
                                      <p:cBhvr>
                                        <p:cTn id="37" dur="500"/>
                                        <p:tgtEl>
                                          <p:spTgt spid="3">
                                            <p:txEl>
                                              <p:pRg st="11" end="11"/>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right)">
                                      <p:cBhvr>
                                        <p:cTn id="43" dur="500"/>
                                        <p:tgtEl>
                                          <p:spTgt spid="13"/>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right)">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wipe(left)">
                                      <p:cBhvr>
                                        <p:cTn id="55" dur="500"/>
                                        <p:tgtEl>
                                          <p:spTgt spid="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wipe(left)">
                                      <p:cBhvr>
                                        <p:cTn id="6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2" grpId="0" animBg="1"/>
      <p:bldP spid="7" grpId="0" animBg="1"/>
      <p:bldP spid="13"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Inheritance is Different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Similar to prototype inheritance in other languages</a:t>
            </a:r>
          </a:p>
          <a:p>
            <a:endParaRPr lang="en-US" dirty="0" smtClean="0"/>
          </a:p>
          <a:p>
            <a:r>
              <a:rPr lang="en-US" dirty="0" smtClean="0"/>
              <a:t>Data inheritance forces generation </a:t>
            </a:r>
          </a:p>
          <a:p>
            <a:pPr lvl="1"/>
            <a:r>
              <a:rPr lang="en-US" dirty="0" smtClean="0"/>
              <a:t>Invoked before inheritance</a:t>
            </a:r>
          </a:p>
          <a:p>
            <a:pPr lvl="1"/>
            <a:r>
              <a:rPr lang="en-US" dirty="0" smtClean="0"/>
              <a:t>Objectives and rules are not inherited </a:t>
            </a:r>
          </a:p>
          <a:p>
            <a:pPr lvl="1"/>
            <a:r>
              <a:rPr lang="en-US" dirty="0" smtClean="0"/>
              <a:t>The generated data is converted to rules</a:t>
            </a:r>
          </a:p>
          <a:p>
            <a:endParaRPr lang="en-US" dirty="0" smtClean="0"/>
          </a:p>
          <a:p>
            <a:r>
              <a:rPr lang="en-US" dirty="0" smtClean="0"/>
              <a:t>Aimed at handling real data in the future </a:t>
            </a:r>
          </a:p>
          <a:p>
            <a:pPr lvl="1"/>
            <a:r>
              <a:rPr lang="en-US" dirty="0" smtClean="0"/>
              <a:t>Electronic Medical Records (EMR)</a:t>
            </a:r>
          </a:p>
          <a:p>
            <a:pPr lvl="1"/>
            <a:r>
              <a:rPr lang="en-US" dirty="0" smtClean="0"/>
              <a:t>Previous simulation data can be reintroduces </a:t>
            </a:r>
          </a:p>
          <a:p>
            <a:pPr lvl="1"/>
            <a:endParaRPr lang="en-US"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3" name="Content Placeholder 2"/>
          <p:cNvSpPr>
            <a:spLocks noGrp="1"/>
          </p:cNvSpPr>
          <p:nvPr>
            <p:ph idx="1"/>
          </p:nvPr>
        </p:nvSpPr>
        <p:spPr/>
        <p:txBody>
          <a:bodyPr>
            <a:normAutofit fontScale="92500"/>
          </a:bodyPr>
          <a:lstStyle/>
          <a:p>
            <a:pPr lvl="1">
              <a:buNone/>
            </a:pPr>
            <a:r>
              <a:rPr lang="en-US" sz="3000" dirty="0" smtClean="0"/>
              <a:t>Population B:</a:t>
            </a:r>
          </a:p>
          <a:p>
            <a:pPr lvl="1">
              <a:buNone/>
            </a:pPr>
            <a:r>
              <a:rPr lang="en-US" sz="3000" dirty="0" smtClean="0"/>
              <a:t>Rules:</a:t>
            </a:r>
          </a:p>
          <a:p>
            <a:pPr lvl="1">
              <a:buNone/>
            </a:pPr>
            <a:r>
              <a:rPr lang="en-US" sz="3000" dirty="0" smtClean="0"/>
              <a:t>   Age ~ Table ([[Mod(IndividualID,3),[]]], [50,60,40])</a:t>
            </a:r>
          </a:p>
          <a:p>
            <a:pPr>
              <a:buNone/>
            </a:pPr>
            <a:endParaRPr lang="en-US" i="1" dirty="0" smtClean="0"/>
          </a:p>
          <a:p>
            <a:pPr>
              <a:buNone/>
            </a:pPr>
            <a:endParaRPr lang="en-US" i="1" dirty="0" smtClean="0"/>
          </a:p>
          <a:p>
            <a:pPr>
              <a:buNone/>
            </a:pPr>
            <a:endParaRPr lang="en-US" i="1" dirty="0" smtClean="0"/>
          </a:p>
          <a:p>
            <a:pPr>
              <a:buNone/>
            </a:pPr>
            <a:endParaRPr lang="en-US" i="1" dirty="0" smtClean="0"/>
          </a:p>
          <a:p>
            <a:pPr>
              <a:buNone/>
            </a:pPr>
            <a:r>
              <a:rPr lang="en-US" i="1" dirty="0" smtClean="0"/>
              <a:t> </a:t>
            </a:r>
            <a:endParaRPr lang="en-US" dirty="0" smtClean="0"/>
          </a:p>
          <a:p>
            <a:pPr lvl="1">
              <a:buNone/>
            </a:pPr>
            <a:endParaRPr lang="en-US" dirty="0"/>
          </a:p>
        </p:txBody>
      </p:sp>
      <p:sp>
        <p:nvSpPr>
          <p:cNvPr id="4" name="Rectangle 3"/>
          <p:cNvSpPr/>
          <p:nvPr/>
        </p:nvSpPr>
        <p:spPr>
          <a:xfrm>
            <a:off x="762000" y="3276600"/>
            <a:ext cx="7696200" cy="25146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70C0"/>
                </a:solidFill>
              </a:rPr>
              <a:t>Equivalent to the following data table:</a:t>
            </a:r>
            <a:endParaRPr lang="en-US" sz="2800" b="1" dirty="0" smtClean="0">
              <a:solidFill>
                <a:schemeClr val="tx1"/>
              </a:solidFill>
            </a:endParaRPr>
          </a:p>
          <a:p>
            <a:pPr algn="ctr"/>
            <a:endParaRPr lang="en-US" sz="2800" b="1" dirty="0" smtClean="0">
              <a:solidFill>
                <a:schemeClr val="tx1"/>
              </a:solidFill>
            </a:endParaRPr>
          </a:p>
          <a:p>
            <a:pPr algn="ctr"/>
            <a:endParaRPr lang="en-US" sz="2800" b="1" dirty="0" smtClean="0">
              <a:solidFill>
                <a:schemeClr val="tx1"/>
              </a:solidFill>
            </a:endParaRPr>
          </a:p>
          <a:p>
            <a:pPr algn="ctr"/>
            <a:endParaRPr lang="en-US" sz="2800" b="1" dirty="0" smtClean="0">
              <a:solidFill>
                <a:schemeClr val="tx1"/>
              </a:solidFill>
            </a:endParaRPr>
          </a:p>
          <a:p>
            <a:pPr algn="ctr"/>
            <a:endParaRPr lang="en-US" sz="2800" b="1" dirty="0">
              <a:solidFill>
                <a:schemeClr val="tx1"/>
              </a:solidFill>
            </a:endParaRPr>
          </a:p>
        </p:txBody>
      </p:sp>
      <p:graphicFrame>
        <p:nvGraphicFramePr>
          <p:cNvPr id="5" name="Table 4"/>
          <p:cNvGraphicFramePr>
            <a:graphicFrameLocks noGrp="1"/>
          </p:cNvGraphicFramePr>
          <p:nvPr/>
        </p:nvGraphicFramePr>
        <p:xfrm>
          <a:off x="1752600" y="3962400"/>
          <a:ext cx="5638800" cy="1483360"/>
        </p:xfrm>
        <a:graphic>
          <a:graphicData uri="http://schemas.openxmlformats.org/drawingml/2006/table">
            <a:tbl>
              <a:tblPr firstRow="1" bandRow="1">
                <a:tableStyleId>{5C22544A-7EE6-4342-B048-85BDC9FD1C3A}</a:tableStyleId>
              </a:tblPr>
              <a:tblGrid>
                <a:gridCol w="2819400"/>
                <a:gridCol w="2819400"/>
              </a:tblGrid>
              <a:tr h="370840">
                <a:tc>
                  <a:txBody>
                    <a:bodyPr/>
                    <a:lstStyle/>
                    <a:p>
                      <a:pPr algn="ctr"/>
                      <a:r>
                        <a:rPr lang="en-US" dirty="0" smtClean="0"/>
                        <a:t>Individual ID</a:t>
                      </a:r>
                      <a:endParaRPr lang="en-US" dirty="0"/>
                    </a:p>
                  </a:txBody>
                  <a:tcPr/>
                </a:tc>
                <a:tc>
                  <a:txBody>
                    <a:bodyPr/>
                    <a:lstStyle/>
                    <a:p>
                      <a:pPr algn="ctr"/>
                      <a:r>
                        <a:rPr lang="en-US" dirty="0" smtClean="0"/>
                        <a:t>Age</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60</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40</a:t>
                      </a:r>
                      <a:endParaRPr lang="en-US" dirty="0"/>
                    </a:p>
                  </a:txBody>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ext Box 6"/>
          <p:cNvSpPr txBox="1">
            <a:spLocks noChangeArrowheads="1"/>
          </p:cNvSpPr>
          <p:nvPr/>
        </p:nvSpPr>
        <p:spPr bwMode="auto">
          <a:xfrm>
            <a:off x="2253750" y="1447800"/>
            <a:ext cx="1964167" cy="142431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Pop 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Age (</a:t>
            </a:r>
            <a:r>
              <a:rPr lang="en-US" sz="1400" i="1" dirty="0" smtClean="0">
                <a:latin typeface="Arial" pitchFamily="34" charset="0"/>
                <a:ea typeface="Times New Roman" pitchFamily="18" charset="0"/>
                <a:cs typeface="Arial" pitchFamily="34" charset="0"/>
              </a:rPr>
              <a:t>Data D</a:t>
            </a: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Male (Data 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Height (Data 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Weight (Data 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Data Inheritance Example</a:t>
            </a:r>
            <a:endParaRPr lang="en-US" dirty="0"/>
          </a:p>
        </p:txBody>
      </p:sp>
      <p:sp>
        <p:nvSpPr>
          <p:cNvPr id="3" name="Content Placeholder 2"/>
          <p:cNvSpPr>
            <a:spLocks noGrp="1"/>
          </p:cNvSpPr>
          <p:nvPr>
            <p:ph idx="1"/>
          </p:nvPr>
        </p:nvSpPr>
        <p:spPr>
          <a:xfrm>
            <a:off x="4648200" y="1600200"/>
            <a:ext cx="4038600" cy="4525963"/>
          </a:xfrm>
        </p:spPr>
        <p:txBody>
          <a:bodyPr>
            <a:normAutofit fontScale="92500" lnSpcReduction="10000"/>
          </a:bodyPr>
          <a:lstStyle/>
          <a:p>
            <a:pPr lvl="1">
              <a:buNone/>
            </a:pPr>
            <a:r>
              <a:rPr lang="en-US" sz="3000" dirty="0" smtClean="0"/>
              <a:t>Population E</a:t>
            </a:r>
          </a:p>
          <a:p>
            <a:pPr lvl="1">
              <a:buNone/>
            </a:pPr>
            <a:r>
              <a:rPr lang="en-US" sz="3000" dirty="0" smtClean="0"/>
              <a:t>Inheritance:</a:t>
            </a:r>
          </a:p>
          <a:p>
            <a:pPr lvl="1">
              <a:buNone/>
            </a:pPr>
            <a:r>
              <a:rPr lang="en-US" sz="3000" dirty="0" smtClean="0"/>
              <a:t>   (Population D, Data)</a:t>
            </a:r>
          </a:p>
          <a:p>
            <a:pPr lvl="1">
              <a:buNone/>
            </a:pPr>
            <a:r>
              <a:rPr lang="en-US" sz="3000" dirty="0" smtClean="0"/>
              <a:t>   (Population B, Rules)</a:t>
            </a:r>
          </a:p>
          <a:p>
            <a:pPr lvl="1">
              <a:buNone/>
            </a:pPr>
            <a:endParaRPr lang="en-US" sz="3000" dirty="0" smtClean="0"/>
          </a:p>
          <a:p>
            <a:pPr>
              <a:buNone/>
            </a:pPr>
            <a:r>
              <a:rPr lang="en-US" i="1" dirty="0" smtClean="0"/>
              <a:t> </a:t>
            </a:r>
          </a:p>
          <a:p>
            <a:pPr>
              <a:buNone/>
            </a:pPr>
            <a:endParaRPr lang="en-US" i="1" dirty="0" smtClean="0"/>
          </a:p>
          <a:p>
            <a:pPr>
              <a:buNone/>
            </a:pPr>
            <a:endParaRPr lang="en-US" i="1" dirty="0" smtClean="0"/>
          </a:p>
          <a:p>
            <a:pPr>
              <a:buNone/>
            </a:pPr>
            <a:r>
              <a:rPr lang="en-US" i="1" dirty="0" smtClean="0"/>
              <a:t> </a:t>
            </a:r>
          </a:p>
        </p:txBody>
      </p:sp>
      <p:sp>
        <p:nvSpPr>
          <p:cNvPr id="3994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2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23" name="AutoShape 15"/>
          <p:cNvSpPr>
            <a:spLocks noChangeAspect="1" noChangeArrowheads="1" noTextEdit="1"/>
          </p:cNvSpPr>
          <p:nvPr/>
        </p:nvSpPr>
        <p:spPr bwMode="auto">
          <a:xfrm>
            <a:off x="1600200" y="1143007"/>
            <a:ext cx="9627553" cy="5562606"/>
          </a:xfrm>
          <a:prstGeom prst="rect">
            <a:avLst/>
          </a:prstGeom>
          <a:noFill/>
        </p:spPr>
        <p:txBody>
          <a:bodyPr vert="horz" wrap="square" lIns="91440" tIns="45720" rIns="91440" bIns="45720" numCol="1" anchor="t" anchorCtr="0" compatLnSpc="1">
            <a:prstTxWarp prst="textNoShape">
              <a:avLst/>
            </a:prstTxWarp>
          </a:bodyPr>
          <a:lstStyle/>
          <a:p>
            <a:endParaRPr lang="en-US" sz="1400"/>
          </a:p>
        </p:txBody>
      </p:sp>
      <p:sp>
        <p:nvSpPr>
          <p:cNvPr id="43021" name="Text Box 13"/>
          <p:cNvSpPr txBox="1">
            <a:spLocks noChangeArrowheads="1"/>
          </p:cNvSpPr>
          <p:nvPr/>
        </p:nvSpPr>
        <p:spPr bwMode="auto">
          <a:xfrm>
            <a:off x="467194" y="5473203"/>
            <a:ext cx="1547565" cy="115619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tx1"/>
                </a:solidFill>
                <a:effectLst/>
                <a:latin typeface="Arial" pitchFamily="34" charset="0"/>
                <a:ea typeface="Times New Roman" pitchFamily="18" charset="0"/>
                <a:cs typeface="Arial" pitchFamily="34" charset="0"/>
              </a:rPr>
              <a:t>Pop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Age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Male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Height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Weight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43020" name="Text Box 12"/>
          <p:cNvSpPr txBox="1">
            <a:spLocks noChangeArrowheads="1"/>
          </p:cNvSpPr>
          <p:nvPr/>
        </p:nvSpPr>
        <p:spPr bwMode="auto">
          <a:xfrm>
            <a:off x="2730426" y="5473203"/>
            <a:ext cx="1546259" cy="115619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tx1"/>
                </a:solidFill>
                <a:effectLst/>
                <a:latin typeface="Arial" pitchFamily="34" charset="0"/>
                <a:ea typeface="Times New Roman" pitchFamily="18" charset="0"/>
                <a:cs typeface="Arial" pitchFamily="34" charset="0"/>
              </a:rPr>
              <a:t>Pop C:</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Objective 1 (C)</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43019" name="AutoShape 11"/>
          <p:cNvSpPr>
            <a:spLocks noChangeShapeType="1"/>
          </p:cNvSpPr>
          <p:nvPr/>
        </p:nvSpPr>
        <p:spPr bwMode="auto">
          <a:xfrm flipV="1">
            <a:off x="721856" y="4869020"/>
            <a:ext cx="710443" cy="604183"/>
          </a:xfrm>
          <a:prstGeom prst="straightConnector1">
            <a:avLst/>
          </a:prstGeom>
          <a:noFill/>
          <a:ln w="127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43018" name="AutoShape 10"/>
          <p:cNvSpPr>
            <a:spLocks noChangeShapeType="1"/>
          </p:cNvSpPr>
          <p:nvPr/>
        </p:nvSpPr>
        <p:spPr bwMode="auto">
          <a:xfrm flipH="1" flipV="1">
            <a:off x="2977253" y="4869020"/>
            <a:ext cx="659511" cy="604183"/>
          </a:xfrm>
          <a:prstGeom prst="straightConnector1">
            <a:avLst/>
          </a:prstGeom>
          <a:noFill/>
          <a:ln w="127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43017" name="Text Box 9"/>
          <p:cNvSpPr txBox="1">
            <a:spLocks noChangeArrowheads="1"/>
          </p:cNvSpPr>
          <p:nvPr/>
        </p:nvSpPr>
        <p:spPr bwMode="auto">
          <a:xfrm>
            <a:off x="381000" y="5013393"/>
            <a:ext cx="698690" cy="3275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Rules</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43016" name="Text Box 8"/>
          <p:cNvSpPr txBox="1">
            <a:spLocks noChangeArrowheads="1"/>
          </p:cNvSpPr>
          <p:nvPr/>
        </p:nvSpPr>
        <p:spPr bwMode="auto">
          <a:xfrm>
            <a:off x="2123154" y="5013393"/>
            <a:ext cx="1116598" cy="3275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Objectives</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43015" name="Text Box 7"/>
          <p:cNvSpPr txBox="1">
            <a:spLocks noChangeArrowheads="1"/>
          </p:cNvSpPr>
          <p:nvPr/>
        </p:nvSpPr>
        <p:spPr bwMode="auto">
          <a:xfrm>
            <a:off x="3482941" y="3452482"/>
            <a:ext cx="1546259" cy="142431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Pop B:</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Age (B)</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43014" name="Text Box 6"/>
          <p:cNvSpPr txBox="1">
            <a:spLocks noChangeArrowheads="1"/>
          </p:cNvSpPr>
          <p:nvPr/>
        </p:nvSpPr>
        <p:spPr bwMode="auto">
          <a:xfrm>
            <a:off x="2253750" y="1447800"/>
            <a:ext cx="1964167" cy="142431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Pop 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Age (B)</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Male (Data 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Height (Data 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Weight (Data 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43013" name="AutoShape 5"/>
          <p:cNvSpPr>
            <a:spLocks noChangeShapeType="1"/>
          </p:cNvSpPr>
          <p:nvPr/>
        </p:nvSpPr>
        <p:spPr bwMode="auto">
          <a:xfrm flipH="1" flipV="1">
            <a:off x="3990680" y="2859987"/>
            <a:ext cx="659511" cy="605396"/>
          </a:xfrm>
          <a:prstGeom prst="straightConnector1">
            <a:avLst/>
          </a:prstGeom>
          <a:noFill/>
          <a:ln w="127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43012" name="AutoShape 4"/>
          <p:cNvSpPr>
            <a:spLocks noChangeShapeType="1"/>
          </p:cNvSpPr>
          <p:nvPr/>
        </p:nvSpPr>
        <p:spPr bwMode="auto">
          <a:xfrm flipV="1">
            <a:off x="1733977" y="2899804"/>
            <a:ext cx="711749" cy="605396"/>
          </a:xfrm>
          <a:prstGeom prst="straightConnector1">
            <a:avLst/>
          </a:prstGeom>
          <a:noFill/>
          <a:ln w="127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43011" name="Text Box 3"/>
          <p:cNvSpPr txBox="1">
            <a:spLocks noChangeArrowheads="1"/>
          </p:cNvSpPr>
          <p:nvPr/>
        </p:nvSpPr>
        <p:spPr bwMode="auto">
          <a:xfrm>
            <a:off x="1557672" y="2947818"/>
            <a:ext cx="696078" cy="3287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Data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43010" name="Text Box 2"/>
          <p:cNvSpPr txBox="1">
            <a:spLocks noChangeArrowheads="1"/>
          </p:cNvSpPr>
          <p:nvPr/>
        </p:nvSpPr>
        <p:spPr bwMode="auto">
          <a:xfrm>
            <a:off x="4334314" y="2966475"/>
            <a:ext cx="696078" cy="3287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Rules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Rectangle 24"/>
          <p:cNvSpPr/>
          <p:nvPr/>
        </p:nvSpPr>
        <p:spPr>
          <a:xfrm>
            <a:off x="5334000" y="3657600"/>
            <a:ext cx="3581400" cy="20574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70C0"/>
                </a:solidFill>
              </a:rPr>
              <a:t>After Generation:</a:t>
            </a:r>
          </a:p>
          <a:p>
            <a:pPr algn="ctr"/>
            <a:r>
              <a:rPr lang="en-US" sz="2800" b="1" dirty="0" smtClean="0">
                <a:solidFill>
                  <a:schemeClr val="tx1"/>
                </a:solidFill>
              </a:rPr>
              <a:t>E looks like D with Age override from B</a:t>
            </a:r>
            <a:endParaRPr lang="en-US" sz="2800" b="1" dirty="0">
              <a:solidFill>
                <a:schemeClr val="tx1"/>
              </a:solidFill>
            </a:endParaRPr>
          </a:p>
        </p:txBody>
      </p:sp>
      <p:sp>
        <p:nvSpPr>
          <p:cNvPr id="23" name="Right Arrow 22"/>
          <p:cNvSpPr/>
          <p:nvPr/>
        </p:nvSpPr>
        <p:spPr>
          <a:xfrm>
            <a:off x="957158" y="1295400"/>
            <a:ext cx="12954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Generate</a:t>
            </a:r>
            <a:endParaRPr lang="en-US" dirty="0"/>
          </a:p>
        </p:txBody>
      </p:sp>
      <p:sp>
        <p:nvSpPr>
          <p:cNvPr id="24" name="Right Arrow 23"/>
          <p:cNvSpPr/>
          <p:nvPr/>
        </p:nvSpPr>
        <p:spPr>
          <a:xfrm>
            <a:off x="152400" y="3540095"/>
            <a:ext cx="12954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Generate</a:t>
            </a:r>
            <a:endParaRPr lang="en-US" dirty="0"/>
          </a:p>
        </p:txBody>
      </p:sp>
      <p:sp>
        <p:nvSpPr>
          <p:cNvPr id="27" name="Text Box 7"/>
          <p:cNvSpPr txBox="1">
            <a:spLocks noChangeArrowheads="1"/>
          </p:cNvSpPr>
          <p:nvPr/>
        </p:nvSpPr>
        <p:spPr bwMode="auto">
          <a:xfrm>
            <a:off x="3482941" y="3452482"/>
            <a:ext cx="1546259" cy="1424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b="1" i="1" dirty="0" smtClean="0">
                <a:latin typeface="Arial" pitchFamily="34" charset="0"/>
                <a:cs typeface="Arial" pitchFamily="34" charset="0"/>
              </a:rPr>
              <a:t>Pop B:</a:t>
            </a:r>
            <a:endParaRPr kumimoji="0" lang="en-US" sz="1400" b="1" i="1"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Age (B)</a:t>
            </a:r>
            <a:endParaRPr kumimoji="0" lang="en-US" sz="1400" b="0" i="1"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1" u="none" strike="noStrike" cap="none" normalizeH="0" baseline="0" dirty="0" smtClean="0">
              <a:ln>
                <a:noFill/>
              </a:ln>
              <a:solidFill>
                <a:schemeClr val="tx1"/>
              </a:solidFill>
              <a:effectLst/>
              <a:latin typeface="Arial" pitchFamily="34" charset="0"/>
              <a:cs typeface="Arial" pitchFamily="34" charset="0"/>
            </a:endParaRPr>
          </a:p>
        </p:txBody>
      </p:sp>
      <p:sp>
        <p:nvSpPr>
          <p:cNvPr id="43022" name="Text Box 14"/>
          <p:cNvSpPr txBox="1">
            <a:spLocks noChangeArrowheads="1"/>
          </p:cNvSpPr>
          <p:nvPr/>
        </p:nvSpPr>
        <p:spPr bwMode="auto">
          <a:xfrm>
            <a:off x="1432300" y="3444702"/>
            <a:ext cx="1544953" cy="142431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tx1"/>
                </a:solidFill>
                <a:effectLst/>
                <a:latin typeface="Arial" pitchFamily="34" charset="0"/>
                <a:ea typeface="Times New Roman" pitchFamily="18" charset="0"/>
                <a:cs typeface="Arial" pitchFamily="34" charset="0"/>
              </a:rPr>
              <a:t>Pop D:</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Age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Male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Height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Weight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Objective 1 (C)</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2"/>
                                        </p:tgtEl>
                                        <p:attrNameLst>
                                          <p:attrName>style.visibility</p:attrName>
                                        </p:attrNameLst>
                                      </p:cBhvr>
                                      <p:to>
                                        <p:strVal val="visible"/>
                                      </p:to>
                                    </p:set>
                                    <p:animEffect transition="in" filter="wipe(left)">
                                      <p:cBhvr>
                                        <p:cTn id="12" dur="500"/>
                                        <p:tgtEl>
                                          <p:spTgt spid="4301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3011"/>
                                        </p:tgtEl>
                                        <p:attrNameLst>
                                          <p:attrName>style.visibility</p:attrName>
                                        </p:attrNameLst>
                                      </p:cBhvr>
                                      <p:to>
                                        <p:strVal val="visible"/>
                                      </p:to>
                                    </p:set>
                                    <p:animEffect transition="in" filter="wipe(left)">
                                      <p:cBhvr>
                                        <p:cTn id="15" dur="500"/>
                                        <p:tgtEl>
                                          <p:spTgt spid="43011"/>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43010"/>
                                        </p:tgtEl>
                                        <p:attrNameLst>
                                          <p:attrName>style.visibility</p:attrName>
                                        </p:attrNameLst>
                                      </p:cBhvr>
                                      <p:to>
                                        <p:strVal val="visible"/>
                                      </p:to>
                                    </p:set>
                                    <p:animEffect transition="in" filter="wipe(right)">
                                      <p:cBhvr>
                                        <p:cTn id="24" dur="500"/>
                                        <p:tgtEl>
                                          <p:spTgt spid="43010"/>
                                        </p:tgtEl>
                                      </p:cBhvr>
                                    </p:animEffect>
                                  </p:childTnLst>
                                </p:cTn>
                              </p:par>
                            </p:childTnLst>
                          </p:cTn>
                        </p:par>
                        <p:par>
                          <p:cTn id="25" fill="hold">
                            <p:stCondLst>
                              <p:cond delay="500"/>
                            </p:stCondLst>
                            <p:childTnLst>
                              <p:par>
                                <p:cTn id="26" presetID="1" presetClass="entr" presetSubtype="0" fill="hold" grpId="0" nodeType="afterEffect">
                                  <p:stCondLst>
                                    <p:cond delay="0"/>
                                  </p:stCondLst>
                                  <p:iterate type="lt">
                                    <p:tmAbs val="0"/>
                                  </p:iterate>
                                  <p:childTnLst>
                                    <p:set>
                                      <p:cBhvr>
                                        <p:cTn id="27" dur="1" fill="hold">
                                          <p:stCondLst>
                                            <p:cond delay="0"/>
                                          </p:stCondLst>
                                        </p:cTn>
                                        <p:tgtEl>
                                          <p:spTgt spid="27"/>
                                        </p:tgtEl>
                                        <p:attrNameLst>
                                          <p:attrName>style.visibility</p:attrName>
                                        </p:attrNameLst>
                                      </p:cBhvr>
                                      <p:to>
                                        <p:strVal val="visible"/>
                                      </p:to>
                                    </p:set>
                                  </p:childTnLst>
                                </p:cTn>
                              </p:par>
                              <p:par>
                                <p:cTn id="28" presetID="0" presetClass="path" presetSubtype="0" accel="50000" decel="50000" fill="hold" grpId="1" nodeType="withEffect">
                                  <p:stCondLst>
                                    <p:cond delay="0"/>
                                  </p:stCondLst>
                                  <p:iterate type="lt">
                                    <p:tmPct val="0"/>
                                  </p:iterate>
                                  <p:childTnLst>
                                    <p:animMotion origin="layout" path="M 0.0007 4.07407E-6 C 0.00295 -0.06528 0.00278 -0.12315 0.0007 -0.16899 C -0.00087 -0.21482 0.0132 -0.2551 -0.0092 -0.2757 C -0.03142 -0.29607 -0.10677 -0.28889 -0.13212 -0.2926 " pathEditMode="relative" rAng="0" ptsTypes="aaaa">
                                      <p:cBhvr>
                                        <p:cTn id="29" dur="500" fill="hold"/>
                                        <p:tgtEl>
                                          <p:spTgt spid="27"/>
                                        </p:tgtEl>
                                        <p:attrNameLst>
                                          <p:attrName>ppt_x</p:attrName>
                                          <p:attrName>ppt_y</p:attrName>
                                        </p:attrNameLst>
                                      </p:cBhvr>
                                      <p:rCtr x="-60" y="-148"/>
                                    </p:animMotion>
                                  </p:childTnLst>
                                </p:cTn>
                              </p:par>
                            </p:childTnLst>
                          </p:cTn>
                        </p:par>
                        <p:par>
                          <p:cTn id="30" fill="hold">
                            <p:stCondLst>
                              <p:cond delay="1000"/>
                            </p:stCondLst>
                            <p:childTnLst>
                              <p:par>
                                <p:cTn id="31" presetID="22" presetClass="entr" presetSubtype="2" fill="hold" grpId="0" nodeType="afterEffect">
                                  <p:stCondLst>
                                    <p:cond delay="0"/>
                                  </p:stCondLst>
                                  <p:childTnLst>
                                    <p:set>
                                      <p:cBhvr>
                                        <p:cTn id="32" dur="1" fill="hold">
                                          <p:stCondLst>
                                            <p:cond delay="0"/>
                                          </p:stCondLst>
                                        </p:cTn>
                                        <p:tgtEl>
                                          <p:spTgt spid="43013"/>
                                        </p:tgtEl>
                                        <p:attrNameLst>
                                          <p:attrName>style.visibility</p:attrName>
                                        </p:attrNameLst>
                                      </p:cBhvr>
                                      <p:to>
                                        <p:strVal val="visible"/>
                                      </p:to>
                                    </p:set>
                                    <p:animEffect transition="in" filter="wipe(right)">
                                      <p:cBhvr>
                                        <p:cTn id="33" dur="500"/>
                                        <p:tgtEl>
                                          <p:spTgt spid="43013"/>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43014"/>
                                        </p:tgtEl>
                                        <p:attrNameLst>
                                          <p:attrName>style.visibility</p:attrName>
                                        </p:attrNameLst>
                                      </p:cBhvr>
                                      <p:to>
                                        <p:strVal val="visible"/>
                                      </p:to>
                                    </p:set>
                                    <p:animEffect transition="in" filter="wipe(right)">
                                      <p:cBhvr>
                                        <p:cTn id="36" dur="500"/>
                                        <p:tgtEl>
                                          <p:spTgt spid="43014"/>
                                        </p:tgtEl>
                                      </p:cBhvr>
                                    </p:animEffect>
                                  </p:childTnLst>
                                </p:cTn>
                              </p:par>
                            </p:childTnLst>
                          </p:cTn>
                        </p:par>
                        <p:par>
                          <p:cTn id="37" fill="hold">
                            <p:stCondLst>
                              <p:cond delay="1500"/>
                            </p:stCondLst>
                            <p:childTnLst>
                              <p:par>
                                <p:cTn id="38" presetID="20" presetClass="emph" presetSubtype="0" fill="hold" grpId="3" nodeType="afterEffect">
                                  <p:stCondLst>
                                    <p:cond delay="0"/>
                                  </p:stCondLst>
                                  <p:iterate type="lt">
                                    <p:tmPct val="10000"/>
                                  </p:iterate>
                                  <p:childTnLst>
                                    <p:set>
                                      <p:cBhvr override="childStyle">
                                        <p:cTn id="39" dur="1000" autoRev="1" fill="hold"/>
                                        <p:tgtEl>
                                          <p:spTgt spid="27"/>
                                        </p:tgtEl>
                                        <p:attrNameLst>
                                          <p:attrName>style.color</p:attrName>
                                        </p:attrNameLst>
                                      </p:cBhvr>
                                      <p:to>
                                        <p:clrVal>
                                          <a:schemeClr val="accent2"/>
                                        </p:clrVal>
                                      </p:to>
                                    </p:set>
                                    <p:set>
                                      <p:cBhvr>
                                        <p:cTn id="40" dur="1000" autoRev="1" fill="hold"/>
                                        <p:tgtEl>
                                          <p:spTgt spid="27"/>
                                        </p:tgtEl>
                                        <p:attrNameLst>
                                          <p:attrName>fillcolor</p:attrName>
                                        </p:attrNameLst>
                                      </p:cBhvr>
                                      <p:to>
                                        <p:clrVal>
                                          <a:schemeClr val="accent2"/>
                                        </p:clrVal>
                                      </p:to>
                                    </p:set>
                                    <p:set>
                                      <p:cBhvr>
                                        <p:cTn id="41" dur="1000" autoRev="1" fill="hold"/>
                                        <p:tgtEl>
                                          <p:spTgt spid="27"/>
                                        </p:tgtEl>
                                        <p:attrNameLst>
                                          <p:attrName>fill.type</p:attrName>
                                        </p:attrNameLst>
                                      </p:cBhvr>
                                      <p:to>
                                        <p:strVal val="solid"/>
                                      </p:to>
                                    </p:set>
                                  </p:childTnLst>
                                </p:cTn>
                              </p:par>
                            </p:childTnLst>
                          </p:cTn>
                        </p:par>
                        <p:par>
                          <p:cTn id="42" fill="hold">
                            <p:stCondLst>
                              <p:cond delay="5500"/>
                            </p:stCondLst>
                            <p:childTnLst>
                              <p:par>
                                <p:cTn id="43" presetID="26" presetClass="emph" presetSubtype="0" fill="hold" grpId="4" nodeType="afterEffect">
                                  <p:stCondLst>
                                    <p:cond delay="0"/>
                                  </p:stCondLst>
                                  <p:iterate type="lt">
                                    <p:tmPct val="0"/>
                                  </p:iterate>
                                  <p:childTnLst>
                                    <p:animEffect transition="out" filter="fade">
                                      <p:cBhvr>
                                        <p:cTn id="44" dur="1000" tmFilter="0, 0; .2, .5; .8, .5; 1, 0"/>
                                        <p:tgtEl>
                                          <p:spTgt spid="27"/>
                                        </p:tgtEl>
                                      </p:cBhvr>
                                    </p:animEffect>
                                    <p:animScale>
                                      <p:cBhvr>
                                        <p:cTn id="45" dur="500" autoRev="1" fill="hold"/>
                                        <p:tgtEl>
                                          <p:spTgt spid="27"/>
                                        </p:tgtEl>
                                      </p:cBhvr>
                                      <p:by x="105000" y="105000"/>
                                    </p:animScale>
                                  </p:childTnLst>
                                </p:cTn>
                              </p:par>
                            </p:childTnLst>
                          </p:cTn>
                        </p:par>
                        <p:par>
                          <p:cTn id="46" fill="hold">
                            <p:stCondLst>
                              <p:cond delay="6500"/>
                            </p:stCondLst>
                            <p:childTnLst>
                              <p:par>
                                <p:cTn id="47" presetID="3" presetClass="exit" presetSubtype="10" fill="hold" grpId="2" nodeType="afterEffect">
                                  <p:stCondLst>
                                    <p:cond delay="0"/>
                                  </p:stCondLst>
                                  <p:iterate type="lt">
                                    <p:tmPct val="0"/>
                                  </p:iterate>
                                  <p:childTnLst>
                                    <p:animEffect transition="out" filter="blinds(horizontal)">
                                      <p:cBhvr>
                                        <p:cTn id="48" dur="500"/>
                                        <p:tgtEl>
                                          <p:spTgt spid="27"/>
                                        </p:tgtEl>
                                      </p:cBhvr>
                                    </p:animEffect>
                                    <p:set>
                                      <p:cBhvr>
                                        <p:cTn id="49" dur="1" fill="hold">
                                          <p:stCondLst>
                                            <p:cond delay="499"/>
                                          </p:stCondLst>
                                        </p:cTn>
                                        <p:tgtEl>
                                          <p:spTgt spid="27"/>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left)">
                                      <p:cBhvr>
                                        <p:cTn id="5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3014" grpId="0" animBg="1"/>
      <p:bldP spid="43013" grpId="0" animBg="1"/>
      <p:bldP spid="43012" grpId="0" animBg="1"/>
      <p:bldP spid="43011" grpId="0"/>
      <p:bldP spid="43010" grpId="0"/>
      <p:bldP spid="25" grpId="0" animBg="1"/>
      <p:bldP spid="23" grpId="0" animBg="1"/>
      <p:bldP spid="24" grpId="0" animBg="1"/>
      <p:bldP spid="27" grpId="0"/>
      <p:bldP spid="27" grpId="1"/>
      <p:bldP spid="27" grpId="2"/>
      <p:bldP spid="27" grpId="3"/>
      <p:bldP spid="27" grpId="4"/>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nvPr>
        </p:nvGraphicFramePr>
        <p:xfrm>
          <a:off x="457234" y="1600211"/>
          <a:ext cx="8437946" cy="4525940"/>
        </p:xfrm>
        <a:graphic>
          <a:graphicData uri="http://schemas.openxmlformats.org/drawingml/2006/table">
            <a:tbl>
              <a:tblPr/>
              <a:tblGrid>
                <a:gridCol w="1003894"/>
                <a:gridCol w="116473"/>
                <a:gridCol w="116473"/>
                <a:gridCol w="9625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tblGrid>
              <a:tr h="49195">
                <a:tc>
                  <a:txBody>
                    <a:bodyPr/>
                    <a:lstStyle/>
                    <a:p>
                      <a:pPr algn="l" fontAlgn="b"/>
                      <a:r>
                        <a:rPr lang="en-US" sz="300" b="0" i="0" u="none" strike="noStrike" dirty="0">
                          <a:solidFill>
                            <a:srgbClr val="000000"/>
                          </a:solidFill>
                          <a:latin typeface="Calibri"/>
                        </a:rPr>
                        <a:t>A1c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BMI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dirty="0">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BP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dirty="0">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Lipid change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Smoke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MI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Stroke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CHD Death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Stroke Death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Treatment Improvement Correction</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1" i="0" u="none" strike="noStrike">
                          <a:solidFill>
                            <a:srgbClr val="000000"/>
                          </a:solidFill>
                          <a:latin typeface="Calibri"/>
                        </a:rPr>
                        <a:t>FITNESS: LOW SCORE = GOOD FITNESS</a:t>
                      </a: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0" i="0" u="none" strike="noStrike">
                          <a:solidFill>
                            <a:srgbClr val="000000"/>
                          </a:solidFill>
                          <a:latin typeface="Calibri"/>
                        </a:rPr>
                        <a:t>UKPDS33 Conventional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27.0</a:t>
                      </a:r>
                    </a:p>
                  </a:txBody>
                  <a:tcPr marL="1295" marR="1295" marT="129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31.7</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33.1</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31.2</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43.0</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36.3</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35.8</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33.4</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29.4</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36.9</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46.2</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35.9</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38.1</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34.6</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35.8</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27.8</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33.7</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30.4</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34.4</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29.8</a:t>
                      </a:r>
                    </a:p>
                  </a:txBody>
                  <a:tcPr marL="1295" marR="1295" marT="129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24.7</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25.0</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33.0</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33.1</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40.4</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24.7</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39.9</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40.3</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30.4</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33.7</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36.0</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35.0</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40.2</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41.1</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35.8</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38.4</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29.3</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33.2</a:t>
                      </a:r>
                    </a:p>
                  </a:txBody>
                  <a:tcPr marL="1295" marR="1295" marT="129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31.0</a:t>
                      </a:r>
                    </a:p>
                  </a:txBody>
                  <a:tcPr marL="1295" marR="1295" marT="1295" marB="0" anchor="b">
                    <a:lnL>
                      <a:noFill/>
                    </a:lnL>
                    <a:lnR>
                      <a:noFill/>
                    </a:lnR>
                    <a:lnT>
                      <a:noFill/>
                    </a:lnT>
                    <a:lnB>
                      <a:noFill/>
                    </a:lnB>
                    <a:solidFill>
                      <a:srgbClr val="FFEB84"/>
                    </a:solidFill>
                  </a:tcPr>
                </a:tc>
              </a:tr>
              <a:tr h="49195">
                <a:tc>
                  <a:txBody>
                    <a:bodyPr/>
                    <a:lstStyle/>
                    <a:p>
                      <a:pPr algn="l" fontAlgn="b"/>
                      <a:r>
                        <a:rPr lang="en-US" sz="300" b="0" i="0" u="none" strike="noStrike">
                          <a:solidFill>
                            <a:srgbClr val="000000"/>
                          </a:solidFill>
                          <a:latin typeface="Calibri"/>
                        </a:rPr>
                        <a:t>UKPDS33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21.4</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30.1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26.5</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37.0</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31.9</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35.2</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35.6</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38.2</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34.0</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40.8</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32.5</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43.3</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29.6</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42.4</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41.4</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25.6</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43.7</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30.6</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41.4</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22.8</a:t>
                      </a:r>
                    </a:p>
                  </a:txBody>
                  <a:tcPr marL="1295" marR="1295" marT="129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28.6</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34.6</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33.7</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31.6</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32.6</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32.0</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38.3</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33.2</a:t>
                      </a:r>
                    </a:p>
                  </a:txBody>
                  <a:tcPr marL="1295" marR="1295" marT="129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34.0</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39.4</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32.9</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47.1</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45.0</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42.9</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27.4</a:t>
                      </a:r>
                    </a:p>
                  </a:txBody>
                  <a:tcPr marL="1295" marR="1295" marT="129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44.1</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31.2</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43.7</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27.5</a:t>
                      </a:r>
                    </a:p>
                  </a:txBody>
                  <a:tcPr marL="1295" marR="1295" marT="1295" marB="0" anchor="b">
                    <a:lnL>
                      <a:noFill/>
                    </a:lnL>
                    <a:lnR>
                      <a:noFill/>
                    </a:lnR>
                    <a:lnT>
                      <a:noFill/>
                    </a:lnT>
                    <a:lnB>
                      <a:noFill/>
                    </a:lnB>
                    <a:solidFill>
                      <a:srgbClr val="ECE582"/>
                    </a:solidFill>
                  </a:tcPr>
                </a:tc>
              </a:tr>
              <a:tr h="49195">
                <a:tc>
                  <a:txBody>
                    <a:bodyPr/>
                    <a:lstStyle/>
                    <a:p>
                      <a:pPr algn="l" fontAlgn="b"/>
                      <a:r>
                        <a:rPr lang="en-US" sz="300" b="0" i="0" u="none" strike="noStrike">
                          <a:solidFill>
                            <a:srgbClr val="000000"/>
                          </a:solidFill>
                          <a:latin typeface="Calibri"/>
                        </a:rPr>
                        <a:t>UKPDS33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26.3</a:t>
                      </a:r>
                    </a:p>
                  </a:txBody>
                  <a:tcPr marL="1295" marR="1295" marT="129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39.4</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37.3</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33.8</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31.5</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37.1</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32.0</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42.4</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33.6</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45.9</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43.8</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42.6</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41.7</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23.7</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28.1</a:t>
                      </a:r>
                    </a:p>
                  </a:txBody>
                  <a:tcPr marL="1295" marR="1295" marT="129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29.6</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27.6</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35.6</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30.0</a:t>
                      </a:r>
                    </a:p>
                  </a:txBody>
                  <a:tcPr marL="1295" marR="1295" marT="129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33.8</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36.3</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37.4</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37.5</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34.1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33.9</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44.8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36.4</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41.0</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42.6</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23.3</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40.5</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28.3</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27.4</a:t>
                      </a:r>
                    </a:p>
                  </a:txBody>
                  <a:tcPr marL="1295" marR="1295" marT="1295" marB="0" anchor="b">
                    <a:lnL>
                      <a:noFill/>
                    </a:lnL>
                    <a:lnR>
                      <a:noFill/>
                    </a:lnR>
                    <a:lnT>
                      <a:noFill/>
                    </a:lnT>
                    <a:lnB>
                      <a:noFill/>
                    </a:lnB>
                    <a:solidFill>
                      <a:srgbClr val="EBE582"/>
                    </a:solidFill>
                  </a:tcPr>
                </a:tc>
              </a:tr>
              <a:tr h="49195">
                <a:tc>
                  <a:txBody>
                    <a:bodyPr/>
                    <a:lstStyle/>
                    <a:p>
                      <a:pPr algn="l" fontAlgn="b"/>
                      <a:r>
                        <a:rPr lang="en-US" sz="300" b="0" i="0" u="none" strike="noStrike">
                          <a:solidFill>
                            <a:srgbClr val="000000"/>
                          </a:solidFill>
                          <a:latin typeface="Calibri"/>
                        </a:rPr>
                        <a:t>ASPEN All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14.3</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10.6</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15.9</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13.5</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17.8</a:t>
                      </a:r>
                    </a:p>
                  </a:txBody>
                  <a:tcPr marL="1295" marR="1295" marT="1295" marB="0" anchor="b">
                    <a:lnL>
                      <a:noFill/>
                    </a:lnL>
                    <a:lnR>
                      <a:noFill/>
                    </a:lnR>
                    <a:lnT>
                      <a:noFill/>
                    </a:lnT>
                    <a:lnB>
                      <a:noFill/>
                    </a:lnB>
                    <a:solidFill>
                      <a:srgbClr val="AFD37F"/>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22.1</a:t>
                      </a:r>
                    </a:p>
                  </a:txBody>
                  <a:tcPr marL="1295" marR="1295" marT="129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12.5</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23.5</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12.6</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10.9</a:t>
                      </a:r>
                    </a:p>
                  </a:txBody>
                  <a:tcPr marL="1295" marR="1295" marT="129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12.1</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12.5</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22.9</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13.5</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15.5</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12.3</a:t>
                      </a:r>
                    </a:p>
                  </a:txBody>
                  <a:tcPr marL="1295" marR="1295" marT="1295"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9.3</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9.9</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21.1</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21.1</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16.7</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11.4</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12.3</a:t>
                      </a:r>
                    </a:p>
                  </a:txBody>
                  <a:tcPr marL="1295" marR="1295" marT="129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23.4</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24.0</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13.9</a:t>
                      </a:r>
                    </a:p>
                  </a:txBody>
                  <a:tcPr marL="1295" marR="1295" marT="1295" marB="0" anchor="b">
                    <a:lnL>
                      <a:noFill/>
                    </a:lnL>
                    <a:lnR>
                      <a:noFill/>
                    </a:lnR>
                    <a:lnT>
                      <a:noFill/>
                    </a:lnT>
                    <a:lnB>
                      <a:noFill/>
                    </a:lnB>
                    <a:solidFill>
                      <a:srgbClr val="96CC7D"/>
                    </a:solidFill>
                  </a:tcPr>
                </a:tc>
              </a:tr>
              <a:tr h="49195">
                <a:tc>
                  <a:txBody>
                    <a:bodyPr/>
                    <a:lstStyle/>
                    <a:p>
                      <a:pPr algn="l" fontAlgn="b"/>
                      <a:r>
                        <a:rPr lang="en-US" sz="300" b="0" i="0" u="none" strike="noStrike">
                          <a:solidFill>
                            <a:srgbClr val="000000"/>
                          </a:solidFill>
                          <a:latin typeface="Calibri"/>
                        </a:rPr>
                        <a:t>ASPEN All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18.5</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17.6</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11.3</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8.0</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28.4</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22.6</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28.5</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30.0</a:t>
                      </a:r>
                    </a:p>
                  </a:txBody>
                  <a:tcPr marL="1295" marR="1295" marT="129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26.0</a:t>
                      </a:r>
                    </a:p>
                  </a:txBody>
                  <a:tcPr marL="1295" marR="1295" marT="129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15.4</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25.2</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13.9</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28.2</a:t>
                      </a:r>
                    </a:p>
                  </a:txBody>
                  <a:tcPr marL="1295" marR="1295" marT="129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28.9</a:t>
                      </a:r>
                    </a:p>
                  </a:txBody>
                  <a:tcPr marL="1295" marR="1295" marT="129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12.1</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15.0</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10.6</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11.3</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9.1</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8.7</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17.8</a:t>
                      </a:r>
                    </a:p>
                  </a:txBody>
                  <a:tcPr marL="1295" marR="1295" marT="129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26.9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24.9</a:t>
                      </a:r>
                    </a:p>
                  </a:txBody>
                  <a:tcPr marL="1295" marR="1295" marT="1295" marB="0" anchor="b">
                    <a:lnL>
                      <a:noFill/>
                    </a:lnL>
                    <a:lnR>
                      <a:noFill/>
                    </a:lnR>
                    <a:lnT>
                      <a:noFill/>
                    </a:lnT>
                    <a:lnB>
                      <a:noFill/>
                    </a:lnB>
                    <a:solidFill>
                      <a:srgbClr val="DCE081"/>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14.9</a:t>
                      </a:r>
                    </a:p>
                  </a:txBody>
                  <a:tcPr marL="1295" marR="1295" marT="129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15.6</a:t>
                      </a:r>
                    </a:p>
                  </a:txBody>
                  <a:tcPr marL="1295" marR="1295" marT="129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17.0</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16.5</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18.4</a:t>
                      </a:r>
                    </a:p>
                  </a:txBody>
                  <a:tcPr marL="1295" marR="1295" marT="129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AC97D"/>
                    </a:solidFill>
                  </a:tcPr>
                </a:tc>
              </a:tr>
              <a:tr h="49195">
                <a:tc>
                  <a:txBody>
                    <a:bodyPr/>
                    <a:lstStyle/>
                    <a:p>
                      <a:pPr algn="l" fontAlgn="b"/>
                      <a:r>
                        <a:rPr lang="en-US" sz="300" b="0" i="0" u="none" strike="noStrike">
                          <a:solidFill>
                            <a:srgbClr val="000000"/>
                          </a:solidFill>
                          <a:latin typeface="Calibri"/>
                        </a:rPr>
                        <a:t>ASPEN Primary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23.3</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9.5</a:t>
                      </a:r>
                    </a:p>
                  </a:txBody>
                  <a:tcPr marL="1295" marR="1295" marT="1295" marB="0" anchor="b">
                    <a:lnL>
                      <a:noFill/>
                    </a:lnL>
                    <a:lnR>
                      <a:noFill/>
                    </a:lnR>
                    <a:lnT>
                      <a:noFill/>
                    </a:lnT>
                    <a:lnB>
                      <a:noFill/>
                    </a:lnB>
                    <a:solidFill>
                      <a:srgbClr val="7BC47C"/>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11.1</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19.7</a:t>
                      </a:r>
                    </a:p>
                  </a:txBody>
                  <a:tcPr marL="1295" marR="1295" marT="129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31.5</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25.4</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31.3</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27.8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15.5</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14.3</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22.6</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33.3</a:t>
                      </a:r>
                    </a:p>
                  </a:txBody>
                  <a:tcPr marL="1295" marR="1295" marT="129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31.3</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9.3</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23.4</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8.7</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9.1</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23.4</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30.1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30.5</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23.5</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26.5</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16.1</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15.0</a:t>
                      </a:r>
                    </a:p>
                  </a:txBody>
                  <a:tcPr marL="1295" marR="1295" marT="1295" marB="0" anchor="b">
                    <a:lnL>
                      <a:noFill/>
                    </a:lnL>
                    <a:lnR>
                      <a:noFill/>
                    </a:lnR>
                    <a:lnT>
                      <a:noFill/>
                    </a:lnT>
                    <a:lnB>
                      <a:noFill/>
                    </a:lnB>
                    <a:solidFill>
                      <a:srgbClr val="9DCF7E"/>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29.4</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8.8</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7.9</a:t>
                      </a:r>
                    </a:p>
                  </a:txBody>
                  <a:tcPr marL="1295" marR="1295" marT="1295" marB="0" anchor="b">
                    <a:lnL>
                      <a:noFill/>
                    </a:lnL>
                    <a:lnR>
                      <a:noFill/>
                    </a:lnR>
                    <a:lnT>
                      <a:noFill/>
                    </a:lnT>
                    <a:lnB>
                      <a:noFill/>
                    </a:lnB>
                    <a:solidFill>
                      <a:srgbClr val="71C27B"/>
                    </a:solidFill>
                  </a:tcPr>
                </a:tc>
              </a:tr>
              <a:tr h="49195">
                <a:tc>
                  <a:txBody>
                    <a:bodyPr/>
                    <a:lstStyle/>
                    <a:p>
                      <a:pPr algn="l" fontAlgn="b"/>
                      <a:r>
                        <a:rPr lang="en-US" sz="300" b="0" i="0" u="none" strike="noStrike">
                          <a:solidFill>
                            <a:srgbClr val="000000"/>
                          </a:solidFill>
                          <a:latin typeface="Calibri"/>
                        </a:rPr>
                        <a:t>ASPEN Primary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11.4</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22.9</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25.0</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32.1</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31.2</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31.6</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17.2</a:t>
                      </a:r>
                    </a:p>
                  </a:txBody>
                  <a:tcPr marL="1295" marR="1295" marT="129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25.2</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15.6</a:t>
                      </a:r>
                    </a:p>
                  </a:txBody>
                  <a:tcPr marL="1295" marR="1295" marT="129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17.4</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26.2</a:t>
                      </a:r>
                    </a:p>
                  </a:txBody>
                  <a:tcPr marL="1295" marR="1295" marT="129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16.5</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34.7</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31.4</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10.5</a:t>
                      </a:r>
                    </a:p>
                  </a:txBody>
                  <a:tcPr marL="1295" marR="1295" marT="1295"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10.0</a:t>
                      </a:r>
                    </a:p>
                  </a:txBody>
                  <a:tcPr marL="1295" marR="1295" marT="1295" marB="0" anchor="b">
                    <a:lnL>
                      <a:noFill/>
                    </a:lnL>
                    <a:lnR>
                      <a:noFill/>
                    </a:lnR>
                    <a:lnT>
                      <a:noFill/>
                    </a:lnT>
                    <a:lnB>
                      <a:noFill/>
                    </a:lnB>
                    <a:solidFill>
                      <a:srgbClr val="7EC67C"/>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10.4</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17.0</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11.3</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10.7</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16.5</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12.0</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24.9</a:t>
                      </a:r>
                    </a:p>
                  </a:txBody>
                  <a:tcPr marL="1295" marR="1295" marT="1295" marB="0" anchor="b">
                    <a:lnL>
                      <a:noFill/>
                    </a:lnL>
                    <a:lnR>
                      <a:noFill/>
                    </a:lnR>
                    <a:lnT>
                      <a:noFill/>
                    </a:lnT>
                    <a:lnB>
                      <a:noFill/>
                    </a:lnB>
                    <a:solidFill>
                      <a:srgbClr val="DCE081"/>
                    </a:solidFill>
                  </a:tcPr>
                </a:tc>
                <a:tc>
                  <a:txBody>
                    <a:bodyPr/>
                    <a:lstStyle/>
                    <a:p>
                      <a:pPr algn="r" fontAlgn="b"/>
                      <a:r>
                        <a:rPr lang="en-US" sz="300" b="0" i="0" u="none" strike="noStrike">
                          <a:solidFill>
                            <a:srgbClr val="000000"/>
                          </a:solidFill>
                          <a:latin typeface="Calibri"/>
                        </a:rPr>
                        <a:t>21.4</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26.8</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24.0</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28.6</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15.6</a:t>
                      </a:r>
                    </a:p>
                  </a:txBody>
                  <a:tcPr marL="1295" marR="1295" marT="129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15.9</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23.5</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24.4</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25.4</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8.7</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8.5</a:t>
                      </a:r>
                    </a:p>
                  </a:txBody>
                  <a:tcPr marL="1295" marR="1295" marT="1295" marB="0" anchor="b">
                    <a:lnL>
                      <a:noFill/>
                    </a:lnL>
                    <a:lnR>
                      <a:noFill/>
                    </a:lnR>
                    <a:lnT>
                      <a:noFill/>
                    </a:lnT>
                    <a:lnB>
                      <a:noFill/>
                    </a:lnB>
                    <a:solidFill>
                      <a:srgbClr val="75C37C"/>
                    </a:solidFill>
                  </a:tcPr>
                </a:tc>
              </a:tr>
              <a:tr h="49195">
                <a:tc>
                  <a:txBody>
                    <a:bodyPr/>
                    <a:lstStyle/>
                    <a:p>
                      <a:pPr algn="l" fontAlgn="b"/>
                      <a:r>
                        <a:rPr lang="en-US" sz="300" b="0" i="0" u="none" strike="noStrike">
                          <a:solidFill>
                            <a:srgbClr val="000000"/>
                          </a:solidFill>
                          <a:latin typeface="Calibri"/>
                        </a:rPr>
                        <a:t>ASPEN Secondary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40.4</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37.3</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66BF7B"/>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17.7</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18.4</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15.4</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24.4</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19.4</a:t>
                      </a:r>
                    </a:p>
                  </a:txBody>
                  <a:tcPr marL="1295" marR="1295" marT="129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50.7</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48.1</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37.9</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21.1</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36.3</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38.7</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24.8</a:t>
                      </a:r>
                    </a:p>
                  </a:txBody>
                  <a:tcPr marL="1295" marR="1295" marT="129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7.9</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19.2</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18.3</a:t>
                      </a:r>
                    </a:p>
                  </a:txBody>
                  <a:tcPr marL="1295" marR="1295" marT="129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11.5</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14.9</a:t>
                      </a:r>
                    </a:p>
                  </a:txBody>
                  <a:tcPr marL="1295" marR="1295" marT="129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25.8</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18.3</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14.9</a:t>
                      </a:r>
                    </a:p>
                  </a:txBody>
                  <a:tcPr marL="1295" marR="1295" marT="129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49.7</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48.1</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18.0</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47.4</a:t>
                      </a:r>
                    </a:p>
                  </a:txBody>
                  <a:tcPr marL="1295" marR="1295" marT="1295" marB="0" anchor="b">
                    <a:lnL>
                      <a:noFill/>
                    </a:lnL>
                    <a:lnR>
                      <a:noFill/>
                    </a:lnR>
                    <a:lnT>
                      <a:noFill/>
                    </a:lnT>
                    <a:lnB>
                      <a:noFill/>
                    </a:lnB>
                    <a:solidFill>
                      <a:srgbClr val="FECC7E"/>
                    </a:solidFill>
                  </a:tcPr>
                </a:tc>
              </a:tr>
              <a:tr h="49195">
                <a:tc>
                  <a:txBody>
                    <a:bodyPr/>
                    <a:lstStyle/>
                    <a:p>
                      <a:pPr algn="l" fontAlgn="b"/>
                      <a:r>
                        <a:rPr lang="en-US" sz="300" b="0" i="0" u="none" strike="noStrike">
                          <a:solidFill>
                            <a:srgbClr val="000000"/>
                          </a:solidFill>
                          <a:latin typeface="Calibri"/>
                        </a:rPr>
                        <a:t>ASPEN Secondary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18.8</a:t>
                      </a:r>
                    </a:p>
                  </a:txBody>
                  <a:tcPr marL="1295" marR="1295" marT="1295"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12.2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20.7</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14.8</a:t>
                      </a:r>
                    </a:p>
                  </a:txBody>
                  <a:tcPr marL="1295" marR="1295" marT="129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18.5</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20.7</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15.3</a:t>
                      </a:r>
                    </a:p>
                  </a:txBody>
                  <a:tcPr marL="1295" marR="1295" marT="129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27.5</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13.2</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25.9</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42.7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26.2</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26.4</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33.1</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26.0</a:t>
                      </a:r>
                    </a:p>
                  </a:txBody>
                  <a:tcPr marL="1295" marR="1295" marT="129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12.0</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24.7</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12.5</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28.3</a:t>
                      </a:r>
                    </a:p>
                  </a:txBody>
                  <a:tcPr marL="1295" marR="1295" marT="1295" marB="0" anchor="b">
                    <a:lnL>
                      <a:noFill/>
                    </a:lnL>
                    <a:lnR>
                      <a:noFill/>
                    </a:lnR>
                    <a:lnT>
                      <a:noFill/>
                    </a:lnT>
                    <a:lnB>
                      <a:noFill/>
                    </a:lnB>
                    <a:solidFill>
                      <a:srgbClr val="F1E683"/>
                    </a:solidFill>
                  </a:tcPr>
                </a:tc>
                <a:tc>
                  <a:txBody>
                    <a:bodyPr/>
                    <a:lstStyle/>
                    <a:p>
                      <a:pPr algn="r" fontAlgn="b"/>
                      <a:r>
                        <a:rPr lang="en-US" sz="300" b="0" i="0" u="none" strike="noStrike">
                          <a:solidFill>
                            <a:srgbClr val="000000"/>
                          </a:solidFill>
                          <a:latin typeface="Calibri"/>
                        </a:rPr>
                        <a:t>14.2</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25.9</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13.0</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7.3</a:t>
                      </a:r>
                    </a:p>
                  </a:txBody>
                  <a:tcPr marL="1295" marR="1295" marT="1295" marB="0" anchor="b">
                    <a:lnL>
                      <a:noFill/>
                    </a:lnL>
                    <a:lnR>
                      <a:noFill/>
                    </a:lnR>
                    <a:lnT>
                      <a:noFill/>
                    </a:lnT>
                    <a:lnB>
                      <a:noFill/>
                    </a:lnB>
                    <a:solidFill>
                      <a:srgbClr val="6DC17B"/>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11.2</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11.7</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30.5</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31.8</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37.0</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11.7</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65BE7B"/>
                    </a:solidFill>
                  </a:tcPr>
                </a:tc>
                <a:tc>
                  <a:txBody>
                    <a:bodyPr/>
                    <a:lstStyle/>
                    <a:p>
                      <a:pPr algn="r" fontAlgn="b"/>
                      <a:r>
                        <a:rPr lang="en-US" sz="300" b="0" i="0" u="none" strike="noStrike">
                          <a:solidFill>
                            <a:srgbClr val="000000"/>
                          </a:solidFill>
                          <a:latin typeface="Calibri"/>
                        </a:rPr>
                        <a:t>29.3</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9.2</a:t>
                      </a:r>
                    </a:p>
                  </a:txBody>
                  <a:tcPr marL="1295" marR="1295" marT="1295"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32.9</a:t>
                      </a:r>
                    </a:p>
                  </a:txBody>
                  <a:tcPr marL="1295" marR="1295" marT="1295" marB="0" anchor="b">
                    <a:lnL>
                      <a:noFill/>
                    </a:lnL>
                    <a:lnR>
                      <a:noFill/>
                    </a:lnR>
                    <a:lnT>
                      <a:noFill/>
                    </a:lnT>
                    <a:lnB>
                      <a:noFill/>
                    </a:lnB>
                    <a:solidFill>
                      <a:srgbClr val="FFE784"/>
                    </a:solidFill>
                  </a:tcPr>
                </a:tc>
              </a:tr>
              <a:tr h="49195">
                <a:tc>
                  <a:txBody>
                    <a:bodyPr/>
                    <a:lstStyle/>
                    <a:p>
                      <a:pPr algn="l" fontAlgn="b"/>
                      <a:r>
                        <a:rPr lang="en-US" sz="300" b="0" i="0" u="none" strike="noStrike">
                          <a:solidFill>
                            <a:srgbClr val="000000"/>
                          </a:solidFill>
                          <a:latin typeface="Calibri"/>
                        </a:rPr>
                        <a:t>ASPEN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8.3</a:t>
                      </a:r>
                    </a:p>
                  </a:txBody>
                  <a:tcPr marL="1295" marR="1295" marT="1295" marB="0" anchor="b">
                    <a:lnL>
                      <a:noFill/>
                    </a:lnL>
                    <a:lnR>
                      <a:noFill/>
                    </a:lnR>
                    <a:lnT>
                      <a:noFill/>
                    </a:lnT>
                    <a:lnB>
                      <a:noFill/>
                    </a:lnB>
                    <a:solidFill>
                      <a:srgbClr val="74C27B"/>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7.9</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8.2</a:t>
                      </a:r>
                    </a:p>
                  </a:txBody>
                  <a:tcPr marL="1295" marR="1295" marT="129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20.1</a:t>
                      </a:r>
                    </a:p>
                  </a:txBody>
                  <a:tcPr marL="1295" marR="1295" marT="129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8.0</a:t>
                      </a:r>
                    </a:p>
                  </a:txBody>
                  <a:tcPr marL="1295" marR="1295" marT="129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17.4</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18.9</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14.8</a:t>
                      </a:r>
                    </a:p>
                  </a:txBody>
                  <a:tcPr marL="1295" marR="1295" marT="129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18.8</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16.3</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19.7</a:t>
                      </a:r>
                    </a:p>
                  </a:txBody>
                  <a:tcPr marL="1295" marR="1295" marT="129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15.3</a:t>
                      </a:r>
                    </a:p>
                  </a:txBody>
                  <a:tcPr marL="1295" marR="1295" marT="129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8.2</a:t>
                      </a:r>
                    </a:p>
                  </a:txBody>
                  <a:tcPr marL="1295" marR="1295" marT="1295" marB="0" anchor="b">
                    <a:lnL>
                      <a:noFill/>
                    </a:lnL>
                    <a:lnR>
                      <a:noFill/>
                    </a:lnR>
                    <a:lnT>
                      <a:noFill/>
                    </a:lnT>
                    <a:lnB>
                      <a:noFill/>
                    </a:lnB>
                    <a:solidFill>
                      <a:srgbClr val="73C27B"/>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10.4</a:t>
                      </a:r>
                    </a:p>
                  </a:txBody>
                  <a:tcPr marL="1295" marR="1295" marT="1295"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9.3</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12.4</a:t>
                      </a:r>
                    </a:p>
                  </a:txBody>
                  <a:tcPr marL="1295" marR="1295" marT="129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11.0</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19.8</a:t>
                      </a:r>
                    </a:p>
                  </a:txBody>
                  <a:tcPr marL="1295" marR="1295" marT="129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8.9</a:t>
                      </a:r>
                    </a:p>
                  </a:txBody>
                  <a:tcPr marL="1295" marR="1295" marT="1295" marB="0" anchor="b">
                    <a:lnL>
                      <a:noFill/>
                    </a:lnL>
                    <a:lnR>
                      <a:noFill/>
                    </a:lnR>
                    <a:lnT>
                      <a:noFill/>
                    </a:lnT>
                    <a:lnB>
                      <a:noFill/>
                    </a:lnB>
                    <a:solidFill>
                      <a:srgbClr val="77C37C"/>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7.2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8.0</a:t>
                      </a:r>
                    </a:p>
                  </a:txBody>
                  <a:tcPr marL="1295" marR="1295" marT="129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EC67C"/>
                    </a:solidFill>
                  </a:tcPr>
                </a:tc>
                <a:tc>
                  <a:txBody>
                    <a:bodyPr/>
                    <a:lstStyle/>
                    <a:p>
                      <a:pPr algn="r" fontAlgn="b"/>
                      <a:r>
                        <a:rPr lang="en-US" sz="300" b="0" i="0" u="none" strike="noStrike">
                          <a:solidFill>
                            <a:srgbClr val="000000"/>
                          </a:solidFill>
                          <a:latin typeface="Calibri"/>
                        </a:rPr>
                        <a:t>16.3</a:t>
                      </a:r>
                    </a:p>
                  </a:txBody>
                  <a:tcPr marL="1295" marR="1295" marT="129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16.7</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14.2</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r>
              <a:tr h="49195">
                <a:tc>
                  <a:txBody>
                    <a:bodyPr/>
                    <a:lstStyle/>
                    <a:p>
                      <a:pPr algn="l" fontAlgn="b"/>
                      <a:r>
                        <a:rPr lang="en-US" sz="300" b="0" i="0" u="none" strike="noStrike">
                          <a:solidFill>
                            <a:srgbClr val="000000"/>
                          </a:solidFill>
                          <a:latin typeface="Calibri"/>
                        </a:rPr>
                        <a:t>ADVANCE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67.3</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9.9</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10.4</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60.1</a:t>
                      </a:r>
                    </a:p>
                  </a:txBody>
                  <a:tcPr marL="1295" marR="1295" marT="129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62.7</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36.6</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27.5</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22.8</a:t>
                      </a:r>
                    </a:p>
                  </a:txBody>
                  <a:tcPr marL="1295" marR="1295" marT="129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31.0</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32.9</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25.0</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54.1</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39.4</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50.1</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65.4</a:t>
                      </a:r>
                    </a:p>
                  </a:txBody>
                  <a:tcPr marL="1295" marR="1295" marT="129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12.9</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60.5</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67.6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12.3</a:t>
                      </a:r>
                    </a:p>
                  </a:txBody>
                  <a:tcPr marL="1295" marR="1295" marT="1295"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60.2</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11.0</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45.9</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10.6</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7.2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9.1</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44.0</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9.6</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27.7</a:t>
                      </a:r>
                    </a:p>
                  </a:txBody>
                  <a:tcPr marL="1295" marR="1295" marT="129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19.6</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26.9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23.7</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29.6</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45.2</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34.7</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33.6</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40.9</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40.5</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41.6</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50.7</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19.9</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40.7</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15.5</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50.2</a:t>
                      </a:r>
                    </a:p>
                  </a:txBody>
                  <a:tcPr marL="1295" marR="1295" marT="129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14.4</a:t>
                      </a:r>
                    </a:p>
                  </a:txBody>
                  <a:tcPr marL="1295" marR="1295" marT="129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r>
              <a:tr h="49195">
                <a:tc>
                  <a:txBody>
                    <a:bodyPr/>
                    <a:lstStyle/>
                    <a:p>
                      <a:pPr algn="l" fontAlgn="b"/>
                      <a:r>
                        <a:rPr lang="en-US" sz="300" b="0" i="0" u="none" strike="noStrike">
                          <a:solidFill>
                            <a:srgbClr val="000000"/>
                          </a:solidFill>
                          <a:latin typeface="Calibri"/>
                        </a:rPr>
                        <a:t>ADVANCE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67.3</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12.1</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59.3</a:t>
                      </a:r>
                    </a:p>
                  </a:txBody>
                  <a:tcPr marL="1295" marR="1295" marT="1295"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62.7</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14.8</a:t>
                      </a:r>
                    </a:p>
                  </a:txBody>
                  <a:tcPr marL="1295" marR="1295" marT="129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60.3</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42.7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36.4</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28.9</a:t>
                      </a:r>
                    </a:p>
                  </a:txBody>
                  <a:tcPr marL="1295" marR="1295" marT="129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59.1</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51.3</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48.9</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53.4</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53.5</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56.2</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50.8</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73.2</a:t>
                      </a:r>
                    </a:p>
                  </a:txBody>
                  <a:tcPr marL="1295" marR="1295" marT="1295" marB="0" anchor="b">
                    <a:lnL>
                      <a:noFill/>
                    </a:lnL>
                    <a:lnR>
                      <a:noFill/>
                    </a:lnR>
                    <a:lnT>
                      <a:noFill/>
                    </a:lnT>
                    <a:lnB>
                      <a:noFill/>
                    </a:lnB>
                    <a:solidFill>
                      <a:srgbClr val="FB9C75"/>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63.5</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8.5</a:t>
                      </a:r>
                    </a:p>
                  </a:txBody>
                  <a:tcPr marL="1295" marR="1295" marT="1295" marB="0" anchor="b">
                    <a:lnL>
                      <a:noFill/>
                    </a:lnL>
                    <a:lnR>
                      <a:noFill/>
                    </a:lnR>
                    <a:lnT>
                      <a:noFill/>
                    </a:lnT>
                    <a:lnB>
                      <a:noFill/>
                    </a:lnB>
                    <a:solidFill>
                      <a:srgbClr val="75C37C"/>
                    </a:solidFill>
                  </a:tcPr>
                </a:tc>
                <a:tc>
                  <a:txBody>
                    <a:bodyPr/>
                    <a:lstStyle/>
                    <a:p>
                      <a:pPr algn="r" fontAlgn="b"/>
                      <a:r>
                        <a:rPr lang="en-US" sz="300" b="0" i="0" u="none" strike="noStrike">
                          <a:solidFill>
                            <a:srgbClr val="000000"/>
                          </a:solidFill>
                          <a:latin typeface="Calibri"/>
                        </a:rPr>
                        <a:t>67.9</a:t>
                      </a:r>
                    </a:p>
                  </a:txBody>
                  <a:tcPr marL="1295" marR="1295" marT="129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70.2</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40.4</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7.1</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8.4</a:t>
                      </a:r>
                    </a:p>
                  </a:txBody>
                  <a:tcPr marL="1295" marR="1295" marT="1295" marB="0" anchor="b">
                    <a:lnL>
                      <a:noFill/>
                    </a:lnL>
                    <a:lnR>
                      <a:noFill/>
                    </a:lnR>
                    <a:lnT>
                      <a:noFill/>
                    </a:lnT>
                    <a:lnB>
                      <a:noFill/>
                    </a:lnB>
                    <a:solidFill>
                      <a:srgbClr val="74C37C"/>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8.8</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18.8</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24.8</a:t>
                      </a:r>
                    </a:p>
                  </a:txBody>
                  <a:tcPr marL="1295" marR="1295" marT="129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40.2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31.6</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38.7</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36.5</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40.7</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37.2</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52.0</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45.8</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12.6</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11.5</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12.4</a:t>
                      </a:r>
                    </a:p>
                  </a:txBody>
                  <a:tcPr marL="1295" marR="1295" marT="1295" marB="0" anchor="b">
                    <a:lnL>
                      <a:noFill/>
                    </a:lnL>
                    <a:lnR>
                      <a:noFill/>
                    </a:lnR>
                    <a:lnT>
                      <a:noFill/>
                    </a:lnT>
                    <a:lnB>
                      <a:noFill/>
                    </a:lnB>
                    <a:solidFill>
                      <a:srgbClr val="8DCA7D"/>
                    </a:solidFill>
                  </a:tcPr>
                </a:tc>
              </a:tr>
              <a:tr h="49195">
                <a:tc>
                  <a:txBody>
                    <a:bodyPr/>
                    <a:lstStyle/>
                    <a:p>
                      <a:pPr algn="l" fontAlgn="b"/>
                      <a:r>
                        <a:rPr lang="en-US" sz="300" b="0" i="0" u="none" strike="noStrike">
                          <a:solidFill>
                            <a:srgbClr val="000000"/>
                          </a:solidFill>
                          <a:latin typeface="Calibri"/>
                        </a:rPr>
                        <a:t>ADVANCE Asia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66.7</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18.9</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58.4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17.0</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64.5</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12.2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70.9</a:t>
                      </a:r>
                    </a:p>
                  </a:txBody>
                  <a:tcPr marL="1295" marR="1295" marT="129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13.2</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35.2</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26.8</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25.3</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32.6</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19.9</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53.0</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48.3</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43.6</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47.4</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53.1</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67.2</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23.3</a:t>
                      </a:r>
                    </a:p>
                  </a:txBody>
                  <a:tcPr marL="1295" marR="1295" marT="1295" marB="0" anchor="b">
                    <a:lnL>
                      <a:noFill/>
                    </a:lnL>
                    <a:lnR>
                      <a:noFill/>
                    </a:lnR>
                    <a:lnT>
                      <a:noFill/>
                    </a:lnT>
                    <a:lnB>
                      <a:noFill/>
                    </a:lnB>
                    <a:solidFill>
                      <a:srgbClr val="D1DE81"/>
                    </a:solidFill>
                  </a:tcPr>
                </a:tc>
                <a:tc>
                  <a:txBody>
                    <a:bodyPr/>
                    <a:lstStyle/>
                    <a:p>
                      <a:pPr algn="r" fontAlgn="b"/>
                      <a:r>
                        <a:rPr lang="en-US" sz="300" b="0" i="0" u="none" strike="noStrike">
                          <a:solidFill>
                            <a:srgbClr val="000000"/>
                          </a:solidFill>
                          <a:latin typeface="Calibri"/>
                        </a:rPr>
                        <a:t>63.9</a:t>
                      </a:r>
                    </a:p>
                  </a:txBody>
                  <a:tcPr marL="1295" marR="1295" marT="1295" marB="0" anchor="b">
                    <a:lnL>
                      <a:noFill/>
                    </a:lnL>
                    <a:lnR>
                      <a:noFill/>
                    </a:lnR>
                    <a:lnT>
                      <a:noFill/>
                    </a:lnT>
                    <a:lnB>
                      <a:noFill/>
                    </a:lnB>
                    <a:solidFill>
                      <a:srgbClr val="FCAD79"/>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67.1</a:t>
                      </a:r>
                    </a:p>
                  </a:txBody>
                  <a:tcPr marL="1295" marR="1295" marT="1295" marB="0" anchor="b">
                    <a:lnL>
                      <a:noFill/>
                    </a:lnL>
                    <a:lnR>
                      <a:noFill/>
                    </a:lnR>
                    <a:lnT>
                      <a:noFill/>
                    </a:lnT>
                    <a:lnB>
                      <a:noFill/>
                    </a:lnB>
                    <a:solidFill>
                      <a:srgbClr val="FCA877"/>
                    </a:solidFill>
                  </a:tcPr>
                </a:tc>
                <a:tc>
                  <a:txBody>
                    <a:bodyPr/>
                    <a:lstStyle/>
                    <a:p>
                      <a:pPr algn="r" fontAlgn="b"/>
                      <a:r>
                        <a:rPr lang="en-US" sz="300" b="0" i="0" u="none" strike="noStrike">
                          <a:solidFill>
                            <a:srgbClr val="000000"/>
                          </a:solidFill>
                          <a:latin typeface="Calibri"/>
                        </a:rPr>
                        <a:t>12.2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66.7</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11.7</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12.4</a:t>
                      </a:r>
                    </a:p>
                  </a:txBody>
                  <a:tcPr marL="1295" marR="1295" marT="129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11.1</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24.0</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22.2</a:t>
                      </a:r>
                    </a:p>
                  </a:txBody>
                  <a:tcPr marL="1295" marR="1295" marT="129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41.4</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44.5</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41.0</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35.4</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48.5</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25.8</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51.4</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55.2</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14.7</a:t>
                      </a:r>
                    </a:p>
                  </a:txBody>
                  <a:tcPr marL="1295" marR="1295" marT="1295" marB="0" anchor="b">
                    <a:lnL>
                      <a:noFill/>
                    </a:lnL>
                    <a:lnR>
                      <a:noFill/>
                    </a:lnR>
                    <a:lnT>
                      <a:noFill/>
                    </a:lnT>
                    <a:lnB>
                      <a:noFill/>
                    </a:lnB>
                    <a:solidFill>
                      <a:srgbClr val="9CCE7E"/>
                    </a:solidFill>
                  </a:tcPr>
                </a:tc>
              </a:tr>
              <a:tr h="49195">
                <a:tc>
                  <a:txBody>
                    <a:bodyPr/>
                    <a:lstStyle/>
                    <a:p>
                      <a:pPr algn="l" fontAlgn="b"/>
                      <a:r>
                        <a:rPr lang="en-US" sz="300" b="0" i="0" u="none" strike="noStrike">
                          <a:solidFill>
                            <a:srgbClr val="000000"/>
                          </a:solidFill>
                          <a:latin typeface="Calibri"/>
                        </a:rPr>
                        <a:t>ADVANCE Asia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72.6</a:t>
                      </a:r>
                    </a:p>
                  </a:txBody>
                  <a:tcPr marL="1295" marR="1295" marT="129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64.4</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71.2</a:t>
                      </a:r>
                    </a:p>
                  </a:txBody>
                  <a:tcPr marL="1295" marR="1295" marT="129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18.0</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79.4</a:t>
                      </a:r>
                    </a:p>
                  </a:txBody>
                  <a:tcPr marL="1295" marR="1295" marT="1295" marB="0" anchor="b">
                    <a:lnL>
                      <a:noFill/>
                    </a:lnL>
                    <a:lnR>
                      <a:noFill/>
                    </a:lnR>
                    <a:lnT>
                      <a:noFill/>
                    </a:lnT>
                    <a:lnB>
                      <a:noFill/>
                    </a:lnB>
                    <a:solidFill>
                      <a:srgbClr val="FB9173"/>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32.8</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24.5</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37.8</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23.9</a:t>
                      </a:r>
                    </a:p>
                  </a:txBody>
                  <a:tcPr marL="1295" marR="1295" marT="129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37.3</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58.9</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49.5</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53.9</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56.5</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54.1</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57.5</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52.9</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79.7</a:t>
                      </a:r>
                    </a:p>
                  </a:txBody>
                  <a:tcPr marL="1295" marR="1295" marT="1295" marB="0" anchor="b">
                    <a:lnL>
                      <a:noFill/>
                    </a:lnL>
                    <a:lnR>
                      <a:noFill/>
                    </a:lnR>
                    <a:lnT>
                      <a:noFill/>
                    </a:lnT>
                    <a:lnB>
                      <a:noFill/>
                    </a:lnB>
                    <a:solidFill>
                      <a:srgbClr val="FB9073"/>
                    </a:solidFill>
                  </a:tcPr>
                </a:tc>
                <a:tc>
                  <a:txBody>
                    <a:bodyPr/>
                    <a:lstStyle/>
                    <a:p>
                      <a:pPr algn="r" fontAlgn="b"/>
                      <a:r>
                        <a:rPr lang="en-US" sz="300" b="0" i="0" u="none" strike="noStrike">
                          <a:solidFill>
                            <a:srgbClr val="000000"/>
                          </a:solidFill>
                          <a:latin typeface="Calibri"/>
                        </a:rPr>
                        <a:t>16.9</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70.7</a:t>
                      </a:r>
                    </a:p>
                  </a:txBody>
                  <a:tcPr marL="1295" marR="1295" marT="129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14.3</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74.4</a:t>
                      </a:r>
                    </a:p>
                  </a:txBody>
                  <a:tcPr marL="1295" marR="1295" marT="1295" marB="0" anchor="b">
                    <a:lnL>
                      <a:noFill/>
                    </a:lnL>
                    <a:lnR>
                      <a:noFill/>
                    </a:lnR>
                    <a:lnT>
                      <a:noFill/>
                    </a:lnT>
                    <a:lnB>
                      <a:noFill/>
                    </a:lnB>
                    <a:solidFill>
                      <a:srgbClr val="FB9A75"/>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75.2</a:t>
                      </a:r>
                    </a:p>
                  </a:txBody>
                  <a:tcPr marL="1295" marR="1295" marT="1295" marB="0" anchor="b">
                    <a:lnL>
                      <a:noFill/>
                    </a:lnL>
                    <a:lnR>
                      <a:noFill/>
                    </a:lnR>
                    <a:lnT>
                      <a:noFill/>
                    </a:lnT>
                    <a:lnB>
                      <a:noFill/>
                    </a:lnB>
                    <a:solidFill>
                      <a:srgbClr val="FB9975"/>
                    </a:solidFill>
                  </a:tcPr>
                </a:tc>
                <a:tc>
                  <a:txBody>
                    <a:bodyPr/>
                    <a:lstStyle/>
                    <a:p>
                      <a:pPr algn="r" fontAlgn="b"/>
                      <a:r>
                        <a:rPr lang="en-US" sz="300" b="0" i="0" u="none" strike="noStrike">
                          <a:solidFill>
                            <a:srgbClr val="000000"/>
                          </a:solidFill>
                          <a:latin typeface="Calibri"/>
                        </a:rPr>
                        <a:t>7.7</a:t>
                      </a:r>
                    </a:p>
                  </a:txBody>
                  <a:tcPr marL="1295" marR="1295" marT="1295" marB="0" anchor="b">
                    <a:lnL>
                      <a:noFill/>
                    </a:lnL>
                    <a:lnR>
                      <a:noFill/>
                    </a:lnR>
                    <a:lnT>
                      <a:noFill/>
                    </a:lnT>
                    <a:lnB>
                      <a:noFill/>
                    </a:lnB>
                    <a:solidFill>
                      <a:srgbClr val="70C17B"/>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42.6</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15.3</a:t>
                      </a:r>
                    </a:p>
                  </a:txBody>
                  <a:tcPr marL="1295" marR="1295" marT="129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10.7</a:t>
                      </a:r>
                    </a:p>
                  </a:txBody>
                  <a:tcPr marL="1295" marR="1295" marT="129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25.8</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20.4</a:t>
                      </a:r>
                    </a:p>
                  </a:txBody>
                  <a:tcPr marL="1295" marR="1295" marT="129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282"/>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38.5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50.8</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49.4</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19.9</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56.6</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56.6</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r>
              <a:tr h="49195">
                <a:tc>
                  <a:txBody>
                    <a:bodyPr/>
                    <a:lstStyle/>
                    <a:p>
                      <a:pPr algn="l" fontAlgn="b"/>
                      <a:r>
                        <a:rPr lang="en-US" sz="300" b="0" i="0" u="none" strike="noStrike">
                          <a:solidFill>
                            <a:srgbClr val="000000"/>
                          </a:solidFill>
                          <a:latin typeface="Calibri"/>
                        </a:rPr>
                        <a:t>ADVANCE EME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84.8</a:t>
                      </a:r>
                    </a:p>
                  </a:txBody>
                  <a:tcPr marL="1295" marR="1295" marT="1295" marB="0" anchor="b">
                    <a:lnL>
                      <a:noFill/>
                    </a:lnL>
                    <a:lnR>
                      <a:noFill/>
                    </a:lnR>
                    <a:lnT>
                      <a:noFill/>
                    </a:lnT>
                    <a:lnB>
                      <a:noFill/>
                    </a:lnB>
                    <a:solidFill>
                      <a:srgbClr val="FA8771"/>
                    </a:solidFill>
                  </a:tcPr>
                </a:tc>
                <a:tc>
                  <a:txBody>
                    <a:bodyPr/>
                    <a:lstStyle/>
                    <a:p>
                      <a:pPr algn="r" fontAlgn="b"/>
                      <a:r>
                        <a:rPr lang="en-US" sz="300" b="0" i="0" u="none" strike="noStrike">
                          <a:solidFill>
                            <a:srgbClr val="000000"/>
                          </a:solidFill>
                          <a:latin typeface="Calibri"/>
                        </a:rPr>
                        <a:t>14.0</a:t>
                      </a:r>
                    </a:p>
                  </a:txBody>
                  <a:tcPr marL="1295" marR="1295" marT="129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80.4</a:t>
                      </a:r>
                    </a:p>
                  </a:txBody>
                  <a:tcPr marL="1295" marR="1295" marT="1295" marB="0" anchor="b">
                    <a:lnL>
                      <a:noFill/>
                    </a:lnL>
                    <a:lnR>
                      <a:noFill/>
                    </a:lnR>
                    <a:lnT>
                      <a:noFill/>
                    </a:lnT>
                    <a:lnB>
                      <a:noFill/>
                    </a:lnB>
                    <a:solidFill>
                      <a:srgbClr val="FB8F73"/>
                    </a:solidFill>
                  </a:tcPr>
                </a:tc>
                <a:tc>
                  <a:txBody>
                    <a:bodyPr/>
                    <a:lstStyle/>
                    <a:p>
                      <a:pPr algn="r" fontAlgn="b"/>
                      <a:r>
                        <a:rPr lang="en-US" sz="300" b="0" i="0" u="none" strike="noStrike">
                          <a:solidFill>
                            <a:srgbClr val="000000"/>
                          </a:solidFill>
                          <a:latin typeface="Calibri"/>
                        </a:rPr>
                        <a:t>20.4</a:t>
                      </a:r>
                    </a:p>
                  </a:txBody>
                  <a:tcPr marL="1295" marR="1295" marT="129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79.7</a:t>
                      </a:r>
                    </a:p>
                  </a:txBody>
                  <a:tcPr marL="1295" marR="1295" marT="1295" marB="0" anchor="b">
                    <a:lnL>
                      <a:noFill/>
                    </a:lnL>
                    <a:lnR>
                      <a:noFill/>
                    </a:lnR>
                    <a:lnT>
                      <a:noFill/>
                    </a:lnT>
                    <a:lnB>
                      <a:noFill/>
                    </a:lnB>
                    <a:solidFill>
                      <a:srgbClr val="FB9073"/>
                    </a:solidFill>
                  </a:tcPr>
                </a:tc>
                <a:tc>
                  <a:txBody>
                    <a:bodyPr/>
                    <a:lstStyle/>
                    <a:p>
                      <a:pPr algn="r" fontAlgn="b"/>
                      <a:r>
                        <a:rPr lang="en-US" sz="300" b="0" i="0" u="none" strike="noStrike">
                          <a:solidFill>
                            <a:srgbClr val="000000"/>
                          </a:solidFill>
                          <a:latin typeface="Calibri"/>
                        </a:rPr>
                        <a:t>26.4</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81.1</a:t>
                      </a:r>
                    </a:p>
                  </a:txBody>
                  <a:tcPr marL="1295" marR="1295" marT="1295" marB="0" anchor="b">
                    <a:lnL>
                      <a:noFill/>
                    </a:lnL>
                    <a:lnR>
                      <a:noFill/>
                    </a:lnR>
                    <a:lnT>
                      <a:noFill/>
                    </a:lnT>
                    <a:lnB>
                      <a:noFill/>
                    </a:lnB>
                    <a:solidFill>
                      <a:srgbClr val="FA8E72"/>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75.6</a:t>
                      </a:r>
                    </a:p>
                  </a:txBody>
                  <a:tcPr marL="1295" marR="1295" marT="1295" marB="0" anchor="b">
                    <a:lnL>
                      <a:noFill/>
                    </a:lnL>
                    <a:lnR>
                      <a:noFill/>
                    </a:lnR>
                    <a:lnT>
                      <a:noFill/>
                    </a:lnT>
                    <a:lnB>
                      <a:noFill/>
                    </a:lnB>
                    <a:solidFill>
                      <a:srgbClr val="FB9874"/>
                    </a:solidFill>
                  </a:tcPr>
                </a:tc>
                <a:tc>
                  <a:txBody>
                    <a:bodyPr/>
                    <a:lstStyle/>
                    <a:p>
                      <a:pPr algn="r" fontAlgn="b"/>
                      <a:r>
                        <a:rPr lang="en-US" sz="300" b="0" i="0" u="none" strike="noStrike">
                          <a:solidFill>
                            <a:srgbClr val="000000"/>
                          </a:solidFill>
                          <a:latin typeface="Calibri"/>
                        </a:rPr>
                        <a:t>49.2</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67.9</a:t>
                      </a:r>
                    </a:p>
                  </a:txBody>
                  <a:tcPr marL="1295" marR="1295" marT="129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51.7</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65.9</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52.9</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65.1</a:t>
                      </a:r>
                    </a:p>
                  </a:txBody>
                  <a:tcPr marL="1295" marR="1295" marT="129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49.7</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79.4</a:t>
                      </a:r>
                    </a:p>
                  </a:txBody>
                  <a:tcPr marL="1295" marR="1295" marT="1295" marB="0" anchor="b">
                    <a:lnL>
                      <a:noFill/>
                    </a:lnL>
                    <a:lnR>
                      <a:noFill/>
                    </a:lnR>
                    <a:lnT>
                      <a:noFill/>
                    </a:lnT>
                    <a:lnB>
                      <a:noFill/>
                    </a:lnB>
                    <a:solidFill>
                      <a:srgbClr val="FB9173"/>
                    </a:solidFill>
                  </a:tcPr>
                </a:tc>
                <a:tc>
                  <a:txBody>
                    <a:bodyPr/>
                    <a:lstStyle/>
                    <a:p>
                      <a:pPr algn="r" fontAlgn="b"/>
                      <a:r>
                        <a:rPr lang="en-US" sz="300" b="0" i="0" u="none" strike="noStrike">
                          <a:solidFill>
                            <a:srgbClr val="000000"/>
                          </a:solidFill>
                          <a:latin typeface="Calibri"/>
                        </a:rPr>
                        <a:t>55.1</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66.9</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57.7</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70.0</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59.0</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72.4</a:t>
                      </a:r>
                    </a:p>
                  </a:txBody>
                  <a:tcPr marL="1295" marR="1295" marT="129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61.4</a:t>
                      </a:r>
                    </a:p>
                  </a:txBody>
                  <a:tcPr marL="1295" marR="1295" marT="1295" marB="0" anchor="b">
                    <a:lnL>
                      <a:noFill/>
                    </a:lnL>
                    <a:lnR>
                      <a:noFill/>
                    </a:lnR>
                    <a:lnT>
                      <a:noFill/>
                    </a:lnT>
                    <a:lnB>
                      <a:noFill/>
                    </a:lnB>
                    <a:solidFill>
                      <a:srgbClr val="FCB279"/>
                    </a:solidFill>
                  </a:tcPr>
                </a:tc>
                <a:tc>
                  <a:txBody>
                    <a:bodyPr/>
                    <a:lstStyle/>
                    <a:p>
                      <a:pPr algn="r" fontAlgn="b"/>
                      <a:r>
                        <a:rPr lang="en-US" sz="300" b="0" i="0" u="none" strike="noStrike">
                          <a:solidFill>
                            <a:srgbClr val="000000"/>
                          </a:solidFill>
                          <a:latin typeface="Calibri"/>
                        </a:rPr>
                        <a:t>89.0</a:t>
                      </a:r>
                    </a:p>
                  </a:txBody>
                  <a:tcPr marL="1295" marR="1295" marT="1295" marB="0" anchor="b">
                    <a:lnL>
                      <a:noFill/>
                    </a:lnL>
                    <a:lnR>
                      <a:noFill/>
                    </a:lnR>
                    <a:lnT>
                      <a:noFill/>
                    </a:lnT>
                    <a:lnB>
                      <a:noFill/>
                    </a:lnB>
                    <a:solidFill>
                      <a:srgbClr val="FA7F70"/>
                    </a:solidFill>
                  </a:tcPr>
                </a:tc>
                <a:tc>
                  <a:txBody>
                    <a:bodyPr/>
                    <a:lstStyle/>
                    <a:p>
                      <a:pPr algn="r" fontAlgn="b"/>
                      <a:r>
                        <a:rPr lang="en-US" sz="300" b="0" i="0" u="none" strike="noStrike">
                          <a:solidFill>
                            <a:srgbClr val="000000"/>
                          </a:solidFill>
                          <a:latin typeface="Calibri"/>
                        </a:rPr>
                        <a:t>16.9</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82.2</a:t>
                      </a:r>
                    </a:p>
                  </a:txBody>
                  <a:tcPr marL="1295" marR="1295" marT="1295" marB="0" anchor="b">
                    <a:lnL>
                      <a:noFill/>
                    </a:lnL>
                    <a:lnR>
                      <a:noFill/>
                    </a:lnR>
                    <a:lnT>
                      <a:noFill/>
                    </a:lnT>
                    <a:lnB>
                      <a:noFill/>
                    </a:lnB>
                    <a:solidFill>
                      <a:srgbClr val="FA8C72"/>
                    </a:solidFill>
                  </a:tcPr>
                </a:tc>
                <a:tc>
                  <a:txBody>
                    <a:bodyPr/>
                    <a:lstStyle/>
                    <a:p>
                      <a:pPr algn="r" fontAlgn="b"/>
                      <a:r>
                        <a:rPr lang="en-US" sz="300" b="0" i="0" u="none" strike="noStrike">
                          <a:solidFill>
                            <a:srgbClr val="000000"/>
                          </a:solidFill>
                          <a:latin typeface="Calibri"/>
                        </a:rPr>
                        <a:t>19.8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87.3</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24.5</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81.5</a:t>
                      </a:r>
                    </a:p>
                  </a:txBody>
                  <a:tcPr marL="1295" marR="1295" marT="1295" marB="0" anchor="b">
                    <a:lnL>
                      <a:noFill/>
                    </a:lnL>
                    <a:lnR>
                      <a:noFill/>
                    </a:lnR>
                    <a:lnT>
                      <a:noFill/>
                    </a:lnT>
                    <a:lnB>
                      <a:noFill/>
                    </a:lnB>
                    <a:solidFill>
                      <a:srgbClr val="FA8D72"/>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64.3</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11.1</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58.7</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17.7</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64.6</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62.0</a:t>
                      </a:r>
                    </a:p>
                  </a:txBody>
                  <a:tcPr marL="1295" marR="1295" marT="129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64.2</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60.7</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45.8</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62.4</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50.2</a:t>
                      </a:r>
                    </a:p>
                  </a:txBody>
                  <a:tcPr marL="1295" marR="1295" marT="129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59.7</a:t>
                      </a:r>
                    </a:p>
                  </a:txBody>
                  <a:tcPr marL="1295" marR="1295" marT="129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65.6</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59.1</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49.7</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57.2</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53.7</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61.1</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55.1</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74.1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67.9</a:t>
                      </a:r>
                    </a:p>
                  </a:txBody>
                  <a:tcPr marL="1295" marR="1295" marT="129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70.0</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64.4</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7D67F"/>
                    </a:solidFill>
                  </a:tcPr>
                </a:tc>
              </a:tr>
              <a:tr h="49195">
                <a:tc>
                  <a:txBody>
                    <a:bodyPr/>
                    <a:lstStyle/>
                    <a:p>
                      <a:pPr algn="l" fontAlgn="b"/>
                      <a:r>
                        <a:rPr lang="en-US" sz="300" b="0" i="0" u="none" strike="noStrike">
                          <a:solidFill>
                            <a:srgbClr val="000000"/>
                          </a:solidFill>
                          <a:latin typeface="Calibri"/>
                        </a:rPr>
                        <a:t>ADVANCE EME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91.2</a:t>
                      </a:r>
                    </a:p>
                  </a:txBody>
                  <a:tcPr marL="1295" marR="1295" marT="1295" marB="0" anchor="b">
                    <a:lnL>
                      <a:noFill/>
                    </a:lnL>
                    <a:lnR>
                      <a:noFill/>
                    </a:lnR>
                    <a:lnT>
                      <a:noFill/>
                    </a:lnT>
                    <a:lnB>
                      <a:noFill/>
                    </a:lnB>
                    <a:solidFill>
                      <a:srgbClr val="F97B6F"/>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83.0</a:t>
                      </a:r>
                    </a:p>
                  </a:txBody>
                  <a:tcPr marL="1295" marR="1295" marT="1295" marB="0" anchor="b">
                    <a:lnL>
                      <a:noFill/>
                    </a:lnL>
                    <a:lnR>
                      <a:noFill/>
                    </a:lnR>
                    <a:lnT>
                      <a:noFill/>
                    </a:lnT>
                    <a:lnB>
                      <a:noFill/>
                    </a:lnB>
                    <a:solidFill>
                      <a:srgbClr val="FA8A72"/>
                    </a:solidFill>
                  </a:tcPr>
                </a:tc>
                <a:tc>
                  <a:txBody>
                    <a:bodyPr/>
                    <a:lstStyle/>
                    <a:p>
                      <a:pPr algn="r" fontAlgn="b"/>
                      <a:r>
                        <a:rPr lang="en-US" sz="300" b="0" i="0" u="none" strike="noStrike">
                          <a:solidFill>
                            <a:srgbClr val="000000"/>
                          </a:solidFill>
                          <a:latin typeface="Calibri"/>
                        </a:rPr>
                        <a:t>27.4</a:t>
                      </a:r>
                    </a:p>
                  </a:txBody>
                  <a:tcPr marL="1295" marR="1295" marT="129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82.4</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87.1</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28.3</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82.3</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74.9</a:t>
                      </a:r>
                    </a:p>
                  </a:txBody>
                  <a:tcPr marL="1295" marR="1295" marT="1295" marB="0" anchor="b">
                    <a:lnL>
                      <a:noFill/>
                    </a:lnL>
                    <a:lnR>
                      <a:noFill/>
                    </a:lnR>
                    <a:lnT>
                      <a:noFill/>
                    </a:lnT>
                    <a:lnB>
                      <a:noFill/>
                    </a:lnB>
                    <a:solidFill>
                      <a:srgbClr val="FB9975"/>
                    </a:solidFill>
                  </a:tcPr>
                </a:tc>
                <a:tc>
                  <a:txBody>
                    <a:bodyPr/>
                    <a:lstStyle/>
                    <a:p>
                      <a:pPr algn="r" fontAlgn="b"/>
                      <a:r>
                        <a:rPr lang="en-US" sz="300" b="0" i="0" u="none" strike="noStrike">
                          <a:solidFill>
                            <a:srgbClr val="000000"/>
                          </a:solidFill>
                          <a:latin typeface="Calibri"/>
                        </a:rPr>
                        <a:t>57.0</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70.5</a:t>
                      </a:r>
                    </a:p>
                  </a:txBody>
                  <a:tcPr marL="1295" marR="1295" marT="1295" marB="0" anchor="b">
                    <a:lnL>
                      <a:noFill/>
                    </a:lnL>
                    <a:lnR>
                      <a:noFill/>
                    </a:lnR>
                    <a:lnT>
                      <a:noFill/>
                    </a:lnT>
                    <a:lnB>
                      <a:noFill/>
                    </a:lnB>
                    <a:solidFill>
                      <a:srgbClr val="FCA176"/>
                    </a:solidFill>
                  </a:tcPr>
                </a:tc>
                <a:tc>
                  <a:txBody>
                    <a:bodyPr/>
                    <a:lstStyle/>
                    <a:p>
                      <a:pPr algn="r" fontAlgn="b"/>
                      <a:r>
                        <a:rPr lang="en-US" sz="300" b="0" i="0" u="none" strike="noStrike">
                          <a:solidFill>
                            <a:srgbClr val="000000"/>
                          </a:solidFill>
                          <a:latin typeface="Calibri"/>
                        </a:rPr>
                        <a:t>58.5</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75.3</a:t>
                      </a:r>
                    </a:p>
                  </a:txBody>
                  <a:tcPr marL="1295" marR="1295" marT="1295" marB="0" anchor="b">
                    <a:lnL>
                      <a:noFill/>
                    </a:lnL>
                    <a:lnR>
                      <a:noFill/>
                    </a:lnR>
                    <a:lnT>
                      <a:noFill/>
                    </a:lnT>
                    <a:lnB>
                      <a:noFill/>
                    </a:lnB>
                    <a:solidFill>
                      <a:srgbClr val="FB9875"/>
                    </a:solidFill>
                  </a:tcPr>
                </a:tc>
                <a:tc>
                  <a:txBody>
                    <a:bodyPr/>
                    <a:lstStyle/>
                    <a:p>
                      <a:pPr algn="r" fontAlgn="b"/>
                      <a:r>
                        <a:rPr lang="en-US" sz="300" b="0" i="0" u="none" strike="noStrike">
                          <a:solidFill>
                            <a:srgbClr val="000000"/>
                          </a:solidFill>
                          <a:latin typeface="Calibri"/>
                        </a:rPr>
                        <a:t>56.0</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79.0</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57.2</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76.3</a:t>
                      </a:r>
                    </a:p>
                  </a:txBody>
                  <a:tcPr marL="1295" marR="1295" marT="1295" marB="0" anchor="b">
                    <a:lnL>
                      <a:noFill/>
                    </a:lnL>
                    <a:lnR>
                      <a:noFill/>
                    </a:lnR>
                    <a:lnT>
                      <a:noFill/>
                    </a:lnT>
                    <a:lnB>
                      <a:noFill/>
                    </a:lnB>
                    <a:solidFill>
                      <a:srgbClr val="FB9674"/>
                    </a:solidFill>
                  </a:tcPr>
                </a:tc>
                <a:tc>
                  <a:txBody>
                    <a:bodyPr/>
                    <a:lstStyle/>
                    <a:p>
                      <a:pPr algn="r" fontAlgn="b"/>
                      <a:r>
                        <a:rPr lang="en-US" sz="300" b="0" i="0" u="none" strike="noStrike">
                          <a:solidFill>
                            <a:srgbClr val="000000"/>
                          </a:solidFill>
                          <a:latin typeface="Calibri"/>
                        </a:rPr>
                        <a:t>66.0</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72.9</a:t>
                      </a:r>
                    </a:p>
                  </a:txBody>
                  <a:tcPr marL="1295" marR="1295" marT="129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63.8</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73.9</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65.4</a:t>
                      </a:r>
                    </a:p>
                  </a:txBody>
                  <a:tcPr marL="1295" marR="1295" marT="129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100.6</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86.4</a:t>
                      </a:r>
                    </a:p>
                  </a:txBody>
                  <a:tcPr marL="1295" marR="1295" marT="1295" marB="0" anchor="b">
                    <a:lnL>
                      <a:noFill/>
                    </a:lnL>
                    <a:lnR>
                      <a:noFill/>
                    </a:lnR>
                    <a:lnT>
                      <a:noFill/>
                    </a:lnT>
                    <a:lnB>
                      <a:noFill/>
                    </a:lnB>
                    <a:solidFill>
                      <a:srgbClr val="FA8471"/>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92.6</a:t>
                      </a:r>
                    </a:p>
                  </a:txBody>
                  <a:tcPr marL="1295" marR="1295" marT="1295" marB="0" anchor="b">
                    <a:lnL>
                      <a:noFill/>
                    </a:lnL>
                    <a:lnR>
                      <a:noFill/>
                    </a:lnR>
                    <a:lnT>
                      <a:noFill/>
                    </a:lnT>
                    <a:lnB>
                      <a:noFill/>
                    </a:lnB>
                    <a:solidFill>
                      <a:srgbClr val="F9786E"/>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89.3</a:t>
                      </a:r>
                    </a:p>
                  </a:txBody>
                  <a:tcPr marL="1295" marR="1295" marT="1295" marB="0" anchor="b">
                    <a:lnL>
                      <a:noFill/>
                    </a:lnL>
                    <a:lnR>
                      <a:noFill/>
                    </a:lnR>
                    <a:lnT>
                      <a:noFill/>
                    </a:lnT>
                    <a:lnB>
                      <a:noFill/>
                    </a:lnB>
                    <a:solidFill>
                      <a:srgbClr val="FA7E70"/>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61.4</a:t>
                      </a:r>
                    </a:p>
                  </a:txBody>
                  <a:tcPr marL="1295" marR="1295" marT="1295" marB="0" anchor="b">
                    <a:lnL>
                      <a:noFill/>
                    </a:lnL>
                    <a:lnR>
                      <a:noFill/>
                    </a:lnR>
                    <a:lnT>
                      <a:noFill/>
                    </a:lnT>
                    <a:lnB>
                      <a:noFill/>
                    </a:lnB>
                    <a:solidFill>
                      <a:srgbClr val="FCB279"/>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54.7</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57.3</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56.0</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70.2</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66.8</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46.7</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61.0</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47.1</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64.4</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62.3</a:t>
                      </a:r>
                    </a:p>
                  </a:txBody>
                  <a:tcPr marL="1295" marR="1295" marT="129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43.9</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46.0</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56.3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49.1</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58.7</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68.8</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60.4</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63.5</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64.7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B0D47F"/>
                    </a:solidFill>
                  </a:tcPr>
                </a:tc>
              </a:tr>
              <a:tr h="49195">
                <a:tc>
                  <a:txBody>
                    <a:bodyPr/>
                    <a:lstStyle/>
                    <a:p>
                      <a:pPr algn="l" fontAlgn="b"/>
                      <a:r>
                        <a:rPr lang="en-US" sz="300" b="0" i="0" u="none" strike="noStrike">
                          <a:solidFill>
                            <a:srgbClr val="000000"/>
                          </a:solidFill>
                          <a:latin typeface="Calibri"/>
                        </a:rPr>
                        <a:t>ADVANCE Eastern Europe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75.9</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71.0</a:t>
                      </a:r>
                    </a:p>
                  </a:txBody>
                  <a:tcPr marL="1295" marR="1295" marT="129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69.1</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70.8</a:t>
                      </a:r>
                    </a:p>
                  </a:txBody>
                  <a:tcPr marL="1295" marR="1295" marT="129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65.6</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59.7</a:t>
                      </a:r>
                    </a:p>
                  </a:txBody>
                  <a:tcPr marL="1295" marR="1295" marT="129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58.1</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55.9</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42.8</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62.9</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44.9</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57.1</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56.7</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51.4</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51.2</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51.6</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50.0</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81.8</a:t>
                      </a:r>
                    </a:p>
                  </a:txBody>
                  <a:tcPr marL="1295" marR="1295" marT="1295" marB="0" anchor="b">
                    <a:lnL>
                      <a:noFill/>
                    </a:lnL>
                    <a:lnR>
                      <a:noFill/>
                    </a:lnR>
                    <a:lnT>
                      <a:noFill/>
                    </a:lnT>
                    <a:lnB>
                      <a:noFill/>
                    </a:lnB>
                    <a:solidFill>
                      <a:srgbClr val="FA8C72"/>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72.2</a:t>
                      </a:r>
                    </a:p>
                  </a:txBody>
                  <a:tcPr marL="1295" marR="1295" marT="129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22.2</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76.2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70.2</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20.4</a:t>
                      </a:r>
                    </a:p>
                  </a:txBody>
                  <a:tcPr marL="1295" marR="1295" marT="129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47.9</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17.6</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48.5</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56.1</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52.6</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46.0</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43.8</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46.3</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40.5</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36.0</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44.6</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48.9</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42.1</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41.7</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60.6</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29.1</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56.2</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57.1</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26.0</a:t>
                      </a:r>
                    </a:p>
                  </a:txBody>
                  <a:tcPr marL="1295" marR="1295" marT="129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53.9</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26.1</a:t>
                      </a:r>
                    </a:p>
                  </a:txBody>
                  <a:tcPr marL="1295" marR="1295" marT="1295" marB="0" anchor="b">
                    <a:lnL>
                      <a:noFill/>
                    </a:lnL>
                    <a:lnR>
                      <a:noFill/>
                    </a:lnR>
                    <a:lnT>
                      <a:noFill/>
                    </a:lnT>
                    <a:lnB>
                      <a:noFill/>
                    </a:lnB>
                    <a:solidFill>
                      <a:srgbClr val="E3E382"/>
                    </a:solidFill>
                  </a:tcPr>
                </a:tc>
              </a:tr>
              <a:tr h="49195">
                <a:tc>
                  <a:txBody>
                    <a:bodyPr/>
                    <a:lstStyle/>
                    <a:p>
                      <a:pPr algn="l" fontAlgn="b"/>
                      <a:r>
                        <a:rPr lang="en-US" sz="300" b="0" i="0" u="none" strike="noStrike">
                          <a:solidFill>
                            <a:srgbClr val="000000"/>
                          </a:solidFill>
                          <a:latin typeface="Calibri"/>
                        </a:rPr>
                        <a:t>ADVANCE Eastern Europe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78.5</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10.8</a:t>
                      </a:r>
                    </a:p>
                  </a:txBody>
                  <a:tcPr marL="1295" marR="1295" marT="129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69.2</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73.6</a:t>
                      </a:r>
                    </a:p>
                  </a:txBody>
                  <a:tcPr marL="1295" marR="1295" marT="1295" marB="0" anchor="b">
                    <a:lnL>
                      <a:noFill/>
                    </a:lnL>
                    <a:lnR>
                      <a:noFill/>
                    </a:lnR>
                    <a:lnT>
                      <a:noFill/>
                    </a:lnT>
                    <a:lnB>
                      <a:noFill/>
                    </a:lnB>
                    <a:solidFill>
                      <a:srgbClr val="FB9C75"/>
                    </a:solidFill>
                  </a:tcPr>
                </a:tc>
                <a:tc>
                  <a:txBody>
                    <a:bodyPr/>
                    <a:lstStyle/>
                    <a:p>
                      <a:pPr algn="r" fontAlgn="b"/>
                      <a:r>
                        <a:rPr lang="en-US" sz="300" b="0" i="0" u="none" strike="noStrike">
                          <a:solidFill>
                            <a:srgbClr val="000000"/>
                          </a:solidFill>
                          <a:latin typeface="Calibri"/>
                        </a:rPr>
                        <a:t>19.6</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75.8</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66.3</a:t>
                      </a:r>
                    </a:p>
                  </a:txBody>
                  <a:tcPr marL="1295" marR="1295" marT="129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44.2</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61.1</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56.1</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49.2</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59.3</a:t>
                      </a:r>
                    </a:p>
                  </a:txBody>
                  <a:tcPr marL="1295" marR="1295" marT="1295"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69.5</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51.9</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57.8</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53.2</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55.0</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57.0</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49.3</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79.0</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72.7</a:t>
                      </a:r>
                    </a:p>
                  </a:txBody>
                  <a:tcPr marL="1295" marR="1295" marT="129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78.8</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68.4</a:t>
                      </a:r>
                    </a:p>
                  </a:txBody>
                  <a:tcPr marL="1295" marR="1295" marT="1295" marB="0" anchor="b">
                    <a:lnL>
                      <a:noFill/>
                    </a:lnL>
                    <a:lnR>
                      <a:noFill/>
                    </a:lnR>
                    <a:lnT>
                      <a:noFill/>
                    </a:lnT>
                    <a:lnB>
                      <a:noFill/>
                    </a:lnB>
                    <a:solidFill>
                      <a:srgbClr val="FCA577"/>
                    </a:solidFill>
                  </a:tcPr>
                </a:tc>
                <a:tc>
                  <a:txBody>
                    <a:bodyPr/>
                    <a:lstStyle/>
                    <a:p>
                      <a:pPr algn="r" fontAlgn="b"/>
                      <a:r>
                        <a:rPr lang="en-US" sz="300" b="0" i="0" u="none" strike="noStrike">
                          <a:solidFill>
                            <a:srgbClr val="000000"/>
                          </a:solidFill>
                          <a:latin typeface="Calibri"/>
                        </a:rPr>
                        <a:t>16.7</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39.9</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40.9</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38.0</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14.2</a:t>
                      </a:r>
                    </a:p>
                  </a:txBody>
                  <a:tcPr marL="1295" marR="1295" marT="129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52.9</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51.6</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37.8</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44.5</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43.0</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47.6</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35.2</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44.7</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37.9</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38.8</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43.6</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41.1</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62.4</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25.2</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52.2</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55.8</a:t>
                      </a:r>
                    </a:p>
                  </a:txBody>
                  <a:tcPr marL="1295" marR="1295" marT="1295" marB="0" anchor="b">
                    <a:lnL>
                      <a:noFill/>
                    </a:lnL>
                    <a:lnR>
                      <a:noFill/>
                    </a:lnR>
                    <a:lnT>
                      <a:noFill/>
                    </a:lnT>
                    <a:lnB>
                      <a:noFill/>
                    </a:lnB>
                    <a:solidFill>
                      <a:srgbClr val="FDBD7B"/>
                    </a:solidFill>
                  </a:tcPr>
                </a:tc>
                <a:tc>
                  <a:txBody>
                    <a:bodyPr/>
                    <a:lstStyle/>
                    <a:p>
                      <a:pPr algn="r" fontAlgn="b"/>
                      <a:r>
                        <a:rPr lang="en-US" sz="300" b="0" i="0" u="none" strike="noStrike">
                          <a:solidFill>
                            <a:srgbClr val="000000"/>
                          </a:solidFill>
                          <a:latin typeface="Calibri"/>
                        </a:rPr>
                        <a:t>20.7</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54.5</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7DF81"/>
                    </a:solidFill>
                  </a:tcPr>
                </a:tc>
              </a:tr>
              <a:tr h="49195">
                <a:tc>
                  <a:txBody>
                    <a:bodyPr/>
                    <a:lstStyle/>
                    <a:p>
                      <a:pPr algn="l" fontAlgn="b"/>
                      <a:r>
                        <a:rPr lang="en-US" sz="300" b="0" i="0" u="none" strike="noStrike">
                          <a:solidFill>
                            <a:srgbClr val="000000"/>
                          </a:solidFill>
                          <a:latin typeface="Calibri"/>
                        </a:rPr>
                        <a:t>ADVANCE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57.3</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12.7</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54.9</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55.4</a:t>
                      </a:r>
                    </a:p>
                  </a:txBody>
                  <a:tcPr marL="1295" marR="1295" marT="1295"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18.3</a:t>
                      </a:r>
                    </a:p>
                  </a:txBody>
                  <a:tcPr marL="1295" marR="1295" marT="129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57.0</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12.7</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52.7</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38.8</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44.8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53.9</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48.1</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53.3</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53.1</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50.2</a:t>
                      </a:r>
                    </a:p>
                  </a:txBody>
                  <a:tcPr marL="1295" marR="1295" marT="129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56.4</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51.7</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54.9</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54.3</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55.1</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64.6</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61.4</a:t>
                      </a:r>
                    </a:p>
                  </a:txBody>
                  <a:tcPr marL="1295" marR="1295" marT="1295" marB="0" anchor="b">
                    <a:lnL>
                      <a:noFill/>
                    </a:lnL>
                    <a:lnR>
                      <a:noFill/>
                    </a:lnR>
                    <a:lnT>
                      <a:noFill/>
                    </a:lnT>
                    <a:lnB>
                      <a:noFill/>
                    </a:lnB>
                    <a:solidFill>
                      <a:srgbClr val="FCB279"/>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64.5</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66.2</a:t>
                      </a:r>
                    </a:p>
                  </a:txBody>
                  <a:tcPr marL="1295" marR="1295" marT="129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35.5</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38.2</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10.9</a:t>
                      </a:r>
                    </a:p>
                  </a:txBody>
                  <a:tcPr marL="1295" marR="1295" marT="129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7.2</a:t>
                      </a:r>
                    </a:p>
                  </a:txBody>
                  <a:tcPr marL="1295" marR="1295" marT="1295" marB="0" anchor="b">
                    <a:lnL>
                      <a:noFill/>
                    </a:lnL>
                    <a:lnR>
                      <a:noFill/>
                    </a:lnR>
                    <a:lnT>
                      <a:noFill/>
                    </a:lnT>
                    <a:lnB>
                      <a:noFill/>
                    </a:lnB>
                    <a:solidFill>
                      <a:srgbClr val="6DC07B"/>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36.6</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40.6</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45.0</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42.1</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40.2</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44.0</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47.4</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44.7</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46.5</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46.5</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44.8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13.2</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48.3</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51.9</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r>
              <a:tr h="49195">
                <a:tc>
                  <a:txBody>
                    <a:bodyPr/>
                    <a:lstStyle/>
                    <a:p>
                      <a:pPr algn="l" fontAlgn="b"/>
                      <a:r>
                        <a:rPr lang="en-US" sz="300" b="0" i="0" u="none" strike="noStrike">
                          <a:solidFill>
                            <a:srgbClr val="000000"/>
                          </a:solidFill>
                          <a:latin typeface="Calibri"/>
                        </a:rPr>
                        <a:t>ACCORD BP Standard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46.8</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30.4</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54.3</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53.0</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32.0</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41.5</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44.7</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50.6</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34.7</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49.5</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62.6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63.3</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66.3</a:t>
                      </a:r>
                    </a:p>
                  </a:txBody>
                  <a:tcPr marL="1295" marR="1295" marT="129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49.3</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63.5</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42.4</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52.8</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37.0</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49.4</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36.2</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38.3</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36.2</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46.5</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30.0</a:t>
                      </a:r>
                    </a:p>
                  </a:txBody>
                  <a:tcPr marL="1295" marR="1295" marT="129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28.5</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50.9</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31.9</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20.0</a:t>
                      </a:r>
                    </a:p>
                  </a:txBody>
                  <a:tcPr marL="1295" marR="1295" marT="1295" marB="0" anchor="b">
                    <a:lnL>
                      <a:noFill/>
                    </a:lnL>
                    <a:lnR>
                      <a:noFill/>
                    </a:lnR>
                    <a:lnT>
                      <a:noFill/>
                    </a:lnT>
                    <a:lnB>
                      <a:noFill/>
                    </a:lnB>
                    <a:solidFill>
                      <a:srgbClr val="BDD780"/>
                    </a:solidFill>
                  </a:tcPr>
                </a:tc>
                <a:tc>
                  <a:txBody>
                    <a:bodyPr/>
                    <a:lstStyle/>
                    <a:p>
                      <a:pPr algn="r" fontAlgn="b"/>
                      <a:r>
                        <a:rPr lang="en-US" sz="300" b="0" i="0" u="none" strike="noStrike">
                          <a:solidFill>
                            <a:srgbClr val="000000"/>
                          </a:solidFill>
                          <a:latin typeface="Calibri"/>
                        </a:rPr>
                        <a:t>41.7</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49.3</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31.7</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48.3</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58.3</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56.0</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63.1</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60.7</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43.0</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45.9</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38.9</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37.2</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38.1</a:t>
                      </a:r>
                    </a:p>
                  </a:txBody>
                  <a:tcPr marL="1295" marR="1295" marT="1295" marB="0" anchor="b">
                    <a:lnL>
                      <a:noFill/>
                    </a:lnL>
                    <a:lnR>
                      <a:noFill/>
                    </a:lnR>
                    <a:lnT>
                      <a:noFill/>
                    </a:lnT>
                    <a:lnB>
                      <a:noFill/>
                    </a:lnB>
                    <a:solidFill>
                      <a:srgbClr val="FFDD82"/>
                    </a:solidFill>
                  </a:tcPr>
                </a:tc>
              </a:tr>
              <a:tr h="49195">
                <a:tc>
                  <a:txBody>
                    <a:bodyPr/>
                    <a:lstStyle/>
                    <a:p>
                      <a:pPr algn="l" fontAlgn="b"/>
                      <a:r>
                        <a:rPr lang="en-US" sz="300" b="0" i="0" u="none" strike="noStrike">
                          <a:solidFill>
                            <a:srgbClr val="000000"/>
                          </a:solidFill>
                          <a:latin typeface="Calibri"/>
                        </a:rPr>
                        <a:t>ACCORD BP Intensive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46.7</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28.6</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49.8</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48.9</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41.6</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48.4</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31.7</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35.3</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55.9</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36.5</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63.6</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60.3</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39.8</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47.5</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33.8</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44.3</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56.8</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52.0</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36.7</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37.2</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43.6</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31.4</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41.3</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13.9</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36.9</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40.6</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28.4</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44.2</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31.9</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53.3</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35.9</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54.6</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30.7</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38.3</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37.8</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40.8</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39.0</a:t>
                      </a:r>
                    </a:p>
                  </a:txBody>
                  <a:tcPr marL="1295" marR="1295" marT="1295" marB="0" anchor="b">
                    <a:lnL>
                      <a:noFill/>
                    </a:lnL>
                    <a:lnR>
                      <a:noFill/>
                    </a:lnR>
                    <a:lnT>
                      <a:noFill/>
                    </a:lnT>
                    <a:lnB>
                      <a:noFill/>
                    </a:lnB>
                    <a:solidFill>
                      <a:srgbClr val="FFDC81"/>
                    </a:solidFill>
                  </a:tcPr>
                </a:tc>
              </a:tr>
              <a:tr h="49195">
                <a:tc>
                  <a:txBody>
                    <a:bodyPr/>
                    <a:lstStyle/>
                    <a:p>
                      <a:pPr algn="l" fontAlgn="b"/>
                      <a:r>
                        <a:rPr lang="en-US" sz="300" b="0" i="0" u="none" strike="noStrike">
                          <a:solidFill>
                            <a:srgbClr val="000000"/>
                          </a:solidFill>
                          <a:latin typeface="Calibri"/>
                        </a:rPr>
                        <a:t>ACCORD BP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43.9</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45.4</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53.0</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34.0</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51.8</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29.3</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44.3</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17.7</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43.2</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25.3</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49.1</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50.1</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28.2</a:t>
                      </a:r>
                    </a:p>
                  </a:txBody>
                  <a:tcPr marL="1295" marR="1295" marT="129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58.9</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33.6</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60.4</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64.3</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63.3</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41.1</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48.2</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34.4</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51.8</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56.2</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36.0</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28.4</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30.1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46.2</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16.9</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40.6</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46.0</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44.4</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27.1</a:t>
                      </a:r>
                    </a:p>
                  </a:txBody>
                  <a:tcPr marL="1295" marR="1295" marT="129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30.5</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51.7</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57.5</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57.5</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37.4</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40.0</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37.5</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44.2</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40.3</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47.9</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39.3</a:t>
                      </a:r>
                    </a:p>
                  </a:txBody>
                  <a:tcPr marL="1295" marR="1295" marT="1295" marB="0" anchor="b">
                    <a:lnL>
                      <a:noFill/>
                    </a:lnL>
                    <a:lnR>
                      <a:noFill/>
                    </a:lnR>
                    <a:lnT>
                      <a:noFill/>
                    </a:lnT>
                    <a:lnB>
                      <a:noFill/>
                    </a:lnB>
                    <a:solidFill>
                      <a:srgbClr val="FFDB81"/>
                    </a:solidFill>
                  </a:tcPr>
                </a:tc>
              </a:tr>
              <a:tr h="49195">
                <a:tc>
                  <a:txBody>
                    <a:bodyPr/>
                    <a:lstStyle/>
                    <a:p>
                      <a:pPr algn="l" fontAlgn="b"/>
                      <a:r>
                        <a:rPr lang="en-US" sz="300" b="1" i="0" u="none" strike="noStrike">
                          <a:solidFill>
                            <a:srgbClr val="000000"/>
                          </a:solidFill>
                          <a:latin typeface="Calibri"/>
                        </a:rPr>
                        <a:t>RANK POPULATIONS FOR EACH MODEL</a:t>
                      </a: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0" i="0" u="none" strike="noStrike">
                          <a:solidFill>
                            <a:srgbClr val="000000"/>
                          </a:solidFill>
                          <a:latin typeface="Calibri"/>
                        </a:rPr>
                        <a:t>UKPDS33 Conventional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r>
              <a:tr h="49195">
                <a:tc>
                  <a:txBody>
                    <a:bodyPr/>
                    <a:lstStyle/>
                    <a:p>
                      <a:pPr algn="l" fontAlgn="b"/>
                      <a:r>
                        <a:rPr lang="en-US" sz="300" b="0" i="0" u="none" strike="noStrike">
                          <a:solidFill>
                            <a:srgbClr val="000000"/>
                          </a:solidFill>
                          <a:latin typeface="Calibri"/>
                        </a:rPr>
                        <a:t>UKPDS33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r>
              <a:tr h="49195">
                <a:tc>
                  <a:txBody>
                    <a:bodyPr/>
                    <a:lstStyle/>
                    <a:p>
                      <a:pPr algn="l" fontAlgn="b"/>
                      <a:r>
                        <a:rPr lang="en-US" sz="300" b="0" i="0" u="none" strike="noStrike">
                          <a:solidFill>
                            <a:srgbClr val="000000"/>
                          </a:solidFill>
                          <a:latin typeface="Calibri"/>
                        </a:rPr>
                        <a:t>UKPDS33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r>
              <a:tr h="49195">
                <a:tc>
                  <a:txBody>
                    <a:bodyPr/>
                    <a:lstStyle/>
                    <a:p>
                      <a:pPr algn="l" fontAlgn="b"/>
                      <a:r>
                        <a:rPr lang="en-US" sz="300" b="0" i="0" u="none" strike="noStrike">
                          <a:solidFill>
                            <a:srgbClr val="000000"/>
                          </a:solidFill>
                          <a:latin typeface="Calibri"/>
                        </a:rPr>
                        <a:t>ASPEN All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r>
              <a:tr h="49195">
                <a:tc>
                  <a:txBody>
                    <a:bodyPr/>
                    <a:lstStyle/>
                    <a:p>
                      <a:pPr algn="l" fontAlgn="b"/>
                      <a:r>
                        <a:rPr lang="en-US" sz="300" b="0" i="0" u="none" strike="noStrike">
                          <a:solidFill>
                            <a:srgbClr val="000000"/>
                          </a:solidFill>
                          <a:latin typeface="Calibri"/>
                        </a:rPr>
                        <a:t>ASPEN All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r>
              <a:tr h="49195">
                <a:tc>
                  <a:txBody>
                    <a:bodyPr/>
                    <a:lstStyle/>
                    <a:p>
                      <a:pPr algn="l" fontAlgn="b"/>
                      <a:r>
                        <a:rPr lang="en-US" sz="300" b="0" i="0" u="none" strike="noStrike">
                          <a:solidFill>
                            <a:srgbClr val="000000"/>
                          </a:solidFill>
                          <a:latin typeface="Calibri"/>
                        </a:rPr>
                        <a:t>ASPEN Primary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r>
              <a:tr h="49195">
                <a:tc>
                  <a:txBody>
                    <a:bodyPr/>
                    <a:lstStyle/>
                    <a:p>
                      <a:pPr algn="l" fontAlgn="b"/>
                      <a:r>
                        <a:rPr lang="en-US" sz="300" b="0" i="0" u="none" strike="noStrike">
                          <a:solidFill>
                            <a:srgbClr val="000000"/>
                          </a:solidFill>
                          <a:latin typeface="Calibri"/>
                        </a:rPr>
                        <a:t>ASPEN Primary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r>
              <a:tr h="49195">
                <a:tc>
                  <a:txBody>
                    <a:bodyPr/>
                    <a:lstStyle/>
                    <a:p>
                      <a:pPr algn="l" fontAlgn="b"/>
                      <a:r>
                        <a:rPr lang="en-US" sz="300" b="0" i="0" u="none" strike="noStrike">
                          <a:solidFill>
                            <a:srgbClr val="000000"/>
                          </a:solidFill>
                          <a:latin typeface="Calibri"/>
                        </a:rPr>
                        <a:t>ASPEN Secondary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ASPEN Secondary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r>
              <a:tr h="49195">
                <a:tc>
                  <a:txBody>
                    <a:bodyPr/>
                    <a:lstStyle/>
                    <a:p>
                      <a:pPr algn="l" fontAlgn="b"/>
                      <a:r>
                        <a:rPr lang="en-US" sz="300" b="0" i="0" u="none" strike="noStrike">
                          <a:solidFill>
                            <a:srgbClr val="000000"/>
                          </a:solidFill>
                          <a:latin typeface="Calibri"/>
                        </a:rPr>
                        <a:t>ASPEN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r>
              <a:tr h="49195">
                <a:tc>
                  <a:txBody>
                    <a:bodyPr/>
                    <a:lstStyle/>
                    <a:p>
                      <a:pPr algn="l" fontAlgn="b"/>
                      <a:r>
                        <a:rPr lang="en-US" sz="300" b="0" i="0" u="none" strike="noStrike">
                          <a:solidFill>
                            <a:srgbClr val="000000"/>
                          </a:solidFill>
                          <a:latin typeface="Calibri"/>
                        </a:rPr>
                        <a:t>ADVANCE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r>
              <a:tr h="49195">
                <a:tc>
                  <a:txBody>
                    <a:bodyPr/>
                    <a:lstStyle/>
                    <a:p>
                      <a:pPr algn="l" fontAlgn="b"/>
                      <a:r>
                        <a:rPr lang="en-US" sz="300" b="0" i="0" u="none" strike="noStrike">
                          <a:solidFill>
                            <a:srgbClr val="000000"/>
                          </a:solidFill>
                          <a:latin typeface="Calibri"/>
                        </a:rPr>
                        <a:t>ADVANCE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r>
              <a:tr h="49195">
                <a:tc>
                  <a:txBody>
                    <a:bodyPr/>
                    <a:lstStyle/>
                    <a:p>
                      <a:pPr algn="l" fontAlgn="b"/>
                      <a:r>
                        <a:rPr lang="en-US" sz="300" b="0" i="0" u="none" strike="noStrike">
                          <a:solidFill>
                            <a:srgbClr val="000000"/>
                          </a:solidFill>
                          <a:latin typeface="Calibri"/>
                        </a:rPr>
                        <a:t>ADVANCE Asia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r>
              <a:tr h="49195">
                <a:tc>
                  <a:txBody>
                    <a:bodyPr/>
                    <a:lstStyle/>
                    <a:p>
                      <a:pPr algn="l" fontAlgn="b"/>
                      <a:r>
                        <a:rPr lang="en-US" sz="300" b="0" i="0" u="none" strike="noStrike">
                          <a:solidFill>
                            <a:srgbClr val="000000"/>
                          </a:solidFill>
                          <a:latin typeface="Calibri"/>
                        </a:rPr>
                        <a:t>ADVANCE Asia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r>
              <a:tr h="49195">
                <a:tc>
                  <a:txBody>
                    <a:bodyPr/>
                    <a:lstStyle/>
                    <a:p>
                      <a:pPr algn="l" fontAlgn="b"/>
                      <a:r>
                        <a:rPr lang="en-US" sz="300" b="0" i="0" u="none" strike="noStrike">
                          <a:solidFill>
                            <a:srgbClr val="000000"/>
                          </a:solidFill>
                          <a:latin typeface="Calibri"/>
                        </a:rPr>
                        <a:t>ADVANCE EME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r>
              <a:tr h="49195">
                <a:tc>
                  <a:txBody>
                    <a:bodyPr/>
                    <a:lstStyle/>
                    <a:p>
                      <a:pPr algn="l" fontAlgn="b"/>
                      <a:r>
                        <a:rPr lang="en-US" sz="300" b="0" i="0" u="none" strike="noStrike">
                          <a:solidFill>
                            <a:srgbClr val="000000"/>
                          </a:solidFill>
                          <a:latin typeface="Calibri"/>
                        </a:rPr>
                        <a:t>ADVANCE EME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r>
              <a:tr h="49195">
                <a:tc>
                  <a:txBody>
                    <a:bodyPr/>
                    <a:lstStyle/>
                    <a:p>
                      <a:pPr algn="l" fontAlgn="b"/>
                      <a:r>
                        <a:rPr lang="en-US" sz="300" b="0" i="0" u="none" strike="noStrike">
                          <a:solidFill>
                            <a:srgbClr val="000000"/>
                          </a:solidFill>
                          <a:latin typeface="Calibri"/>
                        </a:rPr>
                        <a:t>ADVANCE Eastern Europe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r>
              <a:tr h="49195">
                <a:tc>
                  <a:txBody>
                    <a:bodyPr/>
                    <a:lstStyle/>
                    <a:p>
                      <a:pPr algn="l" fontAlgn="b"/>
                      <a:r>
                        <a:rPr lang="en-US" sz="300" b="0" i="0" u="none" strike="noStrike">
                          <a:solidFill>
                            <a:srgbClr val="000000"/>
                          </a:solidFill>
                          <a:latin typeface="Calibri"/>
                        </a:rPr>
                        <a:t>ADVANCE Eastern Europe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r>
              <a:tr h="49195">
                <a:tc>
                  <a:txBody>
                    <a:bodyPr/>
                    <a:lstStyle/>
                    <a:p>
                      <a:pPr algn="l" fontAlgn="b"/>
                      <a:r>
                        <a:rPr lang="en-US" sz="300" b="0" i="0" u="none" strike="noStrike">
                          <a:solidFill>
                            <a:srgbClr val="000000"/>
                          </a:solidFill>
                          <a:latin typeface="Calibri"/>
                        </a:rPr>
                        <a:t>ADVANCE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r>
              <a:tr h="49195">
                <a:tc>
                  <a:txBody>
                    <a:bodyPr/>
                    <a:lstStyle/>
                    <a:p>
                      <a:pPr algn="l" fontAlgn="b"/>
                      <a:r>
                        <a:rPr lang="en-US" sz="300" b="0" i="0" u="none" strike="noStrike">
                          <a:solidFill>
                            <a:srgbClr val="000000"/>
                          </a:solidFill>
                          <a:latin typeface="Calibri"/>
                        </a:rPr>
                        <a:t>ACCORD BP Standard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r>
              <a:tr h="49195">
                <a:tc>
                  <a:txBody>
                    <a:bodyPr/>
                    <a:lstStyle/>
                    <a:p>
                      <a:pPr algn="l" fontAlgn="b"/>
                      <a:r>
                        <a:rPr lang="en-US" sz="300" b="0" i="0" u="none" strike="noStrike">
                          <a:solidFill>
                            <a:srgbClr val="000000"/>
                          </a:solidFill>
                          <a:latin typeface="Calibri"/>
                        </a:rPr>
                        <a:t>ACCORD BP Intensive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r>
              <a:tr h="49195">
                <a:tc>
                  <a:txBody>
                    <a:bodyPr/>
                    <a:lstStyle/>
                    <a:p>
                      <a:pPr algn="l" fontAlgn="b"/>
                      <a:r>
                        <a:rPr lang="en-US" sz="300" b="0" i="0" u="none" strike="noStrike">
                          <a:solidFill>
                            <a:srgbClr val="000000"/>
                          </a:solidFill>
                          <a:latin typeface="Calibri"/>
                        </a:rPr>
                        <a:t>ACCORD BP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r>
              <a:tr h="49195">
                <a:tc>
                  <a:txBody>
                    <a:bodyPr/>
                    <a:lstStyle/>
                    <a:p>
                      <a:pPr algn="l" fontAlgn="b"/>
                      <a:r>
                        <a:rPr lang="en-US" sz="300" b="1" i="0" u="none" strike="noStrike">
                          <a:solidFill>
                            <a:srgbClr val="000000"/>
                          </a:solidFill>
                          <a:latin typeface="Calibri"/>
                        </a:rPr>
                        <a:t>RANK MODELS FOR EACH POPULATION</a:t>
                      </a: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0" i="0" u="none" strike="noStrike">
                          <a:solidFill>
                            <a:srgbClr val="000000"/>
                          </a:solidFill>
                          <a:latin typeface="Calibri"/>
                        </a:rPr>
                        <a:t>UKPDS33 Conventional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r>
              <a:tr h="49195">
                <a:tc>
                  <a:txBody>
                    <a:bodyPr/>
                    <a:lstStyle/>
                    <a:p>
                      <a:pPr algn="l" fontAlgn="b"/>
                      <a:r>
                        <a:rPr lang="en-US" sz="300" b="0" i="0" u="none" strike="noStrike">
                          <a:solidFill>
                            <a:srgbClr val="000000"/>
                          </a:solidFill>
                          <a:latin typeface="Calibri"/>
                        </a:rPr>
                        <a:t>UKPDS33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r>
              <a:tr h="49195">
                <a:tc>
                  <a:txBody>
                    <a:bodyPr/>
                    <a:lstStyle/>
                    <a:p>
                      <a:pPr algn="l" fontAlgn="b"/>
                      <a:r>
                        <a:rPr lang="en-US" sz="300" b="0" i="0" u="none" strike="noStrike">
                          <a:solidFill>
                            <a:srgbClr val="000000"/>
                          </a:solidFill>
                          <a:latin typeface="Calibri"/>
                        </a:rPr>
                        <a:t>UKPDS33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r>
              <a:tr h="49195">
                <a:tc>
                  <a:txBody>
                    <a:bodyPr/>
                    <a:lstStyle/>
                    <a:p>
                      <a:pPr algn="l" fontAlgn="b"/>
                      <a:r>
                        <a:rPr lang="en-US" sz="300" b="0" i="0" u="none" strike="noStrike">
                          <a:solidFill>
                            <a:srgbClr val="000000"/>
                          </a:solidFill>
                          <a:latin typeface="Calibri"/>
                        </a:rPr>
                        <a:t>ASPEN All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r>
              <a:tr h="49195">
                <a:tc>
                  <a:txBody>
                    <a:bodyPr/>
                    <a:lstStyle/>
                    <a:p>
                      <a:pPr algn="l" fontAlgn="b"/>
                      <a:r>
                        <a:rPr lang="en-US" sz="300" b="0" i="0" u="none" strike="noStrike">
                          <a:solidFill>
                            <a:srgbClr val="000000"/>
                          </a:solidFill>
                          <a:latin typeface="Calibri"/>
                        </a:rPr>
                        <a:t>ASPEN All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r>
              <a:tr h="49195">
                <a:tc>
                  <a:txBody>
                    <a:bodyPr/>
                    <a:lstStyle/>
                    <a:p>
                      <a:pPr algn="l" fontAlgn="b"/>
                      <a:r>
                        <a:rPr lang="en-US" sz="300" b="0" i="0" u="none" strike="noStrike">
                          <a:solidFill>
                            <a:srgbClr val="000000"/>
                          </a:solidFill>
                          <a:latin typeface="Calibri"/>
                        </a:rPr>
                        <a:t>ASPEN Primary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r>
              <a:tr h="49195">
                <a:tc>
                  <a:txBody>
                    <a:bodyPr/>
                    <a:lstStyle/>
                    <a:p>
                      <a:pPr algn="l" fontAlgn="b"/>
                      <a:r>
                        <a:rPr lang="en-US" sz="300" b="0" i="0" u="none" strike="noStrike">
                          <a:solidFill>
                            <a:srgbClr val="000000"/>
                          </a:solidFill>
                          <a:latin typeface="Calibri"/>
                        </a:rPr>
                        <a:t>ASPEN Primary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r>
              <a:tr h="49195">
                <a:tc>
                  <a:txBody>
                    <a:bodyPr/>
                    <a:lstStyle/>
                    <a:p>
                      <a:pPr algn="l" fontAlgn="b"/>
                      <a:r>
                        <a:rPr lang="en-US" sz="300" b="0" i="0" u="none" strike="noStrike">
                          <a:solidFill>
                            <a:srgbClr val="000000"/>
                          </a:solidFill>
                          <a:latin typeface="Calibri"/>
                        </a:rPr>
                        <a:t>ASPEN Secondary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r>
              <a:tr h="49195">
                <a:tc>
                  <a:txBody>
                    <a:bodyPr/>
                    <a:lstStyle/>
                    <a:p>
                      <a:pPr algn="l" fontAlgn="b"/>
                      <a:r>
                        <a:rPr lang="en-US" sz="300" b="0" i="0" u="none" strike="noStrike">
                          <a:solidFill>
                            <a:srgbClr val="000000"/>
                          </a:solidFill>
                          <a:latin typeface="Calibri"/>
                        </a:rPr>
                        <a:t>ASPEN Secondary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r>
              <a:tr h="49195">
                <a:tc>
                  <a:txBody>
                    <a:bodyPr/>
                    <a:lstStyle/>
                    <a:p>
                      <a:pPr algn="l" fontAlgn="b"/>
                      <a:r>
                        <a:rPr lang="en-US" sz="300" b="0" i="0" u="none" strike="noStrike">
                          <a:solidFill>
                            <a:srgbClr val="000000"/>
                          </a:solidFill>
                          <a:latin typeface="Calibri"/>
                        </a:rPr>
                        <a:t>ASPEN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r>
              <a:tr h="49195">
                <a:tc>
                  <a:txBody>
                    <a:bodyPr/>
                    <a:lstStyle/>
                    <a:p>
                      <a:pPr algn="l" fontAlgn="b"/>
                      <a:r>
                        <a:rPr lang="en-US" sz="300" b="0" i="0" u="none" strike="noStrike">
                          <a:solidFill>
                            <a:srgbClr val="000000"/>
                          </a:solidFill>
                          <a:latin typeface="Calibri"/>
                        </a:rPr>
                        <a:t>ADVANCE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r>
              <a:tr h="49195">
                <a:tc>
                  <a:txBody>
                    <a:bodyPr/>
                    <a:lstStyle/>
                    <a:p>
                      <a:pPr algn="l" fontAlgn="b"/>
                      <a:r>
                        <a:rPr lang="en-US" sz="300" b="0" i="0" u="none" strike="noStrike">
                          <a:solidFill>
                            <a:srgbClr val="000000"/>
                          </a:solidFill>
                          <a:latin typeface="Calibri"/>
                        </a:rPr>
                        <a:t>ADVANCE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r>
              <a:tr h="49195">
                <a:tc>
                  <a:txBody>
                    <a:bodyPr/>
                    <a:lstStyle/>
                    <a:p>
                      <a:pPr algn="l" fontAlgn="b"/>
                      <a:r>
                        <a:rPr lang="en-US" sz="300" b="0" i="0" u="none" strike="noStrike">
                          <a:solidFill>
                            <a:srgbClr val="000000"/>
                          </a:solidFill>
                          <a:latin typeface="Calibri"/>
                        </a:rPr>
                        <a:t>ADVANCE Asia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r>
              <a:tr h="49195">
                <a:tc>
                  <a:txBody>
                    <a:bodyPr/>
                    <a:lstStyle/>
                    <a:p>
                      <a:pPr algn="l" fontAlgn="b"/>
                      <a:r>
                        <a:rPr lang="en-US" sz="300" b="0" i="0" u="none" strike="noStrike">
                          <a:solidFill>
                            <a:srgbClr val="000000"/>
                          </a:solidFill>
                          <a:latin typeface="Calibri"/>
                        </a:rPr>
                        <a:t>ADVANCE Asia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r>
              <a:tr h="49195">
                <a:tc>
                  <a:txBody>
                    <a:bodyPr/>
                    <a:lstStyle/>
                    <a:p>
                      <a:pPr algn="l" fontAlgn="b"/>
                      <a:r>
                        <a:rPr lang="en-US" sz="300" b="0" i="0" u="none" strike="noStrike">
                          <a:solidFill>
                            <a:srgbClr val="000000"/>
                          </a:solidFill>
                          <a:latin typeface="Calibri"/>
                        </a:rPr>
                        <a:t>ADVANCE EME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r>
              <a:tr h="49195">
                <a:tc>
                  <a:txBody>
                    <a:bodyPr/>
                    <a:lstStyle/>
                    <a:p>
                      <a:pPr algn="l" fontAlgn="b"/>
                      <a:r>
                        <a:rPr lang="en-US" sz="300" b="0" i="0" u="none" strike="noStrike">
                          <a:solidFill>
                            <a:srgbClr val="000000"/>
                          </a:solidFill>
                          <a:latin typeface="Calibri"/>
                        </a:rPr>
                        <a:t>ADVANCE EME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r>
              <a:tr h="49195">
                <a:tc>
                  <a:txBody>
                    <a:bodyPr/>
                    <a:lstStyle/>
                    <a:p>
                      <a:pPr algn="l" fontAlgn="b"/>
                      <a:r>
                        <a:rPr lang="en-US" sz="300" b="0" i="0" u="none" strike="noStrike">
                          <a:solidFill>
                            <a:srgbClr val="000000"/>
                          </a:solidFill>
                          <a:latin typeface="Calibri"/>
                        </a:rPr>
                        <a:t>ADVANCE Eastern Europe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r>
              <a:tr h="49195">
                <a:tc>
                  <a:txBody>
                    <a:bodyPr/>
                    <a:lstStyle/>
                    <a:p>
                      <a:pPr algn="l" fontAlgn="b"/>
                      <a:r>
                        <a:rPr lang="en-US" sz="300" b="0" i="0" u="none" strike="noStrike">
                          <a:solidFill>
                            <a:srgbClr val="000000"/>
                          </a:solidFill>
                          <a:latin typeface="Calibri"/>
                        </a:rPr>
                        <a:t>ADVANCE Eastern Europe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r>
              <a:tr h="49195">
                <a:tc>
                  <a:txBody>
                    <a:bodyPr/>
                    <a:lstStyle/>
                    <a:p>
                      <a:pPr algn="l" fontAlgn="b"/>
                      <a:r>
                        <a:rPr lang="en-US" sz="300" b="0" i="0" u="none" strike="noStrike">
                          <a:solidFill>
                            <a:srgbClr val="000000"/>
                          </a:solidFill>
                          <a:latin typeface="Calibri"/>
                        </a:rPr>
                        <a:t>ADVANCE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r>
              <a:tr h="49195">
                <a:tc>
                  <a:txBody>
                    <a:bodyPr/>
                    <a:lstStyle/>
                    <a:p>
                      <a:pPr algn="l" fontAlgn="b"/>
                      <a:r>
                        <a:rPr lang="en-US" sz="300" b="0" i="0" u="none" strike="noStrike">
                          <a:solidFill>
                            <a:srgbClr val="000000"/>
                          </a:solidFill>
                          <a:latin typeface="Calibri"/>
                        </a:rPr>
                        <a:t>ACCORD BP Standard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r>
              <a:tr h="49195">
                <a:tc>
                  <a:txBody>
                    <a:bodyPr/>
                    <a:lstStyle/>
                    <a:p>
                      <a:pPr algn="l" fontAlgn="b"/>
                      <a:r>
                        <a:rPr lang="en-US" sz="300" b="0" i="0" u="none" strike="noStrike">
                          <a:solidFill>
                            <a:srgbClr val="000000"/>
                          </a:solidFill>
                          <a:latin typeface="Calibri"/>
                        </a:rPr>
                        <a:t>ACCORD BP Intensive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r>
              <a:tr h="49195">
                <a:tc>
                  <a:txBody>
                    <a:bodyPr/>
                    <a:lstStyle/>
                    <a:p>
                      <a:pPr algn="l" fontAlgn="b"/>
                      <a:r>
                        <a:rPr lang="en-US" sz="300" b="0" i="0" u="none" strike="noStrike">
                          <a:solidFill>
                            <a:srgbClr val="000000"/>
                          </a:solidFill>
                          <a:latin typeface="Calibri"/>
                        </a:rPr>
                        <a:t>ACCORD BP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r>
              <a:tr h="49195">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1" i="0" u="none" strike="noStrike">
                          <a:solidFill>
                            <a:srgbClr val="000000"/>
                          </a:solidFill>
                          <a:latin typeface="Calibri"/>
                        </a:rPr>
                        <a:t>OVERALL MODEL RANKING RESULTS</a:t>
                      </a: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0" i="0" u="none" strike="noStrike">
                          <a:solidFill>
                            <a:srgbClr val="000000"/>
                          </a:solidFill>
                          <a:latin typeface="Calibri"/>
                        </a:rPr>
                        <a:t>Method_A1c</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Method_BMI</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Method_BP</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Method_Lipids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Method_Smoke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Method_MI</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Method_Stroke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Method_DeathCHD</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Method_DeathStroke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Method_TimeImprove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dirty="0">
                          <a:solidFill>
                            <a:srgbClr val="000000"/>
                          </a:solidFill>
                          <a:latin typeface="Calibri"/>
                        </a:rPr>
                        <a:t>Weighted Mean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18.51</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18.92</a:t>
                      </a:r>
                    </a:p>
                  </a:txBody>
                  <a:tcPr marL="1295" marR="1295" marT="1295" marB="0" anchor="b">
                    <a:lnL>
                      <a:noFill/>
                    </a:lnL>
                    <a:lnR>
                      <a:noFill/>
                    </a:lnR>
                    <a:lnT>
                      <a:noFill/>
                    </a:lnT>
                    <a:lnB>
                      <a:noFill/>
                    </a:lnB>
                    <a:solidFill>
                      <a:srgbClr val="66BF7B"/>
                    </a:solidFill>
                  </a:tcPr>
                </a:tc>
                <a:tc>
                  <a:txBody>
                    <a:bodyPr/>
                    <a:lstStyle/>
                    <a:p>
                      <a:pPr algn="r" fontAlgn="b"/>
                      <a:r>
                        <a:rPr lang="en-US" sz="300" b="0" i="0" u="none" strike="noStrike">
                          <a:solidFill>
                            <a:srgbClr val="000000"/>
                          </a:solidFill>
                          <a:latin typeface="Calibri"/>
                        </a:rPr>
                        <a:t>19.78</a:t>
                      </a:r>
                    </a:p>
                  </a:txBody>
                  <a:tcPr marL="1295" marR="1295" marT="1295" marB="0" anchor="b">
                    <a:lnL>
                      <a:noFill/>
                    </a:lnL>
                    <a:lnR>
                      <a:noFill/>
                    </a:lnR>
                    <a:lnT>
                      <a:noFill/>
                    </a:lnT>
                    <a:lnB>
                      <a:noFill/>
                    </a:lnB>
                    <a:solidFill>
                      <a:srgbClr val="6EC17B"/>
                    </a:solidFill>
                  </a:tcPr>
                </a:tc>
                <a:tc>
                  <a:txBody>
                    <a:bodyPr/>
                    <a:lstStyle/>
                    <a:p>
                      <a:pPr algn="r" fontAlgn="b"/>
                      <a:r>
                        <a:rPr lang="en-US" sz="300" b="0" i="0" u="none" strike="noStrike">
                          <a:solidFill>
                            <a:srgbClr val="000000"/>
                          </a:solidFill>
                          <a:latin typeface="Calibri"/>
                        </a:rPr>
                        <a:t>20.04</a:t>
                      </a:r>
                    </a:p>
                  </a:txBody>
                  <a:tcPr marL="1295" marR="1295" marT="1295" marB="0" anchor="b">
                    <a:lnL>
                      <a:noFill/>
                    </a:lnL>
                    <a:lnR>
                      <a:noFill/>
                    </a:lnR>
                    <a:lnT>
                      <a:noFill/>
                    </a:lnT>
                    <a:lnB>
                      <a:noFill/>
                    </a:lnB>
                    <a:solidFill>
                      <a:srgbClr val="70C17B"/>
                    </a:solidFill>
                  </a:tcPr>
                </a:tc>
                <a:tc>
                  <a:txBody>
                    <a:bodyPr/>
                    <a:lstStyle/>
                    <a:p>
                      <a:pPr algn="r" fontAlgn="b"/>
                      <a:r>
                        <a:rPr lang="en-US" sz="300" b="0" i="0" u="none" strike="noStrike">
                          <a:solidFill>
                            <a:srgbClr val="000000"/>
                          </a:solidFill>
                          <a:latin typeface="Calibri"/>
                        </a:rPr>
                        <a:t>20.51</a:t>
                      </a:r>
                    </a:p>
                  </a:txBody>
                  <a:tcPr marL="1295" marR="1295" marT="1295" marB="0" anchor="b">
                    <a:lnL>
                      <a:noFill/>
                    </a:lnL>
                    <a:lnR>
                      <a:noFill/>
                    </a:lnR>
                    <a:lnT>
                      <a:noFill/>
                    </a:lnT>
                    <a:lnB>
                      <a:noFill/>
                    </a:lnB>
                    <a:solidFill>
                      <a:srgbClr val="74C37C"/>
                    </a:solidFill>
                  </a:tcPr>
                </a:tc>
                <a:tc>
                  <a:txBody>
                    <a:bodyPr/>
                    <a:lstStyle/>
                    <a:p>
                      <a:pPr algn="r" fontAlgn="b"/>
                      <a:r>
                        <a:rPr lang="en-US" sz="300" b="0" i="0" u="none" strike="noStrike">
                          <a:solidFill>
                            <a:srgbClr val="000000"/>
                          </a:solidFill>
                          <a:latin typeface="Calibri"/>
                        </a:rPr>
                        <a:t>20.72</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20.73</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20.92</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21.48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21.66</a:t>
                      </a:r>
                    </a:p>
                  </a:txBody>
                  <a:tcPr marL="1295" marR="1295" marT="1295" marB="0" anchor="b">
                    <a:lnL>
                      <a:noFill/>
                    </a:lnL>
                    <a:lnR>
                      <a:noFill/>
                    </a:lnR>
                    <a:lnT>
                      <a:noFill/>
                    </a:lnT>
                    <a:lnB>
                      <a:noFill/>
                    </a:lnB>
                    <a:solidFill>
                      <a:srgbClr val="7EC57C"/>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22.63</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22.88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23.57</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23.77</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25.67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27.65</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27.91</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30.56</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31.15</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31.41</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32.09</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33.88</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33.89</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34.14</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34.43</a:t>
                      </a:r>
                    </a:p>
                  </a:txBody>
                  <a:tcPr marL="1295" marR="1295" marT="129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35.32</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35.69</a:t>
                      </a:r>
                    </a:p>
                  </a:txBody>
                  <a:tcPr marL="1295" marR="1295" marT="129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36.12</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36.34</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37.9</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38.1</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38.96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39.15</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39.45</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39.65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39.92</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40.18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40.52</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40.76</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41.61</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42.15</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42.85</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43.02</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43.71</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44.55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44.57</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44.99</a:t>
                      </a:r>
                    </a:p>
                  </a:txBody>
                  <a:tcPr marL="1295" marR="1295" marT="129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45.38</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45.46</a:t>
                      </a:r>
                    </a:p>
                  </a:txBody>
                  <a:tcPr marL="1295" marR="1295" marT="1295" marB="0" anchor="b">
                    <a:lnL>
                      <a:noFill/>
                    </a:lnL>
                    <a:lnR>
                      <a:noFill/>
                    </a:lnR>
                    <a:lnT>
                      <a:noFill/>
                    </a:lnT>
                    <a:lnB>
                      <a:noFill/>
                    </a:lnB>
                    <a:solidFill>
                      <a:srgbClr val="FCAD79"/>
                    </a:solidFill>
                  </a:tcPr>
                </a:tc>
                <a:tc>
                  <a:txBody>
                    <a:bodyPr/>
                    <a:lstStyle/>
                    <a:p>
                      <a:pPr algn="r" fontAlgn="b"/>
                      <a:r>
                        <a:rPr lang="en-US" sz="300" b="0" i="0" u="none" strike="noStrike">
                          <a:solidFill>
                            <a:srgbClr val="000000"/>
                          </a:solidFill>
                          <a:latin typeface="Calibri"/>
                        </a:rPr>
                        <a:t>46.3</a:t>
                      </a:r>
                    </a:p>
                  </a:txBody>
                  <a:tcPr marL="1295" marR="1295" marT="1295" marB="0" anchor="b">
                    <a:lnL>
                      <a:noFill/>
                    </a:lnL>
                    <a:lnR>
                      <a:noFill/>
                    </a:lnR>
                    <a:lnT>
                      <a:noFill/>
                    </a:lnT>
                    <a:lnB>
                      <a:noFill/>
                    </a:lnB>
                    <a:solidFill>
                      <a:srgbClr val="FCA877"/>
                    </a:solidFill>
                  </a:tcPr>
                </a:tc>
                <a:tc>
                  <a:txBody>
                    <a:bodyPr/>
                    <a:lstStyle/>
                    <a:p>
                      <a:pPr algn="r" fontAlgn="b"/>
                      <a:r>
                        <a:rPr lang="en-US" sz="300" b="0" i="0" u="none" strike="noStrike">
                          <a:solidFill>
                            <a:srgbClr val="000000"/>
                          </a:solidFill>
                          <a:latin typeface="Calibri"/>
                        </a:rPr>
                        <a:t>46.87</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47.07</a:t>
                      </a:r>
                    </a:p>
                  </a:txBody>
                  <a:tcPr marL="1295" marR="1295" marT="1295" marB="0" anchor="b">
                    <a:lnL>
                      <a:noFill/>
                    </a:lnL>
                    <a:lnR>
                      <a:noFill/>
                    </a:lnR>
                    <a:lnT>
                      <a:noFill/>
                    </a:lnT>
                    <a:lnB>
                      <a:noFill/>
                    </a:lnB>
                    <a:solidFill>
                      <a:srgbClr val="FCA376"/>
                    </a:solidFill>
                  </a:tcPr>
                </a:tc>
                <a:tc>
                  <a:txBody>
                    <a:bodyPr/>
                    <a:lstStyle/>
                    <a:p>
                      <a:pPr algn="r" fontAlgn="b"/>
                      <a:r>
                        <a:rPr lang="en-US" sz="300" b="0" i="0" u="none" strike="noStrike">
                          <a:solidFill>
                            <a:srgbClr val="000000"/>
                          </a:solidFill>
                          <a:latin typeface="Calibri"/>
                        </a:rPr>
                        <a:t>47.24</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47.62</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51.37</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53.41</a:t>
                      </a:r>
                    </a:p>
                  </a:txBody>
                  <a:tcPr marL="1295" marR="1295" marT="1295" marB="0" anchor="b">
                    <a:lnL>
                      <a:noFill/>
                    </a:lnL>
                    <a:lnR>
                      <a:noFill/>
                    </a:lnR>
                    <a:lnT>
                      <a:noFill/>
                    </a:lnT>
                    <a:lnB>
                      <a:noFill/>
                    </a:lnB>
                    <a:solidFill>
                      <a:srgbClr val="F9786E"/>
                    </a:solidFill>
                  </a:tcPr>
                </a:tc>
                <a:tc>
                  <a:txBody>
                    <a:bodyPr/>
                    <a:lstStyle/>
                    <a:p>
                      <a:pPr algn="r" fontAlgn="b"/>
                      <a:r>
                        <a:rPr lang="en-US" sz="300" b="0" i="0" u="none" strike="noStrike">
                          <a:solidFill>
                            <a:srgbClr val="000000"/>
                          </a:solidFill>
                          <a:latin typeface="Calibri"/>
                        </a:rPr>
                        <a:t>55.47</a:t>
                      </a:r>
                    </a:p>
                  </a:txBody>
                  <a:tcPr marL="1295" marR="1295" marT="1295" marB="0" anchor="b">
                    <a:lnL>
                      <a:noFill/>
                    </a:lnL>
                    <a:lnR>
                      <a:noFill/>
                    </a:lnR>
                    <a:lnT>
                      <a:noFill/>
                    </a:lnT>
                    <a:lnB>
                      <a:noFill/>
                    </a:lnB>
                    <a:solidFill>
                      <a:srgbClr val="F96A6C"/>
                    </a:solidFill>
                  </a:tcPr>
                </a:tc>
                <a:tc>
                  <a:txBody>
                    <a:bodyPr/>
                    <a:lstStyle/>
                    <a:p>
                      <a:pPr algn="r" fontAlgn="b"/>
                      <a:r>
                        <a:rPr lang="en-US" sz="300" b="0" i="0" u="none" strike="noStrike" dirty="0">
                          <a:solidFill>
                            <a:srgbClr val="000000"/>
                          </a:solidFill>
                          <a:latin typeface="Calibri"/>
                        </a:rPr>
                        <a:t>55.58</a:t>
                      </a:r>
                    </a:p>
                  </a:txBody>
                  <a:tcPr marL="1295" marR="1295" marT="1295" marB="0" anchor="b">
                    <a:lnL>
                      <a:noFill/>
                    </a:lnL>
                    <a:lnR>
                      <a:noFill/>
                    </a:lnR>
                    <a:lnT>
                      <a:noFill/>
                    </a:lnT>
                    <a:lnB>
                      <a:noFill/>
                    </a:lnB>
                    <a:solidFill>
                      <a:srgbClr val="F8696B"/>
                    </a:solidFill>
                  </a:tcPr>
                </a:tc>
              </a:tr>
            </a:tbl>
          </a:graphicData>
        </a:graphic>
      </p:graphicFrame>
      <p:sp>
        <p:nvSpPr>
          <p:cNvPr id="2" name="Title 1"/>
          <p:cNvSpPr>
            <a:spLocks noGrp="1"/>
          </p:cNvSpPr>
          <p:nvPr>
            <p:ph type="title"/>
          </p:nvPr>
        </p:nvSpPr>
        <p:spPr/>
        <p:txBody>
          <a:bodyPr/>
          <a:lstStyle/>
          <a:p>
            <a:r>
              <a:rPr lang="en-US" dirty="0" smtClean="0"/>
              <a:t>Results 2012</a:t>
            </a:r>
            <a:endParaRPr lang="en-US" dirty="0"/>
          </a:p>
        </p:txBody>
      </p:sp>
      <p:sp>
        <p:nvSpPr>
          <p:cNvPr id="7" name="TextBox 6"/>
          <p:cNvSpPr txBox="1"/>
          <p:nvPr/>
        </p:nvSpPr>
        <p:spPr>
          <a:xfrm>
            <a:off x="914407" y="1524000"/>
            <a:ext cx="1371600" cy="369332"/>
          </a:xfrm>
          <a:prstGeom prst="rect">
            <a:avLst/>
          </a:prstGeom>
          <a:noFill/>
        </p:spPr>
        <p:txBody>
          <a:bodyPr wrap="square" rtlCol="0">
            <a:spAutoFit/>
          </a:bodyPr>
          <a:lstStyle/>
          <a:p>
            <a:endParaRPr lang="en-US" dirty="0"/>
          </a:p>
        </p:txBody>
      </p:sp>
      <p:sp>
        <p:nvSpPr>
          <p:cNvPr id="8" name="Rectangle 7"/>
          <p:cNvSpPr/>
          <p:nvPr/>
        </p:nvSpPr>
        <p:spPr>
          <a:xfrm>
            <a:off x="228600" y="1524000"/>
            <a:ext cx="12192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Models</a:t>
            </a:r>
            <a:endParaRPr lang="en-US" sz="1400" dirty="0"/>
          </a:p>
        </p:txBody>
      </p:sp>
      <p:sp>
        <p:nvSpPr>
          <p:cNvPr id="9" name="Rectangle 8"/>
          <p:cNvSpPr/>
          <p:nvPr/>
        </p:nvSpPr>
        <p:spPr>
          <a:xfrm>
            <a:off x="228600" y="2133600"/>
            <a:ext cx="1219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FITNESS SCORE</a:t>
            </a:r>
            <a:endParaRPr lang="en-US" sz="1400" dirty="0"/>
          </a:p>
        </p:txBody>
      </p:sp>
      <p:sp>
        <p:nvSpPr>
          <p:cNvPr id="10" name="Rectangle 9"/>
          <p:cNvSpPr/>
          <p:nvPr/>
        </p:nvSpPr>
        <p:spPr>
          <a:xfrm>
            <a:off x="228600" y="3276600"/>
            <a:ext cx="1219200" cy="106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RANK POPULATIONS FOR EACH MODEL</a:t>
            </a:r>
            <a:endParaRPr lang="en-US" sz="1400" dirty="0"/>
          </a:p>
        </p:txBody>
      </p:sp>
      <p:sp>
        <p:nvSpPr>
          <p:cNvPr id="11" name="Rectangle 10"/>
          <p:cNvSpPr/>
          <p:nvPr/>
        </p:nvSpPr>
        <p:spPr>
          <a:xfrm>
            <a:off x="228600" y="4343400"/>
            <a:ext cx="1219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RANK MODELS FOR EACH POPULATION</a:t>
            </a:r>
            <a:endParaRPr lang="en-US" sz="1400" dirty="0"/>
          </a:p>
        </p:txBody>
      </p:sp>
      <p:sp>
        <p:nvSpPr>
          <p:cNvPr id="12" name="Rectangle 11"/>
          <p:cNvSpPr/>
          <p:nvPr/>
        </p:nvSpPr>
        <p:spPr>
          <a:xfrm>
            <a:off x="228600" y="5486400"/>
            <a:ext cx="12192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RANK MODELS</a:t>
            </a:r>
            <a:endParaRPr lang="en-US" sz="1400" dirty="0"/>
          </a:p>
        </p:txBody>
      </p:sp>
      <p:sp>
        <p:nvSpPr>
          <p:cNvPr id="16" name="TextBox 15"/>
          <p:cNvSpPr txBox="1"/>
          <p:nvPr/>
        </p:nvSpPr>
        <p:spPr>
          <a:xfrm>
            <a:off x="1447800" y="1307068"/>
            <a:ext cx="3733800" cy="369332"/>
          </a:xfrm>
          <a:prstGeom prst="rect">
            <a:avLst/>
          </a:prstGeom>
          <a:noFill/>
        </p:spPr>
        <p:txBody>
          <a:bodyPr wrap="square" rtlCol="0">
            <a:spAutoFit/>
          </a:bodyPr>
          <a:lstStyle/>
          <a:p>
            <a:pPr algn="ctr"/>
            <a:r>
              <a:rPr lang="en-US" dirty="0" smtClean="0">
                <a:solidFill>
                  <a:srgbClr val="5A8AC6"/>
                </a:solidFill>
              </a:rPr>
              <a:t>Without Biomarker Hypothesis</a:t>
            </a:r>
            <a:endParaRPr lang="en-US" dirty="0">
              <a:solidFill>
                <a:srgbClr val="5A8AC6"/>
              </a:solidFill>
            </a:endParaRPr>
          </a:p>
        </p:txBody>
      </p:sp>
      <p:sp>
        <p:nvSpPr>
          <p:cNvPr id="17" name="TextBox 16"/>
          <p:cNvSpPr txBox="1"/>
          <p:nvPr/>
        </p:nvSpPr>
        <p:spPr>
          <a:xfrm>
            <a:off x="5181600" y="1307068"/>
            <a:ext cx="3733800" cy="369332"/>
          </a:xfrm>
          <a:prstGeom prst="rect">
            <a:avLst/>
          </a:prstGeom>
          <a:noFill/>
        </p:spPr>
        <p:txBody>
          <a:bodyPr wrap="square" rtlCol="0">
            <a:spAutoFit/>
          </a:bodyPr>
          <a:lstStyle/>
          <a:p>
            <a:pPr algn="ctr"/>
            <a:r>
              <a:rPr lang="en-US" dirty="0" smtClean="0">
                <a:solidFill>
                  <a:srgbClr val="F8696B"/>
                </a:solidFill>
              </a:rPr>
              <a:t>With Biomarker Hypothesis</a:t>
            </a:r>
            <a:endParaRPr lang="en-US" dirty="0">
              <a:solidFill>
                <a:srgbClr val="F8696B"/>
              </a:solidFill>
            </a:endParaRPr>
          </a:p>
        </p:txBody>
      </p:sp>
      <p:cxnSp>
        <p:nvCxnSpPr>
          <p:cNvPr id="23" name="Elbow Connector 22"/>
          <p:cNvCxnSpPr/>
          <p:nvPr/>
        </p:nvCxnSpPr>
        <p:spPr>
          <a:xfrm rot="5400000">
            <a:off x="1257300" y="1562100"/>
            <a:ext cx="838200" cy="152400"/>
          </a:xfrm>
          <a:prstGeom prst="bentConnector3">
            <a:avLst>
              <a:gd name="adj1" fmla="val 29545"/>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6200000" flipH="1">
            <a:off x="1028700" y="1562100"/>
            <a:ext cx="838200" cy="152400"/>
          </a:xfrm>
          <a:prstGeom prst="bentConnector3">
            <a:avLst>
              <a:gd name="adj1" fmla="val 29545"/>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4800" y="304800"/>
            <a:ext cx="1295400" cy="923330"/>
          </a:xfrm>
          <a:prstGeom prst="rect">
            <a:avLst/>
          </a:prstGeom>
          <a:noFill/>
        </p:spPr>
        <p:txBody>
          <a:bodyPr wrap="square" rtlCol="0">
            <a:spAutoFit/>
          </a:bodyPr>
          <a:lstStyle/>
          <a:p>
            <a:pPr algn="ctr"/>
            <a:r>
              <a:rPr lang="en-US" dirty="0" smtClean="0">
                <a:solidFill>
                  <a:srgbClr val="5A8AC6"/>
                </a:solidFill>
              </a:rPr>
              <a:t>Without Treatment Hypothesis</a:t>
            </a:r>
            <a:endParaRPr lang="en-US" dirty="0">
              <a:solidFill>
                <a:srgbClr val="5A8AC6"/>
              </a:solidFill>
            </a:endParaRPr>
          </a:p>
        </p:txBody>
      </p:sp>
      <p:sp>
        <p:nvSpPr>
          <p:cNvPr id="32" name="TextBox 31"/>
          <p:cNvSpPr txBox="1"/>
          <p:nvPr/>
        </p:nvSpPr>
        <p:spPr>
          <a:xfrm>
            <a:off x="1524000" y="304800"/>
            <a:ext cx="1295400" cy="923330"/>
          </a:xfrm>
          <a:prstGeom prst="rect">
            <a:avLst/>
          </a:prstGeom>
          <a:noFill/>
        </p:spPr>
        <p:txBody>
          <a:bodyPr wrap="square" rtlCol="0">
            <a:spAutoFit/>
          </a:bodyPr>
          <a:lstStyle/>
          <a:p>
            <a:pPr algn="ctr"/>
            <a:r>
              <a:rPr lang="en-US" dirty="0" smtClean="0">
                <a:solidFill>
                  <a:srgbClr val="F8696B"/>
                </a:solidFill>
              </a:rPr>
              <a:t>With Treatment Hypothesis</a:t>
            </a:r>
            <a:endParaRPr lang="en-US" dirty="0">
              <a:solidFill>
                <a:srgbClr val="F8696B"/>
              </a:solidFill>
            </a:endParaRPr>
          </a:p>
        </p:txBody>
      </p:sp>
      <p:cxnSp>
        <p:nvCxnSpPr>
          <p:cNvPr id="49" name="Straight Arrow Connector 48"/>
          <p:cNvCxnSpPr/>
          <p:nvPr/>
        </p:nvCxnSpPr>
        <p:spPr>
          <a:xfrm flipV="1">
            <a:off x="1524000" y="6096000"/>
            <a:ext cx="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57200" y="6248400"/>
            <a:ext cx="2133600" cy="369332"/>
          </a:xfrm>
          <a:prstGeom prst="rect">
            <a:avLst/>
          </a:prstGeom>
          <a:noFill/>
        </p:spPr>
        <p:txBody>
          <a:bodyPr wrap="square" rtlCol="0">
            <a:spAutoFit/>
          </a:bodyPr>
          <a:lstStyle/>
          <a:p>
            <a:pPr algn="ctr"/>
            <a:r>
              <a:rPr lang="en-US" dirty="0" smtClean="0"/>
              <a:t>Best Model Overall</a:t>
            </a:r>
            <a:endParaRPr lang="en-US" dirty="0"/>
          </a:p>
        </p:txBody>
      </p:sp>
      <p:cxnSp>
        <p:nvCxnSpPr>
          <p:cNvPr id="57" name="Straight Arrow Connector 56"/>
          <p:cNvCxnSpPr/>
          <p:nvPr/>
        </p:nvCxnSpPr>
        <p:spPr>
          <a:xfrm>
            <a:off x="5334000" y="1371600"/>
            <a:ext cx="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191000" y="1066800"/>
            <a:ext cx="2133600" cy="369332"/>
          </a:xfrm>
          <a:prstGeom prst="rect">
            <a:avLst/>
          </a:prstGeom>
          <a:noFill/>
        </p:spPr>
        <p:txBody>
          <a:bodyPr wrap="square" rtlCol="0">
            <a:spAutoFit/>
          </a:bodyPr>
          <a:lstStyle/>
          <a:p>
            <a:pPr algn="ctr"/>
            <a:r>
              <a:rPr lang="en-US" dirty="0" smtClean="0"/>
              <a:t>Best Model Overall</a:t>
            </a:r>
            <a:endParaRPr lang="en-US" dirty="0"/>
          </a:p>
        </p:txBody>
      </p:sp>
      <p:sp>
        <p:nvSpPr>
          <p:cNvPr id="21" name="Rectangle 20"/>
          <p:cNvSpPr/>
          <p:nvPr/>
        </p:nvSpPr>
        <p:spPr>
          <a:xfrm>
            <a:off x="0" y="3200400"/>
            <a:ext cx="9144000"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819400" y="3962400"/>
            <a:ext cx="3429000" cy="646331"/>
          </a:xfrm>
          <a:prstGeom prst="rect">
            <a:avLst/>
          </a:prstGeom>
          <a:noFill/>
        </p:spPr>
        <p:txBody>
          <a:bodyPr wrap="square" rtlCol="0">
            <a:spAutoFit/>
          </a:bodyPr>
          <a:lstStyle/>
          <a:p>
            <a:r>
              <a:rPr lang="en-US" dirty="0" smtClean="0"/>
              <a:t>22 Cohorts from 4 populations</a:t>
            </a:r>
          </a:p>
          <a:p>
            <a:r>
              <a:rPr lang="en-US" dirty="0" smtClean="0"/>
              <a:t>64 models variations/assumptions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up)">
                                      <p:cBhvr>
                                        <p:cTn id="16" dur="500"/>
                                        <p:tgtEl>
                                          <p:spTgt spid="3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up)">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wipe(down)">
                                      <p:cBhvr>
                                        <p:cTn id="25" dur="500"/>
                                        <p:tgtEl>
                                          <p:spTgt spid="56"/>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down)">
                                      <p:cBhvr>
                                        <p:cTn id="29" dur="500"/>
                                        <p:tgtEl>
                                          <p:spTgt spid="4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wipe(up)">
                                      <p:cBhvr>
                                        <p:cTn id="34" dur="500"/>
                                        <p:tgtEl>
                                          <p:spTgt spid="58"/>
                                        </p:tgtEl>
                                      </p:cBhvr>
                                    </p:animEffect>
                                  </p:childTnLst>
                                </p:cTn>
                              </p:par>
                              <p:par>
                                <p:cTn id="35" presetID="22" presetClass="entr" presetSubtype="1"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up)">
                                      <p:cBhvr>
                                        <p:cTn id="3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56" grpId="0"/>
      <p:bldP spid="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2013</a:t>
            </a:r>
            <a:endParaRPr lang="en-US" dirty="0"/>
          </a:p>
        </p:txBody>
      </p:sp>
      <p:sp>
        <p:nvSpPr>
          <p:cNvPr id="26" name="TextBox 25"/>
          <p:cNvSpPr txBox="1"/>
          <p:nvPr/>
        </p:nvSpPr>
        <p:spPr>
          <a:xfrm>
            <a:off x="4038600" y="5247382"/>
            <a:ext cx="5029200" cy="1077218"/>
          </a:xfrm>
          <a:prstGeom prst="rect">
            <a:avLst/>
          </a:prstGeom>
          <a:noFill/>
        </p:spPr>
        <p:txBody>
          <a:bodyPr wrap="square" rtlCol="0">
            <a:spAutoFit/>
          </a:bodyPr>
          <a:lstStyle/>
          <a:p>
            <a:pPr algn="ctr"/>
            <a:r>
              <a:rPr lang="en-US" sz="1600" dirty="0" smtClean="0"/>
              <a:t>Each matrix entry represents:</a:t>
            </a:r>
          </a:p>
          <a:p>
            <a:pPr algn="ctr"/>
            <a:r>
              <a:rPr lang="en-US" sz="1600" dirty="0" smtClean="0"/>
              <a:t>1000 individuals X  10 repetitions (X 10 time steps)</a:t>
            </a:r>
          </a:p>
          <a:p>
            <a:pPr algn="ctr"/>
            <a:r>
              <a:rPr lang="en-US" sz="1600" dirty="0" smtClean="0"/>
              <a:t>In this run 34 populations x 64 models </a:t>
            </a:r>
          </a:p>
          <a:p>
            <a:pPr algn="ctr"/>
            <a:r>
              <a:rPr lang="en-US" sz="1600" dirty="0" smtClean="0"/>
              <a:t>~ 20M parallel computations  ~ 2 weeks on 8 core machine</a:t>
            </a:r>
          </a:p>
        </p:txBody>
      </p:sp>
      <p:sp>
        <p:nvSpPr>
          <p:cNvPr id="35" name="TextBox 34"/>
          <p:cNvSpPr txBox="1"/>
          <p:nvPr/>
        </p:nvSpPr>
        <p:spPr>
          <a:xfrm>
            <a:off x="76200" y="5247382"/>
            <a:ext cx="3657600" cy="1077218"/>
          </a:xfrm>
          <a:prstGeom prst="rect">
            <a:avLst/>
          </a:prstGeom>
          <a:noFill/>
        </p:spPr>
        <p:txBody>
          <a:bodyPr wrap="square" rtlCol="0">
            <a:spAutoFit/>
          </a:bodyPr>
          <a:lstStyle/>
          <a:p>
            <a:pPr algn="ctr"/>
            <a:r>
              <a:rPr lang="en-US" sz="1600" dirty="0" smtClean="0"/>
              <a:t>Fitness score matrix compares </a:t>
            </a:r>
          </a:p>
          <a:p>
            <a:pPr algn="ctr"/>
            <a:r>
              <a:rPr lang="en-US" sz="1600" dirty="0" smtClean="0"/>
              <a:t>simulation result to reported trial results:</a:t>
            </a:r>
          </a:p>
          <a:p>
            <a:pPr algn="ctr"/>
            <a:r>
              <a:rPr lang="en-US" sz="1600" dirty="0" smtClean="0">
                <a:solidFill>
                  <a:srgbClr val="00B050"/>
                </a:solidFill>
              </a:rPr>
              <a:t>Green = good fit</a:t>
            </a:r>
            <a:r>
              <a:rPr lang="en-US" sz="1600" dirty="0" smtClean="0"/>
              <a:t>, </a:t>
            </a:r>
            <a:r>
              <a:rPr lang="en-US" sz="1600" dirty="0" smtClean="0">
                <a:solidFill>
                  <a:srgbClr val="FF0000"/>
                </a:solidFill>
              </a:rPr>
              <a:t>Red = bad fit</a:t>
            </a:r>
          </a:p>
          <a:p>
            <a:pPr algn="ctr"/>
            <a:r>
              <a:rPr lang="en-US" sz="1600" dirty="0" smtClean="0"/>
              <a:t>Rows = populations , Columns = models</a:t>
            </a:r>
          </a:p>
        </p:txBody>
      </p:sp>
      <p:graphicFrame>
        <p:nvGraphicFramePr>
          <p:cNvPr id="17" name="Table 16"/>
          <p:cNvGraphicFramePr>
            <a:graphicFrameLocks noGrp="1"/>
          </p:cNvGraphicFramePr>
          <p:nvPr/>
        </p:nvGraphicFramePr>
        <p:xfrm>
          <a:off x="228600" y="1524000"/>
          <a:ext cx="8660152" cy="3516767"/>
        </p:xfrm>
        <a:graphic>
          <a:graphicData uri="http://schemas.openxmlformats.org/drawingml/2006/table">
            <a:tbl>
              <a:tblPr/>
              <a:tblGrid>
                <a:gridCol w="456506"/>
                <a:gridCol w="719614"/>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tblGrid>
              <a:tr h="141686">
                <a:tc>
                  <a:txBody>
                    <a:bodyPr/>
                    <a:lstStyle/>
                    <a:p>
                      <a:pPr algn="l" fontAlgn="b"/>
                      <a:endParaRPr lang="en-US" sz="300" b="0" i="0" u="none" strike="noStrike" dirty="0">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latin typeface="Calibri"/>
                        </a:rPr>
                        <a:t>MODELS</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r>
              <a:tr h="44980">
                <a:tc rowSpan="10">
                  <a:txBody>
                    <a:bodyPr/>
                    <a:lstStyle/>
                    <a:p>
                      <a:pPr algn="ctr" fontAlgn="ctr"/>
                      <a:r>
                        <a:rPr lang="en-US" sz="500" b="1" i="0" u="none" strike="noStrike" dirty="0">
                          <a:solidFill>
                            <a:srgbClr val="000000"/>
                          </a:solidFill>
                          <a:latin typeface="Calibri"/>
                        </a:rPr>
                        <a:t>Model Characteristics</a:t>
                      </a:r>
                    </a:p>
                  </a:txBody>
                  <a:tcPr marL="2249" marR="2249" marT="224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latin typeface="Calibri"/>
                        </a:rPr>
                        <a:t>A1c changes</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BMI changes</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BP changes</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Lipid change</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Smoke changes</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MI Equation #</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Stroke Equation #</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CHD Death Equation #</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Stroke Death Equation #</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7229">
                <a:tc vMerge="1">
                  <a:txBody>
                    <a:bodyPr/>
                    <a:lstStyle/>
                    <a:p>
                      <a:endParaRPr lang="en-US"/>
                    </a:p>
                  </a:txBody>
                  <a:tcPr/>
                </a:tc>
                <a:tc>
                  <a:txBody>
                    <a:bodyPr/>
                    <a:lstStyle/>
                    <a:p>
                      <a:pPr algn="l" fontAlgn="b"/>
                      <a:r>
                        <a:rPr lang="en-US" sz="300" b="0" i="0" u="none" strike="noStrike">
                          <a:solidFill>
                            <a:srgbClr val="000000"/>
                          </a:solidFill>
                          <a:latin typeface="Calibri"/>
                        </a:rPr>
                        <a:t>Treatment Improvement Correction</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8696B"/>
                    </a:solidFill>
                  </a:tcPr>
                </a:tc>
              </a:tr>
              <a:tr h="270780">
                <a:tc>
                  <a:txBody>
                    <a:bodyPr/>
                    <a:lstStyle/>
                    <a:p>
                      <a:pPr algn="l" fontAlgn="b"/>
                      <a:endParaRPr lang="en-US" sz="300" b="1"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0">
                  <a:txBody>
                    <a:bodyPr/>
                    <a:lstStyle/>
                    <a:p>
                      <a:pPr algn="l" fontAlgn="b"/>
                      <a:r>
                        <a:rPr lang="en-US" sz="900" b="1" i="0" u="none" strike="noStrike">
                          <a:solidFill>
                            <a:srgbClr val="000000"/>
                          </a:solidFill>
                          <a:latin typeface="Calibri"/>
                        </a:rPr>
                        <a:t>FITNESS: LOW SCORE = GOOD FITNESS</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980">
                <a:tc rowSpan="3">
                  <a:txBody>
                    <a:bodyPr/>
                    <a:lstStyle/>
                    <a:p>
                      <a:pPr algn="ctr" fontAlgn="ctr"/>
                      <a:r>
                        <a:rPr lang="en-US" sz="500" b="1" i="0" u="none" strike="noStrike">
                          <a:solidFill>
                            <a:srgbClr val="000000"/>
                          </a:solidFill>
                          <a:latin typeface="Calibri"/>
                        </a:rPr>
                        <a:t>UKPDS</a:t>
                      </a:r>
                    </a:p>
                  </a:txBody>
                  <a:tcPr marL="2249" marR="2249" marT="224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latin typeface="Calibri"/>
                        </a:rPr>
                        <a:t>UKPDS33 Conventional</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300" b="0" i="0" u="none" strike="noStrike">
                          <a:solidFill>
                            <a:srgbClr val="000000"/>
                          </a:solidFill>
                          <a:latin typeface="Calibri"/>
                        </a:rPr>
                        <a:t>28.4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CE582"/>
                    </a:solidFill>
                  </a:tcPr>
                </a:tc>
                <a:tc>
                  <a:txBody>
                    <a:bodyPr/>
                    <a:lstStyle/>
                    <a:p>
                      <a:pPr algn="r" fontAlgn="b"/>
                      <a:r>
                        <a:rPr lang="en-US" sz="300" b="0" i="0" u="none" strike="noStrike">
                          <a:solidFill>
                            <a:srgbClr val="000000"/>
                          </a:solidFill>
                          <a:latin typeface="Calibri"/>
                        </a:rPr>
                        <a:t>23.7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4DE81"/>
                    </a:solidFill>
                  </a:tcPr>
                </a:tc>
                <a:tc>
                  <a:txBody>
                    <a:bodyPr/>
                    <a:lstStyle/>
                    <a:p>
                      <a:pPr algn="r" fontAlgn="b"/>
                      <a:r>
                        <a:rPr lang="en-US" sz="300" b="0" i="0" u="none" strike="noStrike">
                          <a:solidFill>
                            <a:srgbClr val="000000"/>
                          </a:solidFill>
                          <a:latin typeface="Calibri"/>
                        </a:rPr>
                        <a:t>25.2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CE081"/>
                    </a:solidFill>
                  </a:tcPr>
                </a:tc>
                <a:tc>
                  <a:txBody>
                    <a:bodyPr/>
                    <a:lstStyle/>
                    <a:p>
                      <a:pPr algn="r" fontAlgn="b"/>
                      <a:r>
                        <a:rPr lang="en-US" sz="300" b="0" i="0" u="none" strike="noStrike">
                          <a:solidFill>
                            <a:srgbClr val="000000"/>
                          </a:solidFill>
                          <a:latin typeface="Calibri"/>
                        </a:rPr>
                        <a:t>28.8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EE683"/>
                    </a:solidFill>
                  </a:tcPr>
                </a:tc>
                <a:tc>
                  <a:txBody>
                    <a:bodyPr/>
                    <a:lstStyle/>
                    <a:p>
                      <a:pPr algn="r" fontAlgn="b"/>
                      <a:r>
                        <a:rPr lang="en-US" sz="300" b="0" i="0" u="none" strike="noStrike">
                          <a:solidFill>
                            <a:srgbClr val="000000"/>
                          </a:solidFill>
                          <a:latin typeface="Calibri"/>
                        </a:rPr>
                        <a:t>27.0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5E382"/>
                    </a:solidFill>
                  </a:tcPr>
                </a:tc>
                <a:tc>
                  <a:txBody>
                    <a:bodyPr/>
                    <a:lstStyle/>
                    <a:p>
                      <a:pPr algn="r" fontAlgn="b"/>
                      <a:r>
                        <a:rPr lang="en-US" sz="300" b="0" i="0" u="none" strike="noStrike">
                          <a:solidFill>
                            <a:srgbClr val="000000"/>
                          </a:solidFill>
                          <a:latin typeface="Calibri"/>
                        </a:rPr>
                        <a:t>34.9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300" b="0" i="0" u="none" strike="noStrike">
                          <a:solidFill>
                            <a:srgbClr val="000000"/>
                          </a:solidFill>
                          <a:latin typeface="Calibri"/>
                        </a:rPr>
                        <a:t>25.3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CE182"/>
                    </a:solidFill>
                  </a:tcPr>
                </a:tc>
                <a:tc>
                  <a:txBody>
                    <a:bodyPr/>
                    <a:lstStyle/>
                    <a:p>
                      <a:pPr algn="r" fontAlgn="b"/>
                      <a:r>
                        <a:rPr lang="en-US" sz="300" b="0" i="0" u="none" strike="noStrike">
                          <a:solidFill>
                            <a:srgbClr val="000000"/>
                          </a:solidFill>
                          <a:latin typeface="Calibri"/>
                        </a:rPr>
                        <a:t>31.2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AE983"/>
                    </a:solidFill>
                  </a:tcPr>
                </a:tc>
                <a:tc>
                  <a:txBody>
                    <a:bodyPr/>
                    <a:lstStyle/>
                    <a:p>
                      <a:pPr algn="r" fontAlgn="b"/>
                      <a:r>
                        <a:rPr lang="en-US" sz="300" b="0" i="0" u="none" strike="noStrike">
                          <a:solidFill>
                            <a:srgbClr val="000000"/>
                          </a:solidFill>
                          <a:latin typeface="Calibri"/>
                        </a:rPr>
                        <a:t>40.0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300" b="0" i="0" u="none" strike="noStrike">
                          <a:solidFill>
                            <a:srgbClr val="000000"/>
                          </a:solidFill>
                          <a:latin typeface="Calibri"/>
                        </a:rPr>
                        <a:t>27.6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8E482"/>
                    </a:solidFill>
                  </a:tcPr>
                </a:tc>
                <a:tc>
                  <a:txBody>
                    <a:bodyPr/>
                    <a:lstStyle/>
                    <a:p>
                      <a:pPr algn="r" fontAlgn="b"/>
                      <a:r>
                        <a:rPr lang="en-US" sz="300" b="0" i="0" u="none" strike="noStrike">
                          <a:solidFill>
                            <a:srgbClr val="000000"/>
                          </a:solidFill>
                          <a:latin typeface="Calibri"/>
                        </a:rPr>
                        <a:t>37.8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300" b="0" i="0" u="none" strike="noStrike">
                          <a:solidFill>
                            <a:srgbClr val="000000"/>
                          </a:solidFill>
                          <a:latin typeface="Calibri"/>
                        </a:rPr>
                        <a:t>32.2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EA83"/>
                    </a:solidFill>
                  </a:tcPr>
                </a:tc>
                <a:tc>
                  <a:txBody>
                    <a:bodyPr/>
                    <a:lstStyle/>
                    <a:p>
                      <a:pPr algn="r" fontAlgn="b"/>
                      <a:r>
                        <a:rPr lang="en-US" sz="300" b="0" i="0" u="none" strike="noStrike">
                          <a:solidFill>
                            <a:srgbClr val="000000"/>
                          </a:solidFill>
                          <a:latin typeface="Calibri"/>
                        </a:rPr>
                        <a:t>39.2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300" b="0" i="0" u="none" strike="noStrike">
                          <a:solidFill>
                            <a:srgbClr val="000000"/>
                          </a:solidFill>
                          <a:latin typeface="Calibri"/>
                        </a:rPr>
                        <a:t>35.4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300" b="0" i="0" u="none" strike="noStrike">
                          <a:solidFill>
                            <a:srgbClr val="000000"/>
                          </a:solidFill>
                          <a:latin typeface="Calibri"/>
                        </a:rPr>
                        <a:t>40.4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483"/>
                    </a:solidFill>
                  </a:tcPr>
                </a:tc>
                <a:tc>
                  <a:txBody>
                    <a:bodyPr/>
                    <a:lstStyle/>
                    <a:p>
                      <a:pPr algn="r" fontAlgn="b"/>
                      <a:r>
                        <a:rPr lang="en-US" sz="300" b="0" i="0" u="none" strike="noStrike">
                          <a:solidFill>
                            <a:srgbClr val="000000"/>
                          </a:solidFill>
                          <a:latin typeface="Calibri"/>
                        </a:rPr>
                        <a:t>32.6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300" b="0" i="0" u="none" strike="noStrike">
                          <a:solidFill>
                            <a:srgbClr val="000000"/>
                          </a:solidFill>
                          <a:latin typeface="Calibri"/>
                        </a:rPr>
                        <a:t>38.2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683"/>
                    </a:solidFill>
                  </a:tcPr>
                </a:tc>
                <a:tc>
                  <a:txBody>
                    <a:bodyPr/>
                    <a:lstStyle/>
                    <a:p>
                      <a:pPr algn="r" fontAlgn="b"/>
                      <a:r>
                        <a:rPr lang="en-US" sz="300" b="0" i="0" u="none" strike="noStrike">
                          <a:solidFill>
                            <a:srgbClr val="000000"/>
                          </a:solidFill>
                          <a:latin typeface="Calibri"/>
                        </a:rPr>
                        <a:t>33.9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A84"/>
                    </a:solidFill>
                  </a:tcPr>
                </a:tc>
                <a:tc>
                  <a:txBody>
                    <a:bodyPr/>
                    <a:lstStyle/>
                    <a:p>
                      <a:pPr algn="r" fontAlgn="b"/>
                      <a:r>
                        <a:rPr lang="en-US" sz="300" b="0" i="0" u="none" strike="noStrike">
                          <a:solidFill>
                            <a:srgbClr val="000000"/>
                          </a:solidFill>
                          <a:latin typeface="Calibri"/>
                        </a:rPr>
                        <a:t>41.1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483"/>
                    </a:solidFill>
                  </a:tcPr>
                </a:tc>
                <a:tc>
                  <a:txBody>
                    <a:bodyPr/>
                    <a:lstStyle/>
                    <a:p>
                      <a:pPr algn="r" fontAlgn="b"/>
                      <a:r>
                        <a:rPr lang="en-US" sz="300" b="0" i="0" u="none" strike="noStrike">
                          <a:solidFill>
                            <a:srgbClr val="000000"/>
                          </a:solidFill>
                          <a:latin typeface="Calibri"/>
                        </a:rPr>
                        <a:t>39.0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683"/>
                    </a:solidFill>
                  </a:tcPr>
                </a:tc>
                <a:tc>
                  <a:txBody>
                    <a:bodyPr/>
                    <a:lstStyle/>
                    <a:p>
                      <a:pPr algn="r" fontAlgn="b"/>
                      <a:r>
                        <a:rPr lang="en-US" sz="300" b="0" i="0" u="none" strike="noStrike">
                          <a:solidFill>
                            <a:srgbClr val="000000"/>
                          </a:solidFill>
                          <a:latin typeface="Calibri"/>
                        </a:rPr>
                        <a:t>38.5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683"/>
                    </a:solidFill>
                  </a:tcPr>
                </a:tc>
                <a:tc>
                  <a:txBody>
                    <a:bodyPr/>
                    <a:lstStyle/>
                    <a:p>
                      <a:pPr algn="r" fontAlgn="b"/>
                      <a:r>
                        <a:rPr lang="en-US" sz="300" b="0" i="0" u="none" strike="noStrike">
                          <a:solidFill>
                            <a:srgbClr val="000000"/>
                          </a:solidFill>
                          <a:latin typeface="Calibri"/>
                        </a:rPr>
                        <a:t>39.0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683"/>
                    </a:solidFill>
                  </a:tcPr>
                </a:tc>
                <a:tc>
                  <a:txBody>
                    <a:bodyPr/>
                    <a:lstStyle/>
                    <a:p>
                      <a:pPr algn="r" fontAlgn="b"/>
                      <a:r>
                        <a:rPr lang="en-US" sz="300" b="0" i="0" u="none" strike="noStrike">
                          <a:solidFill>
                            <a:srgbClr val="000000"/>
                          </a:solidFill>
                          <a:latin typeface="Calibri"/>
                        </a:rPr>
                        <a:t>40.7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483"/>
                    </a:solidFill>
                  </a:tcPr>
                </a:tc>
                <a:tc>
                  <a:txBody>
                    <a:bodyPr/>
                    <a:lstStyle/>
                    <a:p>
                      <a:pPr algn="r" fontAlgn="b"/>
                      <a:r>
                        <a:rPr lang="en-US" sz="300" b="0" i="0" u="none" strike="noStrike">
                          <a:solidFill>
                            <a:srgbClr val="000000"/>
                          </a:solidFill>
                          <a:latin typeface="Calibri"/>
                        </a:rPr>
                        <a:t>33.1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300" b="0" i="0" u="none" strike="noStrike">
                          <a:solidFill>
                            <a:srgbClr val="000000"/>
                          </a:solidFill>
                          <a:latin typeface="Calibri"/>
                        </a:rPr>
                        <a:t>37.9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300" b="0" i="0" u="none" strike="noStrike">
                          <a:solidFill>
                            <a:srgbClr val="000000"/>
                          </a:solidFill>
                          <a:latin typeface="Calibri"/>
                        </a:rPr>
                        <a:t>21.6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ADB80"/>
                    </a:solidFill>
                  </a:tcPr>
                </a:tc>
                <a:tc>
                  <a:txBody>
                    <a:bodyPr/>
                    <a:lstStyle/>
                    <a:p>
                      <a:pPr algn="r" fontAlgn="b"/>
                      <a:r>
                        <a:rPr lang="en-US" sz="300" b="0" i="0" u="none" strike="noStrike">
                          <a:solidFill>
                            <a:srgbClr val="000000"/>
                          </a:solidFill>
                          <a:latin typeface="Calibri"/>
                        </a:rPr>
                        <a:t>33.4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A84"/>
                    </a:solidFill>
                  </a:tcPr>
                </a:tc>
                <a:tc>
                  <a:txBody>
                    <a:bodyPr/>
                    <a:lstStyle/>
                    <a:p>
                      <a:pPr algn="r" fontAlgn="b"/>
                      <a:r>
                        <a:rPr lang="en-US" sz="300" b="0" i="0" u="none" strike="noStrike">
                          <a:solidFill>
                            <a:srgbClr val="000000"/>
                          </a:solidFill>
                          <a:latin typeface="Calibri"/>
                        </a:rPr>
                        <a:t>30.0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3E783"/>
                    </a:solidFill>
                  </a:tcPr>
                </a:tc>
                <a:tc>
                  <a:txBody>
                    <a:bodyPr/>
                    <a:lstStyle/>
                    <a:p>
                      <a:pPr algn="r" fontAlgn="b"/>
                      <a:r>
                        <a:rPr lang="en-US" sz="300" b="0" i="0" u="none" strike="noStrike">
                          <a:solidFill>
                            <a:srgbClr val="000000"/>
                          </a:solidFill>
                          <a:latin typeface="Calibri"/>
                        </a:rPr>
                        <a:t>34.3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A84"/>
                    </a:solidFill>
                  </a:tcPr>
                </a:tc>
                <a:tc>
                  <a:txBody>
                    <a:bodyPr/>
                    <a:lstStyle/>
                    <a:p>
                      <a:pPr algn="r" fontAlgn="b"/>
                      <a:r>
                        <a:rPr lang="en-US" sz="300" b="0" i="0" u="none" strike="noStrike">
                          <a:solidFill>
                            <a:srgbClr val="000000"/>
                          </a:solidFill>
                          <a:latin typeface="Calibri"/>
                        </a:rPr>
                        <a:t>35.3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300" b="0" i="0" u="none" strike="noStrike">
                          <a:solidFill>
                            <a:srgbClr val="000000"/>
                          </a:solidFill>
                          <a:latin typeface="Calibri"/>
                        </a:rPr>
                        <a:t>32.7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300" b="0" i="0" u="none" strike="noStrike">
                          <a:solidFill>
                            <a:srgbClr val="000000"/>
                          </a:solidFill>
                          <a:latin typeface="Calibri"/>
                        </a:rPr>
                        <a:t>30.5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6E883"/>
                    </a:solidFill>
                  </a:tcPr>
                </a:tc>
                <a:tc>
                  <a:txBody>
                    <a:bodyPr/>
                    <a:lstStyle/>
                    <a:p>
                      <a:pPr algn="r" fontAlgn="b"/>
                      <a:r>
                        <a:rPr lang="en-US" sz="300" b="0" i="0" u="none" strike="noStrike">
                          <a:solidFill>
                            <a:srgbClr val="000000"/>
                          </a:solidFill>
                          <a:latin typeface="Calibri"/>
                        </a:rPr>
                        <a:t>26.7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3E382"/>
                    </a:solidFill>
                  </a:tcPr>
                </a:tc>
                <a:tc>
                  <a:txBody>
                    <a:bodyPr/>
                    <a:lstStyle/>
                    <a:p>
                      <a:pPr algn="r" fontAlgn="b"/>
                      <a:r>
                        <a:rPr lang="en-US" sz="300" b="0" i="0" u="none" strike="noStrike">
                          <a:solidFill>
                            <a:srgbClr val="000000"/>
                          </a:solidFill>
                          <a:latin typeface="Calibri"/>
                        </a:rPr>
                        <a:t>24.0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6DF81"/>
                    </a:solidFill>
                  </a:tcPr>
                </a:tc>
                <a:tc>
                  <a:txBody>
                    <a:bodyPr/>
                    <a:lstStyle/>
                    <a:p>
                      <a:pPr algn="r" fontAlgn="b"/>
                      <a:r>
                        <a:rPr lang="en-US" sz="300" b="0" i="0" u="none" strike="noStrike">
                          <a:solidFill>
                            <a:srgbClr val="000000"/>
                          </a:solidFill>
                          <a:latin typeface="Calibri"/>
                        </a:rPr>
                        <a:t>25.6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DE182"/>
                    </a:solidFill>
                  </a:tcPr>
                </a:tc>
                <a:tc>
                  <a:txBody>
                    <a:bodyPr/>
                    <a:lstStyle/>
                    <a:p>
                      <a:pPr algn="r" fontAlgn="b"/>
                      <a:r>
                        <a:rPr lang="en-US" sz="300" b="0" i="0" u="none" strike="noStrike">
                          <a:solidFill>
                            <a:srgbClr val="000000"/>
                          </a:solidFill>
                          <a:latin typeface="Calibri"/>
                        </a:rPr>
                        <a:t>31.0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9E983"/>
                    </a:solidFill>
                  </a:tcPr>
                </a:tc>
                <a:tc>
                  <a:txBody>
                    <a:bodyPr/>
                    <a:lstStyle/>
                    <a:p>
                      <a:pPr algn="r" fontAlgn="b"/>
                      <a:r>
                        <a:rPr lang="en-US" sz="300" b="0" i="0" u="none" strike="noStrike">
                          <a:solidFill>
                            <a:srgbClr val="000000"/>
                          </a:solidFill>
                          <a:latin typeface="Calibri"/>
                        </a:rPr>
                        <a:t>23.3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2DE81"/>
                    </a:solidFill>
                  </a:tcPr>
                </a:tc>
                <a:tc>
                  <a:txBody>
                    <a:bodyPr/>
                    <a:lstStyle/>
                    <a:p>
                      <a:pPr algn="r" fontAlgn="b"/>
                      <a:r>
                        <a:rPr lang="en-US" sz="300" b="0" i="0" u="none" strike="noStrike">
                          <a:solidFill>
                            <a:srgbClr val="000000"/>
                          </a:solidFill>
                          <a:latin typeface="Calibri"/>
                        </a:rPr>
                        <a:t>34.1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A84"/>
                    </a:solidFill>
                  </a:tcPr>
                </a:tc>
                <a:tc>
                  <a:txBody>
                    <a:bodyPr/>
                    <a:lstStyle/>
                    <a:p>
                      <a:pPr algn="r" fontAlgn="b"/>
                      <a:r>
                        <a:rPr lang="en-US" sz="300" b="0" i="0" u="none" strike="noStrike">
                          <a:solidFill>
                            <a:srgbClr val="000000"/>
                          </a:solidFill>
                          <a:latin typeface="Calibri"/>
                        </a:rPr>
                        <a:t>27.5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7E482"/>
                    </a:solidFill>
                  </a:tcPr>
                </a:tc>
                <a:tc>
                  <a:txBody>
                    <a:bodyPr/>
                    <a:lstStyle/>
                    <a:p>
                      <a:pPr algn="r" fontAlgn="b"/>
                      <a:r>
                        <a:rPr lang="en-US" sz="300" b="0" i="0" u="none" strike="noStrike">
                          <a:solidFill>
                            <a:srgbClr val="000000"/>
                          </a:solidFill>
                          <a:latin typeface="Calibri"/>
                        </a:rPr>
                        <a:t>32.6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300" b="0" i="0" u="none" strike="noStrike">
                          <a:solidFill>
                            <a:srgbClr val="000000"/>
                          </a:solidFill>
                          <a:latin typeface="Calibri"/>
                        </a:rPr>
                        <a:t>39.8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300" b="0" i="0" u="none" strike="noStrike">
                          <a:solidFill>
                            <a:srgbClr val="000000"/>
                          </a:solidFill>
                          <a:latin typeface="Calibri"/>
                        </a:rPr>
                        <a:t>26.2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1E282"/>
                    </a:solidFill>
                  </a:tcPr>
                </a:tc>
                <a:tc>
                  <a:txBody>
                    <a:bodyPr/>
                    <a:lstStyle/>
                    <a:p>
                      <a:pPr algn="r" fontAlgn="b"/>
                      <a:r>
                        <a:rPr lang="en-US" sz="300" b="0" i="0" u="none" strike="noStrike">
                          <a:solidFill>
                            <a:srgbClr val="000000"/>
                          </a:solidFill>
                          <a:latin typeface="Calibri"/>
                        </a:rPr>
                        <a:t>43.2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283"/>
                    </a:solidFill>
                  </a:tcPr>
                </a:tc>
                <a:tc>
                  <a:txBody>
                    <a:bodyPr/>
                    <a:lstStyle/>
                    <a:p>
                      <a:pPr algn="r" fontAlgn="b"/>
                      <a:r>
                        <a:rPr lang="en-US" sz="300" b="0" i="0" u="none" strike="noStrike">
                          <a:solidFill>
                            <a:srgbClr val="000000"/>
                          </a:solidFill>
                          <a:latin typeface="Calibri"/>
                        </a:rPr>
                        <a:t>31.8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CEA83"/>
                    </a:solidFill>
                  </a:tcPr>
                </a:tc>
                <a:tc>
                  <a:txBody>
                    <a:bodyPr/>
                    <a:lstStyle/>
                    <a:p>
                      <a:pPr algn="r" fontAlgn="b"/>
                      <a:r>
                        <a:rPr lang="en-US" sz="300" b="0" i="0" u="none" strike="noStrike">
                          <a:solidFill>
                            <a:srgbClr val="000000"/>
                          </a:solidFill>
                          <a:latin typeface="Calibri"/>
                        </a:rPr>
                        <a:t>40.6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483"/>
                    </a:solidFill>
                  </a:tcPr>
                </a:tc>
                <a:tc>
                  <a:txBody>
                    <a:bodyPr/>
                    <a:lstStyle/>
                    <a:p>
                      <a:pPr algn="r" fontAlgn="b"/>
                      <a:r>
                        <a:rPr lang="en-US" sz="300" b="0" i="0" u="none" strike="noStrike">
                          <a:solidFill>
                            <a:srgbClr val="000000"/>
                          </a:solidFill>
                          <a:latin typeface="Calibri"/>
                        </a:rPr>
                        <a:t>33.5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A84"/>
                    </a:solidFill>
                  </a:tcPr>
                </a:tc>
                <a:tc>
                  <a:txBody>
                    <a:bodyPr/>
                    <a:lstStyle/>
                    <a:p>
                      <a:pPr algn="r" fontAlgn="b"/>
                      <a:r>
                        <a:rPr lang="en-US" sz="300" b="0" i="0" u="none" strike="noStrike">
                          <a:solidFill>
                            <a:srgbClr val="000000"/>
                          </a:solidFill>
                          <a:latin typeface="Calibri"/>
                        </a:rPr>
                        <a:t>41.4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483"/>
                    </a:solidFill>
                  </a:tcPr>
                </a:tc>
                <a:tc>
                  <a:txBody>
                    <a:bodyPr/>
                    <a:lstStyle/>
                    <a:p>
                      <a:pPr algn="r" fontAlgn="b"/>
                      <a:r>
                        <a:rPr lang="en-US" sz="300" b="0" i="0" u="none" strike="noStrike">
                          <a:solidFill>
                            <a:srgbClr val="000000"/>
                          </a:solidFill>
                          <a:latin typeface="Calibri"/>
                        </a:rPr>
                        <a:t>30.7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7E883"/>
                    </a:solidFill>
                  </a:tcPr>
                </a:tc>
                <a:tc>
                  <a:txBody>
                    <a:bodyPr/>
                    <a:lstStyle/>
                    <a:p>
                      <a:pPr algn="r" fontAlgn="b"/>
                      <a:r>
                        <a:rPr lang="en-US" sz="300" b="0" i="0" u="none" strike="noStrike">
                          <a:solidFill>
                            <a:srgbClr val="000000"/>
                          </a:solidFill>
                          <a:latin typeface="Calibri"/>
                        </a:rPr>
                        <a:t>39.4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300" b="0" i="0" u="none" strike="noStrike">
                          <a:solidFill>
                            <a:srgbClr val="000000"/>
                          </a:solidFill>
                          <a:latin typeface="Calibri"/>
                        </a:rPr>
                        <a:t>32.5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300" b="0" i="0" u="none" strike="noStrike">
                          <a:solidFill>
                            <a:srgbClr val="000000"/>
                          </a:solidFill>
                          <a:latin typeface="Calibri"/>
                        </a:rPr>
                        <a:t>36.6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884"/>
                    </a:solidFill>
                  </a:tcPr>
                </a:tc>
                <a:tc>
                  <a:txBody>
                    <a:bodyPr/>
                    <a:lstStyle/>
                    <a:p>
                      <a:pPr algn="r" fontAlgn="b"/>
                      <a:r>
                        <a:rPr lang="en-US" sz="300" b="0" i="0" u="none" strike="noStrike">
                          <a:solidFill>
                            <a:srgbClr val="000000"/>
                          </a:solidFill>
                          <a:latin typeface="Calibri"/>
                        </a:rPr>
                        <a:t>35.9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884"/>
                    </a:solidFill>
                  </a:tcPr>
                </a:tc>
                <a:tc>
                  <a:txBody>
                    <a:bodyPr/>
                    <a:lstStyle/>
                    <a:p>
                      <a:pPr algn="r" fontAlgn="b"/>
                      <a:r>
                        <a:rPr lang="en-US" sz="300" b="0" i="0" u="none" strike="noStrike">
                          <a:solidFill>
                            <a:srgbClr val="000000"/>
                          </a:solidFill>
                          <a:latin typeface="Calibri"/>
                        </a:rPr>
                        <a:t>37.8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300" b="0" i="0" u="none" strike="noStrike">
                          <a:solidFill>
                            <a:srgbClr val="000000"/>
                          </a:solidFill>
                          <a:latin typeface="Calibri"/>
                        </a:rPr>
                        <a:t>41.8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383"/>
                    </a:solidFill>
                  </a:tcPr>
                </a:tc>
                <a:tc>
                  <a:txBody>
                    <a:bodyPr/>
                    <a:lstStyle/>
                    <a:p>
                      <a:pPr algn="r" fontAlgn="b"/>
                      <a:r>
                        <a:rPr lang="en-US" sz="300" b="0" i="0" u="none" strike="noStrike">
                          <a:solidFill>
                            <a:srgbClr val="000000"/>
                          </a:solidFill>
                          <a:latin typeface="Calibri"/>
                        </a:rPr>
                        <a:t>40.4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483"/>
                    </a:solidFill>
                  </a:tcPr>
                </a:tc>
                <a:tc>
                  <a:txBody>
                    <a:bodyPr/>
                    <a:lstStyle/>
                    <a:p>
                      <a:pPr algn="r" fontAlgn="b"/>
                      <a:r>
                        <a:rPr lang="en-US" sz="300" b="0" i="0" u="none" strike="noStrike">
                          <a:solidFill>
                            <a:srgbClr val="000000"/>
                          </a:solidFill>
                          <a:latin typeface="Calibri"/>
                        </a:rPr>
                        <a:t>38.3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683"/>
                    </a:solidFill>
                  </a:tcPr>
                </a:tc>
                <a:tc>
                  <a:txBody>
                    <a:bodyPr/>
                    <a:lstStyle/>
                    <a:p>
                      <a:pPr algn="r" fontAlgn="b"/>
                      <a:r>
                        <a:rPr lang="en-US" sz="300" b="0" i="0" u="none" strike="noStrike">
                          <a:solidFill>
                            <a:srgbClr val="000000"/>
                          </a:solidFill>
                          <a:latin typeface="Calibri"/>
                        </a:rPr>
                        <a:t>36.0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884"/>
                    </a:solidFill>
                  </a:tcPr>
                </a:tc>
                <a:tc>
                  <a:txBody>
                    <a:bodyPr/>
                    <a:lstStyle/>
                    <a:p>
                      <a:pPr algn="r" fontAlgn="b"/>
                      <a:r>
                        <a:rPr lang="en-US" sz="300" b="0" i="0" u="none" strike="noStrike">
                          <a:solidFill>
                            <a:srgbClr val="000000"/>
                          </a:solidFill>
                          <a:latin typeface="Calibri"/>
                        </a:rPr>
                        <a:t>21.5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9DB80"/>
                    </a:solidFill>
                  </a:tcPr>
                </a:tc>
                <a:tc>
                  <a:txBody>
                    <a:bodyPr/>
                    <a:lstStyle/>
                    <a:p>
                      <a:pPr algn="r" fontAlgn="b"/>
                      <a:r>
                        <a:rPr lang="en-US" sz="300" b="0" i="0" u="none" strike="noStrike">
                          <a:solidFill>
                            <a:srgbClr val="000000"/>
                          </a:solidFill>
                          <a:latin typeface="Calibri"/>
                        </a:rPr>
                        <a:t>35.5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300" b="0" i="0" u="none" strike="noStrike">
                          <a:solidFill>
                            <a:srgbClr val="000000"/>
                          </a:solidFill>
                          <a:latin typeface="Calibri"/>
                        </a:rPr>
                        <a:t>30.4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5E883"/>
                    </a:solidFill>
                  </a:tcPr>
                </a:tc>
                <a:tc>
                  <a:txBody>
                    <a:bodyPr/>
                    <a:lstStyle/>
                    <a:p>
                      <a:pPr algn="r" fontAlgn="b"/>
                      <a:r>
                        <a:rPr lang="en-US" sz="300" b="0" i="0" u="none" strike="noStrike">
                          <a:solidFill>
                            <a:srgbClr val="000000"/>
                          </a:solidFill>
                          <a:latin typeface="Calibri"/>
                        </a:rPr>
                        <a:t>35.0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300" b="0" i="0" u="none" strike="noStrike">
                          <a:solidFill>
                            <a:srgbClr val="000000"/>
                          </a:solidFill>
                          <a:latin typeface="Calibri"/>
                        </a:rPr>
                        <a:t>34.1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A84"/>
                    </a:solidFill>
                  </a:tcPr>
                </a:tc>
                <a:tc>
                  <a:txBody>
                    <a:bodyPr/>
                    <a:lstStyle/>
                    <a:p>
                      <a:pPr algn="r" fontAlgn="b"/>
                      <a:r>
                        <a:rPr lang="en-US" sz="300" b="0" i="0" u="none" strike="noStrike">
                          <a:solidFill>
                            <a:srgbClr val="000000"/>
                          </a:solidFill>
                          <a:latin typeface="Calibri"/>
                        </a:rPr>
                        <a:t>36.0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884"/>
                    </a:solidFill>
                  </a:tcPr>
                </a:tc>
                <a:tc>
                  <a:txBody>
                    <a:bodyPr/>
                    <a:lstStyle/>
                    <a:p>
                      <a:pPr algn="r" fontAlgn="b"/>
                      <a:r>
                        <a:rPr lang="en-US" sz="300" b="0" i="0" u="none" strike="noStrike">
                          <a:solidFill>
                            <a:srgbClr val="000000"/>
                          </a:solidFill>
                          <a:latin typeface="Calibri"/>
                        </a:rPr>
                        <a:t>29.3</a:t>
                      </a:r>
                    </a:p>
                  </a:txBody>
                  <a:tcPr marL="2249" marR="2249" marT="224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0E683"/>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UKPDS33 Intensive</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21.6</a:t>
                      </a:r>
                    </a:p>
                  </a:txBody>
                  <a:tcPr marL="2249" marR="2249" marT="2249"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23.2</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26.8</a:t>
                      </a:r>
                    </a:p>
                  </a:txBody>
                  <a:tcPr marL="2249" marR="2249" marT="2249"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22.6</a:t>
                      </a:r>
                    </a:p>
                  </a:txBody>
                  <a:tcPr marL="2249" marR="2249" marT="2249"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29.0</a:t>
                      </a:r>
                    </a:p>
                  </a:txBody>
                  <a:tcPr marL="2249" marR="2249" marT="2249"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21.5</a:t>
                      </a:r>
                    </a:p>
                  </a:txBody>
                  <a:tcPr marL="2249" marR="2249" marT="2249"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29.1</a:t>
                      </a:r>
                    </a:p>
                  </a:txBody>
                  <a:tcPr marL="2249" marR="2249" marT="2249"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36.7</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33.1</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33.1</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36.0</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33.3</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36.3</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35.4</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34.7</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34.3</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42.7</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33.8</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45.8</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31.8</a:t>
                      </a:r>
                    </a:p>
                  </a:txBody>
                  <a:tcPr marL="2249" marR="2249" marT="2249"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46.2</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30.6</a:t>
                      </a:r>
                    </a:p>
                  </a:txBody>
                  <a:tcPr marL="2249" marR="2249" marT="2249"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43.2</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43.8</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21.8</a:t>
                      </a:r>
                    </a:p>
                  </a:txBody>
                  <a:tcPr marL="2249" marR="2249" marT="2249"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43.1</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27.9</a:t>
                      </a:r>
                    </a:p>
                  </a:txBody>
                  <a:tcPr marL="2249" marR="2249" marT="2249"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47.7</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28.5</a:t>
                      </a:r>
                    </a:p>
                  </a:txBody>
                  <a:tcPr marL="2249" marR="2249" marT="2249"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41.3</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28.9</a:t>
                      </a:r>
                    </a:p>
                  </a:txBody>
                  <a:tcPr marL="2249" marR="2249" marT="2249"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23.2</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22.5</a:t>
                      </a:r>
                    </a:p>
                  </a:txBody>
                  <a:tcPr marL="2249" marR="2249" marT="2249"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25.8</a:t>
                      </a:r>
                    </a:p>
                  </a:txBody>
                  <a:tcPr marL="2249" marR="2249" marT="2249"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23.8</a:t>
                      </a:r>
                    </a:p>
                  </a:txBody>
                  <a:tcPr marL="2249" marR="2249" marT="2249"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29.8</a:t>
                      </a:r>
                    </a:p>
                  </a:txBody>
                  <a:tcPr marL="2249" marR="2249" marT="2249"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22.4</a:t>
                      </a:r>
                    </a:p>
                  </a:txBody>
                  <a:tcPr marL="2249" marR="2249" marT="2249"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27.9</a:t>
                      </a:r>
                    </a:p>
                  </a:txBody>
                  <a:tcPr marL="2249" marR="2249" marT="2249"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34.7</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32.6</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33.4</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35.4</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33.9</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41.1</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36.2</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34.6</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31.2</a:t>
                      </a:r>
                    </a:p>
                  </a:txBody>
                  <a:tcPr marL="2249" marR="2249" marT="2249"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40.1</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34.1</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44.1</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32.1</a:t>
                      </a:r>
                    </a:p>
                  </a:txBody>
                  <a:tcPr marL="2249" marR="2249" marT="2249"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43.8</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30.8</a:t>
                      </a:r>
                    </a:p>
                  </a:txBody>
                  <a:tcPr marL="2249" marR="2249" marT="2249" marB="0" anchor="b">
                    <a:lnL>
                      <a:noFill/>
                    </a:lnL>
                    <a:lnR>
                      <a:noFill/>
                    </a:lnR>
                    <a:lnT>
                      <a:noFill/>
                    </a:lnT>
                    <a:lnB>
                      <a:noFill/>
                    </a:lnB>
                    <a:solidFill>
                      <a:srgbClr val="F8E883"/>
                    </a:solidFill>
                  </a:tcPr>
                </a:tc>
                <a:tc>
                  <a:txBody>
                    <a:bodyPr/>
                    <a:lstStyle/>
                    <a:p>
                      <a:pPr algn="r" fontAlgn="b"/>
                      <a:r>
                        <a:rPr lang="en-US" sz="300" b="0" i="0" u="none" strike="noStrike">
                          <a:solidFill>
                            <a:srgbClr val="000000"/>
                          </a:solidFill>
                          <a:latin typeface="Calibri"/>
                        </a:rPr>
                        <a:t>43.4</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46.4</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23.0</a:t>
                      </a:r>
                    </a:p>
                  </a:txBody>
                  <a:tcPr marL="2249" marR="2249" marT="2249"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43.3</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28.1</a:t>
                      </a:r>
                    </a:p>
                  </a:txBody>
                  <a:tcPr marL="2249" marR="2249" marT="2249"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44.3</a:t>
                      </a:r>
                    </a:p>
                  </a:txBody>
                  <a:tcPr marL="2249" marR="2249" marT="2249"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29.8</a:t>
                      </a:r>
                    </a:p>
                  </a:txBody>
                  <a:tcPr marL="2249" marR="2249" marT="2249"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43.2</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28.2</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EAE582"/>
                    </a:solidFill>
                  </a:tcPr>
                </a:tc>
              </a:tr>
              <a:tr h="47229">
                <a:tc vMerge="1">
                  <a:txBody>
                    <a:bodyPr/>
                    <a:lstStyle/>
                    <a:p>
                      <a:endParaRPr lang="en-US"/>
                    </a:p>
                  </a:txBody>
                  <a:tcPr/>
                </a:tc>
                <a:tc>
                  <a:txBody>
                    <a:bodyPr/>
                    <a:lstStyle/>
                    <a:p>
                      <a:pPr algn="l" fontAlgn="b"/>
                      <a:r>
                        <a:rPr lang="en-US" sz="300" b="0" i="0" u="none" strike="noStrike">
                          <a:solidFill>
                            <a:srgbClr val="000000"/>
                          </a:solidFill>
                          <a:latin typeface="Calibri"/>
                        </a:rPr>
                        <a:t>UKPDS33 Full</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300" b="0" i="0" u="none" strike="noStrike">
                          <a:solidFill>
                            <a:srgbClr val="000000"/>
                          </a:solidFill>
                          <a:latin typeface="Calibri"/>
                        </a:rPr>
                        <a:t>24.1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D6DF81"/>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CDDC81"/>
                    </a:solidFill>
                  </a:tcPr>
                </a:tc>
                <a:tc>
                  <a:txBody>
                    <a:bodyPr/>
                    <a:lstStyle/>
                    <a:p>
                      <a:pPr algn="r" fontAlgn="b"/>
                      <a:r>
                        <a:rPr lang="en-US" sz="300" b="0" i="0" u="none" strike="noStrike">
                          <a:solidFill>
                            <a:srgbClr val="000000"/>
                          </a:solidFill>
                          <a:latin typeface="Calibri"/>
                        </a:rPr>
                        <a:t>23.7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D4DE81"/>
                    </a:solidFill>
                  </a:tcPr>
                </a:tc>
                <a:tc>
                  <a:txBody>
                    <a:bodyPr/>
                    <a:lstStyle/>
                    <a:p>
                      <a:pPr algn="r" fontAlgn="b"/>
                      <a:r>
                        <a:rPr lang="en-US" sz="300" b="0" i="0" u="none" strike="noStrike">
                          <a:solidFill>
                            <a:srgbClr val="000000"/>
                          </a:solidFill>
                          <a:latin typeface="Calibri"/>
                        </a:rPr>
                        <a:t>24.5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D8DF81"/>
                    </a:solidFill>
                  </a:tcPr>
                </a:tc>
                <a:tc>
                  <a:txBody>
                    <a:bodyPr/>
                    <a:lstStyle/>
                    <a:p>
                      <a:pPr algn="r" fontAlgn="b"/>
                      <a:r>
                        <a:rPr lang="en-US" sz="300" b="0" i="0" u="none" strike="noStrike">
                          <a:solidFill>
                            <a:srgbClr val="000000"/>
                          </a:solidFill>
                          <a:latin typeface="Calibri"/>
                        </a:rPr>
                        <a:t>22.9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D0DD81"/>
                    </a:solidFill>
                  </a:tcPr>
                </a:tc>
                <a:tc>
                  <a:txBody>
                    <a:bodyPr/>
                    <a:lstStyle/>
                    <a:p>
                      <a:pPr algn="r" fontAlgn="b"/>
                      <a:r>
                        <a:rPr lang="en-US" sz="300" b="0" i="0" u="none" strike="noStrike">
                          <a:solidFill>
                            <a:srgbClr val="000000"/>
                          </a:solidFill>
                          <a:latin typeface="Calibri"/>
                        </a:rPr>
                        <a:t>31.6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CEA83"/>
                    </a:solidFill>
                  </a:tcPr>
                </a:tc>
                <a:tc>
                  <a:txBody>
                    <a:bodyPr/>
                    <a:lstStyle/>
                    <a:p>
                      <a:pPr algn="r" fontAlgn="b"/>
                      <a:r>
                        <a:rPr lang="en-US" sz="300" b="0" i="0" u="none" strike="noStrike">
                          <a:solidFill>
                            <a:srgbClr val="000000"/>
                          </a:solidFill>
                          <a:latin typeface="Calibri"/>
                        </a:rPr>
                        <a:t>23.1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D1DD81"/>
                    </a:solidFill>
                  </a:tcPr>
                </a:tc>
                <a:tc>
                  <a:txBody>
                    <a:bodyPr/>
                    <a:lstStyle/>
                    <a:p>
                      <a:pPr algn="r" fontAlgn="b"/>
                      <a:r>
                        <a:rPr lang="en-US" sz="300" b="0" i="0" u="none" strike="noStrike">
                          <a:solidFill>
                            <a:srgbClr val="000000"/>
                          </a:solidFill>
                          <a:latin typeface="Calibri"/>
                        </a:rPr>
                        <a:t>26.7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3E382"/>
                    </a:solidFill>
                  </a:tcPr>
                </a:tc>
                <a:tc>
                  <a:txBody>
                    <a:bodyPr/>
                    <a:lstStyle/>
                    <a:p>
                      <a:pPr algn="r" fontAlgn="b"/>
                      <a:r>
                        <a:rPr lang="en-US" sz="300" b="0" i="0" u="none" strike="noStrike">
                          <a:solidFill>
                            <a:srgbClr val="000000"/>
                          </a:solidFill>
                          <a:latin typeface="Calibri"/>
                        </a:rPr>
                        <a:t>36.2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31.2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9E983"/>
                    </a:solidFill>
                  </a:tcPr>
                </a:tc>
                <a:tc>
                  <a:txBody>
                    <a:bodyPr/>
                    <a:lstStyle/>
                    <a:p>
                      <a:pPr algn="r" fontAlgn="b"/>
                      <a:r>
                        <a:rPr lang="en-US" sz="300" b="0" i="0" u="none" strike="noStrike">
                          <a:solidFill>
                            <a:srgbClr val="000000"/>
                          </a:solidFill>
                          <a:latin typeface="Calibri"/>
                        </a:rPr>
                        <a:t>31.4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AE983"/>
                    </a:solidFill>
                  </a:tcPr>
                </a:tc>
                <a:tc>
                  <a:txBody>
                    <a:bodyPr/>
                    <a:lstStyle/>
                    <a:p>
                      <a:pPr algn="r" fontAlgn="b"/>
                      <a:r>
                        <a:rPr lang="en-US" sz="300" b="0" i="0" u="none" strike="noStrike">
                          <a:solidFill>
                            <a:srgbClr val="000000"/>
                          </a:solidFill>
                          <a:latin typeface="Calibri"/>
                        </a:rPr>
                        <a:t>33.8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300" b="0" i="0" u="none" strike="noStrike">
                          <a:solidFill>
                            <a:srgbClr val="000000"/>
                          </a:solidFill>
                          <a:latin typeface="Calibri"/>
                        </a:rPr>
                        <a:t>34.9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38.6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683"/>
                    </a:solidFill>
                  </a:tcPr>
                </a:tc>
                <a:tc>
                  <a:txBody>
                    <a:bodyPr/>
                    <a:lstStyle/>
                    <a:p>
                      <a:pPr algn="r" fontAlgn="b"/>
                      <a:r>
                        <a:rPr lang="en-US" sz="300" b="0" i="0" u="none" strike="noStrike">
                          <a:solidFill>
                            <a:srgbClr val="000000"/>
                          </a:solidFill>
                          <a:latin typeface="Calibri"/>
                        </a:rPr>
                        <a:t>33.9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300" b="0" i="0" u="none" strike="noStrike">
                          <a:solidFill>
                            <a:srgbClr val="000000"/>
                          </a:solidFill>
                          <a:latin typeface="Calibri"/>
                        </a:rPr>
                        <a:t>37.1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34.6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40.5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300" b="0" i="0" u="none" strike="noStrike">
                          <a:solidFill>
                            <a:srgbClr val="000000"/>
                          </a:solidFill>
                          <a:latin typeface="Calibri"/>
                        </a:rPr>
                        <a:t>35.4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43.3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33.4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300" b="0" i="0" u="none" strike="noStrike">
                          <a:solidFill>
                            <a:srgbClr val="000000"/>
                          </a:solidFill>
                          <a:latin typeface="Calibri"/>
                        </a:rPr>
                        <a:t>44.9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300" b="0" i="0" u="none" strike="noStrike">
                          <a:solidFill>
                            <a:srgbClr val="000000"/>
                          </a:solidFill>
                          <a:latin typeface="Calibri"/>
                        </a:rPr>
                        <a:t>31.9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DEA83"/>
                    </a:solidFill>
                  </a:tcPr>
                </a:tc>
                <a:tc>
                  <a:txBody>
                    <a:bodyPr/>
                    <a:lstStyle/>
                    <a:p>
                      <a:pPr algn="r" fontAlgn="b"/>
                      <a:r>
                        <a:rPr lang="en-US" sz="300" b="0" i="0" u="none" strike="noStrike">
                          <a:solidFill>
                            <a:srgbClr val="000000"/>
                          </a:solidFill>
                          <a:latin typeface="Calibri"/>
                        </a:rPr>
                        <a:t>44.0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3"/>
                    </a:solidFill>
                  </a:tcPr>
                </a:tc>
                <a:tc>
                  <a:txBody>
                    <a:bodyPr/>
                    <a:lstStyle/>
                    <a:p>
                      <a:pPr algn="r" fontAlgn="b"/>
                      <a:r>
                        <a:rPr lang="en-US" sz="300" b="0" i="0" u="none" strike="noStrike">
                          <a:solidFill>
                            <a:srgbClr val="000000"/>
                          </a:solidFill>
                          <a:latin typeface="Calibri"/>
                        </a:rPr>
                        <a:t>43.1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22.9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D0DD81"/>
                    </a:solidFill>
                  </a:tcPr>
                </a:tc>
                <a:tc>
                  <a:txBody>
                    <a:bodyPr/>
                    <a:lstStyle/>
                    <a:p>
                      <a:pPr algn="r" fontAlgn="b"/>
                      <a:r>
                        <a:rPr lang="en-US" sz="300" b="0" i="0" u="none" strike="noStrike">
                          <a:solidFill>
                            <a:srgbClr val="000000"/>
                          </a:solidFill>
                          <a:latin typeface="Calibri"/>
                        </a:rPr>
                        <a:t>40.3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300" b="0" i="0" u="none" strike="noStrike">
                          <a:solidFill>
                            <a:srgbClr val="000000"/>
                          </a:solidFill>
                          <a:latin typeface="Calibri"/>
                        </a:rPr>
                        <a:t>28.4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CE582"/>
                    </a:solidFill>
                  </a:tcPr>
                </a:tc>
                <a:tc>
                  <a:txBody>
                    <a:bodyPr/>
                    <a:lstStyle/>
                    <a:p>
                      <a:pPr algn="r" fontAlgn="b"/>
                      <a:r>
                        <a:rPr lang="en-US" sz="300" b="0" i="0" u="none" strike="noStrike">
                          <a:solidFill>
                            <a:srgbClr val="000000"/>
                          </a:solidFill>
                          <a:latin typeface="Calibri"/>
                        </a:rPr>
                        <a:t>39.0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683"/>
                    </a:solidFill>
                  </a:tcPr>
                </a:tc>
                <a:tc>
                  <a:txBody>
                    <a:bodyPr/>
                    <a:lstStyle/>
                    <a:p>
                      <a:pPr algn="r" fontAlgn="b"/>
                      <a:r>
                        <a:rPr lang="en-US" sz="300" b="0" i="0" u="none" strike="noStrike">
                          <a:solidFill>
                            <a:srgbClr val="000000"/>
                          </a:solidFill>
                          <a:latin typeface="Calibri"/>
                        </a:rPr>
                        <a:t>30.0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3E783"/>
                    </a:solidFill>
                  </a:tcPr>
                </a:tc>
                <a:tc>
                  <a:txBody>
                    <a:bodyPr/>
                    <a:lstStyle/>
                    <a:p>
                      <a:pPr algn="r" fontAlgn="b"/>
                      <a:r>
                        <a:rPr lang="en-US" sz="300" b="0" i="0" u="none" strike="noStrike">
                          <a:solidFill>
                            <a:srgbClr val="000000"/>
                          </a:solidFill>
                          <a:latin typeface="Calibri"/>
                        </a:rPr>
                        <a:t>43.4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28.8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DE683"/>
                    </a:solidFill>
                  </a:tcPr>
                </a:tc>
                <a:tc>
                  <a:txBody>
                    <a:bodyPr/>
                    <a:lstStyle/>
                    <a:p>
                      <a:pPr algn="r" fontAlgn="b"/>
                      <a:r>
                        <a:rPr lang="en-US" sz="300" b="0" i="0" u="none" strike="noStrike">
                          <a:solidFill>
                            <a:srgbClr val="000000"/>
                          </a:solidFill>
                          <a:latin typeface="Calibri"/>
                        </a:rPr>
                        <a:t>24.1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D6DF81"/>
                    </a:solidFill>
                  </a:tcPr>
                </a:tc>
                <a:tc>
                  <a:txBody>
                    <a:bodyPr/>
                    <a:lstStyle/>
                    <a:p>
                      <a:pPr algn="r" fontAlgn="b"/>
                      <a:r>
                        <a:rPr lang="en-US" sz="300" b="0" i="0" u="none" strike="noStrike">
                          <a:solidFill>
                            <a:srgbClr val="000000"/>
                          </a:solidFill>
                          <a:latin typeface="Calibri"/>
                        </a:rPr>
                        <a:t>21.1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C7DB80"/>
                    </a:solidFill>
                  </a:tcPr>
                </a:tc>
                <a:tc>
                  <a:txBody>
                    <a:bodyPr/>
                    <a:lstStyle/>
                    <a:p>
                      <a:pPr algn="r" fontAlgn="b"/>
                      <a:r>
                        <a:rPr lang="en-US" sz="300" b="0" i="0" u="none" strike="noStrike">
                          <a:solidFill>
                            <a:srgbClr val="000000"/>
                          </a:solidFill>
                          <a:latin typeface="Calibri"/>
                        </a:rPr>
                        <a:t>20.9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C6DA80"/>
                    </a:solidFill>
                  </a:tcPr>
                </a:tc>
                <a:tc>
                  <a:txBody>
                    <a:bodyPr/>
                    <a:lstStyle/>
                    <a:p>
                      <a:pPr algn="r" fontAlgn="b"/>
                      <a:r>
                        <a:rPr lang="en-US" sz="300" b="0" i="0" u="none" strike="noStrike">
                          <a:solidFill>
                            <a:srgbClr val="000000"/>
                          </a:solidFill>
                          <a:latin typeface="Calibri"/>
                        </a:rPr>
                        <a:t>26.7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3E382"/>
                    </a:solidFill>
                  </a:tcPr>
                </a:tc>
                <a:tc>
                  <a:txBody>
                    <a:bodyPr/>
                    <a:lstStyle/>
                    <a:p>
                      <a:pPr algn="r" fontAlgn="b"/>
                      <a:r>
                        <a:rPr lang="en-US" sz="300" b="0" i="0" u="none" strike="noStrike">
                          <a:solidFill>
                            <a:srgbClr val="000000"/>
                          </a:solidFill>
                          <a:latin typeface="Calibri"/>
                        </a:rPr>
                        <a:t>22.5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CEDD81"/>
                    </a:solidFill>
                  </a:tcPr>
                </a:tc>
                <a:tc>
                  <a:txBody>
                    <a:bodyPr/>
                    <a:lstStyle/>
                    <a:p>
                      <a:pPr algn="r" fontAlgn="b"/>
                      <a:r>
                        <a:rPr lang="en-US" sz="300" b="0" i="0" u="none" strike="noStrike">
                          <a:solidFill>
                            <a:srgbClr val="000000"/>
                          </a:solidFill>
                          <a:latin typeface="Calibri"/>
                        </a:rPr>
                        <a:t>31.4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BE983"/>
                    </a:solidFill>
                  </a:tcPr>
                </a:tc>
                <a:tc>
                  <a:txBody>
                    <a:bodyPr/>
                    <a:lstStyle/>
                    <a:p>
                      <a:pPr algn="r" fontAlgn="b"/>
                      <a:r>
                        <a:rPr lang="en-US" sz="300" b="0" i="0" u="none" strike="noStrike">
                          <a:solidFill>
                            <a:srgbClr val="000000"/>
                          </a:solidFill>
                          <a:latin typeface="Calibri"/>
                        </a:rPr>
                        <a:t>23.5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D3DE81"/>
                    </a:solidFill>
                  </a:tcPr>
                </a:tc>
                <a:tc>
                  <a:txBody>
                    <a:bodyPr/>
                    <a:lstStyle/>
                    <a:p>
                      <a:pPr algn="r" fontAlgn="b"/>
                      <a:r>
                        <a:rPr lang="en-US" sz="300" b="0" i="0" u="none" strike="noStrike">
                          <a:solidFill>
                            <a:srgbClr val="000000"/>
                          </a:solidFill>
                          <a:latin typeface="Calibri"/>
                        </a:rPr>
                        <a:t>26.5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2E282"/>
                    </a:solidFill>
                  </a:tcPr>
                </a:tc>
                <a:tc>
                  <a:txBody>
                    <a:bodyPr/>
                    <a:lstStyle/>
                    <a:p>
                      <a:pPr algn="r" fontAlgn="b"/>
                      <a:r>
                        <a:rPr lang="en-US" sz="300" b="0" i="0" u="none" strike="noStrike">
                          <a:solidFill>
                            <a:srgbClr val="000000"/>
                          </a:solidFill>
                          <a:latin typeface="Calibri"/>
                        </a:rPr>
                        <a:t>37.0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31.9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DEA83"/>
                    </a:solidFill>
                  </a:tcPr>
                </a:tc>
                <a:tc>
                  <a:txBody>
                    <a:bodyPr/>
                    <a:lstStyle/>
                    <a:p>
                      <a:pPr algn="r" fontAlgn="b"/>
                      <a:r>
                        <a:rPr lang="en-US" sz="300" b="0" i="0" u="none" strike="noStrike">
                          <a:solidFill>
                            <a:srgbClr val="000000"/>
                          </a:solidFill>
                          <a:latin typeface="Calibri"/>
                        </a:rPr>
                        <a:t>32.1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300" b="0" i="0" u="none" strike="noStrike">
                          <a:solidFill>
                            <a:srgbClr val="000000"/>
                          </a:solidFill>
                          <a:latin typeface="Calibri"/>
                        </a:rPr>
                        <a:t>33.5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300" b="0" i="0" u="none" strike="noStrike">
                          <a:solidFill>
                            <a:srgbClr val="000000"/>
                          </a:solidFill>
                          <a:latin typeface="Calibri"/>
                        </a:rPr>
                        <a:t>36.3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37.2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37.4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34.5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300" b="0" i="0" u="none" strike="noStrike">
                          <a:solidFill>
                            <a:srgbClr val="000000"/>
                          </a:solidFill>
                          <a:latin typeface="Calibri"/>
                        </a:rPr>
                        <a:t>35.6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36.9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33.2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300" b="0" i="0" u="none" strike="noStrike">
                          <a:solidFill>
                            <a:srgbClr val="000000"/>
                          </a:solidFill>
                          <a:latin typeface="Calibri"/>
                        </a:rPr>
                        <a:t>42.7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31.6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BEA83"/>
                    </a:solidFill>
                  </a:tcPr>
                </a:tc>
                <a:tc>
                  <a:txBody>
                    <a:bodyPr/>
                    <a:lstStyle/>
                    <a:p>
                      <a:pPr algn="r" fontAlgn="b"/>
                      <a:r>
                        <a:rPr lang="en-US" sz="300" b="0" i="0" u="none" strike="noStrike">
                          <a:solidFill>
                            <a:srgbClr val="000000"/>
                          </a:solidFill>
                          <a:latin typeface="Calibri"/>
                        </a:rPr>
                        <a:t>43.3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33.6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300" b="0" i="0" u="none" strike="noStrike">
                          <a:solidFill>
                            <a:srgbClr val="000000"/>
                          </a:solidFill>
                          <a:latin typeface="Calibri"/>
                        </a:rPr>
                        <a:t>46.0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43.6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22.4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CEDC81"/>
                    </a:solidFill>
                  </a:tcPr>
                </a:tc>
                <a:tc>
                  <a:txBody>
                    <a:bodyPr/>
                    <a:lstStyle/>
                    <a:p>
                      <a:pPr algn="r" fontAlgn="b"/>
                      <a:r>
                        <a:rPr lang="en-US" sz="300" b="0" i="0" u="none" strike="noStrike">
                          <a:solidFill>
                            <a:srgbClr val="000000"/>
                          </a:solidFill>
                          <a:latin typeface="Calibri"/>
                        </a:rPr>
                        <a:t>41.6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300" b="0" i="0" u="none" strike="noStrike">
                          <a:solidFill>
                            <a:srgbClr val="000000"/>
                          </a:solidFill>
                          <a:latin typeface="Calibri"/>
                        </a:rPr>
                        <a:t>29.2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FE683"/>
                    </a:solidFill>
                  </a:tcPr>
                </a:tc>
                <a:tc>
                  <a:txBody>
                    <a:bodyPr/>
                    <a:lstStyle/>
                    <a:p>
                      <a:pPr algn="r" fontAlgn="b"/>
                      <a:r>
                        <a:rPr lang="en-US" sz="300" b="0" i="0" u="none" strike="noStrike">
                          <a:solidFill>
                            <a:srgbClr val="000000"/>
                          </a:solidFill>
                          <a:latin typeface="Calibri"/>
                        </a:rPr>
                        <a:t>43.5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29.7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2E783"/>
                    </a:solidFill>
                  </a:tcPr>
                </a:tc>
                <a:tc>
                  <a:txBody>
                    <a:bodyPr/>
                    <a:lstStyle/>
                    <a:p>
                      <a:pPr algn="r" fontAlgn="b"/>
                      <a:r>
                        <a:rPr lang="en-US" sz="300" b="0" i="0" u="none" strike="noStrike">
                          <a:solidFill>
                            <a:srgbClr val="000000"/>
                          </a:solidFill>
                          <a:latin typeface="Calibri"/>
                        </a:rPr>
                        <a:t>44.2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3"/>
                    </a:solidFill>
                  </a:tcPr>
                </a:tc>
                <a:tc>
                  <a:txBody>
                    <a:bodyPr/>
                    <a:lstStyle/>
                    <a:p>
                      <a:pPr algn="r" fontAlgn="b"/>
                      <a:r>
                        <a:rPr lang="en-US" sz="300" b="0" i="0" u="none" strike="noStrike" dirty="0">
                          <a:solidFill>
                            <a:srgbClr val="000000"/>
                          </a:solidFill>
                          <a:latin typeface="Calibri"/>
                        </a:rPr>
                        <a:t>27.4</a:t>
                      </a:r>
                    </a:p>
                  </a:txBody>
                  <a:tcPr marL="2249" marR="2249" marT="2249"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482"/>
                    </a:solidFill>
                  </a:tcPr>
                </a:tc>
              </a:tr>
              <a:tr h="44980">
                <a:tc rowSpan="7">
                  <a:txBody>
                    <a:bodyPr/>
                    <a:lstStyle/>
                    <a:p>
                      <a:pPr algn="ctr" fontAlgn="ctr"/>
                      <a:r>
                        <a:rPr lang="en-US" sz="500" b="1" i="0" u="none" strike="noStrike">
                          <a:solidFill>
                            <a:srgbClr val="000000"/>
                          </a:solidFill>
                          <a:latin typeface="Calibri"/>
                        </a:rPr>
                        <a:t>ASPEN</a:t>
                      </a:r>
                    </a:p>
                  </a:txBody>
                  <a:tcPr marL="2249" marR="2249" marT="224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latin typeface="Calibri"/>
                        </a:rPr>
                        <a:t>ASPEN All Placebo</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300" b="0" i="0" u="none" strike="noStrike">
                          <a:solidFill>
                            <a:srgbClr val="000000"/>
                          </a:solidFill>
                          <a:latin typeface="Calibri"/>
                        </a:rPr>
                        <a:t>14.0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4D07E"/>
                    </a:solidFill>
                  </a:tcPr>
                </a:tc>
                <a:tc>
                  <a:txBody>
                    <a:bodyPr/>
                    <a:lstStyle/>
                    <a:p>
                      <a:pPr algn="r" fontAlgn="b"/>
                      <a:r>
                        <a:rPr lang="en-US" sz="300" b="0" i="0" u="none" strike="noStrike">
                          <a:solidFill>
                            <a:srgbClr val="000000"/>
                          </a:solidFill>
                          <a:latin typeface="Calibri"/>
                        </a:rPr>
                        <a:t>12.1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12.1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12.3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300" b="0" i="0" u="none" strike="noStrike">
                          <a:solidFill>
                            <a:srgbClr val="000000"/>
                          </a:solidFill>
                          <a:latin typeface="Calibri"/>
                        </a:rPr>
                        <a:t>12.8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300" b="0" i="0" u="none" strike="noStrike">
                          <a:solidFill>
                            <a:srgbClr val="000000"/>
                          </a:solidFill>
                          <a:latin typeface="Calibri"/>
                        </a:rPr>
                        <a:t>10.2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2CB7D"/>
                    </a:solidFill>
                  </a:tcPr>
                </a:tc>
                <a:tc>
                  <a:txBody>
                    <a:bodyPr/>
                    <a:lstStyle/>
                    <a:p>
                      <a:pPr algn="r" fontAlgn="b"/>
                      <a:r>
                        <a:rPr lang="en-US" sz="300" b="0" i="0" u="none" strike="noStrike">
                          <a:solidFill>
                            <a:srgbClr val="000000"/>
                          </a:solidFill>
                          <a:latin typeface="Calibri"/>
                        </a:rPr>
                        <a:t>11.9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ACD7E"/>
                    </a:solidFill>
                  </a:tcPr>
                </a:tc>
                <a:tc>
                  <a:txBody>
                    <a:bodyPr/>
                    <a:lstStyle/>
                    <a:p>
                      <a:pPr algn="r" fontAlgn="b"/>
                      <a:r>
                        <a:rPr lang="en-US" sz="300" b="0" i="0" u="none" strike="noStrike">
                          <a:solidFill>
                            <a:srgbClr val="000000"/>
                          </a:solidFill>
                          <a:latin typeface="Calibri"/>
                        </a:rPr>
                        <a:t>9.1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CC97D"/>
                    </a:solidFill>
                  </a:tcPr>
                </a:tc>
                <a:tc>
                  <a:txBody>
                    <a:bodyPr/>
                    <a:lstStyle/>
                    <a:p>
                      <a:pPr algn="r" fontAlgn="b"/>
                      <a:r>
                        <a:rPr lang="en-US" sz="300" b="0" i="0" u="none" strike="noStrike">
                          <a:solidFill>
                            <a:srgbClr val="000000"/>
                          </a:solidFill>
                          <a:latin typeface="Calibri"/>
                        </a:rPr>
                        <a:t>14.6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7D17E"/>
                    </a:solidFill>
                  </a:tcPr>
                </a:tc>
                <a:tc>
                  <a:txBody>
                    <a:bodyPr/>
                    <a:lstStyle/>
                    <a:p>
                      <a:pPr algn="r" fontAlgn="b"/>
                      <a:r>
                        <a:rPr lang="en-US" sz="300" b="0" i="0" u="none" strike="noStrike">
                          <a:solidFill>
                            <a:srgbClr val="000000"/>
                          </a:solidFill>
                          <a:latin typeface="Calibri"/>
                        </a:rPr>
                        <a:t>22.9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0DD81"/>
                    </a:solidFill>
                  </a:tcPr>
                </a:tc>
                <a:tc>
                  <a:txBody>
                    <a:bodyPr/>
                    <a:lstStyle/>
                    <a:p>
                      <a:pPr algn="r" fontAlgn="b"/>
                      <a:r>
                        <a:rPr lang="en-US" sz="300" b="0" i="0" u="none" strike="noStrike">
                          <a:solidFill>
                            <a:srgbClr val="000000"/>
                          </a:solidFill>
                          <a:latin typeface="Calibri"/>
                        </a:rPr>
                        <a:t>15.3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AD27F"/>
                    </a:solidFill>
                  </a:tcPr>
                </a:tc>
                <a:tc>
                  <a:txBody>
                    <a:bodyPr/>
                    <a:lstStyle/>
                    <a:p>
                      <a:pPr algn="r" fontAlgn="b"/>
                      <a:r>
                        <a:rPr lang="en-US" sz="300" b="0" i="0" u="none" strike="noStrike">
                          <a:solidFill>
                            <a:srgbClr val="000000"/>
                          </a:solidFill>
                          <a:latin typeface="Calibri"/>
                        </a:rPr>
                        <a:t>22.6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FDD81"/>
                    </a:solidFill>
                  </a:tcPr>
                </a:tc>
                <a:tc>
                  <a:txBody>
                    <a:bodyPr/>
                    <a:lstStyle/>
                    <a:p>
                      <a:pPr algn="r" fontAlgn="b"/>
                      <a:r>
                        <a:rPr lang="en-US" sz="300" b="0" i="0" u="none" strike="noStrike">
                          <a:solidFill>
                            <a:srgbClr val="000000"/>
                          </a:solidFill>
                          <a:latin typeface="Calibri"/>
                        </a:rPr>
                        <a:t>16.7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B2D47F"/>
                    </a:solidFill>
                  </a:tcPr>
                </a:tc>
                <a:tc>
                  <a:txBody>
                    <a:bodyPr/>
                    <a:lstStyle/>
                    <a:p>
                      <a:pPr algn="r" fontAlgn="b"/>
                      <a:r>
                        <a:rPr lang="en-US" sz="300" b="0" i="0" u="none" strike="noStrike">
                          <a:solidFill>
                            <a:srgbClr val="000000"/>
                          </a:solidFill>
                          <a:latin typeface="Calibri"/>
                        </a:rPr>
                        <a:t>24.9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AE081"/>
                    </a:solidFill>
                  </a:tcPr>
                </a:tc>
                <a:tc>
                  <a:txBody>
                    <a:bodyPr/>
                    <a:lstStyle/>
                    <a:p>
                      <a:pPr algn="r" fontAlgn="b"/>
                      <a:r>
                        <a:rPr lang="en-US" sz="300" b="0" i="0" u="none" strike="noStrike">
                          <a:solidFill>
                            <a:srgbClr val="000000"/>
                          </a:solidFill>
                          <a:latin typeface="Calibri"/>
                        </a:rPr>
                        <a:t>16.5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B1D47F"/>
                    </a:solidFill>
                  </a:tcPr>
                </a:tc>
                <a:tc>
                  <a:txBody>
                    <a:bodyPr/>
                    <a:lstStyle/>
                    <a:p>
                      <a:pPr algn="r" fontAlgn="b"/>
                      <a:r>
                        <a:rPr lang="en-US" sz="300" b="0" i="0" u="none" strike="noStrike">
                          <a:solidFill>
                            <a:srgbClr val="000000"/>
                          </a:solidFill>
                          <a:latin typeface="Calibri"/>
                        </a:rPr>
                        <a:t>23.5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3DE81"/>
                    </a:solidFill>
                  </a:tcPr>
                </a:tc>
                <a:tc>
                  <a:txBody>
                    <a:bodyPr/>
                    <a:lstStyle/>
                    <a:p>
                      <a:pPr algn="r" fontAlgn="b"/>
                      <a:r>
                        <a:rPr lang="en-US" sz="300" b="0" i="0" u="none" strike="noStrike">
                          <a:solidFill>
                            <a:srgbClr val="000000"/>
                          </a:solidFill>
                          <a:latin typeface="Calibri"/>
                        </a:rPr>
                        <a:t>11.5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300" b="0" i="0" u="none" strike="noStrike">
                          <a:solidFill>
                            <a:srgbClr val="000000"/>
                          </a:solidFill>
                          <a:latin typeface="Calibri"/>
                        </a:rPr>
                        <a:t>17.9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B7D67F"/>
                    </a:solidFill>
                  </a:tcPr>
                </a:tc>
                <a:tc>
                  <a:txBody>
                    <a:bodyPr/>
                    <a:lstStyle/>
                    <a:p>
                      <a:pPr algn="r" fontAlgn="b"/>
                      <a:r>
                        <a:rPr lang="en-US" sz="300" b="0" i="0" u="none" strike="noStrike">
                          <a:solidFill>
                            <a:srgbClr val="000000"/>
                          </a:solidFill>
                          <a:latin typeface="Calibri"/>
                        </a:rPr>
                        <a:t>12.0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ACE7E"/>
                    </a:solidFill>
                  </a:tcPr>
                </a:tc>
                <a:tc>
                  <a:txBody>
                    <a:bodyPr/>
                    <a:lstStyle/>
                    <a:p>
                      <a:pPr algn="r" fontAlgn="b"/>
                      <a:r>
                        <a:rPr lang="en-US" sz="300" b="0" i="0" u="none" strike="noStrike">
                          <a:solidFill>
                            <a:srgbClr val="000000"/>
                          </a:solidFill>
                          <a:latin typeface="Calibri"/>
                        </a:rPr>
                        <a:t>20.0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2D980"/>
                    </a:solidFill>
                  </a:tcPr>
                </a:tc>
                <a:tc>
                  <a:txBody>
                    <a:bodyPr/>
                    <a:lstStyle/>
                    <a:p>
                      <a:pPr algn="r" fontAlgn="b"/>
                      <a:r>
                        <a:rPr lang="en-US" sz="300" b="0" i="0" u="none" strike="noStrike">
                          <a:solidFill>
                            <a:srgbClr val="000000"/>
                          </a:solidFill>
                          <a:latin typeface="Calibri"/>
                        </a:rPr>
                        <a:t>12.9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FCF7E"/>
                    </a:solidFill>
                  </a:tcPr>
                </a:tc>
                <a:tc>
                  <a:txBody>
                    <a:bodyPr/>
                    <a:lstStyle/>
                    <a:p>
                      <a:pPr algn="r" fontAlgn="b"/>
                      <a:r>
                        <a:rPr lang="en-US" sz="300" b="0" i="0" u="none" strike="noStrike">
                          <a:solidFill>
                            <a:srgbClr val="000000"/>
                          </a:solidFill>
                          <a:latin typeface="Calibri"/>
                        </a:rPr>
                        <a:t>21.2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8DB80"/>
                    </a:solidFill>
                  </a:tcPr>
                </a:tc>
                <a:tc>
                  <a:txBody>
                    <a:bodyPr/>
                    <a:lstStyle/>
                    <a:p>
                      <a:pPr algn="r" fontAlgn="b"/>
                      <a:r>
                        <a:rPr lang="en-US" sz="300" b="0" i="0" u="none" strike="noStrike">
                          <a:solidFill>
                            <a:srgbClr val="000000"/>
                          </a:solidFill>
                          <a:latin typeface="Calibri"/>
                        </a:rPr>
                        <a:t>11.0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5CC7D"/>
                    </a:solidFill>
                  </a:tcPr>
                </a:tc>
                <a:tc>
                  <a:txBody>
                    <a:bodyPr/>
                    <a:lstStyle/>
                    <a:p>
                      <a:pPr algn="r" fontAlgn="b"/>
                      <a:r>
                        <a:rPr lang="en-US" sz="300" b="0" i="0" u="none" strike="noStrike">
                          <a:solidFill>
                            <a:srgbClr val="000000"/>
                          </a:solidFill>
                          <a:latin typeface="Calibri"/>
                        </a:rPr>
                        <a:t>19.9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2D980"/>
                    </a:solidFill>
                  </a:tcPr>
                </a:tc>
                <a:tc>
                  <a:txBody>
                    <a:bodyPr/>
                    <a:lstStyle/>
                    <a:p>
                      <a:pPr algn="r" fontAlgn="b"/>
                      <a:r>
                        <a:rPr lang="en-US" sz="300" b="0" i="0" u="none" strike="noStrike">
                          <a:solidFill>
                            <a:srgbClr val="000000"/>
                          </a:solidFill>
                          <a:latin typeface="Calibri"/>
                        </a:rPr>
                        <a:t>23.4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3DE81"/>
                    </a:solidFill>
                  </a:tcPr>
                </a:tc>
                <a:tc>
                  <a:txBody>
                    <a:bodyPr/>
                    <a:lstStyle/>
                    <a:p>
                      <a:pPr algn="r" fontAlgn="b"/>
                      <a:r>
                        <a:rPr lang="en-US" sz="300" b="0" i="0" u="none" strike="noStrike">
                          <a:solidFill>
                            <a:srgbClr val="000000"/>
                          </a:solidFill>
                          <a:latin typeface="Calibri"/>
                        </a:rPr>
                        <a:t>10.7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4CC7D"/>
                    </a:solidFill>
                  </a:tcPr>
                </a:tc>
                <a:tc>
                  <a:txBody>
                    <a:bodyPr/>
                    <a:lstStyle/>
                    <a:p>
                      <a:pPr algn="r" fontAlgn="b"/>
                      <a:r>
                        <a:rPr lang="en-US" sz="300" b="0" i="0" u="none" strike="noStrike">
                          <a:solidFill>
                            <a:srgbClr val="000000"/>
                          </a:solidFill>
                          <a:latin typeface="Calibri"/>
                        </a:rPr>
                        <a:t>25.2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CE081"/>
                    </a:solidFill>
                  </a:tcPr>
                </a:tc>
                <a:tc>
                  <a:txBody>
                    <a:bodyPr/>
                    <a:lstStyle/>
                    <a:p>
                      <a:pPr algn="r" fontAlgn="b"/>
                      <a:r>
                        <a:rPr lang="en-US" sz="300" b="0" i="0" u="none" strike="noStrike">
                          <a:solidFill>
                            <a:srgbClr val="000000"/>
                          </a:solidFill>
                          <a:latin typeface="Calibri"/>
                        </a:rPr>
                        <a:t>11.0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6CC7D"/>
                    </a:solidFill>
                  </a:tcPr>
                </a:tc>
                <a:tc>
                  <a:txBody>
                    <a:bodyPr/>
                    <a:lstStyle/>
                    <a:p>
                      <a:pPr algn="r" fontAlgn="b"/>
                      <a:r>
                        <a:rPr lang="en-US" sz="300" b="0" i="0" u="none" strike="noStrike">
                          <a:solidFill>
                            <a:srgbClr val="000000"/>
                          </a:solidFill>
                          <a:latin typeface="Calibri"/>
                        </a:rPr>
                        <a:t>23.0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1DD81"/>
                    </a:solidFill>
                  </a:tcPr>
                </a:tc>
                <a:tc>
                  <a:txBody>
                    <a:bodyPr/>
                    <a:lstStyle/>
                    <a:p>
                      <a:pPr algn="r" fontAlgn="b"/>
                      <a:r>
                        <a:rPr lang="en-US" sz="300" b="0" i="0" u="none" strike="noStrike">
                          <a:solidFill>
                            <a:srgbClr val="000000"/>
                          </a:solidFill>
                          <a:latin typeface="Calibri"/>
                        </a:rPr>
                        <a:t>12.7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300" b="0" i="0" u="none" strike="noStrike">
                          <a:solidFill>
                            <a:srgbClr val="000000"/>
                          </a:solidFill>
                          <a:latin typeface="Calibri"/>
                        </a:rPr>
                        <a:t>22.4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EDC81"/>
                    </a:solidFill>
                  </a:tcPr>
                </a:tc>
                <a:tc>
                  <a:txBody>
                    <a:bodyPr/>
                    <a:lstStyle/>
                    <a:p>
                      <a:pPr algn="r" fontAlgn="b"/>
                      <a:r>
                        <a:rPr lang="en-US" sz="300" b="0" i="0" u="none" strike="noStrike">
                          <a:solidFill>
                            <a:srgbClr val="000000"/>
                          </a:solidFill>
                          <a:latin typeface="Calibri"/>
                        </a:rPr>
                        <a:t>12.2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12.4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300" b="0" i="0" u="none" strike="noStrike">
                          <a:solidFill>
                            <a:srgbClr val="000000"/>
                          </a:solidFill>
                          <a:latin typeface="Calibri"/>
                        </a:rPr>
                        <a:t>10.4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3CB7D"/>
                    </a:solidFill>
                  </a:tcPr>
                </a:tc>
                <a:tc>
                  <a:txBody>
                    <a:bodyPr/>
                    <a:lstStyle/>
                    <a:p>
                      <a:pPr algn="r" fontAlgn="b"/>
                      <a:r>
                        <a:rPr lang="en-US" sz="300" b="0" i="0" u="none" strike="noStrike">
                          <a:solidFill>
                            <a:srgbClr val="000000"/>
                          </a:solidFill>
                          <a:latin typeface="Calibri"/>
                        </a:rPr>
                        <a:t>13.5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2D07E"/>
                    </a:solidFill>
                  </a:tcPr>
                </a:tc>
                <a:tc>
                  <a:txBody>
                    <a:bodyPr/>
                    <a:lstStyle/>
                    <a:p>
                      <a:pPr algn="r" fontAlgn="b"/>
                      <a:r>
                        <a:rPr lang="en-US" sz="300" b="0" i="0" u="none" strike="noStrike">
                          <a:solidFill>
                            <a:srgbClr val="000000"/>
                          </a:solidFill>
                          <a:latin typeface="Calibri"/>
                        </a:rPr>
                        <a:t>9.8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FCA7D"/>
                    </a:solidFill>
                  </a:tcPr>
                </a:tc>
                <a:tc>
                  <a:txBody>
                    <a:bodyPr/>
                    <a:lstStyle/>
                    <a:p>
                      <a:pPr algn="r" fontAlgn="b"/>
                      <a:r>
                        <a:rPr lang="en-US" sz="300" b="0" i="0" u="none" strike="noStrike">
                          <a:solidFill>
                            <a:srgbClr val="000000"/>
                          </a:solidFill>
                          <a:latin typeface="Calibri"/>
                        </a:rPr>
                        <a:t>12.2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300" b="0" i="0" u="none" strike="noStrike">
                          <a:solidFill>
                            <a:srgbClr val="000000"/>
                          </a:solidFill>
                          <a:latin typeface="Calibri"/>
                        </a:rPr>
                        <a:t>10.2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1CB7D"/>
                    </a:solidFill>
                  </a:tcPr>
                </a:tc>
                <a:tc>
                  <a:txBody>
                    <a:bodyPr/>
                    <a:lstStyle/>
                    <a:p>
                      <a:pPr algn="r" fontAlgn="b"/>
                      <a:r>
                        <a:rPr lang="en-US" sz="300" b="0" i="0" u="none" strike="noStrike">
                          <a:solidFill>
                            <a:srgbClr val="000000"/>
                          </a:solidFill>
                          <a:latin typeface="Calibri"/>
                        </a:rPr>
                        <a:t>10.9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5CC7D"/>
                    </a:solidFill>
                  </a:tcPr>
                </a:tc>
                <a:tc>
                  <a:txBody>
                    <a:bodyPr/>
                    <a:lstStyle/>
                    <a:p>
                      <a:pPr algn="r" fontAlgn="b"/>
                      <a:r>
                        <a:rPr lang="en-US" sz="300" b="0" i="0" u="none" strike="noStrike">
                          <a:solidFill>
                            <a:srgbClr val="000000"/>
                          </a:solidFill>
                          <a:latin typeface="Calibri"/>
                        </a:rPr>
                        <a:t>8.6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9C97D"/>
                    </a:solidFill>
                  </a:tcPr>
                </a:tc>
                <a:tc>
                  <a:txBody>
                    <a:bodyPr/>
                    <a:lstStyle/>
                    <a:p>
                      <a:pPr algn="r" fontAlgn="b"/>
                      <a:r>
                        <a:rPr lang="en-US" sz="300" b="0" i="0" u="none" strike="noStrike">
                          <a:solidFill>
                            <a:srgbClr val="000000"/>
                          </a:solidFill>
                          <a:latin typeface="Calibri"/>
                        </a:rPr>
                        <a:t>16.2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FD47F"/>
                    </a:solidFill>
                  </a:tcPr>
                </a:tc>
                <a:tc>
                  <a:txBody>
                    <a:bodyPr/>
                    <a:lstStyle/>
                    <a:p>
                      <a:pPr algn="r" fontAlgn="b"/>
                      <a:r>
                        <a:rPr lang="en-US" sz="300" b="0" i="0" u="none" strike="noStrike">
                          <a:solidFill>
                            <a:srgbClr val="000000"/>
                          </a:solidFill>
                          <a:latin typeface="Calibri"/>
                        </a:rPr>
                        <a:t>22.7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FDD81"/>
                    </a:solidFill>
                  </a:tcPr>
                </a:tc>
                <a:tc>
                  <a:txBody>
                    <a:bodyPr/>
                    <a:lstStyle/>
                    <a:p>
                      <a:pPr algn="r" fontAlgn="b"/>
                      <a:r>
                        <a:rPr lang="en-US" sz="300" b="0" i="0" u="none" strike="noStrike">
                          <a:solidFill>
                            <a:srgbClr val="000000"/>
                          </a:solidFill>
                          <a:latin typeface="Calibri"/>
                        </a:rPr>
                        <a:t>15.1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9D27F"/>
                    </a:solidFill>
                  </a:tcPr>
                </a:tc>
                <a:tc>
                  <a:txBody>
                    <a:bodyPr/>
                    <a:lstStyle/>
                    <a:p>
                      <a:pPr algn="r" fontAlgn="b"/>
                      <a:r>
                        <a:rPr lang="en-US" sz="300" b="0" i="0" u="none" strike="noStrike">
                          <a:solidFill>
                            <a:srgbClr val="000000"/>
                          </a:solidFill>
                          <a:latin typeface="Calibri"/>
                        </a:rPr>
                        <a:t>21.7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ADB80"/>
                    </a:solidFill>
                  </a:tcPr>
                </a:tc>
                <a:tc>
                  <a:txBody>
                    <a:bodyPr/>
                    <a:lstStyle/>
                    <a:p>
                      <a:pPr algn="r" fontAlgn="b"/>
                      <a:r>
                        <a:rPr lang="en-US" sz="300" b="0" i="0" u="none" strike="noStrike">
                          <a:solidFill>
                            <a:srgbClr val="000000"/>
                          </a:solidFill>
                          <a:latin typeface="Calibri"/>
                        </a:rPr>
                        <a:t>17.5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B5D57F"/>
                    </a:solidFill>
                  </a:tcPr>
                </a:tc>
                <a:tc>
                  <a:txBody>
                    <a:bodyPr/>
                    <a:lstStyle/>
                    <a:p>
                      <a:pPr algn="r" fontAlgn="b"/>
                      <a:r>
                        <a:rPr lang="en-US" sz="300" b="0" i="0" u="none" strike="noStrike">
                          <a:solidFill>
                            <a:srgbClr val="000000"/>
                          </a:solidFill>
                          <a:latin typeface="Calibri"/>
                        </a:rPr>
                        <a:t>21.1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8DB80"/>
                    </a:solidFill>
                  </a:tcPr>
                </a:tc>
                <a:tc>
                  <a:txBody>
                    <a:bodyPr/>
                    <a:lstStyle/>
                    <a:p>
                      <a:pPr algn="r" fontAlgn="b"/>
                      <a:r>
                        <a:rPr lang="en-US" sz="300" b="0" i="0" u="none" strike="noStrike">
                          <a:solidFill>
                            <a:srgbClr val="000000"/>
                          </a:solidFill>
                          <a:latin typeface="Calibri"/>
                        </a:rPr>
                        <a:t>14.5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7D17E"/>
                    </a:solidFill>
                  </a:tcPr>
                </a:tc>
                <a:tc>
                  <a:txBody>
                    <a:bodyPr/>
                    <a:lstStyle/>
                    <a:p>
                      <a:pPr algn="r" fontAlgn="b"/>
                      <a:r>
                        <a:rPr lang="en-US" sz="300" b="0" i="0" u="none" strike="noStrike">
                          <a:solidFill>
                            <a:srgbClr val="000000"/>
                          </a:solidFill>
                          <a:latin typeface="Calibri"/>
                        </a:rPr>
                        <a:t>22.7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FDD81"/>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9CD7E"/>
                    </a:solidFill>
                  </a:tcPr>
                </a:tc>
                <a:tc>
                  <a:txBody>
                    <a:bodyPr/>
                    <a:lstStyle/>
                    <a:p>
                      <a:pPr algn="r" fontAlgn="b"/>
                      <a:r>
                        <a:rPr lang="en-US" sz="300" b="0" i="0" u="none" strike="noStrike">
                          <a:solidFill>
                            <a:srgbClr val="000000"/>
                          </a:solidFill>
                          <a:latin typeface="Calibri"/>
                        </a:rPr>
                        <a:t>21.3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9DB80"/>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300" b="0" i="0" u="none" strike="noStrike">
                          <a:solidFill>
                            <a:srgbClr val="000000"/>
                          </a:solidFill>
                          <a:latin typeface="Calibri"/>
                        </a:rPr>
                        <a:t>22.1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CDC81"/>
                    </a:solidFill>
                  </a:tcPr>
                </a:tc>
                <a:tc>
                  <a:txBody>
                    <a:bodyPr/>
                    <a:lstStyle/>
                    <a:p>
                      <a:pPr algn="r" fontAlgn="b"/>
                      <a:r>
                        <a:rPr lang="en-US" sz="300" b="0" i="0" u="none" strike="noStrike">
                          <a:solidFill>
                            <a:srgbClr val="000000"/>
                          </a:solidFill>
                          <a:latin typeface="Calibri"/>
                        </a:rPr>
                        <a:t>15.5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CD37F"/>
                    </a:solidFill>
                  </a:tcPr>
                </a:tc>
                <a:tc>
                  <a:txBody>
                    <a:bodyPr/>
                    <a:lstStyle/>
                    <a:p>
                      <a:pPr algn="r" fontAlgn="b"/>
                      <a:r>
                        <a:rPr lang="en-US" sz="300" b="0" i="0" u="none" strike="noStrike">
                          <a:solidFill>
                            <a:srgbClr val="000000"/>
                          </a:solidFill>
                          <a:latin typeface="Calibri"/>
                        </a:rPr>
                        <a:t>20.7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5DA80"/>
                    </a:solidFill>
                  </a:tcPr>
                </a:tc>
                <a:tc>
                  <a:txBody>
                    <a:bodyPr/>
                    <a:lstStyle/>
                    <a:p>
                      <a:pPr algn="r" fontAlgn="b"/>
                      <a:r>
                        <a:rPr lang="en-US" sz="300" b="0" i="0" u="none" strike="noStrike">
                          <a:solidFill>
                            <a:srgbClr val="000000"/>
                          </a:solidFill>
                          <a:latin typeface="Calibri"/>
                        </a:rPr>
                        <a:t>12.1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21.3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8DB80"/>
                    </a:solidFill>
                  </a:tcPr>
                </a:tc>
                <a:tc>
                  <a:txBody>
                    <a:bodyPr/>
                    <a:lstStyle/>
                    <a:p>
                      <a:pPr algn="r" fontAlgn="b"/>
                      <a:r>
                        <a:rPr lang="en-US" sz="300" b="0" i="0" u="none" strike="noStrike">
                          <a:solidFill>
                            <a:srgbClr val="000000"/>
                          </a:solidFill>
                          <a:latin typeface="Calibri"/>
                        </a:rPr>
                        <a:t>22.7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FDD81"/>
                    </a:solidFill>
                  </a:tcPr>
                </a:tc>
                <a:tc>
                  <a:txBody>
                    <a:bodyPr/>
                    <a:lstStyle/>
                    <a:p>
                      <a:pPr algn="r" fontAlgn="b"/>
                      <a:r>
                        <a:rPr lang="en-US" sz="300" b="0" i="0" u="none" strike="noStrike">
                          <a:solidFill>
                            <a:srgbClr val="000000"/>
                          </a:solidFill>
                          <a:latin typeface="Calibri"/>
                        </a:rPr>
                        <a:t>12.2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20.9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6DA80"/>
                    </a:solidFill>
                  </a:tcPr>
                </a:tc>
                <a:tc>
                  <a:txBody>
                    <a:bodyPr/>
                    <a:lstStyle/>
                    <a:p>
                      <a:pPr algn="r" fontAlgn="b"/>
                      <a:r>
                        <a:rPr lang="en-US" sz="300" b="0" i="0" u="none" strike="noStrike">
                          <a:solidFill>
                            <a:srgbClr val="000000"/>
                          </a:solidFill>
                          <a:latin typeface="Calibri"/>
                        </a:rPr>
                        <a:t>15.8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DD37F"/>
                    </a:solidFill>
                  </a:tcPr>
                </a:tc>
                <a:tc>
                  <a:txBody>
                    <a:bodyPr/>
                    <a:lstStyle/>
                    <a:p>
                      <a:pPr algn="r" fontAlgn="b"/>
                      <a:r>
                        <a:rPr lang="en-US" sz="300" b="0" i="0" u="none" strike="noStrike">
                          <a:solidFill>
                            <a:srgbClr val="000000"/>
                          </a:solidFill>
                          <a:latin typeface="Calibri"/>
                        </a:rPr>
                        <a:t>21.3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9DB80"/>
                    </a:solidFill>
                  </a:tcPr>
                </a:tc>
                <a:tc>
                  <a:txBody>
                    <a:bodyPr/>
                    <a:lstStyle/>
                    <a:p>
                      <a:pPr algn="r" fontAlgn="b"/>
                      <a:r>
                        <a:rPr lang="en-US" sz="300" b="0" i="0" u="none" strike="noStrike">
                          <a:solidFill>
                            <a:srgbClr val="000000"/>
                          </a:solidFill>
                          <a:latin typeface="Calibri"/>
                        </a:rPr>
                        <a:t>15.5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CD37F"/>
                    </a:solidFill>
                  </a:tcPr>
                </a:tc>
                <a:tc>
                  <a:txBody>
                    <a:bodyPr/>
                    <a:lstStyle/>
                    <a:p>
                      <a:pPr algn="r" fontAlgn="b"/>
                      <a:r>
                        <a:rPr lang="en-US" sz="300" b="0" i="0" u="none" strike="noStrike">
                          <a:solidFill>
                            <a:srgbClr val="000000"/>
                          </a:solidFill>
                          <a:latin typeface="Calibri"/>
                        </a:rPr>
                        <a:t>23.0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1DD81"/>
                    </a:solidFill>
                  </a:tcPr>
                </a:tc>
                <a:tc>
                  <a:txBody>
                    <a:bodyPr/>
                    <a:lstStyle/>
                    <a:p>
                      <a:pPr algn="r" fontAlgn="b"/>
                      <a:r>
                        <a:rPr lang="en-US" sz="300" b="0" i="0" u="none" strike="noStrike">
                          <a:solidFill>
                            <a:srgbClr val="000000"/>
                          </a:solidFill>
                          <a:latin typeface="Calibri"/>
                        </a:rPr>
                        <a:t>12.0</a:t>
                      </a:r>
                    </a:p>
                  </a:txBody>
                  <a:tcPr marL="2249" marR="2249" marT="224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ACE7E"/>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ASPEN All Atorvastatin</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19.5</a:t>
                      </a:r>
                    </a:p>
                  </a:txBody>
                  <a:tcPr marL="2249" marR="2249" marT="2249"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7.6</a:t>
                      </a:r>
                    </a:p>
                  </a:txBody>
                  <a:tcPr marL="2249" marR="2249" marT="2249"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21.7</a:t>
                      </a:r>
                    </a:p>
                  </a:txBody>
                  <a:tcPr marL="2249" marR="2249" marT="2249"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10.7</a:t>
                      </a:r>
                    </a:p>
                  </a:txBody>
                  <a:tcPr marL="2249" marR="2249" marT="2249"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17.3</a:t>
                      </a:r>
                    </a:p>
                  </a:txBody>
                  <a:tcPr marL="2249" marR="2249" marT="2249"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9.0</a:t>
                      </a:r>
                    </a:p>
                  </a:txBody>
                  <a:tcPr marL="2249" marR="2249" marT="2249"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17.0</a:t>
                      </a:r>
                    </a:p>
                  </a:txBody>
                  <a:tcPr marL="2249" marR="2249" marT="2249"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9.9</a:t>
                      </a:r>
                    </a:p>
                  </a:txBody>
                  <a:tcPr marL="2249" marR="2249" marT="2249"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18.4</a:t>
                      </a:r>
                    </a:p>
                  </a:txBody>
                  <a:tcPr marL="2249" marR="2249" marT="2249"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28.2</a:t>
                      </a:r>
                    </a:p>
                  </a:txBody>
                  <a:tcPr marL="2249" marR="2249" marT="2249"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20.8</a:t>
                      </a:r>
                    </a:p>
                  </a:txBody>
                  <a:tcPr marL="2249" marR="2249" marT="2249"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26.5</a:t>
                      </a:r>
                    </a:p>
                  </a:txBody>
                  <a:tcPr marL="2249" marR="2249" marT="2249"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20.1</a:t>
                      </a:r>
                    </a:p>
                  </a:txBody>
                  <a:tcPr marL="2249" marR="2249" marT="2249"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31.8</a:t>
                      </a:r>
                    </a:p>
                  </a:txBody>
                  <a:tcPr marL="2249" marR="2249" marT="2249"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20.2</a:t>
                      </a:r>
                    </a:p>
                  </a:txBody>
                  <a:tcPr marL="2249" marR="2249" marT="2249"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28.1</a:t>
                      </a:r>
                    </a:p>
                  </a:txBody>
                  <a:tcPr marL="2249" marR="2249" marT="2249"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18.4</a:t>
                      </a:r>
                    </a:p>
                  </a:txBody>
                  <a:tcPr marL="2249" marR="2249" marT="2249"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28.3</a:t>
                      </a:r>
                    </a:p>
                  </a:txBody>
                  <a:tcPr marL="2249" marR="2249" marT="2249"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16.9</a:t>
                      </a:r>
                    </a:p>
                  </a:txBody>
                  <a:tcPr marL="2249" marR="2249" marT="2249"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29.5</a:t>
                      </a:r>
                    </a:p>
                  </a:txBody>
                  <a:tcPr marL="2249" marR="2249" marT="2249"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14.6</a:t>
                      </a:r>
                    </a:p>
                  </a:txBody>
                  <a:tcPr marL="2249" marR="2249" marT="2249"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29.0</a:t>
                      </a:r>
                    </a:p>
                  </a:txBody>
                  <a:tcPr marL="2249" marR="2249" marT="2249"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17.3</a:t>
                      </a:r>
                    </a:p>
                  </a:txBody>
                  <a:tcPr marL="2249" marR="2249" marT="2249"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27.8</a:t>
                      </a:r>
                    </a:p>
                  </a:txBody>
                  <a:tcPr marL="2249" marR="2249" marT="2249"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27.0</a:t>
                      </a:r>
                    </a:p>
                  </a:txBody>
                  <a:tcPr marL="2249" marR="2249" marT="2249"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9.6</a:t>
                      </a:r>
                    </a:p>
                  </a:txBody>
                  <a:tcPr marL="2249" marR="2249" marT="2249"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29.6</a:t>
                      </a:r>
                    </a:p>
                  </a:txBody>
                  <a:tcPr marL="2249" marR="2249" marT="2249"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29.1</a:t>
                      </a:r>
                    </a:p>
                  </a:txBody>
                  <a:tcPr marL="2249" marR="2249" marT="2249"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11.4</a:t>
                      </a:r>
                    </a:p>
                  </a:txBody>
                  <a:tcPr marL="2249" marR="2249" marT="2249"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30.2</a:t>
                      </a:r>
                    </a:p>
                  </a:txBody>
                  <a:tcPr marL="2249" marR="2249" marT="2249"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11.5</a:t>
                      </a:r>
                    </a:p>
                  </a:txBody>
                  <a:tcPr marL="2249" marR="2249" marT="2249"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14.6</a:t>
                      </a:r>
                    </a:p>
                  </a:txBody>
                  <a:tcPr marL="2249" marR="2249" marT="2249"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10.2</a:t>
                      </a:r>
                    </a:p>
                  </a:txBody>
                  <a:tcPr marL="2249" marR="2249" marT="2249"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9.0</a:t>
                      </a:r>
                    </a:p>
                  </a:txBody>
                  <a:tcPr marL="2249" marR="2249" marT="2249"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11.1</a:t>
                      </a:r>
                    </a:p>
                  </a:txBody>
                  <a:tcPr marL="2249" marR="2249" marT="2249"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13.6</a:t>
                      </a:r>
                    </a:p>
                  </a:txBody>
                  <a:tcPr marL="2249" marR="2249" marT="2249"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9.8</a:t>
                      </a:r>
                    </a:p>
                  </a:txBody>
                  <a:tcPr marL="2249" marR="2249" marT="2249"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10.3</a:t>
                      </a:r>
                    </a:p>
                  </a:txBody>
                  <a:tcPr marL="2249" marR="2249" marT="2249"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11.4</a:t>
                      </a:r>
                    </a:p>
                  </a:txBody>
                  <a:tcPr marL="2249" marR="2249" marT="2249"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18.0</a:t>
                      </a:r>
                    </a:p>
                  </a:txBody>
                  <a:tcPr marL="2249" marR="2249" marT="2249"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22.0</a:t>
                      </a:r>
                    </a:p>
                  </a:txBody>
                  <a:tcPr marL="2249" marR="2249" marT="2249"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17.0</a:t>
                      </a:r>
                    </a:p>
                  </a:txBody>
                  <a:tcPr marL="2249" marR="2249" marT="2249"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23.3</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16.2</a:t>
                      </a:r>
                    </a:p>
                  </a:txBody>
                  <a:tcPr marL="2249" marR="2249" marT="2249"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25.7</a:t>
                      </a:r>
                    </a:p>
                  </a:txBody>
                  <a:tcPr marL="2249" marR="2249" marT="2249"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17.8</a:t>
                      </a:r>
                    </a:p>
                  </a:txBody>
                  <a:tcPr marL="2249" marR="2249" marT="2249"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24.4</a:t>
                      </a:r>
                    </a:p>
                  </a:txBody>
                  <a:tcPr marL="2249" marR="2249" marT="2249"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14.7</a:t>
                      </a:r>
                    </a:p>
                  </a:txBody>
                  <a:tcPr marL="2249" marR="2249" marT="2249"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25.3</a:t>
                      </a:r>
                    </a:p>
                  </a:txBody>
                  <a:tcPr marL="2249" marR="2249" marT="2249"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12.4</a:t>
                      </a:r>
                    </a:p>
                  </a:txBody>
                  <a:tcPr marL="2249" marR="2249" marT="2249"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23.2</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14.5</a:t>
                      </a:r>
                    </a:p>
                  </a:txBody>
                  <a:tcPr marL="2249" marR="2249" marT="2249"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23.9</a:t>
                      </a:r>
                    </a:p>
                  </a:txBody>
                  <a:tcPr marL="2249" marR="2249" marT="2249"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14.0</a:t>
                      </a:r>
                    </a:p>
                  </a:txBody>
                  <a:tcPr marL="2249" marR="2249" marT="2249" marB="0" anchor="b">
                    <a:lnL>
                      <a:noFill/>
                    </a:lnL>
                    <a:lnR>
                      <a:noFill/>
                    </a:lnR>
                    <a:lnT>
                      <a:noFill/>
                    </a:lnT>
                    <a:lnB>
                      <a:noFill/>
                    </a:lnB>
                    <a:solidFill>
                      <a:srgbClr val="A4D17E"/>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19.5</a:t>
                      </a:r>
                    </a:p>
                  </a:txBody>
                  <a:tcPr marL="2249" marR="2249" marT="2249"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12.1</a:t>
                      </a:r>
                    </a:p>
                  </a:txBody>
                  <a:tcPr marL="2249" marR="2249" marT="2249"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20.1</a:t>
                      </a:r>
                    </a:p>
                  </a:txBody>
                  <a:tcPr marL="2249" marR="2249" marT="2249"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13.7</a:t>
                      </a:r>
                    </a:p>
                  </a:txBody>
                  <a:tcPr marL="2249" marR="2249" marT="2249"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19.5</a:t>
                      </a:r>
                    </a:p>
                  </a:txBody>
                  <a:tcPr marL="2249" marR="2249" marT="2249"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12.4</a:t>
                      </a:r>
                    </a:p>
                  </a:txBody>
                  <a:tcPr marL="2249" marR="2249" marT="2249"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18.3</a:t>
                      </a:r>
                    </a:p>
                  </a:txBody>
                  <a:tcPr marL="2249" marR="2249" marT="2249"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13.4</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A1D07E"/>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ASPEN Primary Placebo</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19.9</a:t>
                      </a:r>
                    </a:p>
                  </a:txBody>
                  <a:tcPr marL="2249" marR="2249" marT="2249"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10.6</a:t>
                      </a:r>
                    </a:p>
                  </a:txBody>
                  <a:tcPr marL="2249" marR="2249" marT="2249"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20.7</a:t>
                      </a:r>
                    </a:p>
                  </a:txBody>
                  <a:tcPr marL="2249" marR="2249" marT="2249"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12.5</a:t>
                      </a:r>
                    </a:p>
                  </a:txBody>
                  <a:tcPr marL="2249" marR="2249" marT="2249"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21.9</a:t>
                      </a:r>
                    </a:p>
                  </a:txBody>
                  <a:tcPr marL="2249" marR="2249" marT="2249"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7.4</a:t>
                      </a:r>
                    </a:p>
                  </a:txBody>
                  <a:tcPr marL="2249" marR="2249" marT="2249"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23.6</a:t>
                      </a:r>
                    </a:p>
                  </a:txBody>
                  <a:tcPr marL="2249" marR="2249" marT="2249"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7.2</a:t>
                      </a:r>
                    </a:p>
                  </a:txBody>
                  <a:tcPr marL="2249" marR="2249" marT="2249"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24.8</a:t>
                      </a:r>
                    </a:p>
                  </a:txBody>
                  <a:tcPr marL="2249" marR="2249" marT="2249"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28.8</a:t>
                      </a:r>
                    </a:p>
                  </a:txBody>
                  <a:tcPr marL="2249" marR="2249" marT="2249"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23.7</a:t>
                      </a:r>
                    </a:p>
                  </a:txBody>
                  <a:tcPr marL="2249" marR="2249" marT="2249"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30.6</a:t>
                      </a:r>
                    </a:p>
                  </a:txBody>
                  <a:tcPr marL="2249" marR="2249" marT="2249"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24.3</a:t>
                      </a:r>
                    </a:p>
                  </a:txBody>
                  <a:tcPr marL="2249" marR="2249" marT="2249"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32.4</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25.8</a:t>
                      </a:r>
                    </a:p>
                  </a:txBody>
                  <a:tcPr marL="2249" marR="2249" marT="2249"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28.4</a:t>
                      </a:r>
                    </a:p>
                  </a:txBody>
                  <a:tcPr marL="2249" marR="2249" marT="2249"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17.6</a:t>
                      </a:r>
                    </a:p>
                  </a:txBody>
                  <a:tcPr marL="2249" marR="2249" marT="2249"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22.3</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14.6</a:t>
                      </a:r>
                    </a:p>
                  </a:txBody>
                  <a:tcPr marL="2249" marR="2249" marT="2249"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23.6</a:t>
                      </a:r>
                    </a:p>
                  </a:txBody>
                  <a:tcPr marL="2249" marR="2249" marT="2249"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17.7</a:t>
                      </a:r>
                    </a:p>
                  </a:txBody>
                  <a:tcPr marL="2249" marR="2249" marT="2249"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21.7</a:t>
                      </a:r>
                    </a:p>
                  </a:txBody>
                  <a:tcPr marL="2249" marR="2249" marT="2249"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14.7</a:t>
                      </a:r>
                    </a:p>
                  </a:txBody>
                  <a:tcPr marL="2249" marR="2249" marT="2249"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23.3</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34.0</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8.2</a:t>
                      </a:r>
                    </a:p>
                  </a:txBody>
                  <a:tcPr marL="2249" marR="2249" marT="2249"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31.4</a:t>
                      </a:r>
                    </a:p>
                  </a:txBody>
                  <a:tcPr marL="2249" marR="2249" marT="2249"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11.5</a:t>
                      </a:r>
                    </a:p>
                  </a:txBody>
                  <a:tcPr marL="2249" marR="2249" marT="2249"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32.6</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7.3</a:t>
                      </a:r>
                    </a:p>
                  </a:txBody>
                  <a:tcPr marL="2249" marR="2249" marT="2249"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31.6</a:t>
                      </a:r>
                    </a:p>
                  </a:txBody>
                  <a:tcPr marL="2249" marR="2249" marT="2249"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7.6</a:t>
                      </a:r>
                    </a:p>
                  </a:txBody>
                  <a:tcPr marL="2249" marR="2249" marT="2249"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21.8</a:t>
                      </a:r>
                    </a:p>
                  </a:txBody>
                  <a:tcPr marL="2249" marR="2249" marT="2249"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9.8</a:t>
                      </a:r>
                    </a:p>
                  </a:txBody>
                  <a:tcPr marL="2249" marR="2249" marT="2249"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21.9</a:t>
                      </a:r>
                    </a:p>
                  </a:txBody>
                  <a:tcPr marL="2249" marR="2249" marT="2249"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8.3</a:t>
                      </a:r>
                    </a:p>
                  </a:txBody>
                  <a:tcPr marL="2249" marR="2249" marT="2249"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23.5</a:t>
                      </a:r>
                    </a:p>
                  </a:txBody>
                  <a:tcPr marL="2249" marR="2249" marT="2249"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8.7</a:t>
                      </a:r>
                    </a:p>
                  </a:txBody>
                  <a:tcPr marL="2249" marR="2249" marT="2249"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21.6</a:t>
                      </a:r>
                    </a:p>
                  </a:txBody>
                  <a:tcPr marL="2249" marR="2249" marT="2249"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9.0</a:t>
                      </a:r>
                    </a:p>
                  </a:txBody>
                  <a:tcPr marL="2249" marR="2249" marT="2249"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22.9</a:t>
                      </a:r>
                    </a:p>
                  </a:txBody>
                  <a:tcPr marL="2249" marR="2249" marT="2249"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29.5</a:t>
                      </a:r>
                    </a:p>
                  </a:txBody>
                  <a:tcPr marL="2249" marR="2249" marT="2249"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24.9</a:t>
                      </a:r>
                    </a:p>
                  </a:txBody>
                  <a:tcPr marL="2249" marR="2249" marT="2249"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27.3</a:t>
                      </a:r>
                    </a:p>
                  </a:txBody>
                  <a:tcPr marL="2249" marR="2249" marT="2249"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24.0</a:t>
                      </a:r>
                    </a:p>
                  </a:txBody>
                  <a:tcPr marL="2249" marR="2249" marT="2249"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29.7</a:t>
                      </a:r>
                    </a:p>
                  </a:txBody>
                  <a:tcPr marL="2249" marR="2249" marT="2249"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24.4</a:t>
                      </a:r>
                    </a:p>
                  </a:txBody>
                  <a:tcPr marL="2249" marR="2249" marT="2249"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31.8</a:t>
                      </a:r>
                    </a:p>
                  </a:txBody>
                  <a:tcPr marL="2249" marR="2249" marT="2249"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18.4</a:t>
                      </a:r>
                    </a:p>
                  </a:txBody>
                  <a:tcPr marL="2249" marR="2249" marT="2249"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25.3</a:t>
                      </a:r>
                    </a:p>
                  </a:txBody>
                  <a:tcPr marL="2249" marR="2249" marT="2249"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14.1</a:t>
                      </a:r>
                    </a:p>
                  </a:txBody>
                  <a:tcPr marL="2249" marR="2249" marT="2249"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28.0</a:t>
                      </a:r>
                    </a:p>
                  </a:txBody>
                  <a:tcPr marL="2249" marR="2249" marT="2249"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16.9</a:t>
                      </a:r>
                    </a:p>
                  </a:txBody>
                  <a:tcPr marL="2249" marR="2249" marT="2249"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23.7</a:t>
                      </a:r>
                    </a:p>
                  </a:txBody>
                  <a:tcPr marL="2249" marR="2249" marT="2249"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14.7</a:t>
                      </a:r>
                    </a:p>
                  </a:txBody>
                  <a:tcPr marL="2249" marR="2249" marT="2249"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22.5</a:t>
                      </a:r>
                    </a:p>
                  </a:txBody>
                  <a:tcPr marL="2249" marR="2249" marT="2249"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33.1</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9.1</a:t>
                      </a:r>
                    </a:p>
                  </a:txBody>
                  <a:tcPr marL="2249" marR="2249" marT="2249"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31.5</a:t>
                      </a:r>
                    </a:p>
                  </a:txBody>
                  <a:tcPr marL="2249" marR="2249" marT="2249"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8.6</a:t>
                      </a:r>
                    </a:p>
                  </a:txBody>
                  <a:tcPr marL="2249" marR="2249" marT="2249"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35.7</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9.5</a:t>
                      </a:r>
                    </a:p>
                  </a:txBody>
                  <a:tcPr marL="2249" marR="2249" marT="2249"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32.1</a:t>
                      </a:r>
                    </a:p>
                  </a:txBody>
                  <a:tcPr marL="2249" marR="2249" marT="2249"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7.5</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84C77C"/>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ASPEN Primary Atorvastatin</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23.7</a:t>
                      </a:r>
                    </a:p>
                  </a:txBody>
                  <a:tcPr marL="2249" marR="2249" marT="2249"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11.9</a:t>
                      </a:r>
                    </a:p>
                  </a:txBody>
                  <a:tcPr marL="2249" marR="2249" marT="2249"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22.7</a:t>
                      </a:r>
                    </a:p>
                  </a:txBody>
                  <a:tcPr marL="2249" marR="2249" marT="2249"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14.0</a:t>
                      </a:r>
                    </a:p>
                  </a:txBody>
                  <a:tcPr marL="2249" marR="2249" marT="2249"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20.8</a:t>
                      </a:r>
                    </a:p>
                  </a:txBody>
                  <a:tcPr marL="2249" marR="2249" marT="2249"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9.9</a:t>
                      </a:r>
                    </a:p>
                  </a:txBody>
                  <a:tcPr marL="2249" marR="2249" marT="2249"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25.4</a:t>
                      </a:r>
                    </a:p>
                  </a:txBody>
                  <a:tcPr marL="2249" marR="2249" marT="2249"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29.4</a:t>
                      </a:r>
                    </a:p>
                  </a:txBody>
                  <a:tcPr marL="2249" marR="2249" marT="2249"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23.3</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32.9</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24.6</a:t>
                      </a:r>
                    </a:p>
                  </a:txBody>
                  <a:tcPr marL="2249" marR="2249" marT="2249"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30.4</a:t>
                      </a:r>
                    </a:p>
                  </a:txBody>
                  <a:tcPr marL="2249" marR="2249" marT="2249"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24.7</a:t>
                      </a:r>
                    </a:p>
                  </a:txBody>
                  <a:tcPr marL="2249" marR="2249" marT="2249"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33.0</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17.3</a:t>
                      </a:r>
                    </a:p>
                  </a:txBody>
                  <a:tcPr marL="2249" marR="2249" marT="2249"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27.6</a:t>
                      </a:r>
                    </a:p>
                  </a:txBody>
                  <a:tcPr marL="2249" marR="2249" marT="2249"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19.0</a:t>
                      </a:r>
                    </a:p>
                  </a:txBody>
                  <a:tcPr marL="2249" marR="2249" marT="2249"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26.2</a:t>
                      </a:r>
                    </a:p>
                  </a:txBody>
                  <a:tcPr marL="2249" marR="2249" marT="2249"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15.6</a:t>
                      </a:r>
                    </a:p>
                  </a:txBody>
                  <a:tcPr marL="2249" marR="2249" marT="2249"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25.6</a:t>
                      </a:r>
                    </a:p>
                  </a:txBody>
                  <a:tcPr marL="2249" marR="2249" marT="2249"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16.0</a:t>
                      </a:r>
                    </a:p>
                  </a:txBody>
                  <a:tcPr marL="2249" marR="2249" marT="2249"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24.2</a:t>
                      </a:r>
                    </a:p>
                  </a:txBody>
                  <a:tcPr marL="2249" marR="2249" marT="2249"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32.5</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10.0</a:t>
                      </a:r>
                    </a:p>
                  </a:txBody>
                  <a:tcPr marL="2249" marR="2249" marT="2249"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30.4</a:t>
                      </a:r>
                    </a:p>
                  </a:txBody>
                  <a:tcPr marL="2249" marR="2249" marT="2249"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12.2</a:t>
                      </a:r>
                    </a:p>
                  </a:txBody>
                  <a:tcPr marL="2249" marR="2249" marT="2249"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29.8</a:t>
                      </a:r>
                    </a:p>
                  </a:txBody>
                  <a:tcPr marL="2249" marR="2249" marT="2249"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9.3</a:t>
                      </a:r>
                    </a:p>
                  </a:txBody>
                  <a:tcPr marL="2249" marR="2249" marT="2249"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34.8</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9.3</a:t>
                      </a:r>
                    </a:p>
                  </a:txBody>
                  <a:tcPr marL="2249" marR="2249" marT="2249"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17.1</a:t>
                      </a:r>
                    </a:p>
                  </a:txBody>
                  <a:tcPr marL="2249" marR="2249" marT="2249"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11.2</a:t>
                      </a:r>
                    </a:p>
                  </a:txBody>
                  <a:tcPr marL="2249" marR="2249" marT="2249"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17.8</a:t>
                      </a:r>
                    </a:p>
                  </a:txBody>
                  <a:tcPr marL="2249" marR="2249" marT="2249"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11.1</a:t>
                      </a:r>
                    </a:p>
                  </a:txBody>
                  <a:tcPr marL="2249" marR="2249" marT="2249"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16.7</a:t>
                      </a:r>
                    </a:p>
                  </a:txBody>
                  <a:tcPr marL="2249" marR="2249" marT="2249"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8.8</a:t>
                      </a:r>
                    </a:p>
                  </a:txBody>
                  <a:tcPr marL="2249" marR="2249" marT="2249"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17.9</a:t>
                      </a:r>
                    </a:p>
                  </a:txBody>
                  <a:tcPr marL="2249" marR="2249" marT="2249"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9.9</a:t>
                      </a:r>
                    </a:p>
                  </a:txBody>
                  <a:tcPr marL="2249" marR="2249" marT="2249"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19.8</a:t>
                      </a:r>
                    </a:p>
                  </a:txBody>
                  <a:tcPr marL="2249" marR="2249" marT="2249"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25.5</a:t>
                      </a:r>
                    </a:p>
                  </a:txBody>
                  <a:tcPr marL="2249" marR="2249" marT="2249"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21.4</a:t>
                      </a:r>
                    </a:p>
                  </a:txBody>
                  <a:tcPr marL="2249" marR="2249" marT="2249"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25.9</a:t>
                      </a:r>
                    </a:p>
                  </a:txBody>
                  <a:tcPr marL="2249" marR="2249" marT="2249"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22.0</a:t>
                      </a:r>
                    </a:p>
                  </a:txBody>
                  <a:tcPr marL="2249" marR="2249" marT="2249"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27.5</a:t>
                      </a:r>
                    </a:p>
                  </a:txBody>
                  <a:tcPr marL="2249" marR="2249" marT="2249"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21.3</a:t>
                      </a:r>
                    </a:p>
                  </a:txBody>
                  <a:tcPr marL="2249" marR="2249" marT="2249"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30.8</a:t>
                      </a:r>
                    </a:p>
                  </a:txBody>
                  <a:tcPr marL="2249" marR="2249" marT="2249"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15.5</a:t>
                      </a:r>
                    </a:p>
                  </a:txBody>
                  <a:tcPr marL="2249" marR="2249" marT="2249"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23.9</a:t>
                      </a:r>
                    </a:p>
                  </a:txBody>
                  <a:tcPr marL="2249" marR="2249" marT="2249"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13.9</a:t>
                      </a:r>
                    </a:p>
                  </a:txBody>
                  <a:tcPr marL="2249" marR="2249" marT="2249"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22.5</a:t>
                      </a:r>
                    </a:p>
                  </a:txBody>
                  <a:tcPr marL="2249" marR="2249" marT="2249"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15.0</a:t>
                      </a:r>
                    </a:p>
                  </a:txBody>
                  <a:tcPr marL="2249" marR="2249" marT="2249"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21.1</a:t>
                      </a:r>
                    </a:p>
                  </a:txBody>
                  <a:tcPr marL="2249" marR="2249" marT="2249"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16.3</a:t>
                      </a:r>
                    </a:p>
                  </a:txBody>
                  <a:tcPr marL="2249" marR="2249" marT="2249"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22.9</a:t>
                      </a:r>
                    </a:p>
                  </a:txBody>
                  <a:tcPr marL="2249" marR="2249" marT="2249"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11.5</a:t>
                      </a:r>
                    </a:p>
                  </a:txBody>
                  <a:tcPr marL="2249" marR="2249" marT="2249"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22.1</a:t>
                      </a:r>
                    </a:p>
                  </a:txBody>
                  <a:tcPr marL="2249" marR="2249" marT="2249"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11.3</a:t>
                      </a:r>
                    </a:p>
                  </a:txBody>
                  <a:tcPr marL="2249" marR="2249" marT="2249"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23.0</a:t>
                      </a:r>
                    </a:p>
                  </a:txBody>
                  <a:tcPr marL="2249" marR="2249" marT="2249"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10.3</a:t>
                      </a:r>
                    </a:p>
                  </a:txBody>
                  <a:tcPr marL="2249" marR="2249" marT="2249"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23.3</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10.5</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93CB7D"/>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ASPEN Secondary Placebo</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22.3</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38.2</a:t>
                      </a:r>
                    </a:p>
                  </a:txBody>
                  <a:tcPr marL="2249" marR="2249" marT="2249"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20.3</a:t>
                      </a:r>
                    </a:p>
                  </a:txBody>
                  <a:tcPr marL="2249" marR="2249" marT="2249" marB="0" anchor="b">
                    <a:lnL>
                      <a:noFill/>
                    </a:lnL>
                    <a:lnR>
                      <a:noFill/>
                    </a:lnR>
                    <a:lnT>
                      <a:noFill/>
                    </a:lnT>
                    <a:lnB>
                      <a:noFill/>
                    </a:lnB>
                    <a:solidFill>
                      <a:srgbClr val="C4D980"/>
                    </a:solidFill>
                  </a:tcPr>
                </a:tc>
                <a:tc>
                  <a:txBody>
                    <a:bodyPr/>
                    <a:lstStyle/>
                    <a:p>
                      <a:pPr algn="r" fontAlgn="b"/>
                      <a:r>
                        <a:rPr lang="en-US" sz="300" b="0" i="0" u="none" strike="noStrike">
                          <a:solidFill>
                            <a:srgbClr val="000000"/>
                          </a:solidFill>
                          <a:latin typeface="Calibri"/>
                        </a:rPr>
                        <a:t>39.9</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21.9</a:t>
                      </a:r>
                    </a:p>
                  </a:txBody>
                  <a:tcPr marL="2249" marR="2249" marT="2249"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39.4</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23.5</a:t>
                      </a:r>
                    </a:p>
                  </a:txBody>
                  <a:tcPr marL="2249" marR="2249" marT="2249"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40.3</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20.5</a:t>
                      </a:r>
                    </a:p>
                  </a:txBody>
                  <a:tcPr marL="2249" marR="2249" marT="2249"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6.8</a:t>
                      </a:r>
                    </a:p>
                  </a:txBody>
                  <a:tcPr marL="2249" marR="2249" marT="2249"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18.2</a:t>
                      </a:r>
                    </a:p>
                  </a:txBody>
                  <a:tcPr marL="2249" marR="2249" marT="2249"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20.8</a:t>
                      </a:r>
                    </a:p>
                  </a:txBody>
                  <a:tcPr marL="2249" marR="2249" marT="2249"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15.8</a:t>
                      </a:r>
                    </a:p>
                  </a:txBody>
                  <a:tcPr marL="2249" marR="2249" marT="2249"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20.6</a:t>
                      </a:r>
                    </a:p>
                  </a:txBody>
                  <a:tcPr marL="2249" marR="2249" marT="2249"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12.7</a:t>
                      </a:r>
                    </a:p>
                  </a:txBody>
                  <a:tcPr marL="2249" marR="2249" marT="2249"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18.7</a:t>
                      </a:r>
                    </a:p>
                  </a:txBody>
                  <a:tcPr marL="2249" marR="2249" marT="2249"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16.9</a:t>
                      </a:r>
                    </a:p>
                  </a:txBody>
                  <a:tcPr marL="2249" marR="2249" marT="2249"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13.2</a:t>
                      </a:r>
                    </a:p>
                  </a:txBody>
                  <a:tcPr marL="2249" marR="2249" marT="2249"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17.0</a:t>
                      </a:r>
                    </a:p>
                  </a:txBody>
                  <a:tcPr marL="2249" marR="2249" marT="2249"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15.6</a:t>
                      </a:r>
                    </a:p>
                  </a:txBody>
                  <a:tcPr marL="2249" marR="2249" marT="2249"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27.4</a:t>
                      </a:r>
                    </a:p>
                  </a:txBody>
                  <a:tcPr marL="2249" marR="2249" marT="2249"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14.1</a:t>
                      </a:r>
                    </a:p>
                  </a:txBody>
                  <a:tcPr marL="2249" marR="2249" marT="2249"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19.4</a:t>
                      </a:r>
                    </a:p>
                  </a:txBody>
                  <a:tcPr marL="2249" marR="2249" marT="2249"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20.2</a:t>
                      </a:r>
                    </a:p>
                  </a:txBody>
                  <a:tcPr marL="2249" marR="2249" marT="2249"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45.3</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14.8</a:t>
                      </a:r>
                    </a:p>
                  </a:txBody>
                  <a:tcPr marL="2249" marR="2249" marT="2249"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47.2</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16.1</a:t>
                      </a:r>
                    </a:p>
                  </a:txBody>
                  <a:tcPr marL="2249" marR="2249" marT="2249"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51.1</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16.7</a:t>
                      </a:r>
                    </a:p>
                  </a:txBody>
                  <a:tcPr marL="2249" marR="2249" marT="2249"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48.0</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22.7</a:t>
                      </a:r>
                    </a:p>
                  </a:txBody>
                  <a:tcPr marL="2249" marR="2249" marT="2249"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37.1</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18.2</a:t>
                      </a:r>
                    </a:p>
                  </a:txBody>
                  <a:tcPr marL="2249" marR="2249" marT="2249"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37.1</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18.8</a:t>
                      </a:r>
                    </a:p>
                  </a:txBody>
                  <a:tcPr marL="2249" marR="2249" marT="2249"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40.8</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22.9</a:t>
                      </a:r>
                    </a:p>
                  </a:txBody>
                  <a:tcPr marL="2249" marR="2249" marT="2249"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39.0</a:t>
                      </a:r>
                    </a:p>
                  </a:txBody>
                  <a:tcPr marL="2249" marR="2249" marT="2249"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22.0</a:t>
                      </a:r>
                    </a:p>
                  </a:txBody>
                  <a:tcPr marL="2249" marR="2249" marT="2249"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9.8</a:t>
                      </a:r>
                    </a:p>
                  </a:txBody>
                  <a:tcPr marL="2249" marR="2249" marT="2249"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19.7</a:t>
                      </a:r>
                    </a:p>
                  </a:txBody>
                  <a:tcPr marL="2249" marR="2249" marT="2249"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9.9</a:t>
                      </a:r>
                    </a:p>
                  </a:txBody>
                  <a:tcPr marL="2249" marR="2249" marT="2249"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18.0</a:t>
                      </a:r>
                    </a:p>
                  </a:txBody>
                  <a:tcPr marL="2249" marR="2249" marT="2249"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20.0</a:t>
                      </a:r>
                    </a:p>
                  </a:txBody>
                  <a:tcPr marL="2249" marR="2249" marT="2249"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20.2</a:t>
                      </a:r>
                    </a:p>
                  </a:txBody>
                  <a:tcPr marL="2249" marR="2249" marT="2249"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12.3</a:t>
                      </a:r>
                    </a:p>
                  </a:txBody>
                  <a:tcPr marL="2249" marR="2249" marT="2249"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18.1</a:t>
                      </a:r>
                    </a:p>
                  </a:txBody>
                  <a:tcPr marL="2249" marR="2249" marT="2249"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17.5</a:t>
                      </a:r>
                    </a:p>
                  </a:txBody>
                  <a:tcPr marL="2249" marR="2249" marT="2249"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12.8</a:t>
                      </a:r>
                    </a:p>
                  </a:txBody>
                  <a:tcPr marL="2249" marR="2249" marT="2249"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18.9</a:t>
                      </a:r>
                    </a:p>
                  </a:txBody>
                  <a:tcPr marL="2249" marR="2249" marT="2249" marB="0" anchor="b">
                    <a:lnL>
                      <a:noFill/>
                    </a:lnL>
                    <a:lnR>
                      <a:noFill/>
                    </a:lnR>
                    <a:lnT>
                      <a:noFill/>
                    </a:lnT>
                    <a:lnB>
                      <a:noFill/>
                    </a:lnB>
                    <a:solidFill>
                      <a:srgbClr val="BDD780"/>
                    </a:solidFill>
                  </a:tcPr>
                </a:tc>
                <a:tc>
                  <a:txBody>
                    <a:bodyPr/>
                    <a:lstStyle/>
                    <a:p>
                      <a:pPr algn="r" fontAlgn="b"/>
                      <a:r>
                        <a:rPr lang="en-US" sz="300" b="0" i="0" u="none" strike="noStrike">
                          <a:solidFill>
                            <a:srgbClr val="000000"/>
                          </a:solidFill>
                          <a:latin typeface="Calibri"/>
                        </a:rPr>
                        <a:t>16.1</a:t>
                      </a:r>
                    </a:p>
                  </a:txBody>
                  <a:tcPr marL="2249" marR="2249" marT="2249" marB="0" anchor="b">
                    <a:lnL>
                      <a:noFill/>
                    </a:lnL>
                    <a:lnR>
                      <a:noFill/>
                    </a:lnR>
                    <a:lnT>
                      <a:noFill/>
                    </a:lnT>
                    <a:lnB>
                      <a:noFill/>
                    </a:lnB>
                    <a:solidFill>
                      <a:srgbClr val="AFD37F"/>
                    </a:solidFill>
                  </a:tcPr>
                </a:tc>
                <a:tc>
                  <a:txBody>
                    <a:bodyPr/>
                    <a:lstStyle/>
                    <a:p>
                      <a:pPr algn="r" fontAlgn="b"/>
                      <a:r>
                        <a:rPr lang="en-US" sz="300" b="0" i="0" u="none" strike="noStrike">
                          <a:solidFill>
                            <a:srgbClr val="000000"/>
                          </a:solidFill>
                          <a:latin typeface="Calibri"/>
                        </a:rPr>
                        <a:t>25.8</a:t>
                      </a:r>
                    </a:p>
                  </a:txBody>
                  <a:tcPr marL="2249" marR="2249" marT="2249"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14.3</a:t>
                      </a:r>
                    </a:p>
                  </a:txBody>
                  <a:tcPr marL="2249" marR="2249" marT="2249"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19.0</a:t>
                      </a:r>
                    </a:p>
                  </a:txBody>
                  <a:tcPr marL="2249" marR="2249" marT="2249"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18.9</a:t>
                      </a:r>
                    </a:p>
                  </a:txBody>
                  <a:tcPr marL="2249" marR="2249" marT="2249" marB="0" anchor="b">
                    <a:lnL>
                      <a:noFill/>
                    </a:lnL>
                    <a:lnR>
                      <a:noFill/>
                    </a:lnR>
                    <a:lnT>
                      <a:noFill/>
                    </a:lnT>
                    <a:lnB>
                      <a:noFill/>
                    </a:lnB>
                    <a:solidFill>
                      <a:srgbClr val="BDD780"/>
                    </a:solidFill>
                  </a:tcPr>
                </a:tc>
                <a:tc>
                  <a:txBody>
                    <a:bodyPr/>
                    <a:lstStyle/>
                    <a:p>
                      <a:pPr algn="r" fontAlgn="b"/>
                      <a:r>
                        <a:rPr lang="en-US" sz="300" b="0" i="0" u="none" strike="noStrike">
                          <a:solidFill>
                            <a:srgbClr val="000000"/>
                          </a:solidFill>
                          <a:latin typeface="Calibri"/>
                        </a:rPr>
                        <a:t>49.9</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16.1</a:t>
                      </a:r>
                    </a:p>
                  </a:txBody>
                  <a:tcPr marL="2249" marR="2249" marT="2249" marB="0" anchor="b">
                    <a:lnL>
                      <a:noFill/>
                    </a:lnL>
                    <a:lnR>
                      <a:noFill/>
                    </a:lnR>
                    <a:lnT>
                      <a:noFill/>
                    </a:lnT>
                    <a:lnB>
                      <a:noFill/>
                    </a:lnB>
                    <a:solidFill>
                      <a:srgbClr val="AFD37F"/>
                    </a:solidFill>
                  </a:tcPr>
                </a:tc>
                <a:tc>
                  <a:txBody>
                    <a:bodyPr/>
                    <a:lstStyle/>
                    <a:p>
                      <a:pPr algn="r" fontAlgn="b"/>
                      <a:r>
                        <a:rPr lang="en-US" sz="300" b="0" i="0" u="none" strike="noStrike">
                          <a:solidFill>
                            <a:srgbClr val="000000"/>
                          </a:solidFill>
                          <a:latin typeface="Calibri"/>
                        </a:rPr>
                        <a:t>47.4</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17.1</a:t>
                      </a:r>
                    </a:p>
                  </a:txBody>
                  <a:tcPr marL="2249" marR="2249" marT="2249"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51.4</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16.9</a:t>
                      </a:r>
                    </a:p>
                  </a:txBody>
                  <a:tcPr marL="2249" marR="2249" marT="2249"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49.5</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FDD82"/>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ASPEN Secondary Atorvastatin</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17.4</a:t>
                      </a:r>
                    </a:p>
                  </a:txBody>
                  <a:tcPr marL="2249" marR="2249" marT="2249"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18.0</a:t>
                      </a:r>
                    </a:p>
                  </a:txBody>
                  <a:tcPr marL="2249" marR="2249" marT="2249"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9.8</a:t>
                      </a:r>
                    </a:p>
                  </a:txBody>
                  <a:tcPr marL="2249" marR="2249" marT="2249"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20.5</a:t>
                      </a:r>
                    </a:p>
                  </a:txBody>
                  <a:tcPr marL="2249" marR="2249" marT="2249"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16.2</a:t>
                      </a:r>
                    </a:p>
                  </a:txBody>
                  <a:tcPr marL="2249" marR="2249" marT="2249"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25.3</a:t>
                      </a:r>
                    </a:p>
                  </a:txBody>
                  <a:tcPr marL="2249" marR="2249" marT="2249"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10.8</a:t>
                      </a:r>
                    </a:p>
                  </a:txBody>
                  <a:tcPr marL="2249" marR="2249" marT="2249"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19.1</a:t>
                      </a:r>
                    </a:p>
                  </a:txBody>
                  <a:tcPr marL="2249" marR="2249" marT="2249"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15.9</a:t>
                      </a:r>
                    </a:p>
                  </a:txBody>
                  <a:tcPr marL="2249" marR="2249" marT="2249"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16.0</a:t>
                      </a:r>
                    </a:p>
                  </a:txBody>
                  <a:tcPr marL="2249" marR="2249" marT="2249"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12.4</a:t>
                      </a:r>
                    </a:p>
                  </a:txBody>
                  <a:tcPr marL="2249" marR="2249" marT="2249"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20.4</a:t>
                      </a:r>
                    </a:p>
                  </a:txBody>
                  <a:tcPr marL="2249" marR="2249" marT="2249"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13.6</a:t>
                      </a:r>
                    </a:p>
                  </a:txBody>
                  <a:tcPr marL="2249" marR="2249" marT="2249"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29.1</a:t>
                      </a:r>
                    </a:p>
                  </a:txBody>
                  <a:tcPr marL="2249" marR="2249" marT="2249"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12.7</a:t>
                      </a:r>
                    </a:p>
                  </a:txBody>
                  <a:tcPr marL="2249" marR="2249" marT="2249"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20.9</a:t>
                      </a:r>
                    </a:p>
                  </a:txBody>
                  <a:tcPr marL="2249" marR="2249" marT="2249"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25.7</a:t>
                      </a:r>
                    </a:p>
                  </a:txBody>
                  <a:tcPr marL="2249" marR="2249" marT="2249"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41.5</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22.8</a:t>
                      </a:r>
                    </a:p>
                  </a:txBody>
                  <a:tcPr marL="2249" marR="2249" marT="2249"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43.0</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28.3</a:t>
                      </a:r>
                    </a:p>
                  </a:txBody>
                  <a:tcPr marL="2249" marR="2249" marT="2249"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49.1</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22.6</a:t>
                      </a:r>
                    </a:p>
                  </a:txBody>
                  <a:tcPr marL="2249" marR="2249" marT="2249"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42.9</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18.7</a:t>
                      </a:r>
                    </a:p>
                  </a:txBody>
                  <a:tcPr marL="2249" marR="2249" marT="2249"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25.6</a:t>
                      </a:r>
                    </a:p>
                  </a:txBody>
                  <a:tcPr marL="2249" marR="2249" marT="2249"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16.0</a:t>
                      </a:r>
                    </a:p>
                  </a:txBody>
                  <a:tcPr marL="2249" marR="2249" marT="2249"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28.8</a:t>
                      </a:r>
                    </a:p>
                  </a:txBody>
                  <a:tcPr marL="2249" marR="2249" marT="2249"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18.6</a:t>
                      </a:r>
                    </a:p>
                  </a:txBody>
                  <a:tcPr marL="2249" marR="2249" marT="2249"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32.3</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19.0</a:t>
                      </a:r>
                    </a:p>
                  </a:txBody>
                  <a:tcPr marL="2249" marR="2249" marT="2249"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28.6</a:t>
                      </a:r>
                    </a:p>
                  </a:txBody>
                  <a:tcPr marL="2249" marR="2249" marT="2249"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12.2</a:t>
                      </a:r>
                    </a:p>
                  </a:txBody>
                  <a:tcPr marL="2249" marR="2249" marT="2249"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23.8</a:t>
                      </a:r>
                    </a:p>
                  </a:txBody>
                  <a:tcPr marL="2249" marR="2249" marT="2249"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7.3</a:t>
                      </a:r>
                    </a:p>
                  </a:txBody>
                  <a:tcPr marL="2249" marR="2249" marT="2249"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25.4</a:t>
                      </a:r>
                    </a:p>
                  </a:txBody>
                  <a:tcPr marL="2249" marR="2249" marT="2249"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10.4</a:t>
                      </a:r>
                    </a:p>
                  </a:txBody>
                  <a:tcPr marL="2249" marR="2249" marT="2249"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28.3</a:t>
                      </a:r>
                    </a:p>
                  </a:txBody>
                  <a:tcPr marL="2249" marR="2249" marT="2249"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10.8</a:t>
                      </a:r>
                    </a:p>
                  </a:txBody>
                  <a:tcPr marL="2249" marR="2249" marT="2249"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25.8</a:t>
                      </a:r>
                    </a:p>
                  </a:txBody>
                  <a:tcPr marL="2249" marR="2249" marT="2249"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12.3</a:t>
                      </a:r>
                    </a:p>
                  </a:txBody>
                  <a:tcPr marL="2249" marR="2249" marT="2249"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11.2</a:t>
                      </a:r>
                    </a:p>
                  </a:txBody>
                  <a:tcPr marL="2249" marR="2249" marT="2249"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6.9</a:t>
                      </a:r>
                    </a:p>
                  </a:txBody>
                  <a:tcPr marL="2249" marR="2249" marT="2249"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14.1</a:t>
                      </a:r>
                    </a:p>
                  </a:txBody>
                  <a:tcPr marL="2249" marR="2249" marT="2249"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13.5</a:t>
                      </a:r>
                    </a:p>
                  </a:txBody>
                  <a:tcPr marL="2249" marR="2249" marT="2249"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21.6</a:t>
                      </a:r>
                    </a:p>
                  </a:txBody>
                  <a:tcPr marL="2249" marR="2249" marT="2249"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12.1</a:t>
                      </a:r>
                    </a:p>
                  </a:txBody>
                  <a:tcPr marL="2249" marR="2249" marT="2249"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16.2</a:t>
                      </a:r>
                    </a:p>
                  </a:txBody>
                  <a:tcPr marL="2249" marR="2249" marT="2249"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21.4</a:t>
                      </a:r>
                    </a:p>
                  </a:txBody>
                  <a:tcPr marL="2249" marR="2249" marT="2249"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31.2</a:t>
                      </a:r>
                    </a:p>
                  </a:txBody>
                  <a:tcPr marL="2249" marR="2249" marT="2249"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18.3</a:t>
                      </a:r>
                    </a:p>
                  </a:txBody>
                  <a:tcPr marL="2249" marR="2249" marT="2249"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36.2</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21.9</a:t>
                      </a:r>
                    </a:p>
                  </a:txBody>
                  <a:tcPr marL="2249" marR="2249" marT="2249"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39.6</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18.9</a:t>
                      </a:r>
                    </a:p>
                  </a:txBody>
                  <a:tcPr marL="2249" marR="2249" marT="2249"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37.7</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11.0</a:t>
                      </a:r>
                    </a:p>
                  </a:txBody>
                  <a:tcPr marL="2249" marR="2249" marT="2249"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32.0</a:t>
                      </a:r>
                    </a:p>
                  </a:txBody>
                  <a:tcPr marL="2249" marR="2249" marT="2249"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5.9</a:t>
                      </a:r>
                    </a:p>
                  </a:txBody>
                  <a:tcPr marL="2249" marR="2249" marT="2249"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31.4</a:t>
                      </a:r>
                    </a:p>
                  </a:txBody>
                  <a:tcPr marL="2249" marR="2249" marT="2249"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10.7</a:t>
                      </a:r>
                    </a:p>
                  </a:txBody>
                  <a:tcPr marL="2249" marR="2249" marT="2249"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35.2</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10.1</a:t>
                      </a:r>
                    </a:p>
                  </a:txBody>
                  <a:tcPr marL="2249" marR="2249" marT="2249"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32.3</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FEB84"/>
                    </a:solidFill>
                  </a:tcPr>
                </a:tc>
              </a:tr>
              <a:tr h="47229">
                <a:tc vMerge="1">
                  <a:txBody>
                    <a:bodyPr/>
                    <a:lstStyle/>
                    <a:p>
                      <a:endParaRPr lang="en-US"/>
                    </a:p>
                  </a:txBody>
                  <a:tcPr/>
                </a:tc>
                <a:tc>
                  <a:txBody>
                    <a:bodyPr/>
                    <a:lstStyle/>
                    <a:p>
                      <a:pPr algn="l" fontAlgn="b"/>
                      <a:r>
                        <a:rPr lang="en-US" sz="300" b="0" i="0" u="none" strike="noStrike">
                          <a:solidFill>
                            <a:srgbClr val="000000"/>
                          </a:solidFill>
                          <a:latin typeface="Calibri"/>
                        </a:rPr>
                        <a:t>ASPEN Full</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300" b="0" i="0" u="none" strike="noStrike">
                          <a:solidFill>
                            <a:srgbClr val="000000"/>
                          </a:solidFill>
                          <a:latin typeface="Calibri"/>
                        </a:rPr>
                        <a:t>9.1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CCA7D"/>
                    </a:solidFill>
                  </a:tcPr>
                </a:tc>
                <a:tc>
                  <a:txBody>
                    <a:bodyPr/>
                    <a:lstStyle/>
                    <a:p>
                      <a:pPr algn="r" fontAlgn="b"/>
                      <a:r>
                        <a:rPr lang="en-US" sz="300" b="0" i="0" u="none" strike="noStrike">
                          <a:solidFill>
                            <a:srgbClr val="000000"/>
                          </a:solidFill>
                          <a:latin typeface="Calibri"/>
                        </a:rPr>
                        <a:t>12.0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ACE7E"/>
                    </a:solidFill>
                  </a:tcPr>
                </a:tc>
                <a:tc>
                  <a:txBody>
                    <a:bodyPr/>
                    <a:lstStyle/>
                    <a:p>
                      <a:pPr algn="r" fontAlgn="b"/>
                      <a:r>
                        <a:rPr lang="en-US" sz="300" b="0" i="0" u="none" strike="noStrike">
                          <a:solidFill>
                            <a:srgbClr val="000000"/>
                          </a:solidFill>
                          <a:latin typeface="Calibri"/>
                        </a:rPr>
                        <a:t>8.9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BC97D"/>
                    </a:solidFill>
                  </a:tcPr>
                </a:tc>
                <a:tc>
                  <a:txBody>
                    <a:bodyPr/>
                    <a:lstStyle/>
                    <a:p>
                      <a:pPr algn="r" fontAlgn="b"/>
                      <a:r>
                        <a:rPr lang="en-US" sz="300" b="0" i="0" u="none" strike="noStrike">
                          <a:solidFill>
                            <a:srgbClr val="000000"/>
                          </a:solidFill>
                          <a:latin typeface="Calibri"/>
                        </a:rPr>
                        <a:t>12.4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CCE7E"/>
                    </a:solidFill>
                  </a:tcPr>
                </a:tc>
                <a:tc>
                  <a:txBody>
                    <a:bodyPr/>
                    <a:lstStyle/>
                    <a:p>
                      <a:pPr algn="r" fontAlgn="b"/>
                      <a:r>
                        <a:rPr lang="en-US" sz="300" b="0" i="0" u="none" strike="noStrike">
                          <a:solidFill>
                            <a:srgbClr val="000000"/>
                          </a:solidFill>
                          <a:latin typeface="Calibri"/>
                        </a:rPr>
                        <a:t>7.7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5C87D"/>
                    </a:solidFill>
                  </a:tcPr>
                </a:tc>
                <a:tc>
                  <a:txBody>
                    <a:bodyPr/>
                    <a:lstStyle/>
                    <a:p>
                      <a:pPr algn="r" fontAlgn="b"/>
                      <a:r>
                        <a:rPr lang="en-US" sz="300" b="0" i="0" u="none" strike="noStrike">
                          <a:solidFill>
                            <a:srgbClr val="000000"/>
                          </a:solidFill>
                          <a:latin typeface="Calibri"/>
                        </a:rPr>
                        <a:t>12.5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DCE7E"/>
                    </a:solidFill>
                  </a:tcPr>
                </a:tc>
                <a:tc>
                  <a:txBody>
                    <a:bodyPr/>
                    <a:lstStyle/>
                    <a:p>
                      <a:pPr algn="r" fontAlgn="b"/>
                      <a:r>
                        <a:rPr lang="en-US" sz="300" b="0" i="0" u="none" strike="noStrike">
                          <a:solidFill>
                            <a:srgbClr val="000000"/>
                          </a:solidFill>
                          <a:latin typeface="Calibri"/>
                        </a:rPr>
                        <a:t>10.6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3CC7D"/>
                    </a:solidFill>
                  </a:tcPr>
                </a:tc>
                <a:tc>
                  <a:txBody>
                    <a:bodyPr/>
                    <a:lstStyle/>
                    <a:p>
                      <a:pPr algn="r" fontAlgn="b"/>
                      <a:r>
                        <a:rPr lang="en-US" sz="300" b="0" i="0" u="none" strike="noStrike">
                          <a:solidFill>
                            <a:srgbClr val="000000"/>
                          </a:solidFill>
                          <a:latin typeface="Calibri"/>
                        </a:rPr>
                        <a:t>11.5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8CD7E"/>
                    </a:solidFill>
                  </a:tcPr>
                </a:tc>
                <a:tc>
                  <a:txBody>
                    <a:bodyPr/>
                    <a:lstStyle/>
                    <a:p>
                      <a:pPr algn="r" fontAlgn="b"/>
                      <a:r>
                        <a:rPr lang="en-US" sz="300" b="0" i="0" u="none" strike="noStrike">
                          <a:solidFill>
                            <a:srgbClr val="000000"/>
                          </a:solidFill>
                          <a:latin typeface="Calibri"/>
                        </a:rPr>
                        <a:t>10.7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4CC7D"/>
                    </a:solidFill>
                  </a:tcPr>
                </a:tc>
                <a:tc>
                  <a:txBody>
                    <a:bodyPr/>
                    <a:lstStyle/>
                    <a:p>
                      <a:pPr algn="r" fontAlgn="b"/>
                      <a:r>
                        <a:rPr lang="en-US" sz="300" b="0" i="0" u="none" strike="noStrike">
                          <a:solidFill>
                            <a:srgbClr val="000000"/>
                          </a:solidFill>
                          <a:latin typeface="Calibri"/>
                        </a:rPr>
                        <a:t>16.6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1D47F"/>
                    </a:solidFill>
                  </a:tcPr>
                </a:tc>
                <a:tc>
                  <a:txBody>
                    <a:bodyPr/>
                    <a:lstStyle/>
                    <a:p>
                      <a:pPr algn="r" fontAlgn="b"/>
                      <a:r>
                        <a:rPr lang="en-US" sz="300" b="0" i="0" u="none" strike="noStrike">
                          <a:solidFill>
                            <a:srgbClr val="000000"/>
                          </a:solidFill>
                          <a:latin typeface="Calibri"/>
                        </a:rPr>
                        <a:t>12.3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CCE7E"/>
                    </a:solidFill>
                  </a:tcPr>
                </a:tc>
                <a:tc>
                  <a:txBody>
                    <a:bodyPr/>
                    <a:lstStyle/>
                    <a:p>
                      <a:pPr algn="r" fontAlgn="b"/>
                      <a:r>
                        <a:rPr lang="en-US" sz="300" b="0" i="0" u="none" strike="noStrike">
                          <a:solidFill>
                            <a:srgbClr val="000000"/>
                          </a:solidFill>
                          <a:latin typeface="Calibri"/>
                        </a:rPr>
                        <a:t>16.6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1D47F"/>
                    </a:solidFill>
                  </a:tcPr>
                </a:tc>
                <a:tc>
                  <a:txBody>
                    <a:bodyPr/>
                    <a:lstStyle/>
                    <a:p>
                      <a:pPr algn="r" fontAlgn="b"/>
                      <a:r>
                        <a:rPr lang="en-US" sz="300" b="0" i="0" u="none" strike="noStrike">
                          <a:solidFill>
                            <a:srgbClr val="000000"/>
                          </a:solidFill>
                          <a:latin typeface="Calibri"/>
                        </a:rPr>
                        <a:t>10.5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3CC7D"/>
                    </a:solidFill>
                  </a:tcPr>
                </a:tc>
                <a:tc>
                  <a:txBody>
                    <a:bodyPr/>
                    <a:lstStyle/>
                    <a:p>
                      <a:pPr algn="r" fontAlgn="b"/>
                      <a:r>
                        <a:rPr lang="en-US" sz="300" b="0" i="0" u="none" strike="noStrike">
                          <a:solidFill>
                            <a:srgbClr val="000000"/>
                          </a:solidFill>
                          <a:latin typeface="Calibri"/>
                        </a:rPr>
                        <a:t>16.5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1D47F"/>
                    </a:solidFill>
                  </a:tcPr>
                </a:tc>
                <a:tc>
                  <a:txBody>
                    <a:bodyPr/>
                    <a:lstStyle/>
                    <a:p>
                      <a:pPr algn="r" fontAlgn="b"/>
                      <a:r>
                        <a:rPr lang="en-US" sz="300" b="0" i="0" u="none" strike="noStrike">
                          <a:solidFill>
                            <a:srgbClr val="000000"/>
                          </a:solidFill>
                          <a:latin typeface="Calibri"/>
                        </a:rPr>
                        <a:t>10.7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4CC7D"/>
                    </a:solidFill>
                  </a:tcPr>
                </a:tc>
                <a:tc>
                  <a:txBody>
                    <a:bodyPr/>
                    <a:lstStyle/>
                    <a:p>
                      <a:pPr algn="r" fontAlgn="b"/>
                      <a:r>
                        <a:rPr lang="en-US" sz="300" b="0" i="0" u="none" strike="noStrike">
                          <a:solidFill>
                            <a:srgbClr val="000000"/>
                          </a:solidFill>
                          <a:latin typeface="Calibri"/>
                        </a:rPr>
                        <a:t>16.4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0D47F"/>
                    </a:solidFill>
                  </a:tcPr>
                </a:tc>
                <a:tc>
                  <a:txBody>
                    <a:bodyPr/>
                    <a:lstStyle/>
                    <a:p>
                      <a:pPr algn="r" fontAlgn="b"/>
                      <a:r>
                        <a:rPr lang="en-US" sz="300" b="0" i="0" u="none" strike="noStrike">
                          <a:solidFill>
                            <a:srgbClr val="000000"/>
                          </a:solidFill>
                          <a:latin typeface="Calibri"/>
                        </a:rPr>
                        <a:t>8.8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AC97D"/>
                    </a:solidFill>
                  </a:tcPr>
                </a:tc>
                <a:tc>
                  <a:txBody>
                    <a:bodyPr/>
                    <a:lstStyle/>
                    <a:p>
                      <a:pPr algn="r" fontAlgn="b"/>
                      <a:r>
                        <a:rPr lang="en-US" sz="300" b="0" i="0" u="none" strike="noStrike">
                          <a:solidFill>
                            <a:srgbClr val="000000"/>
                          </a:solidFill>
                          <a:latin typeface="Calibri"/>
                        </a:rPr>
                        <a:t>17.2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4D57F"/>
                    </a:solidFill>
                  </a:tcPr>
                </a:tc>
                <a:tc>
                  <a:txBody>
                    <a:bodyPr/>
                    <a:lstStyle/>
                    <a:p>
                      <a:pPr algn="r" fontAlgn="b"/>
                      <a:r>
                        <a:rPr lang="en-US" sz="300" b="0" i="0" u="none" strike="noStrike">
                          <a:solidFill>
                            <a:srgbClr val="000000"/>
                          </a:solidFill>
                          <a:latin typeface="Calibri"/>
                        </a:rPr>
                        <a:t>6.9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1C67C"/>
                    </a:solidFill>
                  </a:tcPr>
                </a:tc>
                <a:tc>
                  <a:txBody>
                    <a:bodyPr/>
                    <a:lstStyle/>
                    <a:p>
                      <a:pPr algn="r" fontAlgn="b"/>
                      <a:r>
                        <a:rPr lang="en-US" sz="300" b="0" i="0" u="none" strike="noStrike">
                          <a:solidFill>
                            <a:srgbClr val="000000"/>
                          </a:solidFill>
                          <a:latin typeface="Calibri"/>
                        </a:rPr>
                        <a:t>15.4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ABD27F"/>
                    </a:solidFill>
                  </a:tcPr>
                </a:tc>
                <a:tc>
                  <a:txBody>
                    <a:bodyPr/>
                    <a:lstStyle/>
                    <a:p>
                      <a:pPr algn="r" fontAlgn="b"/>
                      <a:r>
                        <a:rPr lang="en-US" sz="300" b="0" i="0" u="none" strike="noStrike">
                          <a:solidFill>
                            <a:srgbClr val="000000"/>
                          </a:solidFill>
                          <a:latin typeface="Calibri"/>
                        </a:rPr>
                        <a:t>7.5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4C77C"/>
                    </a:solidFill>
                  </a:tcPr>
                </a:tc>
                <a:tc>
                  <a:txBody>
                    <a:bodyPr/>
                    <a:lstStyle/>
                    <a:p>
                      <a:pPr algn="r" fontAlgn="b"/>
                      <a:r>
                        <a:rPr lang="en-US" sz="300" b="0" i="0" u="none" strike="noStrike">
                          <a:solidFill>
                            <a:srgbClr val="000000"/>
                          </a:solidFill>
                          <a:latin typeface="Calibri"/>
                        </a:rPr>
                        <a:t>16.4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0D47F"/>
                    </a:solidFill>
                  </a:tcPr>
                </a:tc>
                <a:tc>
                  <a:txBody>
                    <a:bodyPr/>
                    <a:lstStyle/>
                    <a:p>
                      <a:pPr algn="r" fontAlgn="b"/>
                      <a:r>
                        <a:rPr lang="en-US" sz="300" b="0" i="0" u="none" strike="noStrike">
                          <a:solidFill>
                            <a:srgbClr val="000000"/>
                          </a:solidFill>
                          <a:latin typeface="Calibri"/>
                        </a:rPr>
                        <a:t>7.9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6C87D"/>
                    </a:solidFill>
                  </a:tcPr>
                </a:tc>
                <a:tc>
                  <a:txBody>
                    <a:bodyPr/>
                    <a:lstStyle/>
                    <a:p>
                      <a:pPr algn="r" fontAlgn="b"/>
                      <a:r>
                        <a:rPr lang="en-US" sz="300" b="0" i="0" u="none" strike="noStrike">
                          <a:solidFill>
                            <a:srgbClr val="000000"/>
                          </a:solidFill>
                          <a:latin typeface="Calibri"/>
                        </a:rPr>
                        <a:t>15.6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ACD37F"/>
                    </a:solidFill>
                  </a:tcPr>
                </a:tc>
                <a:tc>
                  <a:txBody>
                    <a:bodyPr/>
                    <a:lstStyle/>
                    <a:p>
                      <a:pPr algn="r" fontAlgn="b"/>
                      <a:r>
                        <a:rPr lang="en-US" sz="300" b="0" i="0" u="none" strike="noStrike">
                          <a:solidFill>
                            <a:srgbClr val="000000"/>
                          </a:solidFill>
                          <a:latin typeface="Calibri"/>
                        </a:rPr>
                        <a:t>17.4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5D57F"/>
                    </a:solidFill>
                  </a:tcPr>
                </a:tc>
                <a:tc>
                  <a:txBody>
                    <a:bodyPr/>
                    <a:lstStyle/>
                    <a:p>
                      <a:pPr algn="r" fontAlgn="b"/>
                      <a:r>
                        <a:rPr lang="en-US" sz="300" b="0" i="0" u="none" strike="noStrike">
                          <a:solidFill>
                            <a:srgbClr val="000000"/>
                          </a:solidFill>
                          <a:latin typeface="Calibri"/>
                        </a:rPr>
                        <a:t>15.4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ABD27F"/>
                    </a:solidFill>
                  </a:tcPr>
                </a:tc>
                <a:tc>
                  <a:txBody>
                    <a:bodyPr/>
                    <a:lstStyle/>
                    <a:p>
                      <a:pPr algn="r" fontAlgn="b"/>
                      <a:r>
                        <a:rPr lang="en-US" sz="300" b="0" i="0" u="none" strike="noStrike">
                          <a:solidFill>
                            <a:srgbClr val="000000"/>
                          </a:solidFill>
                          <a:latin typeface="Calibri"/>
                        </a:rPr>
                        <a:t>18.0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8D67F"/>
                    </a:solidFill>
                  </a:tcPr>
                </a:tc>
                <a:tc>
                  <a:txBody>
                    <a:bodyPr/>
                    <a:lstStyle/>
                    <a:p>
                      <a:pPr algn="r" fontAlgn="b"/>
                      <a:r>
                        <a:rPr lang="en-US" sz="300" b="0" i="0" u="none" strike="noStrike">
                          <a:solidFill>
                            <a:srgbClr val="000000"/>
                          </a:solidFill>
                          <a:latin typeface="Calibri"/>
                        </a:rPr>
                        <a:t>16.6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1D47F"/>
                    </a:solidFill>
                  </a:tcPr>
                </a:tc>
                <a:tc>
                  <a:txBody>
                    <a:bodyPr/>
                    <a:lstStyle/>
                    <a:p>
                      <a:pPr algn="r" fontAlgn="b"/>
                      <a:r>
                        <a:rPr lang="en-US" sz="300" b="0" i="0" u="none" strike="noStrike">
                          <a:solidFill>
                            <a:srgbClr val="000000"/>
                          </a:solidFill>
                          <a:latin typeface="Calibri"/>
                        </a:rPr>
                        <a:t>16.6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1D47F"/>
                    </a:solidFill>
                  </a:tcPr>
                </a:tc>
                <a:tc>
                  <a:txBody>
                    <a:bodyPr/>
                    <a:lstStyle/>
                    <a:p>
                      <a:pPr algn="r" fontAlgn="b"/>
                      <a:r>
                        <a:rPr lang="en-US" sz="300" b="0" i="0" u="none" strike="noStrike">
                          <a:solidFill>
                            <a:srgbClr val="000000"/>
                          </a:solidFill>
                          <a:latin typeface="Calibri"/>
                        </a:rPr>
                        <a:t>16.5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0D47F"/>
                    </a:solidFill>
                  </a:tcPr>
                </a:tc>
                <a:tc>
                  <a:txBody>
                    <a:bodyPr/>
                    <a:lstStyle/>
                    <a:p>
                      <a:pPr algn="r" fontAlgn="b"/>
                      <a:r>
                        <a:rPr lang="en-US" sz="300" b="0" i="0" u="none" strike="noStrike">
                          <a:solidFill>
                            <a:srgbClr val="000000"/>
                          </a:solidFill>
                          <a:latin typeface="Calibri"/>
                        </a:rPr>
                        <a:t>18.5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BD780"/>
                    </a:solidFill>
                  </a:tcPr>
                </a:tc>
                <a:tc>
                  <a:txBody>
                    <a:bodyPr/>
                    <a:lstStyle/>
                    <a:p>
                      <a:pPr algn="r" fontAlgn="b"/>
                      <a:r>
                        <a:rPr lang="en-US" sz="300" b="0" i="0" u="none" strike="noStrike">
                          <a:solidFill>
                            <a:srgbClr val="000000"/>
                          </a:solidFill>
                          <a:latin typeface="Calibri"/>
                        </a:rPr>
                        <a:t>16.5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1D47F"/>
                    </a:solidFill>
                  </a:tcPr>
                </a:tc>
                <a:tc>
                  <a:txBody>
                    <a:bodyPr/>
                    <a:lstStyle/>
                    <a:p>
                      <a:pPr algn="r" fontAlgn="b"/>
                      <a:r>
                        <a:rPr lang="en-US" sz="300" b="0" i="0" u="none" strike="noStrike">
                          <a:solidFill>
                            <a:srgbClr val="000000"/>
                          </a:solidFill>
                          <a:latin typeface="Calibri"/>
                        </a:rPr>
                        <a:t>6.8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1C67C"/>
                    </a:solidFill>
                  </a:tcPr>
                </a:tc>
                <a:tc>
                  <a:txBody>
                    <a:bodyPr/>
                    <a:lstStyle/>
                    <a:p>
                      <a:pPr algn="r" fontAlgn="b"/>
                      <a:r>
                        <a:rPr lang="en-US" sz="300" b="0" i="0" u="none" strike="noStrike">
                          <a:solidFill>
                            <a:srgbClr val="000000"/>
                          </a:solidFill>
                          <a:latin typeface="Calibri"/>
                        </a:rPr>
                        <a:t>12.2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BCE7E"/>
                    </a:solidFill>
                  </a:tcPr>
                </a:tc>
                <a:tc>
                  <a:txBody>
                    <a:bodyPr/>
                    <a:lstStyle/>
                    <a:p>
                      <a:pPr algn="r" fontAlgn="b"/>
                      <a:r>
                        <a:rPr lang="en-US" sz="300" b="0" i="0" u="none" strike="noStrike">
                          <a:solidFill>
                            <a:srgbClr val="000000"/>
                          </a:solidFill>
                          <a:latin typeface="Calibri"/>
                        </a:rPr>
                        <a:t>10.3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2CB7D"/>
                    </a:solidFill>
                  </a:tcPr>
                </a:tc>
                <a:tc>
                  <a:txBody>
                    <a:bodyPr/>
                    <a:lstStyle/>
                    <a:p>
                      <a:pPr algn="r" fontAlgn="b"/>
                      <a:r>
                        <a:rPr lang="en-US" sz="300" b="0" i="0" u="none" strike="noStrike">
                          <a:solidFill>
                            <a:srgbClr val="000000"/>
                          </a:solidFill>
                          <a:latin typeface="Calibri"/>
                        </a:rPr>
                        <a:t>12.6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DCE7E"/>
                    </a:solidFill>
                  </a:tcPr>
                </a:tc>
                <a:tc>
                  <a:txBody>
                    <a:bodyPr/>
                    <a:lstStyle/>
                    <a:p>
                      <a:pPr algn="r" fontAlgn="b"/>
                      <a:r>
                        <a:rPr lang="en-US" sz="300" b="0" i="0" u="none" strike="noStrike">
                          <a:solidFill>
                            <a:srgbClr val="000000"/>
                          </a:solidFill>
                          <a:latin typeface="Calibri"/>
                        </a:rPr>
                        <a:t>7.2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3C77C"/>
                    </a:solidFill>
                  </a:tcPr>
                </a:tc>
                <a:tc>
                  <a:txBody>
                    <a:bodyPr/>
                    <a:lstStyle/>
                    <a:p>
                      <a:pPr algn="r" fontAlgn="b"/>
                      <a:r>
                        <a:rPr lang="en-US" sz="300" b="0" i="0" u="none" strike="noStrike">
                          <a:solidFill>
                            <a:srgbClr val="000000"/>
                          </a:solidFill>
                          <a:latin typeface="Calibri"/>
                        </a:rPr>
                        <a:t>11.9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ACE7E"/>
                    </a:solidFill>
                  </a:tcPr>
                </a:tc>
                <a:tc>
                  <a:txBody>
                    <a:bodyPr/>
                    <a:lstStyle/>
                    <a:p>
                      <a:pPr algn="r" fontAlgn="b"/>
                      <a:r>
                        <a:rPr lang="en-US" sz="300" b="0" i="0" u="none" strike="noStrike">
                          <a:solidFill>
                            <a:srgbClr val="000000"/>
                          </a:solidFill>
                          <a:latin typeface="Calibri"/>
                        </a:rPr>
                        <a:t>8.8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AC97D"/>
                    </a:solidFill>
                  </a:tcPr>
                </a:tc>
                <a:tc>
                  <a:txBody>
                    <a:bodyPr/>
                    <a:lstStyle/>
                    <a:p>
                      <a:pPr algn="r" fontAlgn="b"/>
                      <a:r>
                        <a:rPr lang="en-US" sz="300" b="0" i="0" u="none" strike="noStrike">
                          <a:solidFill>
                            <a:srgbClr val="000000"/>
                          </a:solidFill>
                          <a:latin typeface="Calibri"/>
                        </a:rPr>
                        <a:t>10.5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3CC7D"/>
                    </a:solidFill>
                  </a:tcPr>
                </a:tc>
                <a:tc>
                  <a:txBody>
                    <a:bodyPr/>
                    <a:lstStyle/>
                    <a:p>
                      <a:pPr algn="r" fontAlgn="b"/>
                      <a:r>
                        <a:rPr lang="en-US" sz="300" b="0" i="0" u="none" strike="noStrike">
                          <a:solidFill>
                            <a:srgbClr val="000000"/>
                          </a:solidFill>
                          <a:latin typeface="Calibri"/>
                        </a:rPr>
                        <a:t>11.0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6CC7D"/>
                    </a:solidFill>
                  </a:tcPr>
                </a:tc>
                <a:tc>
                  <a:txBody>
                    <a:bodyPr/>
                    <a:lstStyle/>
                    <a:p>
                      <a:pPr algn="r" fontAlgn="b"/>
                      <a:r>
                        <a:rPr lang="en-US" sz="300" b="0" i="0" u="none" strike="noStrike">
                          <a:solidFill>
                            <a:srgbClr val="000000"/>
                          </a:solidFill>
                          <a:latin typeface="Calibri"/>
                        </a:rPr>
                        <a:t>15.4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ABD37F"/>
                    </a:solidFill>
                  </a:tcPr>
                </a:tc>
                <a:tc>
                  <a:txBody>
                    <a:bodyPr/>
                    <a:lstStyle/>
                    <a:p>
                      <a:pPr algn="r" fontAlgn="b"/>
                      <a:r>
                        <a:rPr lang="en-US" sz="300" b="0" i="0" u="none" strike="noStrike">
                          <a:solidFill>
                            <a:srgbClr val="000000"/>
                          </a:solidFill>
                          <a:latin typeface="Calibri"/>
                        </a:rPr>
                        <a:t>9.8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FCA7D"/>
                    </a:solidFill>
                  </a:tcPr>
                </a:tc>
                <a:tc>
                  <a:txBody>
                    <a:bodyPr/>
                    <a:lstStyle/>
                    <a:p>
                      <a:pPr algn="r" fontAlgn="b"/>
                      <a:r>
                        <a:rPr lang="en-US" sz="300" b="0" i="0" u="none" strike="noStrike">
                          <a:solidFill>
                            <a:srgbClr val="000000"/>
                          </a:solidFill>
                          <a:latin typeface="Calibri"/>
                        </a:rPr>
                        <a:t>17.0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3D57F"/>
                    </a:solidFill>
                  </a:tcPr>
                </a:tc>
                <a:tc>
                  <a:txBody>
                    <a:bodyPr/>
                    <a:lstStyle/>
                    <a:p>
                      <a:pPr algn="r" fontAlgn="b"/>
                      <a:r>
                        <a:rPr lang="en-US" sz="300" b="0" i="0" u="none" strike="noStrike">
                          <a:solidFill>
                            <a:srgbClr val="000000"/>
                          </a:solidFill>
                          <a:latin typeface="Calibri"/>
                        </a:rPr>
                        <a:t>9.6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FCA7D"/>
                    </a:solidFill>
                  </a:tcPr>
                </a:tc>
                <a:tc>
                  <a:txBody>
                    <a:bodyPr/>
                    <a:lstStyle/>
                    <a:p>
                      <a:pPr algn="r" fontAlgn="b"/>
                      <a:r>
                        <a:rPr lang="en-US" sz="300" b="0" i="0" u="none" strike="noStrike">
                          <a:solidFill>
                            <a:srgbClr val="000000"/>
                          </a:solidFill>
                          <a:latin typeface="Calibri"/>
                        </a:rPr>
                        <a:t>17.0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3D57F"/>
                    </a:solidFill>
                  </a:tcPr>
                </a:tc>
                <a:tc>
                  <a:txBody>
                    <a:bodyPr/>
                    <a:lstStyle/>
                    <a:p>
                      <a:pPr algn="r" fontAlgn="b"/>
                      <a:r>
                        <a:rPr lang="en-US" sz="300" b="0" i="0" u="none" strike="noStrike">
                          <a:solidFill>
                            <a:srgbClr val="000000"/>
                          </a:solidFill>
                          <a:latin typeface="Calibri"/>
                        </a:rPr>
                        <a:t>7.8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6C87D"/>
                    </a:solidFill>
                  </a:tcPr>
                </a:tc>
                <a:tc>
                  <a:txBody>
                    <a:bodyPr/>
                    <a:lstStyle/>
                    <a:p>
                      <a:pPr algn="r" fontAlgn="b"/>
                      <a:r>
                        <a:rPr lang="en-US" sz="300" b="0" i="0" u="none" strike="noStrike">
                          <a:solidFill>
                            <a:srgbClr val="000000"/>
                          </a:solidFill>
                          <a:latin typeface="Calibri"/>
                        </a:rPr>
                        <a:t>17.6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6D67F"/>
                    </a:solidFill>
                  </a:tcPr>
                </a:tc>
                <a:tc>
                  <a:txBody>
                    <a:bodyPr/>
                    <a:lstStyle/>
                    <a:p>
                      <a:pPr algn="r" fontAlgn="b"/>
                      <a:r>
                        <a:rPr lang="en-US" sz="300" b="0" i="0" u="none" strike="noStrike">
                          <a:solidFill>
                            <a:srgbClr val="000000"/>
                          </a:solidFill>
                          <a:latin typeface="Calibri"/>
                        </a:rPr>
                        <a:t>8.8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BC97D"/>
                    </a:solidFill>
                  </a:tcPr>
                </a:tc>
                <a:tc>
                  <a:txBody>
                    <a:bodyPr/>
                    <a:lstStyle/>
                    <a:p>
                      <a:pPr algn="r" fontAlgn="b"/>
                      <a:r>
                        <a:rPr lang="en-US" sz="300" b="0" i="0" u="none" strike="noStrike">
                          <a:solidFill>
                            <a:srgbClr val="000000"/>
                          </a:solidFill>
                          <a:latin typeface="Calibri"/>
                        </a:rPr>
                        <a:t>18.5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AD780"/>
                    </a:solidFill>
                  </a:tcPr>
                </a:tc>
                <a:tc>
                  <a:txBody>
                    <a:bodyPr/>
                    <a:lstStyle/>
                    <a:p>
                      <a:pPr algn="r" fontAlgn="b"/>
                      <a:r>
                        <a:rPr lang="en-US" sz="300" b="0" i="0" u="none" strike="noStrike">
                          <a:solidFill>
                            <a:srgbClr val="000000"/>
                          </a:solidFill>
                          <a:latin typeface="Calibri"/>
                        </a:rPr>
                        <a:t>6.5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7FC67C"/>
                    </a:solidFill>
                  </a:tcPr>
                </a:tc>
                <a:tc>
                  <a:txBody>
                    <a:bodyPr/>
                    <a:lstStyle/>
                    <a:p>
                      <a:pPr algn="r" fontAlgn="b"/>
                      <a:r>
                        <a:rPr lang="en-US" sz="300" b="0" i="0" u="none" strike="noStrike">
                          <a:solidFill>
                            <a:srgbClr val="000000"/>
                          </a:solidFill>
                          <a:latin typeface="Calibri"/>
                        </a:rPr>
                        <a:t>17.4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5D57F"/>
                    </a:solidFill>
                  </a:tcPr>
                </a:tc>
                <a:tc>
                  <a:txBody>
                    <a:bodyPr/>
                    <a:lstStyle/>
                    <a:p>
                      <a:pPr algn="r" fontAlgn="b"/>
                      <a:r>
                        <a:rPr lang="en-US" sz="300" b="0" i="0" u="none" strike="noStrike">
                          <a:solidFill>
                            <a:srgbClr val="000000"/>
                          </a:solidFill>
                          <a:latin typeface="Calibri"/>
                        </a:rPr>
                        <a:t>8.4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8C87D"/>
                    </a:solidFill>
                  </a:tcPr>
                </a:tc>
                <a:tc>
                  <a:txBody>
                    <a:bodyPr/>
                    <a:lstStyle/>
                    <a:p>
                      <a:pPr algn="r" fontAlgn="b"/>
                      <a:r>
                        <a:rPr lang="en-US" sz="300" b="0" i="0" u="none" strike="noStrike">
                          <a:solidFill>
                            <a:srgbClr val="000000"/>
                          </a:solidFill>
                          <a:latin typeface="Calibri"/>
                        </a:rPr>
                        <a:t>16.2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AFD47F"/>
                    </a:solidFill>
                  </a:tcPr>
                </a:tc>
                <a:tc>
                  <a:txBody>
                    <a:bodyPr/>
                    <a:lstStyle/>
                    <a:p>
                      <a:pPr algn="r" fontAlgn="b"/>
                      <a:r>
                        <a:rPr lang="en-US" sz="300" b="0" i="0" u="none" strike="noStrike">
                          <a:solidFill>
                            <a:srgbClr val="000000"/>
                          </a:solidFill>
                          <a:latin typeface="Calibri"/>
                        </a:rPr>
                        <a:t>6.7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0C67C"/>
                    </a:solidFill>
                  </a:tcPr>
                </a:tc>
                <a:tc>
                  <a:txBody>
                    <a:bodyPr/>
                    <a:lstStyle/>
                    <a:p>
                      <a:pPr algn="r" fontAlgn="b"/>
                      <a:r>
                        <a:rPr lang="en-US" sz="300" b="0" i="0" u="none" strike="noStrike">
                          <a:solidFill>
                            <a:srgbClr val="000000"/>
                          </a:solidFill>
                          <a:latin typeface="Calibri"/>
                        </a:rPr>
                        <a:t>15.3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AAD27F"/>
                    </a:solidFill>
                  </a:tcPr>
                </a:tc>
                <a:tc>
                  <a:txBody>
                    <a:bodyPr/>
                    <a:lstStyle/>
                    <a:p>
                      <a:pPr algn="r" fontAlgn="b"/>
                      <a:r>
                        <a:rPr lang="en-US" sz="300" b="0" i="0" u="none" strike="noStrike">
                          <a:solidFill>
                            <a:srgbClr val="000000"/>
                          </a:solidFill>
                          <a:latin typeface="Calibri"/>
                        </a:rPr>
                        <a:t>20.1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C3D980"/>
                    </a:solidFill>
                  </a:tcPr>
                </a:tc>
                <a:tc>
                  <a:txBody>
                    <a:bodyPr/>
                    <a:lstStyle/>
                    <a:p>
                      <a:pPr algn="r" fontAlgn="b"/>
                      <a:r>
                        <a:rPr lang="en-US" sz="300" b="0" i="0" u="none" strike="noStrike">
                          <a:solidFill>
                            <a:srgbClr val="000000"/>
                          </a:solidFill>
                          <a:latin typeface="Calibri"/>
                        </a:rPr>
                        <a:t>16.7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2D47F"/>
                    </a:solidFill>
                  </a:tcPr>
                </a:tc>
                <a:tc>
                  <a:txBody>
                    <a:bodyPr/>
                    <a:lstStyle/>
                    <a:p>
                      <a:pPr algn="r" fontAlgn="b"/>
                      <a:r>
                        <a:rPr lang="en-US" sz="300" b="0" i="0" u="none" strike="noStrike">
                          <a:solidFill>
                            <a:srgbClr val="000000"/>
                          </a:solidFill>
                          <a:latin typeface="Calibri"/>
                        </a:rPr>
                        <a:t>18.9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CD780"/>
                    </a:solidFill>
                  </a:tcPr>
                </a:tc>
                <a:tc>
                  <a:txBody>
                    <a:bodyPr/>
                    <a:lstStyle/>
                    <a:p>
                      <a:pPr algn="r" fontAlgn="b"/>
                      <a:r>
                        <a:rPr lang="en-US" sz="300" b="0" i="0" u="none" strike="noStrike">
                          <a:solidFill>
                            <a:srgbClr val="000000"/>
                          </a:solidFill>
                          <a:latin typeface="Calibri"/>
                        </a:rPr>
                        <a:t>17.4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5D57F"/>
                    </a:solidFill>
                  </a:tcPr>
                </a:tc>
                <a:tc>
                  <a:txBody>
                    <a:bodyPr/>
                    <a:lstStyle/>
                    <a:p>
                      <a:pPr algn="r" fontAlgn="b"/>
                      <a:r>
                        <a:rPr lang="en-US" sz="300" b="0" i="0" u="none" strike="noStrike">
                          <a:solidFill>
                            <a:srgbClr val="000000"/>
                          </a:solidFill>
                          <a:latin typeface="Calibri"/>
                        </a:rPr>
                        <a:t>16.9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3D57F"/>
                    </a:solidFill>
                  </a:tcPr>
                </a:tc>
                <a:tc>
                  <a:txBody>
                    <a:bodyPr/>
                    <a:lstStyle/>
                    <a:p>
                      <a:pPr algn="r" fontAlgn="b"/>
                      <a:r>
                        <a:rPr lang="en-US" sz="300" b="0" i="0" u="none" strike="noStrike">
                          <a:solidFill>
                            <a:srgbClr val="000000"/>
                          </a:solidFill>
                          <a:latin typeface="Calibri"/>
                        </a:rPr>
                        <a:t>17.3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5D57F"/>
                    </a:solidFill>
                  </a:tcPr>
                </a:tc>
                <a:tc>
                  <a:txBody>
                    <a:bodyPr/>
                    <a:lstStyle/>
                    <a:p>
                      <a:pPr algn="r" fontAlgn="b"/>
                      <a:r>
                        <a:rPr lang="en-US" sz="300" b="0" i="0" u="none" strike="noStrike">
                          <a:solidFill>
                            <a:srgbClr val="000000"/>
                          </a:solidFill>
                          <a:latin typeface="Calibri"/>
                        </a:rPr>
                        <a:t>17.9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7D67F"/>
                    </a:solidFill>
                  </a:tcPr>
                </a:tc>
                <a:tc>
                  <a:txBody>
                    <a:bodyPr/>
                    <a:lstStyle/>
                    <a:p>
                      <a:pPr algn="r" fontAlgn="b"/>
                      <a:r>
                        <a:rPr lang="en-US" sz="300" b="0" i="0" u="none" strike="noStrike">
                          <a:solidFill>
                            <a:srgbClr val="000000"/>
                          </a:solidFill>
                          <a:latin typeface="Calibri"/>
                        </a:rPr>
                        <a:t>17.2</a:t>
                      </a:r>
                    </a:p>
                  </a:txBody>
                  <a:tcPr marL="2249" marR="2249" marT="2249"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4D57F"/>
                    </a:solidFill>
                  </a:tcPr>
                </a:tc>
              </a:tr>
              <a:tr h="44980">
                <a:tc rowSpan="9">
                  <a:txBody>
                    <a:bodyPr/>
                    <a:lstStyle/>
                    <a:p>
                      <a:pPr algn="ctr" fontAlgn="ctr"/>
                      <a:r>
                        <a:rPr lang="en-US" sz="500" b="1" i="0" u="none" strike="noStrike">
                          <a:solidFill>
                            <a:srgbClr val="000000"/>
                          </a:solidFill>
                          <a:latin typeface="Calibri"/>
                        </a:rPr>
                        <a:t>ADVANCE</a:t>
                      </a:r>
                    </a:p>
                  </a:txBody>
                  <a:tcPr marL="2249" marR="2249" marT="224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latin typeface="Calibri"/>
                        </a:rPr>
                        <a:t>ADVANCE Standard</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300" b="0" i="0" u="none" strike="noStrike">
                          <a:solidFill>
                            <a:srgbClr val="000000"/>
                          </a:solidFill>
                          <a:latin typeface="Calibri"/>
                        </a:rPr>
                        <a:t>62.9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17F"/>
                    </a:solidFill>
                  </a:tcPr>
                </a:tc>
                <a:tc>
                  <a:txBody>
                    <a:bodyPr/>
                    <a:lstStyle/>
                    <a:p>
                      <a:pPr algn="r" fontAlgn="b"/>
                      <a:r>
                        <a:rPr lang="en-US" sz="300" b="0" i="0" u="none" strike="noStrike">
                          <a:solidFill>
                            <a:srgbClr val="000000"/>
                          </a:solidFill>
                          <a:latin typeface="Calibri"/>
                        </a:rPr>
                        <a:t>11.2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6CC7D"/>
                    </a:solidFill>
                  </a:tcPr>
                </a:tc>
                <a:tc>
                  <a:txBody>
                    <a:bodyPr/>
                    <a:lstStyle/>
                    <a:p>
                      <a:pPr algn="r" fontAlgn="b"/>
                      <a:r>
                        <a:rPr lang="en-US" sz="300" b="0" i="0" u="none" strike="noStrike">
                          <a:solidFill>
                            <a:srgbClr val="000000"/>
                          </a:solidFill>
                          <a:latin typeface="Calibri"/>
                        </a:rPr>
                        <a:t>59.7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480"/>
                    </a:solidFill>
                  </a:tcPr>
                </a:tc>
                <a:tc>
                  <a:txBody>
                    <a:bodyPr/>
                    <a:lstStyle/>
                    <a:p>
                      <a:pPr algn="r" fontAlgn="b"/>
                      <a:r>
                        <a:rPr lang="en-US" sz="300" b="0" i="0" u="none" strike="noStrike">
                          <a:solidFill>
                            <a:srgbClr val="000000"/>
                          </a:solidFill>
                          <a:latin typeface="Calibri"/>
                        </a:rPr>
                        <a:t>8.8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BC97D"/>
                    </a:solidFill>
                  </a:tcPr>
                </a:tc>
                <a:tc>
                  <a:txBody>
                    <a:bodyPr/>
                    <a:lstStyle/>
                    <a:p>
                      <a:pPr algn="r" fontAlgn="b"/>
                      <a:r>
                        <a:rPr lang="en-US" sz="300" b="0" i="0" u="none" strike="noStrike">
                          <a:solidFill>
                            <a:srgbClr val="000000"/>
                          </a:solidFill>
                          <a:latin typeface="Calibri"/>
                        </a:rPr>
                        <a:t>62.8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17F"/>
                    </a:solidFill>
                  </a:tcPr>
                </a:tc>
                <a:tc>
                  <a:txBody>
                    <a:bodyPr/>
                    <a:lstStyle/>
                    <a:p>
                      <a:pPr algn="r" fontAlgn="b"/>
                      <a:r>
                        <a:rPr lang="en-US" sz="300" b="0" i="0" u="none" strike="noStrike">
                          <a:solidFill>
                            <a:srgbClr val="000000"/>
                          </a:solidFill>
                          <a:latin typeface="Calibri"/>
                        </a:rPr>
                        <a:t>15.4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BD27F"/>
                    </a:solidFill>
                  </a:tcPr>
                </a:tc>
                <a:tc>
                  <a:txBody>
                    <a:bodyPr/>
                    <a:lstStyle/>
                    <a:p>
                      <a:pPr algn="r" fontAlgn="b"/>
                      <a:r>
                        <a:rPr lang="en-US" sz="300" b="0" i="0" u="none" strike="noStrike">
                          <a:solidFill>
                            <a:srgbClr val="000000"/>
                          </a:solidFill>
                          <a:latin typeface="Calibri"/>
                        </a:rPr>
                        <a:t>59.8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480"/>
                    </a:solidFill>
                  </a:tcPr>
                </a:tc>
                <a:tc>
                  <a:txBody>
                    <a:bodyPr/>
                    <a:lstStyle/>
                    <a:p>
                      <a:pPr algn="r" fontAlgn="b"/>
                      <a:r>
                        <a:rPr lang="en-US" sz="300" b="0" i="0" u="none" strike="noStrike">
                          <a:solidFill>
                            <a:srgbClr val="000000"/>
                          </a:solidFill>
                          <a:latin typeface="Calibri"/>
                        </a:rPr>
                        <a:t>12.2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35.1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300" b="0" i="0" u="none" strike="noStrike">
                          <a:solidFill>
                            <a:srgbClr val="000000"/>
                          </a:solidFill>
                          <a:latin typeface="Calibri"/>
                        </a:rPr>
                        <a:t>19.9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2D980"/>
                    </a:solidFill>
                  </a:tcPr>
                </a:tc>
                <a:tc>
                  <a:txBody>
                    <a:bodyPr/>
                    <a:lstStyle/>
                    <a:p>
                      <a:pPr algn="r" fontAlgn="b"/>
                      <a:r>
                        <a:rPr lang="en-US" sz="300" b="0" i="0" u="none" strike="noStrike">
                          <a:solidFill>
                            <a:srgbClr val="000000"/>
                          </a:solidFill>
                          <a:latin typeface="Calibri"/>
                        </a:rPr>
                        <a:t>28.8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DE683"/>
                    </a:solidFill>
                  </a:tcPr>
                </a:tc>
                <a:tc>
                  <a:txBody>
                    <a:bodyPr/>
                    <a:lstStyle/>
                    <a:p>
                      <a:pPr algn="r" fontAlgn="b"/>
                      <a:r>
                        <a:rPr lang="en-US" sz="300" b="0" i="0" u="none" strike="noStrike">
                          <a:solidFill>
                            <a:srgbClr val="000000"/>
                          </a:solidFill>
                          <a:latin typeface="Calibri"/>
                        </a:rPr>
                        <a:t>24.3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7DF81"/>
                    </a:solidFill>
                  </a:tcPr>
                </a:tc>
                <a:tc>
                  <a:txBody>
                    <a:bodyPr/>
                    <a:lstStyle/>
                    <a:p>
                      <a:pPr algn="r" fontAlgn="b"/>
                      <a:r>
                        <a:rPr lang="en-US" sz="300" b="0" i="0" u="none" strike="noStrike">
                          <a:solidFill>
                            <a:srgbClr val="000000"/>
                          </a:solidFill>
                          <a:latin typeface="Calibri"/>
                        </a:rPr>
                        <a:t>29.9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3E783"/>
                    </a:solidFill>
                  </a:tcPr>
                </a:tc>
                <a:tc>
                  <a:txBody>
                    <a:bodyPr/>
                    <a:lstStyle/>
                    <a:p>
                      <a:pPr algn="r" fontAlgn="b"/>
                      <a:r>
                        <a:rPr lang="en-US" sz="300" b="0" i="0" u="none" strike="noStrike">
                          <a:solidFill>
                            <a:srgbClr val="000000"/>
                          </a:solidFill>
                          <a:latin typeface="Calibri"/>
                        </a:rPr>
                        <a:t>28.7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DE582"/>
                    </a:solidFill>
                  </a:tcPr>
                </a:tc>
                <a:tc>
                  <a:txBody>
                    <a:bodyPr/>
                    <a:lstStyle/>
                    <a:p>
                      <a:pPr algn="r" fontAlgn="b"/>
                      <a:r>
                        <a:rPr lang="en-US" sz="300" b="0" i="0" u="none" strike="noStrike">
                          <a:solidFill>
                            <a:srgbClr val="000000"/>
                          </a:solidFill>
                          <a:latin typeface="Calibri"/>
                        </a:rPr>
                        <a:t>31.0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E983"/>
                    </a:solidFill>
                  </a:tcPr>
                </a:tc>
                <a:tc>
                  <a:txBody>
                    <a:bodyPr/>
                    <a:lstStyle/>
                    <a:p>
                      <a:pPr algn="r" fontAlgn="b"/>
                      <a:r>
                        <a:rPr lang="en-US" sz="300" b="0" i="0" u="none" strike="noStrike">
                          <a:solidFill>
                            <a:srgbClr val="000000"/>
                          </a:solidFill>
                          <a:latin typeface="Calibri"/>
                        </a:rPr>
                        <a:t>25.4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DE182"/>
                    </a:solidFill>
                  </a:tcPr>
                </a:tc>
                <a:tc>
                  <a:txBody>
                    <a:bodyPr/>
                    <a:lstStyle/>
                    <a:p>
                      <a:pPr algn="r" fontAlgn="b"/>
                      <a:r>
                        <a:rPr lang="en-US" sz="300" b="0" i="0" u="none" strike="noStrike">
                          <a:solidFill>
                            <a:srgbClr val="000000"/>
                          </a:solidFill>
                          <a:latin typeface="Calibri"/>
                        </a:rPr>
                        <a:t>54.4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881"/>
                    </a:solidFill>
                  </a:tcPr>
                </a:tc>
                <a:tc>
                  <a:txBody>
                    <a:bodyPr/>
                    <a:lstStyle/>
                    <a:p>
                      <a:pPr algn="r" fontAlgn="b"/>
                      <a:r>
                        <a:rPr lang="en-US" sz="300" b="0" i="0" u="none" strike="noStrike">
                          <a:solidFill>
                            <a:srgbClr val="000000"/>
                          </a:solidFill>
                          <a:latin typeface="Calibri"/>
                        </a:rPr>
                        <a:t>44.6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182"/>
                    </a:solidFill>
                  </a:tcPr>
                </a:tc>
                <a:tc>
                  <a:txBody>
                    <a:bodyPr/>
                    <a:lstStyle/>
                    <a:p>
                      <a:pPr algn="r" fontAlgn="b"/>
                      <a:r>
                        <a:rPr lang="en-US" sz="300" b="0" i="0" u="none" strike="noStrike">
                          <a:solidFill>
                            <a:srgbClr val="000000"/>
                          </a:solidFill>
                          <a:latin typeface="Calibri"/>
                        </a:rPr>
                        <a:t>46.3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F82"/>
                    </a:solidFill>
                  </a:tcPr>
                </a:tc>
                <a:tc>
                  <a:txBody>
                    <a:bodyPr/>
                    <a:lstStyle/>
                    <a:p>
                      <a:pPr algn="r" fontAlgn="b"/>
                      <a:r>
                        <a:rPr lang="en-US" sz="300" b="0" i="0" u="none" strike="noStrike">
                          <a:solidFill>
                            <a:srgbClr val="000000"/>
                          </a:solidFill>
                          <a:latin typeface="Calibri"/>
                        </a:rPr>
                        <a:t>41.6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383"/>
                    </a:solidFill>
                  </a:tcPr>
                </a:tc>
                <a:tc>
                  <a:txBody>
                    <a:bodyPr/>
                    <a:lstStyle/>
                    <a:p>
                      <a:pPr algn="r" fontAlgn="b"/>
                      <a:r>
                        <a:rPr lang="en-US" sz="300" b="0" i="0" u="none" strike="noStrike">
                          <a:solidFill>
                            <a:srgbClr val="000000"/>
                          </a:solidFill>
                          <a:latin typeface="Calibri"/>
                        </a:rPr>
                        <a:t>50.5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C81"/>
                    </a:solidFill>
                  </a:tcPr>
                </a:tc>
                <a:tc>
                  <a:txBody>
                    <a:bodyPr/>
                    <a:lstStyle/>
                    <a:p>
                      <a:pPr algn="r" fontAlgn="b"/>
                      <a:r>
                        <a:rPr lang="en-US" sz="300" b="0" i="0" u="none" strike="noStrike">
                          <a:solidFill>
                            <a:srgbClr val="000000"/>
                          </a:solidFill>
                          <a:latin typeface="Calibri"/>
                        </a:rPr>
                        <a:t>52.3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A81"/>
                    </a:solidFill>
                  </a:tcPr>
                </a:tc>
                <a:tc>
                  <a:txBody>
                    <a:bodyPr/>
                    <a:lstStyle/>
                    <a:p>
                      <a:pPr algn="r" fontAlgn="b"/>
                      <a:r>
                        <a:rPr lang="en-US" sz="300" b="0" i="0" u="none" strike="noStrike">
                          <a:solidFill>
                            <a:srgbClr val="000000"/>
                          </a:solidFill>
                          <a:latin typeface="Calibri"/>
                        </a:rPr>
                        <a:t>49.2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D82"/>
                    </a:solidFill>
                  </a:tcPr>
                </a:tc>
                <a:tc>
                  <a:txBody>
                    <a:bodyPr/>
                    <a:lstStyle/>
                    <a:p>
                      <a:pPr algn="r" fontAlgn="b"/>
                      <a:r>
                        <a:rPr lang="en-US" sz="300" b="0" i="0" u="none" strike="noStrike">
                          <a:solidFill>
                            <a:srgbClr val="000000"/>
                          </a:solidFill>
                          <a:latin typeface="Calibri"/>
                        </a:rPr>
                        <a:t>45.7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300" b="0" i="0" u="none" strike="noStrike">
                          <a:solidFill>
                            <a:srgbClr val="000000"/>
                          </a:solidFill>
                          <a:latin typeface="Calibri"/>
                        </a:rPr>
                        <a:t>67.2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CD7F"/>
                    </a:solidFill>
                  </a:tcPr>
                </a:tc>
                <a:tc>
                  <a:txBody>
                    <a:bodyPr/>
                    <a:lstStyle/>
                    <a:p>
                      <a:pPr algn="r" fontAlgn="b"/>
                      <a:r>
                        <a:rPr lang="en-US" sz="300" b="0" i="0" u="none" strike="noStrike">
                          <a:solidFill>
                            <a:srgbClr val="000000"/>
                          </a:solidFill>
                          <a:latin typeface="Calibri"/>
                        </a:rPr>
                        <a:t>14.0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4D07E"/>
                    </a:solidFill>
                  </a:tcPr>
                </a:tc>
                <a:tc>
                  <a:txBody>
                    <a:bodyPr/>
                    <a:lstStyle/>
                    <a:p>
                      <a:pPr algn="r" fontAlgn="b"/>
                      <a:r>
                        <a:rPr lang="en-US" sz="300" b="0" i="0" u="none" strike="noStrike">
                          <a:solidFill>
                            <a:srgbClr val="000000"/>
                          </a:solidFill>
                          <a:latin typeface="Calibri"/>
                        </a:rPr>
                        <a:t>58.3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580"/>
                    </a:solidFill>
                  </a:tcPr>
                </a:tc>
                <a:tc>
                  <a:txBody>
                    <a:bodyPr/>
                    <a:lstStyle/>
                    <a:p>
                      <a:pPr algn="r" fontAlgn="b"/>
                      <a:r>
                        <a:rPr lang="en-US" sz="300" b="0" i="0" u="none" strike="noStrike">
                          <a:solidFill>
                            <a:srgbClr val="000000"/>
                          </a:solidFill>
                          <a:latin typeface="Calibri"/>
                        </a:rPr>
                        <a:t>10.6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3CC7D"/>
                    </a:solidFill>
                  </a:tcPr>
                </a:tc>
                <a:tc>
                  <a:txBody>
                    <a:bodyPr/>
                    <a:lstStyle/>
                    <a:p>
                      <a:pPr algn="r" fontAlgn="b"/>
                      <a:r>
                        <a:rPr lang="en-US" sz="300" b="0" i="0" u="none" strike="noStrike">
                          <a:solidFill>
                            <a:srgbClr val="000000"/>
                          </a:solidFill>
                          <a:latin typeface="Calibri"/>
                        </a:rPr>
                        <a:t>62.5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17F"/>
                    </a:solidFill>
                  </a:tcPr>
                </a:tc>
                <a:tc>
                  <a:txBody>
                    <a:bodyPr/>
                    <a:lstStyle/>
                    <a:p>
                      <a:pPr algn="r" fontAlgn="b"/>
                      <a:r>
                        <a:rPr lang="en-US" sz="300" b="0" i="0" u="none" strike="noStrike">
                          <a:solidFill>
                            <a:srgbClr val="000000"/>
                          </a:solidFill>
                          <a:latin typeface="Calibri"/>
                        </a:rPr>
                        <a:t>12.2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67.4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CD7F"/>
                    </a:solidFill>
                  </a:tcPr>
                </a:tc>
                <a:tc>
                  <a:txBody>
                    <a:bodyPr/>
                    <a:lstStyle/>
                    <a:p>
                      <a:pPr algn="r" fontAlgn="b"/>
                      <a:r>
                        <a:rPr lang="en-US" sz="300" b="0" i="0" u="none" strike="noStrike">
                          <a:solidFill>
                            <a:srgbClr val="000000"/>
                          </a:solidFill>
                          <a:latin typeface="Calibri"/>
                        </a:rPr>
                        <a:t>12.1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45.7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300" b="0" i="0" u="none" strike="noStrike">
                          <a:solidFill>
                            <a:srgbClr val="000000"/>
                          </a:solidFill>
                          <a:latin typeface="Calibri"/>
                        </a:rPr>
                        <a:t>12.3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300" b="0" i="0" u="none" strike="noStrike">
                          <a:solidFill>
                            <a:srgbClr val="000000"/>
                          </a:solidFill>
                          <a:latin typeface="Calibri"/>
                        </a:rPr>
                        <a:t>39.8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300" b="0" i="0" u="none" strike="noStrike">
                          <a:solidFill>
                            <a:srgbClr val="000000"/>
                          </a:solidFill>
                          <a:latin typeface="Calibri"/>
                        </a:rPr>
                        <a:t>7.6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5C77C"/>
                    </a:solidFill>
                  </a:tcPr>
                </a:tc>
                <a:tc>
                  <a:txBody>
                    <a:bodyPr/>
                    <a:lstStyle/>
                    <a:p>
                      <a:pPr algn="r" fontAlgn="b"/>
                      <a:r>
                        <a:rPr lang="en-US" sz="300" b="0" i="0" u="none" strike="noStrike">
                          <a:solidFill>
                            <a:srgbClr val="000000"/>
                          </a:solidFill>
                          <a:latin typeface="Calibri"/>
                        </a:rPr>
                        <a:t>42.3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383"/>
                    </a:solidFill>
                  </a:tcPr>
                </a:tc>
                <a:tc>
                  <a:txBody>
                    <a:bodyPr/>
                    <a:lstStyle/>
                    <a:p>
                      <a:pPr algn="r" fontAlgn="b"/>
                      <a:r>
                        <a:rPr lang="en-US" sz="300" b="0" i="0" u="none" strike="noStrike">
                          <a:solidFill>
                            <a:srgbClr val="000000"/>
                          </a:solidFill>
                          <a:latin typeface="Calibri"/>
                        </a:rPr>
                        <a:t>8.9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BC97D"/>
                    </a:solidFill>
                  </a:tcPr>
                </a:tc>
                <a:tc>
                  <a:txBody>
                    <a:bodyPr/>
                    <a:lstStyle/>
                    <a:p>
                      <a:pPr algn="r" fontAlgn="b"/>
                      <a:r>
                        <a:rPr lang="en-US" sz="300" b="0" i="0" u="none" strike="noStrike">
                          <a:solidFill>
                            <a:srgbClr val="000000"/>
                          </a:solidFill>
                          <a:latin typeface="Calibri"/>
                        </a:rPr>
                        <a:t>47.9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E82"/>
                    </a:solidFill>
                  </a:tcPr>
                </a:tc>
                <a:tc>
                  <a:txBody>
                    <a:bodyPr/>
                    <a:lstStyle/>
                    <a:p>
                      <a:pPr algn="r" fontAlgn="b"/>
                      <a:r>
                        <a:rPr lang="en-US" sz="300" b="0" i="0" u="none" strike="noStrike">
                          <a:solidFill>
                            <a:srgbClr val="000000"/>
                          </a:solidFill>
                          <a:latin typeface="Calibri"/>
                        </a:rPr>
                        <a:t>10.2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1CB7D"/>
                    </a:solidFill>
                  </a:tcPr>
                </a:tc>
                <a:tc>
                  <a:txBody>
                    <a:bodyPr/>
                    <a:lstStyle/>
                    <a:p>
                      <a:pPr algn="r" fontAlgn="b"/>
                      <a:r>
                        <a:rPr lang="en-US" sz="300" b="0" i="0" u="none" strike="noStrike">
                          <a:solidFill>
                            <a:srgbClr val="000000"/>
                          </a:solidFill>
                          <a:latin typeface="Calibri"/>
                        </a:rPr>
                        <a:t>31.9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DEA83"/>
                    </a:solidFill>
                  </a:tcPr>
                </a:tc>
                <a:tc>
                  <a:txBody>
                    <a:bodyPr/>
                    <a:lstStyle/>
                    <a:p>
                      <a:pPr algn="r" fontAlgn="b"/>
                      <a:r>
                        <a:rPr lang="en-US" sz="300" b="0" i="0" u="none" strike="noStrike">
                          <a:solidFill>
                            <a:srgbClr val="000000"/>
                          </a:solidFill>
                          <a:latin typeface="Calibri"/>
                        </a:rPr>
                        <a:t>16.8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B2D47F"/>
                    </a:solidFill>
                  </a:tcPr>
                </a:tc>
                <a:tc>
                  <a:txBody>
                    <a:bodyPr/>
                    <a:lstStyle/>
                    <a:p>
                      <a:pPr algn="r" fontAlgn="b"/>
                      <a:r>
                        <a:rPr lang="en-US" sz="300" b="0" i="0" u="none" strike="noStrike">
                          <a:solidFill>
                            <a:srgbClr val="000000"/>
                          </a:solidFill>
                          <a:latin typeface="Calibri"/>
                        </a:rPr>
                        <a:t>21.9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r" fontAlgn="b"/>
                      <a:r>
                        <a:rPr lang="en-US" sz="300" b="0" i="0" u="none" strike="noStrike">
                          <a:solidFill>
                            <a:srgbClr val="000000"/>
                          </a:solidFill>
                          <a:latin typeface="Calibri"/>
                        </a:rPr>
                        <a:t>20.0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2D980"/>
                    </a:solidFill>
                  </a:tcPr>
                </a:tc>
                <a:tc>
                  <a:txBody>
                    <a:bodyPr/>
                    <a:lstStyle/>
                    <a:p>
                      <a:pPr algn="r" fontAlgn="b"/>
                      <a:r>
                        <a:rPr lang="en-US" sz="300" b="0" i="0" u="none" strike="noStrike">
                          <a:solidFill>
                            <a:srgbClr val="000000"/>
                          </a:solidFill>
                          <a:latin typeface="Calibri"/>
                        </a:rPr>
                        <a:t>21.8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r" fontAlgn="b"/>
                      <a:r>
                        <a:rPr lang="en-US" sz="300" b="0" i="0" u="none" strike="noStrike">
                          <a:solidFill>
                            <a:srgbClr val="000000"/>
                          </a:solidFill>
                          <a:latin typeface="Calibri"/>
                        </a:rPr>
                        <a:t>21.7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ADB80"/>
                    </a:solidFill>
                  </a:tcPr>
                </a:tc>
                <a:tc>
                  <a:txBody>
                    <a:bodyPr/>
                    <a:lstStyle/>
                    <a:p>
                      <a:pPr algn="r" fontAlgn="b"/>
                      <a:r>
                        <a:rPr lang="en-US" sz="300" b="0" i="0" u="none" strike="noStrike">
                          <a:solidFill>
                            <a:srgbClr val="000000"/>
                          </a:solidFill>
                          <a:latin typeface="Calibri"/>
                        </a:rPr>
                        <a:t>30.1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4E783"/>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DDC81"/>
                    </a:solidFill>
                  </a:tcPr>
                </a:tc>
                <a:tc>
                  <a:txBody>
                    <a:bodyPr/>
                    <a:lstStyle/>
                    <a:p>
                      <a:pPr algn="r" fontAlgn="b"/>
                      <a:r>
                        <a:rPr lang="en-US" sz="300" b="0" i="0" u="none" strike="noStrike">
                          <a:solidFill>
                            <a:srgbClr val="000000"/>
                          </a:solidFill>
                          <a:latin typeface="Calibri"/>
                        </a:rPr>
                        <a:t>45.4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300" b="0" i="0" u="none" strike="noStrike">
                          <a:solidFill>
                            <a:srgbClr val="000000"/>
                          </a:solidFill>
                          <a:latin typeface="Calibri"/>
                        </a:rPr>
                        <a:t>36.4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884"/>
                    </a:solidFill>
                  </a:tcPr>
                </a:tc>
                <a:tc>
                  <a:txBody>
                    <a:bodyPr/>
                    <a:lstStyle/>
                    <a:p>
                      <a:pPr algn="r" fontAlgn="b"/>
                      <a:r>
                        <a:rPr lang="en-US" sz="300" b="0" i="0" u="none" strike="noStrike">
                          <a:solidFill>
                            <a:srgbClr val="000000"/>
                          </a:solidFill>
                          <a:latin typeface="Calibri"/>
                        </a:rPr>
                        <a:t>32.5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300" b="0" i="0" u="none" strike="noStrike">
                          <a:solidFill>
                            <a:srgbClr val="000000"/>
                          </a:solidFill>
                          <a:latin typeface="Calibri"/>
                        </a:rPr>
                        <a:t>33.0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300" b="0" i="0" u="none" strike="noStrike">
                          <a:solidFill>
                            <a:srgbClr val="000000"/>
                          </a:solidFill>
                          <a:latin typeface="Calibri"/>
                        </a:rPr>
                        <a:t>39.2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300" b="0" i="0" u="none" strike="noStrike">
                          <a:solidFill>
                            <a:srgbClr val="000000"/>
                          </a:solidFill>
                          <a:latin typeface="Calibri"/>
                        </a:rPr>
                        <a:t>37.9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300" b="0" i="0" u="none" strike="noStrike">
                          <a:solidFill>
                            <a:srgbClr val="000000"/>
                          </a:solidFill>
                          <a:latin typeface="Calibri"/>
                        </a:rPr>
                        <a:t>43.6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283"/>
                    </a:solidFill>
                  </a:tcPr>
                </a:tc>
                <a:tc>
                  <a:txBody>
                    <a:bodyPr/>
                    <a:lstStyle/>
                    <a:p>
                      <a:pPr algn="r" fontAlgn="b"/>
                      <a:r>
                        <a:rPr lang="en-US" sz="300" b="0" i="0" u="none" strike="noStrike">
                          <a:solidFill>
                            <a:srgbClr val="000000"/>
                          </a:solidFill>
                          <a:latin typeface="Calibri"/>
                        </a:rPr>
                        <a:t>37.3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300" b="0" i="0" u="none" strike="noStrike">
                          <a:solidFill>
                            <a:srgbClr val="000000"/>
                          </a:solidFill>
                          <a:latin typeface="Calibri"/>
                        </a:rPr>
                        <a:t>47.5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E82"/>
                    </a:solidFill>
                  </a:tcPr>
                </a:tc>
                <a:tc>
                  <a:txBody>
                    <a:bodyPr/>
                    <a:lstStyle/>
                    <a:p>
                      <a:pPr algn="r" fontAlgn="b"/>
                      <a:r>
                        <a:rPr lang="en-US" sz="300" b="0" i="0" u="none" strike="noStrike">
                          <a:solidFill>
                            <a:srgbClr val="000000"/>
                          </a:solidFill>
                          <a:latin typeface="Calibri"/>
                        </a:rPr>
                        <a:t>18.9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BDD780"/>
                    </a:solidFill>
                  </a:tcPr>
                </a:tc>
                <a:tc>
                  <a:txBody>
                    <a:bodyPr/>
                    <a:lstStyle/>
                    <a:p>
                      <a:pPr algn="r" fontAlgn="b"/>
                      <a:r>
                        <a:rPr lang="en-US" sz="300" b="0" i="0" u="none" strike="noStrike">
                          <a:solidFill>
                            <a:srgbClr val="000000"/>
                          </a:solidFill>
                          <a:latin typeface="Calibri"/>
                        </a:rPr>
                        <a:t>43.7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283"/>
                    </a:solidFill>
                  </a:tcPr>
                </a:tc>
                <a:tc>
                  <a:txBody>
                    <a:bodyPr/>
                    <a:lstStyle/>
                    <a:p>
                      <a:pPr algn="r" fontAlgn="b"/>
                      <a:r>
                        <a:rPr lang="en-US" sz="300" b="0" i="0" u="none" strike="noStrike">
                          <a:solidFill>
                            <a:srgbClr val="000000"/>
                          </a:solidFill>
                          <a:latin typeface="Calibri"/>
                        </a:rPr>
                        <a:t>17.0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B3D57F"/>
                    </a:solidFill>
                  </a:tcPr>
                </a:tc>
                <a:tc>
                  <a:txBody>
                    <a:bodyPr/>
                    <a:lstStyle/>
                    <a:p>
                      <a:pPr algn="r" fontAlgn="b"/>
                      <a:r>
                        <a:rPr lang="en-US" sz="300" b="0" i="0" u="none" strike="noStrike">
                          <a:solidFill>
                            <a:srgbClr val="000000"/>
                          </a:solidFill>
                          <a:latin typeface="Calibri"/>
                        </a:rPr>
                        <a:t>46.0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300" b="0" i="0" u="none" strike="noStrike">
                          <a:solidFill>
                            <a:srgbClr val="000000"/>
                          </a:solidFill>
                          <a:latin typeface="Calibri"/>
                        </a:rPr>
                        <a:t>14.6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7D17E"/>
                    </a:solidFill>
                  </a:tcPr>
                </a:tc>
                <a:tc>
                  <a:txBody>
                    <a:bodyPr/>
                    <a:lstStyle/>
                    <a:p>
                      <a:pPr algn="r" fontAlgn="b"/>
                      <a:r>
                        <a:rPr lang="en-US" sz="300" b="0" i="0" u="none" strike="noStrike">
                          <a:solidFill>
                            <a:srgbClr val="000000"/>
                          </a:solidFill>
                          <a:latin typeface="Calibri"/>
                        </a:rPr>
                        <a:t>50.3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C81"/>
                    </a:solidFill>
                  </a:tcPr>
                </a:tc>
                <a:tc>
                  <a:txBody>
                    <a:bodyPr/>
                    <a:lstStyle/>
                    <a:p>
                      <a:pPr algn="r" fontAlgn="b"/>
                      <a:r>
                        <a:rPr lang="en-US" sz="300" b="0" i="0" u="none" strike="noStrike">
                          <a:solidFill>
                            <a:srgbClr val="000000"/>
                          </a:solidFill>
                          <a:latin typeface="Calibri"/>
                        </a:rPr>
                        <a:t>14.7</a:t>
                      </a:r>
                    </a:p>
                  </a:txBody>
                  <a:tcPr marL="2249" marR="2249" marT="224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A8D17E"/>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ADVANCE Intensive</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71.7</a:t>
                      </a:r>
                    </a:p>
                  </a:txBody>
                  <a:tcPr marL="2249" marR="2249" marT="2249"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8.1</a:t>
                      </a:r>
                    </a:p>
                  </a:txBody>
                  <a:tcPr marL="2249" marR="2249" marT="2249"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62.1</a:t>
                      </a:r>
                    </a:p>
                  </a:txBody>
                  <a:tcPr marL="2249" marR="2249" marT="2249"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12.8</a:t>
                      </a:r>
                    </a:p>
                  </a:txBody>
                  <a:tcPr marL="2249" marR="2249" marT="2249"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63.7</a:t>
                      </a:r>
                    </a:p>
                  </a:txBody>
                  <a:tcPr marL="2249" marR="2249" marT="2249"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19.1</a:t>
                      </a:r>
                    </a:p>
                  </a:txBody>
                  <a:tcPr marL="2249" marR="2249" marT="2249"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62.8</a:t>
                      </a:r>
                    </a:p>
                  </a:txBody>
                  <a:tcPr marL="2249" marR="2249" marT="2249"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14.4</a:t>
                      </a:r>
                    </a:p>
                  </a:txBody>
                  <a:tcPr marL="2249" marR="2249" marT="2249"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46.6</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24.4</a:t>
                      </a:r>
                    </a:p>
                  </a:txBody>
                  <a:tcPr marL="2249" marR="2249" marT="2249"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30.8</a:t>
                      </a:r>
                    </a:p>
                  </a:txBody>
                  <a:tcPr marL="2249" marR="2249" marT="2249"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23.2</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36.9</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32.2</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38.6</a:t>
                      </a:r>
                    </a:p>
                  </a:txBody>
                  <a:tcPr marL="2249" marR="2249" marT="2249"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29.6</a:t>
                      </a:r>
                    </a:p>
                  </a:txBody>
                  <a:tcPr marL="2249" marR="2249" marT="2249"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55.3</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45.1</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48.7</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45.3</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52.4</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51.2</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60.0</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51.0</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71.3</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9.3</a:t>
                      </a:r>
                    </a:p>
                  </a:txBody>
                  <a:tcPr marL="2249" marR="2249" marT="2249"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60.4</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8.4</a:t>
                      </a:r>
                    </a:p>
                  </a:txBody>
                  <a:tcPr marL="2249" marR="2249" marT="2249"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65.6</a:t>
                      </a:r>
                    </a:p>
                  </a:txBody>
                  <a:tcPr marL="2249" marR="2249" marT="2249"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12.3</a:t>
                      </a:r>
                    </a:p>
                  </a:txBody>
                  <a:tcPr marL="2249" marR="2249" marT="2249"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67.0</a:t>
                      </a:r>
                    </a:p>
                  </a:txBody>
                  <a:tcPr marL="2249" marR="2249" marT="2249"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10.1</a:t>
                      </a:r>
                    </a:p>
                  </a:txBody>
                  <a:tcPr marL="2249" marR="2249" marT="2249"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45.6</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7.9</a:t>
                      </a:r>
                    </a:p>
                  </a:txBody>
                  <a:tcPr marL="2249" marR="2249" marT="2249"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34.5</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7.1</a:t>
                      </a:r>
                    </a:p>
                  </a:txBody>
                  <a:tcPr marL="2249" marR="2249" marT="2249"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36.3</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6.8</a:t>
                      </a:r>
                    </a:p>
                  </a:txBody>
                  <a:tcPr marL="2249" marR="2249" marT="2249"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36.4</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8.5</a:t>
                      </a:r>
                    </a:p>
                  </a:txBody>
                  <a:tcPr marL="2249" marR="2249" marT="2249"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29.3</a:t>
                      </a:r>
                    </a:p>
                  </a:txBody>
                  <a:tcPr marL="2249" marR="2249" marT="2249"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20.3</a:t>
                      </a:r>
                    </a:p>
                  </a:txBody>
                  <a:tcPr marL="2249" marR="2249" marT="2249"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24.6</a:t>
                      </a:r>
                    </a:p>
                  </a:txBody>
                  <a:tcPr marL="2249" marR="2249" marT="2249"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22.7</a:t>
                      </a:r>
                    </a:p>
                  </a:txBody>
                  <a:tcPr marL="2249" marR="2249" marT="2249"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27.2</a:t>
                      </a:r>
                    </a:p>
                  </a:txBody>
                  <a:tcPr marL="2249" marR="2249" marT="2249"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27.4</a:t>
                      </a:r>
                    </a:p>
                  </a:txBody>
                  <a:tcPr marL="2249" marR="2249" marT="2249"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30.1</a:t>
                      </a:r>
                    </a:p>
                  </a:txBody>
                  <a:tcPr marL="2249" marR="2249" marT="2249"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27.5</a:t>
                      </a:r>
                    </a:p>
                  </a:txBody>
                  <a:tcPr marL="2249" marR="2249" marT="2249"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43.0</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32.0</a:t>
                      </a:r>
                    </a:p>
                  </a:txBody>
                  <a:tcPr marL="2249" marR="2249" marT="2249"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35.5</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33.7</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32.4</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38.8</a:t>
                      </a:r>
                    </a:p>
                  </a:txBody>
                  <a:tcPr marL="2249" marR="2249" marT="2249"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41.6</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37.1</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51.5</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16.6</a:t>
                      </a:r>
                    </a:p>
                  </a:txBody>
                  <a:tcPr marL="2249" marR="2249" marT="2249"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46.4</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49.0</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11.9</a:t>
                      </a:r>
                    </a:p>
                  </a:txBody>
                  <a:tcPr marL="2249" marR="2249" marT="2249"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48.3</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12.0</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9ACE7E"/>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ADVANCE Asia Standard</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68.8</a:t>
                      </a:r>
                    </a:p>
                  </a:txBody>
                  <a:tcPr marL="2249" marR="2249" marT="2249"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19.5</a:t>
                      </a:r>
                    </a:p>
                  </a:txBody>
                  <a:tcPr marL="2249" marR="2249" marT="2249"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61.7</a:t>
                      </a:r>
                    </a:p>
                  </a:txBody>
                  <a:tcPr marL="2249" marR="2249" marT="2249"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15.8</a:t>
                      </a:r>
                    </a:p>
                  </a:txBody>
                  <a:tcPr marL="2249" marR="2249" marT="2249"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61.6</a:t>
                      </a:r>
                    </a:p>
                  </a:txBody>
                  <a:tcPr marL="2249" marR="2249" marT="2249"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13.1</a:t>
                      </a:r>
                    </a:p>
                  </a:txBody>
                  <a:tcPr marL="2249" marR="2249" marT="2249"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62.8</a:t>
                      </a:r>
                    </a:p>
                  </a:txBody>
                  <a:tcPr marL="2249" marR="2249" marT="2249"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13.7</a:t>
                      </a:r>
                    </a:p>
                  </a:txBody>
                  <a:tcPr marL="2249" marR="2249" marT="2249"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28.7</a:t>
                      </a:r>
                    </a:p>
                  </a:txBody>
                  <a:tcPr marL="2249" marR="2249" marT="2249"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22.6</a:t>
                      </a:r>
                    </a:p>
                  </a:txBody>
                  <a:tcPr marL="2249" marR="2249" marT="2249"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23.1</a:t>
                      </a:r>
                    </a:p>
                  </a:txBody>
                  <a:tcPr marL="2249" marR="2249" marT="2249"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30.1</a:t>
                      </a:r>
                    </a:p>
                  </a:txBody>
                  <a:tcPr marL="2249" marR="2249" marT="2249"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22.8</a:t>
                      </a:r>
                    </a:p>
                  </a:txBody>
                  <a:tcPr marL="2249" marR="2249" marT="2249"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26.8</a:t>
                      </a:r>
                    </a:p>
                  </a:txBody>
                  <a:tcPr marL="2249" marR="2249" marT="2249"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54.1</a:t>
                      </a:r>
                    </a:p>
                  </a:txBody>
                  <a:tcPr marL="2249" marR="2249" marT="2249"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43.8</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48.5</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43.4</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50.6</a:t>
                      </a:r>
                    </a:p>
                  </a:txBody>
                  <a:tcPr marL="2249" marR="2249" marT="2249"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46.9</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48.6</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47.1</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70.9</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23.3</a:t>
                      </a:r>
                    </a:p>
                  </a:txBody>
                  <a:tcPr marL="2249" marR="2249" marT="2249"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65.9</a:t>
                      </a:r>
                    </a:p>
                  </a:txBody>
                  <a:tcPr marL="2249" marR="2249" marT="2249"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20.6</a:t>
                      </a:r>
                    </a:p>
                  </a:txBody>
                  <a:tcPr marL="2249" marR="2249" marT="2249"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64.1</a:t>
                      </a:r>
                    </a:p>
                  </a:txBody>
                  <a:tcPr marL="2249" marR="2249" marT="2249"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12.6</a:t>
                      </a:r>
                    </a:p>
                  </a:txBody>
                  <a:tcPr marL="2249" marR="2249" marT="2249"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65.4</a:t>
                      </a:r>
                    </a:p>
                  </a:txBody>
                  <a:tcPr marL="2249" marR="2249" marT="2249"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14.1</a:t>
                      </a:r>
                    </a:p>
                  </a:txBody>
                  <a:tcPr marL="2249" marR="2249" marT="2249"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50.8</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20.0</a:t>
                      </a:r>
                    </a:p>
                  </a:txBody>
                  <a:tcPr marL="2249" marR="2249" marT="2249"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49.1</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17.3</a:t>
                      </a:r>
                    </a:p>
                  </a:txBody>
                  <a:tcPr marL="2249" marR="2249" marT="2249"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49.2</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11.3</a:t>
                      </a:r>
                    </a:p>
                  </a:txBody>
                  <a:tcPr marL="2249" marR="2249" marT="2249"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44.2</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10.3</a:t>
                      </a:r>
                    </a:p>
                  </a:txBody>
                  <a:tcPr marL="2249" marR="2249" marT="2249"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21.3</a:t>
                      </a:r>
                    </a:p>
                  </a:txBody>
                  <a:tcPr marL="2249" marR="2249" marT="2249"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22.9</a:t>
                      </a:r>
                    </a:p>
                  </a:txBody>
                  <a:tcPr marL="2249" marR="2249" marT="2249"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23.3</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21.1</a:t>
                      </a:r>
                    </a:p>
                  </a:txBody>
                  <a:tcPr marL="2249" marR="2249" marT="2249"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19.6</a:t>
                      </a:r>
                    </a:p>
                  </a:txBody>
                  <a:tcPr marL="2249" marR="2249" marT="2249"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23.1</a:t>
                      </a:r>
                    </a:p>
                  </a:txBody>
                  <a:tcPr marL="2249" marR="2249" marT="2249"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18.4</a:t>
                      </a:r>
                    </a:p>
                  </a:txBody>
                  <a:tcPr marL="2249" marR="2249" marT="2249"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45.8</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36.2</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43.7</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36.7</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41.3</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40.6</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44.0</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36.1</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45.1</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30.0</a:t>
                      </a:r>
                    </a:p>
                  </a:txBody>
                  <a:tcPr marL="2249" marR="2249" marT="2249"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49.2</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28.5</a:t>
                      </a:r>
                    </a:p>
                  </a:txBody>
                  <a:tcPr marL="2249" marR="2249" marT="2249"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50.8</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16.6</a:t>
                      </a:r>
                    </a:p>
                  </a:txBody>
                  <a:tcPr marL="2249" marR="2249" marT="2249"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50.0</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19.0</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BDD880"/>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ADVANCE Asia Intensive</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78.1</a:t>
                      </a:r>
                    </a:p>
                  </a:txBody>
                  <a:tcPr marL="2249" marR="2249" marT="2249"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19.2</a:t>
                      </a:r>
                    </a:p>
                  </a:txBody>
                  <a:tcPr marL="2249" marR="2249" marT="2249"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67.2</a:t>
                      </a:r>
                    </a:p>
                  </a:txBody>
                  <a:tcPr marL="2249" marR="2249" marT="2249"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18.3</a:t>
                      </a:r>
                    </a:p>
                  </a:txBody>
                  <a:tcPr marL="2249" marR="2249" marT="2249"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68.0</a:t>
                      </a:r>
                    </a:p>
                  </a:txBody>
                  <a:tcPr marL="2249" marR="2249" marT="2249"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18.0</a:t>
                      </a:r>
                    </a:p>
                  </a:txBody>
                  <a:tcPr marL="2249" marR="2249" marT="2249"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72.6</a:t>
                      </a:r>
                    </a:p>
                  </a:txBody>
                  <a:tcPr marL="2249" marR="2249" marT="2249"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19.5</a:t>
                      </a:r>
                    </a:p>
                  </a:txBody>
                  <a:tcPr marL="2249" marR="2249" marT="2249"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36.0</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35.4</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26.1</a:t>
                      </a:r>
                    </a:p>
                  </a:txBody>
                  <a:tcPr marL="2249" marR="2249" marT="2249"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33.5</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26.9</a:t>
                      </a:r>
                    </a:p>
                  </a:txBody>
                  <a:tcPr marL="2249" marR="2249" marT="2249"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34.7</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25.6</a:t>
                      </a:r>
                    </a:p>
                  </a:txBody>
                  <a:tcPr marL="2249" marR="2249" marT="2249"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63.2</a:t>
                      </a:r>
                    </a:p>
                  </a:txBody>
                  <a:tcPr marL="2249" marR="2249" marT="2249"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46.0</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56.0</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49.6</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57.6</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58.9</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58.3</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52.6</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75.4</a:t>
                      </a:r>
                    </a:p>
                  </a:txBody>
                  <a:tcPr marL="2249" marR="2249" marT="2249"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15.3</a:t>
                      </a:r>
                    </a:p>
                  </a:txBody>
                  <a:tcPr marL="2249" marR="2249" marT="2249"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71.4</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13.9</a:t>
                      </a:r>
                    </a:p>
                  </a:txBody>
                  <a:tcPr marL="2249" marR="2249" marT="2249"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72.0</a:t>
                      </a:r>
                    </a:p>
                  </a:txBody>
                  <a:tcPr marL="2249" marR="2249" marT="2249"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7.4</a:t>
                      </a:r>
                    </a:p>
                  </a:txBody>
                  <a:tcPr marL="2249" marR="2249" marT="2249"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76.9</a:t>
                      </a:r>
                    </a:p>
                  </a:txBody>
                  <a:tcPr marL="2249" marR="2249" marT="2249"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5.2</a:t>
                      </a:r>
                    </a:p>
                  </a:txBody>
                  <a:tcPr marL="2249" marR="2249" marT="2249"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40.9</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19.7</a:t>
                      </a:r>
                    </a:p>
                  </a:txBody>
                  <a:tcPr marL="2249" marR="2249" marT="2249"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41.6</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14.2</a:t>
                      </a:r>
                    </a:p>
                  </a:txBody>
                  <a:tcPr marL="2249" marR="2249" marT="2249"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43.9</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8.1</a:t>
                      </a:r>
                    </a:p>
                  </a:txBody>
                  <a:tcPr marL="2249" marR="2249" marT="2249"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44.9</a:t>
                      </a:r>
                    </a:p>
                  </a:txBody>
                  <a:tcPr marL="2249" marR="2249" marT="2249"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9.5</a:t>
                      </a:r>
                    </a:p>
                  </a:txBody>
                  <a:tcPr marL="2249" marR="2249" marT="2249"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27.4</a:t>
                      </a:r>
                    </a:p>
                  </a:txBody>
                  <a:tcPr marL="2249" marR="2249" marT="2249"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21.2</a:t>
                      </a:r>
                    </a:p>
                  </a:txBody>
                  <a:tcPr marL="2249" marR="2249" marT="2249"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26.6</a:t>
                      </a:r>
                    </a:p>
                  </a:txBody>
                  <a:tcPr marL="2249" marR="2249" marT="2249"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19.6</a:t>
                      </a:r>
                    </a:p>
                  </a:txBody>
                  <a:tcPr marL="2249" marR="2249" marT="2249"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25.6</a:t>
                      </a:r>
                    </a:p>
                  </a:txBody>
                  <a:tcPr marL="2249" marR="2249" marT="2249"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23.4</a:t>
                      </a:r>
                    </a:p>
                  </a:txBody>
                  <a:tcPr marL="2249" marR="2249" marT="2249"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32.3</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23.2</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43.2</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35.2</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35.5</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34.7</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43.4</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38.7</a:t>
                      </a:r>
                    </a:p>
                  </a:txBody>
                  <a:tcPr marL="2249" marR="2249" marT="2249"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44.0</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39.7</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50.2</a:t>
                      </a:r>
                    </a:p>
                  </a:txBody>
                  <a:tcPr marL="2249" marR="2249" marT="2249"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18.5</a:t>
                      </a:r>
                    </a:p>
                  </a:txBody>
                  <a:tcPr marL="2249" marR="2249" marT="2249"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46.4</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17.3</a:t>
                      </a:r>
                    </a:p>
                  </a:txBody>
                  <a:tcPr marL="2249" marR="2249" marT="2249"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51.7</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13.5</a:t>
                      </a:r>
                    </a:p>
                  </a:txBody>
                  <a:tcPr marL="2249" marR="2249" marT="2249"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54.0</a:t>
                      </a:r>
                    </a:p>
                  </a:txBody>
                  <a:tcPr marL="2249" marR="2249" marT="2249"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10.1</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91CB7D"/>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ADVANCE EME Standard</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87.4</a:t>
                      </a:r>
                    </a:p>
                  </a:txBody>
                  <a:tcPr marL="2249" marR="2249" marT="2249"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14.5</a:t>
                      </a:r>
                    </a:p>
                  </a:txBody>
                  <a:tcPr marL="2249" marR="2249" marT="2249"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78.9</a:t>
                      </a:r>
                    </a:p>
                  </a:txBody>
                  <a:tcPr marL="2249" marR="2249" marT="2249"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22.1</a:t>
                      </a:r>
                    </a:p>
                  </a:txBody>
                  <a:tcPr marL="2249" marR="2249" marT="2249"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76.9</a:t>
                      </a:r>
                    </a:p>
                  </a:txBody>
                  <a:tcPr marL="2249" marR="2249" marT="2249"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27.1</a:t>
                      </a:r>
                    </a:p>
                  </a:txBody>
                  <a:tcPr marL="2249" marR="2249" marT="2249"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78.3</a:t>
                      </a:r>
                    </a:p>
                  </a:txBody>
                  <a:tcPr marL="2249" marR="2249" marT="2249"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75.8</a:t>
                      </a:r>
                    </a:p>
                  </a:txBody>
                  <a:tcPr marL="2249" marR="2249" marT="2249"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45.5</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65.6</a:t>
                      </a:r>
                    </a:p>
                  </a:txBody>
                  <a:tcPr marL="2249" marR="2249" marT="2249"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53.2</a:t>
                      </a:r>
                    </a:p>
                  </a:txBody>
                  <a:tcPr marL="2249" marR="2249" marT="2249"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72.9</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59.8</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78.2</a:t>
                      </a:r>
                    </a:p>
                  </a:txBody>
                  <a:tcPr marL="2249" marR="2249" marT="2249"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51.6</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77.1</a:t>
                      </a:r>
                    </a:p>
                  </a:txBody>
                  <a:tcPr marL="2249" marR="2249" marT="2249"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49.1</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75.6</a:t>
                      </a:r>
                    </a:p>
                  </a:txBody>
                  <a:tcPr marL="2249" marR="2249" marT="2249"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60.0</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70.2</a:t>
                      </a:r>
                    </a:p>
                  </a:txBody>
                  <a:tcPr marL="2249" marR="2249" marT="2249"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59.5</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73.5</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57.7</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94.4</a:t>
                      </a:r>
                    </a:p>
                  </a:txBody>
                  <a:tcPr marL="2249" marR="2249" marT="2249"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15.9</a:t>
                      </a:r>
                    </a:p>
                  </a:txBody>
                  <a:tcPr marL="2249" marR="2249" marT="2249"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85.7</a:t>
                      </a:r>
                    </a:p>
                  </a:txBody>
                  <a:tcPr marL="2249" marR="2249" marT="2249"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18.4</a:t>
                      </a:r>
                    </a:p>
                  </a:txBody>
                  <a:tcPr marL="2249" marR="2249" marT="2249"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81.2</a:t>
                      </a:r>
                    </a:p>
                  </a:txBody>
                  <a:tcPr marL="2249" marR="2249" marT="2249"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22.0</a:t>
                      </a:r>
                    </a:p>
                  </a:txBody>
                  <a:tcPr marL="2249" marR="2249" marT="2249"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84.1</a:t>
                      </a:r>
                    </a:p>
                  </a:txBody>
                  <a:tcPr marL="2249" marR="2249" marT="2249"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20.8</a:t>
                      </a:r>
                    </a:p>
                  </a:txBody>
                  <a:tcPr marL="2249" marR="2249" marT="2249"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64.0</a:t>
                      </a:r>
                    </a:p>
                  </a:txBody>
                  <a:tcPr marL="2249" marR="2249" marT="2249"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12.8</a:t>
                      </a:r>
                    </a:p>
                  </a:txBody>
                  <a:tcPr marL="2249" marR="2249" marT="2249"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58.4</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18.9</a:t>
                      </a:r>
                    </a:p>
                  </a:txBody>
                  <a:tcPr marL="2249" marR="2249" marT="2249"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58.8</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18.8</a:t>
                      </a:r>
                    </a:p>
                  </a:txBody>
                  <a:tcPr marL="2249" marR="2249" marT="2249"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62.4</a:t>
                      </a:r>
                    </a:p>
                  </a:txBody>
                  <a:tcPr marL="2249" marR="2249" marT="2249"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19.5</a:t>
                      </a:r>
                    </a:p>
                  </a:txBody>
                  <a:tcPr marL="2249" marR="2249" marT="2249"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64.1</a:t>
                      </a:r>
                    </a:p>
                  </a:txBody>
                  <a:tcPr marL="2249" marR="2249" marT="2249"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41.2</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58.7</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47.2</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61.3</a:t>
                      </a:r>
                    </a:p>
                  </a:txBody>
                  <a:tcPr marL="2249" marR="2249" marT="2249"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51.6</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64.8</a:t>
                      </a:r>
                    </a:p>
                  </a:txBody>
                  <a:tcPr marL="2249" marR="2249" marT="2249"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43.8</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66.0</a:t>
                      </a:r>
                    </a:p>
                  </a:txBody>
                  <a:tcPr marL="2249" marR="2249" marT="2249"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42.8</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57.5</a:t>
                      </a:r>
                    </a:p>
                  </a:txBody>
                  <a:tcPr marL="2249" marR="2249" marT="2249"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50.4</a:t>
                      </a:r>
                    </a:p>
                  </a:txBody>
                  <a:tcPr marL="2249" marR="2249" marT="2249"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58.2</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49.9</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62.0</a:t>
                      </a:r>
                    </a:p>
                  </a:txBody>
                  <a:tcPr marL="2249" marR="2249" marT="2249"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51.5</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73.1</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20.9</a:t>
                      </a:r>
                    </a:p>
                  </a:txBody>
                  <a:tcPr marL="2249" marR="2249" marT="2249"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66.9</a:t>
                      </a:r>
                    </a:p>
                  </a:txBody>
                  <a:tcPr marL="2249" marR="2249" marT="2249"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20.3</a:t>
                      </a:r>
                    </a:p>
                  </a:txBody>
                  <a:tcPr marL="2249" marR="2249" marT="2249"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59.5</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21.9</a:t>
                      </a:r>
                    </a:p>
                  </a:txBody>
                  <a:tcPr marL="2249" marR="2249" marT="2249"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70.3</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22.5</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CEDD81"/>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ADVANCE EME Intensive</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89.4</a:t>
                      </a:r>
                    </a:p>
                  </a:txBody>
                  <a:tcPr marL="2249" marR="2249" marT="2249"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19.7</a:t>
                      </a:r>
                    </a:p>
                  </a:txBody>
                  <a:tcPr marL="2249" marR="2249" marT="2249"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81.0</a:t>
                      </a:r>
                    </a:p>
                  </a:txBody>
                  <a:tcPr marL="2249" marR="2249" marT="2249"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27.8</a:t>
                      </a:r>
                    </a:p>
                  </a:txBody>
                  <a:tcPr marL="2249" marR="2249" marT="2249"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84.6</a:t>
                      </a:r>
                    </a:p>
                  </a:txBody>
                  <a:tcPr marL="2249" marR="2249" marT="2249"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28.0</a:t>
                      </a:r>
                    </a:p>
                  </a:txBody>
                  <a:tcPr marL="2249" marR="2249" marT="2249"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85.5</a:t>
                      </a:r>
                    </a:p>
                  </a:txBody>
                  <a:tcPr marL="2249" marR="2249" marT="2249"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28.0</a:t>
                      </a:r>
                    </a:p>
                  </a:txBody>
                  <a:tcPr marL="2249" marR="2249" marT="2249"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80.6</a:t>
                      </a:r>
                    </a:p>
                  </a:txBody>
                  <a:tcPr marL="2249" marR="2249" marT="2249"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53.8</a:t>
                      </a:r>
                    </a:p>
                  </a:txBody>
                  <a:tcPr marL="2249" marR="2249" marT="2249"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73.3</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59.5</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74.2</a:t>
                      </a:r>
                    </a:p>
                  </a:txBody>
                  <a:tcPr marL="2249" marR="2249" marT="2249"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60.2</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77.6</a:t>
                      </a:r>
                    </a:p>
                  </a:txBody>
                  <a:tcPr marL="2249" marR="2249" marT="2249"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58.2</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81.9</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57.0</a:t>
                      </a:r>
                    </a:p>
                  </a:txBody>
                  <a:tcPr marL="2249" marR="2249" marT="2249"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76.7</a:t>
                      </a:r>
                    </a:p>
                  </a:txBody>
                  <a:tcPr marL="2249" marR="2249" marT="2249"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60.4</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72.9</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66.2</a:t>
                      </a:r>
                    </a:p>
                  </a:txBody>
                  <a:tcPr marL="2249" marR="2249" marT="2249"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70.8</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59.6</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92.9</a:t>
                      </a:r>
                    </a:p>
                  </a:txBody>
                  <a:tcPr marL="2249" marR="2249" marT="2249"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15.3</a:t>
                      </a:r>
                    </a:p>
                  </a:txBody>
                  <a:tcPr marL="2249" marR="2249" marT="2249"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89.1</a:t>
                      </a:r>
                    </a:p>
                  </a:txBody>
                  <a:tcPr marL="2249" marR="2249" marT="2249"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19.5</a:t>
                      </a:r>
                    </a:p>
                  </a:txBody>
                  <a:tcPr marL="2249" marR="2249" marT="2249"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88.3</a:t>
                      </a:r>
                    </a:p>
                  </a:txBody>
                  <a:tcPr marL="2249" marR="2249" marT="2249"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23.8</a:t>
                      </a:r>
                    </a:p>
                  </a:txBody>
                  <a:tcPr marL="2249" marR="2249" marT="2249"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90.5</a:t>
                      </a:r>
                    </a:p>
                  </a:txBody>
                  <a:tcPr marL="2249" marR="2249" marT="2249"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17.9</a:t>
                      </a:r>
                    </a:p>
                  </a:txBody>
                  <a:tcPr marL="2249" marR="2249" marT="2249"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60.6</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13.3</a:t>
                      </a:r>
                    </a:p>
                  </a:txBody>
                  <a:tcPr marL="2249" marR="2249" marT="2249"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50.2</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16.2</a:t>
                      </a:r>
                    </a:p>
                  </a:txBody>
                  <a:tcPr marL="2249" marR="2249" marT="2249"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51.8</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17.6</a:t>
                      </a:r>
                    </a:p>
                  </a:txBody>
                  <a:tcPr marL="2249" marR="2249" marT="2249"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60.8</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17.5</a:t>
                      </a:r>
                    </a:p>
                  </a:txBody>
                  <a:tcPr marL="2249" marR="2249" marT="2249"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64.9</a:t>
                      </a:r>
                    </a:p>
                  </a:txBody>
                  <a:tcPr marL="2249" marR="2249" marT="2249"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43.6</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61.2</a:t>
                      </a:r>
                    </a:p>
                  </a:txBody>
                  <a:tcPr marL="2249" marR="2249" marT="2249"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47.5</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66.0</a:t>
                      </a:r>
                    </a:p>
                  </a:txBody>
                  <a:tcPr marL="2249" marR="2249" marT="2249"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51.0</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63.1</a:t>
                      </a:r>
                    </a:p>
                  </a:txBody>
                  <a:tcPr marL="2249" marR="2249" marT="2249"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47.0</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68.3</a:t>
                      </a:r>
                    </a:p>
                  </a:txBody>
                  <a:tcPr marL="2249" marR="2249" marT="2249"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43.8</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56.9</a:t>
                      </a:r>
                    </a:p>
                  </a:txBody>
                  <a:tcPr marL="2249" marR="2249" marT="2249"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51.7</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54.3</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49.9</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59.3</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48.9</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66.9</a:t>
                      </a:r>
                    </a:p>
                  </a:txBody>
                  <a:tcPr marL="2249" marR="2249" marT="2249"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17.6</a:t>
                      </a:r>
                    </a:p>
                  </a:txBody>
                  <a:tcPr marL="2249" marR="2249" marT="2249"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62.0</a:t>
                      </a:r>
                    </a:p>
                  </a:txBody>
                  <a:tcPr marL="2249" marR="2249" marT="2249"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19.1</a:t>
                      </a:r>
                    </a:p>
                  </a:txBody>
                  <a:tcPr marL="2249" marR="2249" marT="2249"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62.9</a:t>
                      </a:r>
                    </a:p>
                  </a:txBody>
                  <a:tcPr marL="2249" marR="2249" marT="2249"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19.2</a:t>
                      </a:r>
                    </a:p>
                  </a:txBody>
                  <a:tcPr marL="2249" marR="2249" marT="2249"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62.7</a:t>
                      </a:r>
                    </a:p>
                  </a:txBody>
                  <a:tcPr marL="2249" marR="2249" marT="2249"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19.7</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C1D980"/>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ADVANCE Eastern Europe Standard</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78.5</a:t>
                      </a:r>
                    </a:p>
                  </a:txBody>
                  <a:tcPr marL="2249" marR="2249" marT="2249"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15.8</a:t>
                      </a:r>
                    </a:p>
                  </a:txBody>
                  <a:tcPr marL="2249" marR="2249" marT="2249"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70.6</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19.3</a:t>
                      </a:r>
                    </a:p>
                  </a:txBody>
                  <a:tcPr marL="2249" marR="2249" marT="2249"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67.7</a:t>
                      </a:r>
                    </a:p>
                  </a:txBody>
                  <a:tcPr marL="2249" marR="2249" marT="2249"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20.4</a:t>
                      </a:r>
                    </a:p>
                  </a:txBody>
                  <a:tcPr marL="2249" marR="2249" marT="2249"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70.2</a:t>
                      </a:r>
                    </a:p>
                  </a:txBody>
                  <a:tcPr marL="2249" marR="2249" marT="2249"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18.0</a:t>
                      </a:r>
                    </a:p>
                  </a:txBody>
                  <a:tcPr marL="2249" marR="2249" marT="2249"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65.3</a:t>
                      </a:r>
                    </a:p>
                  </a:txBody>
                  <a:tcPr marL="2249" marR="2249" marT="2249"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42.3</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64.1</a:t>
                      </a:r>
                    </a:p>
                  </a:txBody>
                  <a:tcPr marL="2249" marR="2249" marT="2249"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44.0</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54.5</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45.1</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60.0</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48.2</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60.6</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43.8</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60.5</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50.8</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53.9</a:t>
                      </a:r>
                    </a:p>
                  </a:txBody>
                  <a:tcPr marL="2249" marR="2249" marT="2249"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55.0</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57.7</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48.3</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78.2</a:t>
                      </a:r>
                    </a:p>
                  </a:txBody>
                  <a:tcPr marL="2249" marR="2249" marT="2249"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23.8</a:t>
                      </a:r>
                    </a:p>
                  </a:txBody>
                  <a:tcPr marL="2249" marR="2249" marT="2249"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68.0</a:t>
                      </a:r>
                    </a:p>
                  </a:txBody>
                  <a:tcPr marL="2249" marR="2249" marT="2249"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21.6</a:t>
                      </a:r>
                    </a:p>
                  </a:txBody>
                  <a:tcPr marL="2249" marR="2249" marT="2249"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69.2</a:t>
                      </a:r>
                    </a:p>
                  </a:txBody>
                  <a:tcPr marL="2249" marR="2249" marT="2249"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20.8</a:t>
                      </a:r>
                    </a:p>
                  </a:txBody>
                  <a:tcPr marL="2249" marR="2249" marT="2249"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76.3</a:t>
                      </a:r>
                    </a:p>
                  </a:txBody>
                  <a:tcPr marL="2249" marR="2249" marT="2249"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23.1</a:t>
                      </a:r>
                    </a:p>
                  </a:txBody>
                  <a:tcPr marL="2249" marR="2249" marT="2249" marB="0" anchor="b">
                    <a:lnL>
                      <a:noFill/>
                    </a:lnL>
                    <a:lnR>
                      <a:noFill/>
                    </a:lnR>
                    <a:lnT>
                      <a:noFill/>
                    </a:lnT>
                    <a:lnB>
                      <a:noFill/>
                    </a:lnB>
                    <a:solidFill>
                      <a:srgbClr val="D1DE81"/>
                    </a:solidFill>
                  </a:tcPr>
                </a:tc>
                <a:tc>
                  <a:txBody>
                    <a:bodyPr/>
                    <a:lstStyle/>
                    <a:p>
                      <a:pPr algn="r" fontAlgn="b"/>
                      <a:r>
                        <a:rPr lang="en-US" sz="300" b="0" i="0" u="none" strike="noStrike">
                          <a:solidFill>
                            <a:srgbClr val="000000"/>
                          </a:solidFill>
                          <a:latin typeface="Calibri"/>
                        </a:rPr>
                        <a:t>51.2</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18.4</a:t>
                      </a:r>
                    </a:p>
                  </a:txBody>
                  <a:tcPr marL="2249" marR="2249" marT="2249"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51.4</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17.3</a:t>
                      </a:r>
                    </a:p>
                  </a:txBody>
                  <a:tcPr marL="2249" marR="2249" marT="2249"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51.7</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17.0</a:t>
                      </a:r>
                    </a:p>
                  </a:txBody>
                  <a:tcPr marL="2249" marR="2249" marT="2249"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47.1</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17.0</a:t>
                      </a:r>
                    </a:p>
                  </a:txBody>
                  <a:tcPr marL="2249" marR="2249" marT="2249"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56.7</a:t>
                      </a:r>
                    </a:p>
                  </a:txBody>
                  <a:tcPr marL="2249" marR="2249" marT="2249"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34.7</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49.2</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41.9</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46.8</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39.1</a:t>
                      </a:r>
                    </a:p>
                  </a:txBody>
                  <a:tcPr marL="2249" marR="2249" marT="2249"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47.4</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36.8</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54.8</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41.3</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52.1</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42.7</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45.1</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43.9</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45.7</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44.1</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59.8</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27.8</a:t>
                      </a:r>
                    </a:p>
                  </a:txBody>
                  <a:tcPr marL="2249" marR="2249" marT="2249"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51.2</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25.6</a:t>
                      </a:r>
                    </a:p>
                  </a:txBody>
                  <a:tcPr marL="2249" marR="2249" marT="2249"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57.1</a:t>
                      </a:r>
                    </a:p>
                  </a:txBody>
                  <a:tcPr marL="2249" marR="2249" marT="2249"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24.2</a:t>
                      </a:r>
                    </a:p>
                  </a:txBody>
                  <a:tcPr marL="2249" marR="2249" marT="2249"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56.1</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24.5</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D8DF81"/>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ADVANCE Eastern Europe Intensive</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73.0</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11.7</a:t>
                      </a:r>
                    </a:p>
                  </a:txBody>
                  <a:tcPr marL="2249" marR="2249" marT="2249"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73.3</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17.2</a:t>
                      </a:r>
                    </a:p>
                  </a:txBody>
                  <a:tcPr marL="2249" marR="2249" marT="2249"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66.7</a:t>
                      </a:r>
                    </a:p>
                  </a:txBody>
                  <a:tcPr marL="2249" marR="2249" marT="2249"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20.5</a:t>
                      </a:r>
                    </a:p>
                  </a:txBody>
                  <a:tcPr marL="2249" marR="2249" marT="2249"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71.4</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16.4</a:t>
                      </a:r>
                    </a:p>
                  </a:txBody>
                  <a:tcPr marL="2249" marR="2249" marT="2249"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68.0</a:t>
                      </a:r>
                    </a:p>
                  </a:txBody>
                  <a:tcPr marL="2249" marR="2249" marT="2249"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43.9</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59.6</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48.2</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63.5</a:t>
                      </a:r>
                    </a:p>
                  </a:txBody>
                  <a:tcPr marL="2249" marR="2249" marT="2249"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47.2</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60.3</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48.6</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68.8</a:t>
                      </a:r>
                    </a:p>
                  </a:txBody>
                  <a:tcPr marL="2249" marR="2249" marT="2249"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49.3</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64.1</a:t>
                      </a:r>
                    </a:p>
                  </a:txBody>
                  <a:tcPr marL="2249" marR="2249" marT="2249"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55.2</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60.0</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54.3</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60.5</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52.1</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75.9</a:t>
                      </a:r>
                    </a:p>
                  </a:txBody>
                  <a:tcPr marL="2249" marR="2249" marT="2249"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18.2</a:t>
                      </a:r>
                    </a:p>
                  </a:txBody>
                  <a:tcPr marL="2249" marR="2249" marT="2249"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73.9</a:t>
                      </a:r>
                    </a:p>
                  </a:txBody>
                  <a:tcPr marL="2249" marR="2249" marT="2249"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20.8</a:t>
                      </a:r>
                    </a:p>
                  </a:txBody>
                  <a:tcPr marL="2249" marR="2249" marT="2249"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78.3</a:t>
                      </a:r>
                    </a:p>
                  </a:txBody>
                  <a:tcPr marL="2249" marR="2249" marT="2249"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18.3</a:t>
                      </a:r>
                    </a:p>
                  </a:txBody>
                  <a:tcPr marL="2249" marR="2249" marT="2249"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76.3</a:t>
                      </a:r>
                    </a:p>
                  </a:txBody>
                  <a:tcPr marL="2249" marR="2249" marT="2249"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20.4</a:t>
                      </a:r>
                    </a:p>
                  </a:txBody>
                  <a:tcPr marL="2249" marR="2249" marT="2249"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48.1</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17.0</a:t>
                      </a:r>
                    </a:p>
                  </a:txBody>
                  <a:tcPr marL="2249" marR="2249" marT="2249"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41.3</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15.1</a:t>
                      </a:r>
                    </a:p>
                  </a:txBody>
                  <a:tcPr marL="2249" marR="2249" marT="2249"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38.3</a:t>
                      </a:r>
                    </a:p>
                  </a:txBody>
                  <a:tcPr marL="2249" marR="2249" marT="2249"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15.5</a:t>
                      </a:r>
                    </a:p>
                  </a:txBody>
                  <a:tcPr marL="2249" marR="2249" marT="2249"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40.7</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15.4</a:t>
                      </a:r>
                    </a:p>
                  </a:txBody>
                  <a:tcPr marL="2249" marR="2249" marT="2249" marB="0" anchor="b">
                    <a:lnL>
                      <a:noFill/>
                    </a:lnL>
                    <a:lnR>
                      <a:noFill/>
                    </a:lnR>
                    <a:lnT>
                      <a:noFill/>
                    </a:lnT>
                    <a:lnB>
                      <a:noFill/>
                    </a:lnB>
                    <a:solidFill>
                      <a:srgbClr val="ABD37F"/>
                    </a:solidFill>
                  </a:tcPr>
                </a:tc>
                <a:tc>
                  <a:txBody>
                    <a:bodyPr/>
                    <a:lstStyle/>
                    <a:p>
                      <a:pPr algn="r" fontAlgn="b"/>
                      <a:r>
                        <a:rPr lang="en-US" sz="300" b="0" i="0" u="none" strike="noStrike">
                          <a:solidFill>
                            <a:srgbClr val="000000"/>
                          </a:solidFill>
                          <a:latin typeface="Calibri"/>
                        </a:rPr>
                        <a:t>53.0</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35.4</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46.5</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40.4</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46.7</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42.9</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49.2</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38.9</a:t>
                      </a:r>
                    </a:p>
                  </a:txBody>
                  <a:tcPr marL="2249" marR="2249" marT="2249"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47.3</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32.2</a:t>
                      </a:r>
                    </a:p>
                  </a:txBody>
                  <a:tcPr marL="2249" marR="2249" marT="2249"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40.3</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37.0</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42.7</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36.0</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45.8</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36.9</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57.6</a:t>
                      </a:r>
                    </a:p>
                  </a:txBody>
                  <a:tcPr marL="2249" marR="2249" marT="2249"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24.6</a:t>
                      </a:r>
                    </a:p>
                  </a:txBody>
                  <a:tcPr marL="2249" marR="2249" marT="2249"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49.4</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22.3</a:t>
                      </a:r>
                    </a:p>
                  </a:txBody>
                  <a:tcPr marL="2249" marR="2249" marT="2249"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56.2</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21.3</a:t>
                      </a:r>
                    </a:p>
                  </a:txBody>
                  <a:tcPr marL="2249" marR="2249" marT="2249"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55.9</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22.8</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D0DD81"/>
                    </a:solidFill>
                  </a:tcPr>
                </a:tc>
              </a:tr>
              <a:tr h="47229">
                <a:tc vMerge="1">
                  <a:txBody>
                    <a:bodyPr/>
                    <a:lstStyle/>
                    <a:p>
                      <a:endParaRPr lang="en-US"/>
                    </a:p>
                  </a:txBody>
                  <a:tcPr/>
                </a:tc>
                <a:tc>
                  <a:txBody>
                    <a:bodyPr/>
                    <a:lstStyle/>
                    <a:p>
                      <a:pPr algn="l" fontAlgn="b"/>
                      <a:r>
                        <a:rPr lang="en-US" sz="300" b="0" i="0" u="none" strike="noStrike">
                          <a:solidFill>
                            <a:srgbClr val="000000"/>
                          </a:solidFill>
                          <a:latin typeface="Calibri"/>
                        </a:rPr>
                        <a:t>ADVANCE Full</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300" b="0" i="0" u="none" strike="noStrike">
                          <a:solidFill>
                            <a:srgbClr val="000000"/>
                          </a:solidFill>
                          <a:latin typeface="Calibri"/>
                        </a:rPr>
                        <a:t>55.0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300" b="0" i="0" u="none" strike="noStrike">
                          <a:solidFill>
                            <a:srgbClr val="000000"/>
                          </a:solidFill>
                          <a:latin typeface="Calibri"/>
                        </a:rPr>
                        <a:t>11.9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ACE7E"/>
                    </a:solidFill>
                  </a:tcPr>
                </a:tc>
                <a:tc>
                  <a:txBody>
                    <a:bodyPr/>
                    <a:lstStyle/>
                    <a:p>
                      <a:pPr algn="r" fontAlgn="b"/>
                      <a:r>
                        <a:rPr lang="en-US" sz="300" b="0" i="0" u="none" strike="noStrike">
                          <a:solidFill>
                            <a:srgbClr val="000000"/>
                          </a:solidFill>
                          <a:latin typeface="Calibri"/>
                        </a:rPr>
                        <a:t>57.5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680"/>
                    </a:solidFill>
                  </a:tcPr>
                </a:tc>
                <a:tc>
                  <a:txBody>
                    <a:bodyPr/>
                    <a:lstStyle/>
                    <a:p>
                      <a:pPr algn="r" fontAlgn="b"/>
                      <a:r>
                        <a:rPr lang="en-US" sz="300" b="0" i="0" u="none" strike="noStrike">
                          <a:solidFill>
                            <a:srgbClr val="000000"/>
                          </a:solidFill>
                          <a:latin typeface="Calibri"/>
                        </a:rPr>
                        <a:t>16.5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1D47F"/>
                    </a:solidFill>
                  </a:tcPr>
                </a:tc>
                <a:tc>
                  <a:txBody>
                    <a:bodyPr/>
                    <a:lstStyle/>
                    <a:p>
                      <a:pPr algn="r" fontAlgn="b"/>
                      <a:r>
                        <a:rPr lang="en-US" sz="300" b="0" i="0" u="none" strike="noStrike">
                          <a:solidFill>
                            <a:srgbClr val="000000"/>
                          </a:solidFill>
                          <a:latin typeface="Calibri"/>
                        </a:rPr>
                        <a:t>55.8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781"/>
                    </a:solidFill>
                  </a:tcPr>
                </a:tc>
                <a:tc>
                  <a:txBody>
                    <a:bodyPr/>
                    <a:lstStyle/>
                    <a:p>
                      <a:pPr algn="r" fontAlgn="b"/>
                      <a:r>
                        <a:rPr lang="en-US" sz="300" b="0" i="0" u="none" strike="noStrike">
                          <a:solidFill>
                            <a:srgbClr val="000000"/>
                          </a:solidFill>
                          <a:latin typeface="Calibri"/>
                        </a:rPr>
                        <a:t>17.3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4D57F"/>
                    </a:solidFill>
                  </a:tcPr>
                </a:tc>
                <a:tc>
                  <a:txBody>
                    <a:bodyPr/>
                    <a:lstStyle/>
                    <a:p>
                      <a:pPr algn="r" fontAlgn="b"/>
                      <a:r>
                        <a:rPr lang="en-US" sz="300" b="0" i="0" u="none" strike="noStrike">
                          <a:solidFill>
                            <a:srgbClr val="000000"/>
                          </a:solidFill>
                          <a:latin typeface="Calibri"/>
                        </a:rPr>
                        <a:t>53.8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981"/>
                    </a:solidFill>
                  </a:tcPr>
                </a:tc>
                <a:tc>
                  <a:txBody>
                    <a:bodyPr/>
                    <a:lstStyle/>
                    <a:p>
                      <a:pPr algn="r" fontAlgn="b"/>
                      <a:r>
                        <a:rPr lang="en-US" sz="300" b="0" i="0" u="none" strike="noStrike">
                          <a:solidFill>
                            <a:srgbClr val="000000"/>
                          </a:solidFill>
                          <a:latin typeface="Calibri"/>
                        </a:rPr>
                        <a:t>11.9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ACD7E"/>
                    </a:solidFill>
                  </a:tcPr>
                </a:tc>
                <a:tc>
                  <a:txBody>
                    <a:bodyPr/>
                    <a:lstStyle/>
                    <a:p>
                      <a:pPr algn="r" fontAlgn="b"/>
                      <a:r>
                        <a:rPr lang="en-US" sz="300" b="0" i="0" u="none" strike="noStrike">
                          <a:solidFill>
                            <a:srgbClr val="000000"/>
                          </a:solidFill>
                          <a:latin typeface="Calibri"/>
                        </a:rPr>
                        <a:t>55.8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781"/>
                    </a:solidFill>
                  </a:tcPr>
                </a:tc>
                <a:tc>
                  <a:txBody>
                    <a:bodyPr/>
                    <a:lstStyle/>
                    <a:p>
                      <a:pPr algn="r" fontAlgn="b"/>
                      <a:r>
                        <a:rPr lang="en-US" sz="300" b="0" i="0" u="none" strike="noStrike">
                          <a:solidFill>
                            <a:srgbClr val="000000"/>
                          </a:solidFill>
                          <a:latin typeface="Calibri"/>
                        </a:rPr>
                        <a:t>40.0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300" b="0" i="0" u="none" strike="noStrike">
                          <a:solidFill>
                            <a:srgbClr val="000000"/>
                          </a:solidFill>
                          <a:latin typeface="Calibri"/>
                        </a:rPr>
                        <a:t>51.8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300" b="0" i="0" u="none" strike="noStrike">
                          <a:solidFill>
                            <a:srgbClr val="000000"/>
                          </a:solidFill>
                          <a:latin typeface="Calibri"/>
                        </a:rPr>
                        <a:t>50.4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C81"/>
                    </a:solidFill>
                  </a:tcPr>
                </a:tc>
                <a:tc>
                  <a:txBody>
                    <a:bodyPr/>
                    <a:lstStyle/>
                    <a:p>
                      <a:pPr algn="r" fontAlgn="b"/>
                      <a:r>
                        <a:rPr lang="en-US" sz="300" b="0" i="0" u="none" strike="noStrike">
                          <a:solidFill>
                            <a:srgbClr val="000000"/>
                          </a:solidFill>
                          <a:latin typeface="Calibri"/>
                        </a:rPr>
                        <a:t>61.2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280"/>
                    </a:solidFill>
                  </a:tcPr>
                </a:tc>
                <a:tc>
                  <a:txBody>
                    <a:bodyPr/>
                    <a:lstStyle/>
                    <a:p>
                      <a:pPr algn="r" fontAlgn="b"/>
                      <a:r>
                        <a:rPr lang="en-US" sz="300" b="0" i="0" u="none" strike="noStrike">
                          <a:solidFill>
                            <a:srgbClr val="000000"/>
                          </a:solidFill>
                          <a:latin typeface="Calibri"/>
                        </a:rPr>
                        <a:t>51.2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300" b="0" i="0" u="none" strike="noStrike">
                          <a:solidFill>
                            <a:srgbClr val="000000"/>
                          </a:solidFill>
                          <a:latin typeface="Calibri"/>
                        </a:rPr>
                        <a:t>53.1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981"/>
                    </a:solidFill>
                  </a:tcPr>
                </a:tc>
                <a:tc>
                  <a:txBody>
                    <a:bodyPr/>
                    <a:lstStyle/>
                    <a:p>
                      <a:pPr algn="r" fontAlgn="b"/>
                      <a:r>
                        <a:rPr lang="en-US" sz="300" b="0" i="0" u="none" strike="noStrike">
                          <a:solidFill>
                            <a:srgbClr val="000000"/>
                          </a:solidFill>
                          <a:latin typeface="Calibri"/>
                        </a:rPr>
                        <a:t>46.4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F82"/>
                    </a:solidFill>
                  </a:tcPr>
                </a:tc>
                <a:tc>
                  <a:txBody>
                    <a:bodyPr/>
                    <a:lstStyle/>
                    <a:p>
                      <a:pPr algn="r" fontAlgn="b"/>
                      <a:r>
                        <a:rPr lang="en-US" sz="300" b="0" i="0" u="none" strike="noStrike">
                          <a:solidFill>
                            <a:srgbClr val="000000"/>
                          </a:solidFill>
                          <a:latin typeface="Calibri"/>
                        </a:rPr>
                        <a:t>55.1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300" b="0" i="0" u="none" strike="noStrike">
                          <a:solidFill>
                            <a:srgbClr val="000000"/>
                          </a:solidFill>
                          <a:latin typeface="Calibri"/>
                        </a:rPr>
                        <a:t>50.9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300" b="0" i="0" u="none" strike="noStrike">
                          <a:solidFill>
                            <a:srgbClr val="000000"/>
                          </a:solidFill>
                          <a:latin typeface="Calibri"/>
                        </a:rPr>
                        <a:t>54.9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300" b="0" i="0" u="none" strike="noStrike">
                          <a:solidFill>
                            <a:srgbClr val="000000"/>
                          </a:solidFill>
                          <a:latin typeface="Calibri"/>
                        </a:rPr>
                        <a:t>52.4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A81"/>
                    </a:solidFill>
                  </a:tcPr>
                </a:tc>
                <a:tc>
                  <a:txBody>
                    <a:bodyPr/>
                    <a:lstStyle/>
                    <a:p>
                      <a:pPr algn="r" fontAlgn="b"/>
                      <a:r>
                        <a:rPr lang="en-US" sz="300" b="0" i="0" u="none" strike="noStrike">
                          <a:solidFill>
                            <a:srgbClr val="000000"/>
                          </a:solidFill>
                          <a:latin typeface="Calibri"/>
                        </a:rPr>
                        <a:t>50.3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C81"/>
                    </a:solidFill>
                  </a:tcPr>
                </a:tc>
                <a:tc>
                  <a:txBody>
                    <a:bodyPr/>
                    <a:lstStyle/>
                    <a:p>
                      <a:pPr algn="r" fontAlgn="b"/>
                      <a:r>
                        <a:rPr lang="en-US" sz="300" b="0" i="0" u="none" strike="noStrike">
                          <a:solidFill>
                            <a:srgbClr val="000000"/>
                          </a:solidFill>
                          <a:latin typeface="Calibri"/>
                        </a:rPr>
                        <a:t>54.8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300" b="0" i="0" u="none" strike="noStrike">
                          <a:solidFill>
                            <a:srgbClr val="000000"/>
                          </a:solidFill>
                          <a:latin typeface="Calibri"/>
                        </a:rPr>
                        <a:t>59.2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480"/>
                    </a:solidFill>
                  </a:tcPr>
                </a:tc>
                <a:tc>
                  <a:txBody>
                    <a:bodyPr/>
                    <a:lstStyle/>
                    <a:p>
                      <a:pPr algn="r" fontAlgn="b"/>
                      <a:r>
                        <a:rPr lang="en-US" sz="300" b="0" i="0" u="none" strike="noStrike">
                          <a:solidFill>
                            <a:srgbClr val="000000"/>
                          </a:solidFill>
                          <a:latin typeface="Calibri"/>
                        </a:rPr>
                        <a:t>56.4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780"/>
                    </a:solidFill>
                  </a:tcPr>
                </a:tc>
                <a:tc>
                  <a:txBody>
                    <a:bodyPr/>
                    <a:lstStyle/>
                    <a:p>
                      <a:pPr algn="r" fontAlgn="b"/>
                      <a:r>
                        <a:rPr lang="en-US" sz="300" b="0" i="0" u="none" strike="noStrike">
                          <a:solidFill>
                            <a:srgbClr val="000000"/>
                          </a:solidFill>
                          <a:latin typeface="Calibri"/>
                        </a:rPr>
                        <a:t>65.2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F7F"/>
                    </a:solidFill>
                  </a:tcPr>
                </a:tc>
                <a:tc>
                  <a:txBody>
                    <a:bodyPr/>
                    <a:lstStyle/>
                    <a:p>
                      <a:pPr algn="r" fontAlgn="b"/>
                      <a:r>
                        <a:rPr lang="en-US" sz="300" b="0" i="0" u="none" strike="noStrike">
                          <a:solidFill>
                            <a:srgbClr val="000000"/>
                          </a:solidFill>
                          <a:latin typeface="Calibri"/>
                        </a:rPr>
                        <a:t>15.0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A9D27F"/>
                    </a:solidFill>
                  </a:tcPr>
                </a:tc>
                <a:tc>
                  <a:txBody>
                    <a:bodyPr/>
                    <a:lstStyle/>
                    <a:p>
                      <a:pPr algn="r" fontAlgn="b"/>
                      <a:r>
                        <a:rPr lang="en-US" sz="300" b="0" i="0" u="none" strike="noStrike">
                          <a:solidFill>
                            <a:srgbClr val="000000"/>
                          </a:solidFill>
                          <a:latin typeface="Calibri"/>
                        </a:rPr>
                        <a:t>64.7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F7F"/>
                    </a:solidFill>
                  </a:tcPr>
                </a:tc>
                <a:tc>
                  <a:txBody>
                    <a:bodyPr/>
                    <a:lstStyle/>
                    <a:p>
                      <a:pPr algn="r" fontAlgn="b"/>
                      <a:r>
                        <a:rPr lang="en-US" sz="300" b="0" i="0" u="none" strike="noStrike">
                          <a:solidFill>
                            <a:srgbClr val="000000"/>
                          </a:solidFill>
                          <a:latin typeface="Calibri"/>
                        </a:rPr>
                        <a:t>12.5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DCE7E"/>
                    </a:solidFill>
                  </a:tcPr>
                </a:tc>
                <a:tc>
                  <a:txBody>
                    <a:bodyPr/>
                    <a:lstStyle/>
                    <a:p>
                      <a:pPr algn="r" fontAlgn="b"/>
                      <a:r>
                        <a:rPr lang="en-US" sz="300" b="0" i="0" u="none" strike="noStrike">
                          <a:solidFill>
                            <a:srgbClr val="000000"/>
                          </a:solidFill>
                          <a:latin typeface="Calibri"/>
                        </a:rPr>
                        <a:t>61.6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280"/>
                    </a:solidFill>
                  </a:tcPr>
                </a:tc>
                <a:tc>
                  <a:txBody>
                    <a:bodyPr/>
                    <a:lstStyle/>
                    <a:p>
                      <a:pPr algn="r" fontAlgn="b"/>
                      <a:r>
                        <a:rPr lang="en-US" sz="300" b="0" i="0" u="none" strike="noStrike">
                          <a:solidFill>
                            <a:srgbClr val="000000"/>
                          </a:solidFill>
                          <a:latin typeface="Calibri"/>
                        </a:rPr>
                        <a:t>13.9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A4D07E"/>
                    </a:solidFill>
                  </a:tcPr>
                </a:tc>
                <a:tc>
                  <a:txBody>
                    <a:bodyPr/>
                    <a:lstStyle/>
                    <a:p>
                      <a:pPr algn="r" fontAlgn="b"/>
                      <a:r>
                        <a:rPr lang="en-US" sz="300" b="0" i="0" u="none" strike="noStrike">
                          <a:solidFill>
                            <a:srgbClr val="000000"/>
                          </a:solidFill>
                          <a:latin typeface="Calibri"/>
                        </a:rPr>
                        <a:t>64.2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07F"/>
                    </a:solidFill>
                  </a:tcPr>
                </a:tc>
                <a:tc>
                  <a:txBody>
                    <a:bodyPr/>
                    <a:lstStyle/>
                    <a:p>
                      <a:pPr algn="r" fontAlgn="b"/>
                      <a:r>
                        <a:rPr lang="en-US" sz="300" b="0" i="0" u="none" strike="noStrike">
                          <a:solidFill>
                            <a:srgbClr val="000000"/>
                          </a:solidFill>
                          <a:latin typeface="Calibri"/>
                        </a:rPr>
                        <a:t>11.5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8CD7E"/>
                    </a:solidFill>
                  </a:tcPr>
                </a:tc>
                <a:tc>
                  <a:txBody>
                    <a:bodyPr/>
                    <a:lstStyle/>
                    <a:p>
                      <a:pPr algn="r" fontAlgn="b"/>
                      <a:r>
                        <a:rPr lang="en-US" sz="300" b="0" i="0" u="none" strike="noStrike">
                          <a:solidFill>
                            <a:srgbClr val="000000"/>
                          </a:solidFill>
                          <a:latin typeface="Calibri"/>
                        </a:rPr>
                        <a:t>35.8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15.6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ACD37F"/>
                    </a:solidFill>
                  </a:tcPr>
                </a:tc>
                <a:tc>
                  <a:txBody>
                    <a:bodyPr/>
                    <a:lstStyle/>
                    <a:p>
                      <a:pPr algn="r" fontAlgn="b"/>
                      <a:r>
                        <a:rPr lang="en-US" sz="300" b="0" i="0" u="none" strike="noStrike">
                          <a:solidFill>
                            <a:srgbClr val="000000"/>
                          </a:solidFill>
                          <a:latin typeface="Calibri"/>
                        </a:rPr>
                        <a:t>37.4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8.5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9C97D"/>
                    </a:solidFill>
                  </a:tcPr>
                </a:tc>
                <a:tc>
                  <a:txBody>
                    <a:bodyPr/>
                    <a:lstStyle/>
                    <a:p>
                      <a:pPr algn="r" fontAlgn="b"/>
                      <a:r>
                        <a:rPr lang="en-US" sz="300" b="0" i="0" u="none" strike="noStrike">
                          <a:solidFill>
                            <a:srgbClr val="000000"/>
                          </a:solidFill>
                          <a:latin typeface="Calibri"/>
                        </a:rPr>
                        <a:t>38.4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683"/>
                    </a:solidFill>
                  </a:tcPr>
                </a:tc>
                <a:tc>
                  <a:txBody>
                    <a:bodyPr/>
                    <a:lstStyle/>
                    <a:p>
                      <a:pPr algn="r" fontAlgn="b"/>
                      <a:r>
                        <a:rPr lang="en-US" sz="300" b="0" i="0" u="none" strike="noStrike">
                          <a:solidFill>
                            <a:srgbClr val="000000"/>
                          </a:solidFill>
                          <a:latin typeface="Calibri"/>
                        </a:rPr>
                        <a:t>9.7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FCA7D"/>
                    </a:solidFill>
                  </a:tcPr>
                </a:tc>
                <a:tc>
                  <a:txBody>
                    <a:bodyPr/>
                    <a:lstStyle/>
                    <a:p>
                      <a:pPr algn="r" fontAlgn="b"/>
                      <a:r>
                        <a:rPr lang="en-US" sz="300" b="0" i="0" u="none" strike="noStrike">
                          <a:solidFill>
                            <a:srgbClr val="000000"/>
                          </a:solidFill>
                          <a:latin typeface="Calibri"/>
                        </a:rPr>
                        <a:t>37.0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8.7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AC97D"/>
                    </a:solidFill>
                  </a:tcPr>
                </a:tc>
                <a:tc>
                  <a:txBody>
                    <a:bodyPr/>
                    <a:lstStyle/>
                    <a:p>
                      <a:pPr algn="r" fontAlgn="b"/>
                      <a:r>
                        <a:rPr lang="en-US" sz="300" b="0" i="0" u="none" strike="noStrike">
                          <a:solidFill>
                            <a:srgbClr val="000000"/>
                          </a:solidFill>
                          <a:latin typeface="Calibri"/>
                        </a:rPr>
                        <a:t>47.4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E82"/>
                    </a:solidFill>
                  </a:tcPr>
                </a:tc>
                <a:tc>
                  <a:txBody>
                    <a:bodyPr/>
                    <a:lstStyle/>
                    <a:p>
                      <a:pPr algn="r" fontAlgn="b"/>
                      <a:r>
                        <a:rPr lang="en-US" sz="300" b="0" i="0" u="none" strike="noStrike">
                          <a:solidFill>
                            <a:srgbClr val="000000"/>
                          </a:solidFill>
                          <a:latin typeface="Calibri"/>
                        </a:rPr>
                        <a:t>36.2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44.4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300" b="0" i="0" u="none" strike="noStrike">
                          <a:solidFill>
                            <a:srgbClr val="000000"/>
                          </a:solidFill>
                          <a:latin typeface="Calibri"/>
                        </a:rPr>
                        <a:t>39.9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300" b="0" i="0" u="none" strike="noStrike">
                          <a:solidFill>
                            <a:srgbClr val="000000"/>
                          </a:solidFill>
                          <a:latin typeface="Calibri"/>
                        </a:rPr>
                        <a:t>43.4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45.3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46.0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38.3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683"/>
                    </a:solidFill>
                  </a:tcPr>
                </a:tc>
                <a:tc>
                  <a:txBody>
                    <a:bodyPr/>
                    <a:lstStyle/>
                    <a:p>
                      <a:pPr algn="r" fontAlgn="b"/>
                      <a:r>
                        <a:rPr lang="en-US" sz="300" b="0" i="0" u="none" strike="noStrike">
                          <a:solidFill>
                            <a:srgbClr val="000000"/>
                          </a:solidFill>
                          <a:latin typeface="Calibri"/>
                        </a:rPr>
                        <a:t>40.3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300" b="0" i="0" u="none" strike="noStrike">
                          <a:solidFill>
                            <a:srgbClr val="000000"/>
                          </a:solidFill>
                          <a:latin typeface="Calibri"/>
                        </a:rPr>
                        <a:t>35.9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48.4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E82"/>
                    </a:solidFill>
                  </a:tcPr>
                </a:tc>
                <a:tc>
                  <a:txBody>
                    <a:bodyPr/>
                    <a:lstStyle/>
                    <a:p>
                      <a:pPr algn="r" fontAlgn="b"/>
                      <a:r>
                        <a:rPr lang="en-US" sz="300" b="0" i="0" u="none" strike="noStrike">
                          <a:solidFill>
                            <a:srgbClr val="000000"/>
                          </a:solidFill>
                          <a:latin typeface="Calibri"/>
                        </a:rPr>
                        <a:t>45.5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45.6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44.8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300" b="0" i="0" u="none" strike="noStrike">
                          <a:solidFill>
                            <a:srgbClr val="000000"/>
                          </a:solidFill>
                          <a:latin typeface="Calibri"/>
                        </a:rPr>
                        <a:t>48.6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300" b="0" i="0" u="none" strike="noStrike">
                          <a:solidFill>
                            <a:srgbClr val="000000"/>
                          </a:solidFill>
                          <a:latin typeface="Calibri"/>
                        </a:rPr>
                        <a:t>43.9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3"/>
                    </a:solidFill>
                  </a:tcPr>
                </a:tc>
                <a:tc>
                  <a:txBody>
                    <a:bodyPr/>
                    <a:lstStyle/>
                    <a:p>
                      <a:pPr algn="r" fontAlgn="b"/>
                      <a:r>
                        <a:rPr lang="en-US" sz="300" b="0" i="0" u="none" strike="noStrike">
                          <a:solidFill>
                            <a:srgbClr val="000000"/>
                          </a:solidFill>
                          <a:latin typeface="Calibri"/>
                        </a:rPr>
                        <a:t>48.8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300" b="0" i="0" u="none" strike="noStrike">
                          <a:solidFill>
                            <a:srgbClr val="000000"/>
                          </a:solidFill>
                          <a:latin typeface="Calibri"/>
                        </a:rPr>
                        <a:t>18.6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BD780"/>
                    </a:solidFill>
                  </a:tcPr>
                </a:tc>
                <a:tc>
                  <a:txBody>
                    <a:bodyPr/>
                    <a:lstStyle/>
                    <a:p>
                      <a:pPr algn="r" fontAlgn="b"/>
                      <a:r>
                        <a:rPr lang="en-US" sz="300" b="0" i="0" u="none" strike="noStrike">
                          <a:solidFill>
                            <a:srgbClr val="000000"/>
                          </a:solidFill>
                          <a:latin typeface="Calibri"/>
                        </a:rPr>
                        <a:t>52.1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A81"/>
                    </a:solidFill>
                  </a:tcPr>
                </a:tc>
                <a:tc>
                  <a:txBody>
                    <a:bodyPr/>
                    <a:lstStyle/>
                    <a:p>
                      <a:pPr algn="r" fontAlgn="b"/>
                      <a:r>
                        <a:rPr lang="en-US" sz="300" b="0" i="0" u="none" strike="noStrike">
                          <a:solidFill>
                            <a:srgbClr val="000000"/>
                          </a:solidFill>
                          <a:latin typeface="Calibri"/>
                        </a:rPr>
                        <a:t>12.6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DCE7E"/>
                    </a:solidFill>
                  </a:tcPr>
                </a:tc>
                <a:tc>
                  <a:txBody>
                    <a:bodyPr/>
                    <a:lstStyle/>
                    <a:p>
                      <a:pPr algn="r" fontAlgn="b"/>
                      <a:r>
                        <a:rPr lang="en-US" sz="300" b="0" i="0" u="none" strike="noStrike">
                          <a:solidFill>
                            <a:srgbClr val="000000"/>
                          </a:solidFill>
                          <a:latin typeface="Calibri"/>
                        </a:rPr>
                        <a:t>51.4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300" b="0" i="0" u="none" strike="noStrike">
                          <a:solidFill>
                            <a:srgbClr val="000000"/>
                          </a:solidFill>
                          <a:latin typeface="Calibri"/>
                        </a:rPr>
                        <a:t>14.5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A7D17E"/>
                    </a:solidFill>
                  </a:tcPr>
                </a:tc>
                <a:tc>
                  <a:txBody>
                    <a:bodyPr/>
                    <a:lstStyle/>
                    <a:p>
                      <a:pPr algn="r" fontAlgn="b"/>
                      <a:r>
                        <a:rPr lang="en-US" sz="300" b="0" i="0" u="none" strike="noStrike">
                          <a:solidFill>
                            <a:srgbClr val="000000"/>
                          </a:solidFill>
                          <a:latin typeface="Calibri"/>
                        </a:rPr>
                        <a:t>46.7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F82"/>
                    </a:solidFill>
                  </a:tcPr>
                </a:tc>
                <a:tc>
                  <a:txBody>
                    <a:bodyPr/>
                    <a:lstStyle/>
                    <a:p>
                      <a:pPr algn="r" fontAlgn="b"/>
                      <a:r>
                        <a:rPr lang="en-US" sz="300" b="0" i="0" u="none" strike="noStrike">
                          <a:solidFill>
                            <a:srgbClr val="000000"/>
                          </a:solidFill>
                          <a:latin typeface="Calibri"/>
                        </a:rPr>
                        <a:t>13.1</a:t>
                      </a:r>
                    </a:p>
                  </a:txBody>
                  <a:tcPr marL="2249" marR="2249" marT="2249"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A0CF7E"/>
                    </a:solidFill>
                  </a:tcPr>
                </a:tc>
              </a:tr>
              <a:tr h="44980">
                <a:tc rowSpan="3">
                  <a:txBody>
                    <a:bodyPr/>
                    <a:lstStyle/>
                    <a:p>
                      <a:pPr algn="ctr" fontAlgn="ctr"/>
                      <a:r>
                        <a:rPr lang="en-US" sz="500" b="1" i="0" u="none" strike="noStrike">
                          <a:solidFill>
                            <a:srgbClr val="000000"/>
                          </a:solidFill>
                          <a:latin typeface="Calibri"/>
                        </a:rPr>
                        <a:t>ACCORD</a:t>
                      </a:r>
                    </a:p>
                  </a:txBody>
                  <a:tcPr marL="2249" marR="2249" marT="224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latin typeface="Calibri"/>
                        </a:rPr>
                        <a:t>ACCORD BP Standard Therapy</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300" b="0" i="0" u="none" strike="noStrike">
                          <a:solidFill>
                            <a:srgbClr val="000000"/>
                          </a:solidFill>
                          <a:latin typeface="Calibri"/>
                        </a:rPr>
                        <a:t>46.4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F82"/>
                    </a:solidFill>
                  </a:tcPr>
                </a:tc>
                <a:tc>
                  <a:txBody>
                    <a:bodyPr/>
                    <a:lstStyle/>
                    <a:p>
                      <a:pPr algn="r" fontAlgn="b"/>
                      <a:r>
                        <a:rPr lang="en-US" sz="300" b="0" i="0" u="none" strike="noStrike">
                          <a:solidFill>
                            <a:srgbClr val="000000"/>
                          </a:solidFill>
                          <a:latin typeface="Calibri"/>
                        </a:rPr>
                        <a:t>28.9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EE683"/>
                    </a:solidFill>
                  </a:tcPr>
                </a:tc>
                <a:tc>
                  <a:txBody>
                    <a:bodyPr/>
                    <a:lstStyle/>
                    <a:p>
                      <a:pPr algn="r" fontAlgn="b"/>
                      <a:r>
                        <a:rPr lang="en-US" sz="300" b="0" i="0" u="none" strike="noStrike">
                          <a:solidFill>
                            <a:srgbClr val="000000"/>
                          </a:solidFill>
                          <a:latin typeface="Calibri"/>
                        </a:rPr>
                        <a:t>48.9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D82"/>
                    </a:solidFill>
                  </a:tcPr>
                </a:tc>
                <a:tc>
                  <a:txBody>
                    <a:bodyPr/>
                    <a:lstStyle/>
                    <a:p>
                      <a:pPr algn="r" fontAlgn="b"/>
                      <a:r>
                        <a:rPr lang="en-US" sz="300" b="0" i="0" u="none" strike="noStrike">
                          <a:solidFill>
                            <a:srgbClr val="000000"/>
                          </a:solidFill>
                          <a:latin typeface="Calibri"/>
                        </a:rPr>
                        <a:t>28.5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CE582"/>
                    </a:solidFill>
                  </a:tcPr>
                </a:tc>
                <a:tc>
                  <a:txBody>
                    <a:bodyPr/>
                    <a:lstStyle/>
                    <a:p>
                      <a:pPr algn="r" fontAlgn="b"/>
                      <a:r>
                        <a:rPr lang="en-US" sz="300" b="0" i="0" u="none" strike="noStrike">
                          <a:solidFill>
                            <a:srgbClr val="000000"/>
                          </a:solidFill>
                          <a:latin typeface="Calibri"/>
                        </a:rPr>
                        <a:t>48.5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D82"/>
                    </a:solidFill>
                  </a:tcPr>
                </a:tc>
                <a:tc>
                  <a:txBody>
                    <a:bodyPr/>
                    <a:lstStyle/>
                    <a:p>
                      <a:pPr algn="r" fontAlgn="b"/>
                      <a:r>
                        <a:rPr lang="en-US" sz="300" b="0" i="0" u="none" strike="noStrike">
                          <a:solidFill>
                            <a:srgbClr val="000000"/>
                          </a:solidFill>
                          <a:latin typeface="Calibri"/>
                        </a:rPr>
                        <a:t>35.0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300" b="0" i="0" u="none" strike="noStrike">
                          <a:solidFill>
                            <a:srgbClr val="000000"/>
                          </a:solidFill>
                          <a:latin typeface="Calibri"/>
                        </a:rPr>
                        <a:t>52.3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A81"/>
                    </a:solidFill>
                  </a:tcPr>
                </a:tc>
                <a:tc>
                  <a:txBody>
                    <a:bodyPr/>
                    <a:lstStyle/>
                    <a:p>
                      <a:pPr algn="r" fontAlgn="b"/>
                      <a:r>
                        <a:rPr lang="en-US" sz="300" b="0" i="0" u="none" strike="noStrike">
                          <a:solidFill>
                            <a:srgbClr val="000000"/>
                          </a:solidFill>
                          <a:latin typeface="Calibri"/>
                        </a:rPr>
                        <a:t>32.8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300" b="0" i="0" u="none" strike="noStrike">
                          <a:solidFill>
                            <a:srgbClr val="000000"/>
                          </a:solidFill>
                          <a:latin typeface="Calibri"/>
                        </a:rPr>
                        <a:t>45.2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300" b="0" i="0" u="none" strike="noStrike">
                          <a:solidFill>
                            <a:srgbClr val="000000"/>
                          </a:solidFill>
                          <a:latin typeface="Calibri"/>
                        </a:rPr>
                        <a:t>20.3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3D980"/>
                    </a:solidFill>
                  </a:tcPr>
                </a:tc>
                <a:tc>
                  <a:txBody>
                    <a:bodyPr/>
                    <a:lstStyle/>
                    <a:p>
                      <a:pPr algn="r" fontAlgn="b"/>
                      <a:r>
                        <a:rPr lang="en-US" sz="300" b="0" i="0" u="none" strike="noStrike">
                          <a:solidFill>
                            <a:srgbClr val="000000"/>
                          </a:solidFill>
                          <a:latin typeface="Calibri"/>
                        </a:rPr>
                        <a:t>45.0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300" b="0" i="0" u="none" strike="noStrike">
                          <a:solidFill>
                            <a:srgbClr val="000000"/>
                          </a:solidFill>
                          <a:latin typeface="Calibri"/>
                        </a:rPr>
                        <a:t>25.6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EE182"/>
                    </a:solidFill>
                  </a:tcPr>
                </a:tc>
                <a:tc>
                  <a:txBody>
                    <a:bodyPr/>
                    <a:lstStyle/>
                    <a:p>
                      <a:pPr algn="r" fontAlgn="b"/>
                      <a:r>
                        <a:rPr lang="en-US" sz="300" b="0" i="0" u="none" strike="noStrike">
                          <a:solidFill>
                            <a:srgbClr val="000000"/>
                          </a:solidFill>
                          <a:latin typeface="Calibri"/>
                        </a:rPr>
                        <a:t>49.7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C82"/>
                    </a:solidFill>
                  </a:tcPr>
                </a:tc>
                <a:tc>
                  <a:txBody>
                    <a:bodyPr/>
                    <a:lstStyle/>
                    <a:p>
                      <a:pPr algn="r" fontAlgn="b"/>
                      <a:r>
                        <a:rPr lang="en-US" sz="300" b="0" i="0" u="none" strike="noStrike">
                          <a:solidFill>
                            <a:srgbClr val="000000"/>
                          </a:solidFill>
                          <a:latin typeface="Calibri"/>
                        </a:rPr>
                        <a:t>31.3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AE983"/>
                    </a:solidFill>
                  </a:tcPr>
                </a:tc>
                <a:tc>
                  <a:txBody>
                    <a:bodyPr/>
                    <a:lstStyle/>
                    <a:p>
                      <a:pPr algn="r" fontAlgn="b"/>
                      <a:r>
                        <a:rPr lang="en-US" sz="300" b="0" i="0" u="none" strike="noStrike">
                          <a:solidFill>
                            <a:srgbClr val="000000"/>
                          </a:solidFill>
                          <a:latin typeface="Calibri"/>
                        </a:rPr>
                        <a:t>50.5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C81"/>
                    </a:solidFill>
                  </a:tcPr>
                </a:tc>
                <a:tc>
                  <a:txBody>
                    <a:bodyPr/>
                    <a:lstStyle/>
                    <a:p>
                      <a:pPr algn="r" fontAlgn="b"/>
                      <a:r>
                        <a:rPr lang="en-US" sz="300" b="0" i="0" u="none" strike="noStrike">
                          <a:solidFill>
                            <a:srgbClr val="000000"/>
                          </a:solidFill>
                          <a:latin typeface="Calibri"/>
                        </a:rPr>
                        <a:t>28.8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EE683"/>
                    </a:solidFill>
                  </a:tcPr>
                </a:tc>
                <a:tc>
                  <a:txBody>
                    <a:bodyPr/>
                    <a:lstStyle/>
                    <a:p>
                      <a:pPr algn="r" fontAlgn="b"/>
                      <a:r>
                        <a:rPr lang="en-US" sz="300" b="0" i="0" u="none" strike="noStrike">
                          <a:solidFill>
                            <a:srgbClr val="000000"/>
                          </a:solidFill>
                          <a:latin typeface="Calibri"/>
                        </a:rPr>
                        <a:t>58.9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480"/>
                    </a:solidFill>
                  </a:tcPr>
                </a:tc>
                <a:tc>
                  <a:txBody>
                    <a:bodyPr/>
                    <a:lstStyle/>
                    <a:p>
                      <a:pPr algn="r" fontAlgn="b"/>
                      <a:r>
                        <a:rPr lang="en-US" sz="300" b="0" i="0" u="none" strike="noStrike">
                          <a:solidFill>
                            <a:srgbClr val="000000"/>
                          </a:solidFill>
                          <a:latin typeface="Calibri"/>
                        </a:rPr>
                        <a:t>32.1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EA83"/>
                    </a:solidFill>
                  </a:tcPr>
                </a:tc>
                <a:tc>
                  <a:txBody>
                    <a:bodyPr/>
                    <a:lstStyle/>
                    <a:p>
                      <a:pPr algn="r" fontAlgn="b"/>
                      <a:r>
                        <a:rPr lang="en-US" sz="300" b="0" i="0" u="none" strike="noStrike">
                          <a:solidFill>
                            <a:srgbClr val="000000"/>
                          </a:solidFill>
                          <a:latin typeface="Calibri"/>
                        </a:rPr>
                        <a:t>60.2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380"/>
                    </a:solidFill>
                  </a:tcPr>
                </a:tc>
                <a:tc>
                  <a:txBody>
                    <a:bodyPr/>
                    <a:lstStyle/>
                    <a:p>
                      <a:pPr algn="r" fontAlgn="b"/>
                      <a:r>
                        <a:rPr lang="en-US" sz="300" b="0" i="0" u="none" strike="noStrike">
                          <a:solidFill>
                            <a:srgbClr val="000000"/>
                          </a:solidFill>
                          <a:latin typeface="Calibri"/>
                        </a:rPr>
                        <a:t>39.7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300" b="0" i="0" u="none" strike="noStrike">
                          <a:solidFill>
                            <a:srgbClr val="000000"/>
                          </a:solidFill>
                          <a:latin typeface="Calibri"/>
                        </a:rPr>
                        <a:t>64.8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CF7F"/>
                    </a:solidFill>
                  </a:tcPr>
                </a:tc>
                <a:tc>
                  <a:txBody>
                    <a:bodyPr/>
                    <a:lstStyle/>
                    <a:p>
                      <a:pPr algn="r" fontAlgn="b"/>
                      <a:r>
                        <a:rPr lang="en-US" sz="300" b="0" i="0" u="none" strike="noStrike">
                          <a:solidFill>
                            <a:srgbClr val="000000"/>
                          </a:solidFill>
                          <a:latin typeface="Calibri"/>
                        </a:rPr>
                        <a:t>48.8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D82"/>
                    </a:solidFill>
                  </a:tcPr>
                </a:tc>
                <a:tc>
                  <a:txBody>
                    <a:bodyPr/>
                    <a:lstStyle/>
                    <a:p>
                      <a:pPr algn="r" fontAlgn="b"/>
                      <a:r>
                        <a:rPr lang="en-US" sz="300" b="0" i="0" u="none" strike="noStrike">
                          <a:solidFill>
                            <a:srgbClr val="000000"/>
                          </a:solidFill>
                          <a:latin typeface="Calibri"/>
                        </a:rPr>
                        <a:t>65.4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CF7F"/>
                    </a:solidFill>
                  </a:tcPr>
                </a:tc>
                <a:tc>
                  <a:txBody>
                    <a:bodyPr/>
                    <a:lstStyle/>
                    <a:p>
                      <a:pPr algn="r" fontAlgn="b"/>
                      <a:r>
                        <a:rPr lang="en-US" sz="300" b="0" i="0" u="none" strike="noStrike">
                          <a:solidFill>
                            <a:srgbClr val="000000"/>
                          </a:solidFill>
                          <a:latin typeface="Calibri"/>
                        </a:rPr>
                        <a:t>45.5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300" b="0" i="0" u="none" strike="noStrike">
                          <a:solidFill>
                            <a:srgbClr val="000000"/>
                          </a:solidFill>
                          <a:latin typeface="Calibri"/>
                        </a:rPr>
                        <a:t>49.8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C82"/>
                    </a:solidFill>
                  </a:tcPr>
                </a:tc>
                <a:tc>
                  <a:txBody>
                    <a:bodyPr/>
                    <a:lstStyle/>
                    <a:p>
                      <a:pPr algn="r" fontAlgn="b"/>
                      <a:r>
                        <a:rPr lang="en-US" sz="300" b="0" i="0" u="none" strike="noStrike">
                          <a:solidFill>
                            <a:srgbClr val="000000"/>
                          </a:solidFill>
                          <a:latin typeface="Calibri"/>
                        </a:rPr>
                        <a:t>35.6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300" b="0" i="0" u="none" strike="noStrike">
                          <a:solidFill>
                            <a:srgbClr val="000000"/>
                          </a:solidFill>
                          <a:latin typeface="Calibri"/>
                        </a:rPr>
                        <a:t>53.0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A81"/>
                    </a:solidFill>
                  </a:tcPr>
                </a:tc>
                <a:tc>
                  <a:txBody>
                    <a:bodyPr/>
                    <a:lstStyle/>
                    <a:p>
                      <a:pPr algn="r" fontAlgn="b"/>
                      <a:r>
                        <a:rPr lang="en-US" sz="300" b="0" i="0" u="none" strike="noStrike">
                          <a:solidFill>
                            <a:srgbClr val="000000"/>
                          </a:solidFill>
                          <a:latin typeface="Calibri"/>
                        </a:rPr>
                        <a:t>34.7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300" b="0" i="0" u="none" strike="noStrike">
                          <a:solidFill>
                            <a:srgbClr val="000000"/>
                          </a:solidFill>
                          <a:latin typeface="Calibri"/>
                        </a:rPr>
                        <a:t>54.2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881"/>
                    </a:solidFill>
                  </a:tcPr>
                </a:tc>
                <a:tc>
                  <a:txBody>
                    <a:bodyPr/>
                    <a:lstStyle/>
                    <a:p>
                      <a:pPr algn="r" fontAlgn="b"/>
                      <a:r>
                        <a:rPr lang="en-US" sz="300" b="0" i="0" u="none" strike="noStrike">
                          <a:solidFill>
                            <a:srgbClr val="000000"/>
                          </a:solidFill>
                          <a:latin typeface="Calibri"/>
                        </a:rPr>
                        <a:t>37.2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300" b="0" i="0" u="none" strike="noStrike">
                          <a:solidFill>
                            <a:srgbClr val="000000"/>
                          </a:solidFill>
                          <a:latin typeface="Calibri"/>
                        </a:rPr>
                        <a:t>53.8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981"/>
                    </a:solidFill>
                  </a:tcPr>
                </a:tc>
                <a:tc>
                  <a:txBody>
                    <a:bodyPr/>
                    <a:lstStyle/>
                    <a:p>
                      <a:pPr algn="r" fontAlgn="b"/>
                      <a:r>
                        <a:rPr lang="en-US" sz="300" b="0" i="0" u="none" strike="noStrike">
                          <a:solidFill>
                            <a:srgbClr val="000000"/>
                          </a:solidFill>
                          <a:latin typeface="Calibri"/>
                        </a:rPr>
                        <a:t>35.6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300" b="0" i="0" u="none" strike="noStrike">
                          <a:solidFill>
                            <a:srgbClr val="000000"/>
                          </a:solidFill>
                          <a:latin typeface="Calibri"/>
                        </a:rPr>
                        <a:t>44.1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183"/>
                    </a:solidFill>
                  </a:tcPr>
                </a:tc>
                <a:tc>
                  <a:txBody>
                    <a:bodyPr/>
                    <a:lstStyle/>
                    <a:p>
                      <a:pPr algn="r" fontAlgn="b"/>
                      <a:r>
                        <a:rPr lang="en-US" sz="300" b="0" i="0" u="none" strike="noStrike">
                          <a:solidFill>
                            <a:srgbClr val="000000"/>
                          </a:solidFill>
                          <a:latin typeface="Calibri"/>
                        </a:rPr>
                        <a:t>30.4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6E883"/>
                    </a:solidFill>
                  </a:tcPr>
                </a:tc>
                <a:tc>
                  <a:txBody>
                    <a:bodyPr/>
                    <a:lstStyle/>
                    <a:p>
                      <a:pPr algn="r" fontAlgn="b"/>
                      <a:r>
                        <a:rPr lang="en-US" sz="300" b="0" i="0" u="none" strike="noStrike">
                          <a:solidFill>
                            <a:srgbClr val="000000"/>
                          </a:solidFill>
                          <a:latin typeface="Calibri"/>
                        </a:rPr>
                        <a:t>46.6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F82"/>
                    </a:solidFill>
                  </a:tcPr>
                </a:tc>
                <a:tc>
                  <a:txBody>
                    <a:bodyPr/>
                    <a:lstStyle/>
                    <a:p>
                      <a:pPr algn="r" fontAlgn="b"/>
                      <a:r>
                        <a:rPr lang="en-US" sz="300" b="0" i="0" u="none" strike="noStrike">
                          <a:solidFill>
                            <a:srgbClr val="000000"/>
                          </a:solidFill>
                          <a:latin typeface="Calibri"/>
                        </a:rPr>
                        <a:t>30.0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4E783"/>
                    </a:solidFill>
                  </a:tcPr>
                </a:tc>
                <a:tc>
                  <a:txBody>
                    <a:bodyPr/>
                    <a:lstStyle/>
                    <a:p>
                      <a:pPr algn="r" fontAlgn="b"/>
                      <a:r>
                        <a:rPr lang="en-US" sz="300" b="0" i="0" u="none" strike="noStrike">
                          <a:solidFill>
                            <a:srgbClr val="000000"/>
                          </a:solidFill>
                          <a:latin typeface="Calibri"/>
                        </a:rPr>
                        <a:t>51.1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B81"/>
                    </a:solidFill>
                  </a:tcPr>
                </a:tc>
                <a:tc>
                  <a:txBody>
                    <a:bodyPr/>
                    <a:lstStyle/>
                    <a:p>
                      <a:pPr algn="r" fontAlgn="b"/>
                      <a:r>
                        <a:rPr lang="en-US" sz="300" b="0" i="0" u="none" strike="noStrike">
                          <a:solidFill>
                            <a:srgbClr val="000000"/>
                          </a:solidFill>
                          <a:latin typeface="Calibri"/>
                        </a:rPr>
                        <a:t>33.2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300" b="0" i="0" u="none" strike="noStrike">
                          <a:solidFill>
                            <a:srgbClr val="000000"/>
                          </a:solidFill>
                          <a:latin typeface="Calibri"/>
                        </a:rPr>
                        <a:t>53.7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981"/>
                    </a:solidFill>
                  </a:tcPr>
                </a:tc>
                <a:tc>
                  <a:txBody>
                    <a:bodyPr/>
                    <a:lstStyle/>
                    <a:p>
                      <a:pPr algn="r" fontAlgn="b"/>
                      <a:r>
                        <a:rPr lang="en-US" sz="300" b="0" i="0" u="none" strike="noStrike">
                          <a:solidFill>
                            <a:srgbClr val="000000"/>
                          </a:solidFill>
                          <a:latin typeface="Calibri"/>
                        </a:rPr>
                        <a:t>30.8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7E883"/>
                    </a:solidFill>
                  </a:tcPr>
                </a:tc>
                <a:tc>
                  <a:txBody>
                    <a:bodyPr/>
                    <a:lstStyle/>
                    <a:p>
                      <a:pPr algn="r" fontAlgn="b"/>
                      <a:r>
                        <a:rPr lang="en-US" sz="300" b="0" i="0" u="none" strike="noStrike">
                          <a:solidFill>
                            <a:srgbClr val="000000"/>
                          </a:solidFill>
                          <a:latin typeface="Calibri"/>
                        </a:rPr>
                        <a:t>43.3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283"/>
                    </a:solidFill>
                  </a:tcPr>
                </a:tc>
                <a:tc>
                  <a:txBody>
                    <a:bodyPr/>
                    <a:lstStyle/>
                    <a:p>
                      <a:pPr algn="r" fontAlgn="b"/>
                      <a:r>
                        <a:rPr lang="en-US" sz="300" b="0" i="0" u="none" strike="noStrike">
                          <a:solidFill>
                            <a:srgbClr val="000000"/>
                          </a:solidFill>
                          <a:latin typeface="Calibri"/>
                        </a:rPr>
                        <a:t>19.1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BDD880"/>
                    </a:solidFill>
                  </a:tcPr>
                </a:tc>
                <a:tc>
                  <a:txBody>
                    <a:bodyPr/>
                    <a:lstStyle/>
                    <a:p>
                      <a:pPr algn="r" fontAlgn="b"/>
                      <a:r>
                        <a:rPr lang="en-US" sz="300" b="0" i="0" u="none" strike="noStrike">
                          <a:solidFill>
                            <a:srgbClr val="000000"/>
                          </a:solidFill>
                          <a:latin typeface="Calibri"/>
                        </a:rPr>
                        <a:t>44.3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182"/>
                    </a:solidFill>
                  </a:tcPr>
                </a:tc>
                <a:tc>
                  <a:txBody>
                    <a:bodyPr/>
                    <a:lstStyle/>
                    <a:p>
                      <a:pPr algn="r" fontAlgn="b"/>
                      <a:r>
                        <a:rPr lang="en-US" sz="300" b="0" i="0" u="none" strike="noStrike">
                          <a:solidFill>
                            <a:srgbClr val="000000"/>
                          </a:solidFill>
                          <a:latin typeface="Calibri"/>
                        </a:rPr>
                        <a:t>23.4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3DE81"/>
                    </a:solidFill>
                  </a:tcPr>
                </a:tc>
                <a:tc>
                  <a:txBody>
                    <a:bodyPr/>
                    <a:lstStyle/>
                    <a:p>
                      <a:pPr algn="r" fontAlgn="b"/>
                      <a:r>
                        <a:rPr lang="en-US" sz="300" b="0" i="0" u="none" strike="noStrike">
                          <a:solidFill>
                            <a:srgbClr val="000000"/>
                          </a:solidFill>
                          <a:latin typeface="Calibri"/>
                        </a:rPr>
                        <a:t>50.4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C81"/>
                    </a:solidFill>
                  </a:tcPr>
                </a:tc>
                <a:tc>
                  <a:txBody>
                    <a:bodyPr/>
                    <a:lstStyle/>
                    <a:p>
                      <a:pPr algn="r" fontAlgn="b"/>
                      <a:r>
                        <a:rPr lang="en-US" sz="300" b="0" i="0" u="none" strike="noStrike">
                          <a:solidFill>
                            <a:srgbClr val="000000"/>
                          </a:solidFill>
                          <a:latin typeface="Calibri"/>
                        </a:rPr>
                        <a:t>32.6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300" b="0" i="0" u="none" strike="noStrike">
                          <a:solidFill>
                            <a:srgbClr val="000000"/>
                          </a:solidFill>
                          <a:latin typeface="Calibri"/>
                        </a:rPr>
                        <a:t>49.5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D82"/>
                    </a:solidFill>
                  </a:tcPr>
                </a:tc>
                <a:tc>
                  <a:txBody>
                    <a:bodyPr/>
                    <a:lstStyle/>
                    <a:p>
                      <a:pPr algn="r" fontAlgn="b"/>
                      <a:r>
                        <a:rPr lang="en-US" sz="300" b="0" i="0" u="none" strike="noStrike">
                          <a:solidFill>
                            <a:srgbClr val="000000"/>
                          </a:solidFill>
                          <a:latin typeface="Calibri"/>
                        </a:rPr>
                        <a:t>29.6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1E783"/>
                    </a:solidFill>
                  </a:tcPr>
                </a:tc>
                <a:tc>
                  <a:txBody>
                    <a:bodyPr/>
                    <a:lstStyle/>
                    <a:p>
                      <a:pPr algn="r" fontAlgn="b"/>
                      <a:r>
                        <a:rPr lang="en-US" sz="300" b="0" i="0" u="none" strike="noStrike">
                          <a:solidFill>
                            <a:srgbClr val="000000"/>
                          </a:solidFill>
                          <a:latin typeface="Calibri"/>
                        </a:rPr>
                        <a:t>58.5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580"/>
                    </a:solidFill>
                  </a:tcPr>
                </a:tc>
                <a:tc>
                  <a:txBody>
                    <a:bodyPr/>
                    <a:lstStyle/>
                    <a:p>
                      <a:pPr algn="r" fontAlgn="b"/>
                      <a:r>
                        <a:rPr lang="en-US" sz="300" b="0" i="0" u="none" strike="noStrike">
                          <a:solidFill>
                            <a:srgbClr val="000000"/>
                          </a:solidFill>
                          <a:latin typeface="Calibri"/>
                        </a:rPr>
                        <a:t>30.9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E983"/>
                    </a:solidFill>
                  </a:tcPr>
                </a:tc>
                <a:tc>
                  <a:txBody>
                    <a:bodyPr/>
                    <a:lstStyle/>
                    <a:p>
                      <a:pPr algn="r" fontAlgn="b"/>
                      <a:r>
                        <a:rPr lang="en-US" sz="300" b="0" i="0" u="none" strike="noStrike">
                          <a:solidFill>
                            <a:srgbClr val="000000"/>
                          </a:solidFill>
                          <a:latin typeface="Calibri"/>
                        </a:rPr>
                        <a:t>56.3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780"/>
                    </a:solidFill>
                  </a:tcPr>
                </a:tc>
                <a:tc>
                  <a:txBody>
                    <a:bodyPr/>
                    <a:lstStyle/>
                    <a:p>
                      <a:pPr algn="r" fontAlgn="b"/>
                      <a:r>
                        <a:rPr lang="en-US" sz="300" b="0" i="0" u="none" strike="noStrike">
                          <a:solidFill>
                            <a:srgbClr val="000000"/>
                          </a:solidFill>
                          <a:latin typeface="Calibri"/>
                        </a:rPr>
                        <a:t>37.2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300" b="0" i="0" u="none" strike="noStrike">
                          <a:solidFill>
                            <a:srgbClr val="000000"/>
                          </a:solidFill>
                          <a:latin typeface="Calibri"/>
                        </a:rPr>
                        <a:t>61.2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280"/>
                    </a:solidFill>
                  </a:tcPr>
                </a:tc>
                <a:tc>
                  <a:txBody>
                    <a:bodyPr/>
                    <a:lstStyle/>
                    <a:p>
                      <a:pPr algn="r" fontAlgn="b"/>
                      <a:r>
                        <a:rPr lang="en-US" sz="300" b="0" i="0" u="none" strike="noStrike">
                          <a:solidFill>
                            <a:srgbClr val="000000"/>
                          </a:solidFill>
                          <a:latin typeface="Calibri"/>
                        </a:rPr>
                        <a:t>43.3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283"/>
                    </a:solidFill>
                  </a:tcPr>
                </a:tc>
                <a:tc>
                  <a:txBody>
                    <a:bodyPr/>
                    <a:lstStyle/>
                    <a:p>
                      <a:pPr algn="r" fontAlgn="b"/>
                      <a:r>
                        <a:rPr lang="en-US" sz="300" b="0" i="0" u="none" strike="noStrike">
                          <a:solidFill>
                            <a:srgbClr val="000000"/>
                          </a:solidFill>
                          <a:latin typeface="Calibri"/>
                        </a:rPr>
                        <a:t>62.5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17F"/>
                    </a:solidFill>
                  </a:tcPr>
                </a:tc>
                <a:tc>
                  <a:txBody>
                    <a:bodyPr/>
                    <a:lstStyle/>
                    <a:p>
                      <a:pPr algn="r" fontAlgn="b"/>
                      <a:r>
                        <a:rPr lang="en-US" sz="300" b="0" i="0" u="none" strike="noStrike">
                          <a:solidFill>
                            <a:srgbClr val="000000"/>
                          </a:solidFill>
                          <a:latin typeface="Calibri"/>
                        </a:rPr>
                        <a:t>42.4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383"/>
                    </a:solidFill>
                  </a:tcPr>
                </a:tc>
                <a:tc>
                  <a:txBody>
                    <a:bodyPr/>
                    <a:lstStyle/>
                    <a:p>
                      <a:pPr algn="r" fontAlgn="b"/>
                      <a:r>
                        <a:rPr lang="en-US" sz="300" b="0" i="0" u="none" strike="noStrike">
                          <a:solidFill>
                            <a:srgbClr val="000000"/>
                          </a:solidFill>
                          <a:latin typeface="Calibri"/>
                        </a:rPr>
                        <a:t>44.5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182"/>
                    </a:solidFill>
                  </a:tcPr>
                </a:tc>
                <a:tc>
                  <a:txBody>
                    <a:bodyPr/>
                    <a:lstStyle/>
                    <a:p>
                      <a:pPr algn="r" fontAlgn="b"/>
                      <a:r>
                        <a:rPr lang="en-US" sz="300" b="0" i="0" u="none" strike="noStrike">
                          <a:solidFill>
                            <a:srgbClr val="000000"/>
                          </a:solidFill>
                          <a:latin typeface="Calibri"/>
                        </a:rPr>
                        <a:t>37.7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300" b="0" i="0" u="none" strike="noStrike">
                          <a:solidFill>
                            <a:srgbClr val="000000"/>
                          </a:solidFill>
                          <a:latin typeface="Calibri"/>
                        </a:rPr>
                        <a:t>45.6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300" b="0" i="0" u="none" strike="noStrike">
                          <a:solidFill>
                            <a:srgbClr val="000000"/>
                          </a:solidFill>
                          <a:latin typeface="Calibri"/>
                        </a:rPr>
                        <a:t>36.1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884"/>
                    </a:solidFill>
                  </a:tcPr>
                </a:tc>
                <a:tc>
                  <a:txBody>
                    <a:bodyPr/>
                    <a:lstStyle/>
                    <a:p>
                      <a:pPr algn="r" fontAlgn="b"/>
                      <a:r>
                        <a:rPr lang="en-US" sz="300" b="0" i="0" u="none" strike="noStrike">
                          <a:solidFill>
                            <a:srgbClr val="000000"/>
                          </a:solidFill>
                          <a:latin typeface="Calibri"/>
                        </a:rPr>
                        <a:t>48.5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D82"/>
                    </a:solidFill>
                  </a:tcPr>
                </a:tc>
                <a:tc>
                  <a:txBody>
                    <a:bodyPr/>
                    <a:lstStyle/>
                    <a:p>
                      <a:pPr algn="r" fontAlgn="b"/>
                      <a:r>
                        <a:rPr lang="en-US" sz="300" b="0" i="0" u="none" strike="noStrike">
                          <a:solidFill>
                            <a:srgbClr val="000000"/>
                          </a:solidFill>
                          <a:latin typeface="Calibri"/>
                        </a:rPr>
                        <a:t>39.8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300" b="0" i="0" u="none" strike="noStrike">
                          <a:solidFill>
                            <a:srgbClr val="000000"/>
                          </a:solidFill>
                          <a:latin typeface="Calibri"/>
                        </a:rPr>
                        <a:t>50.6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C81"/>
                    </a:solidFill>
                  </a:tcPr>
                </a:tc>
                <a:tc>
                  <a:txBody>
                    <a:bodyPr/>
                    <a:lstStyle/>
                    <a:p>
                      <a:pPr algn="r" fontAlgn="b"/>
                      <a:r>
                        <a:rPr lang="en-US" sz="300" b="0" i="0" u="none" strike="noStrike">
                          <a:solidFill>
                            <a:srgbClr val="000000"/>
                          </a:solidFill>
                          <a:latin typeface="Calibri"/>
                        </a:rPr>
                        <a:t>38.9</a:t>
                      </a:r>
                    </a:p>
                  </a:txBody>
                  <a:tcPr marL="2249" marR="2249" marT="224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E683"/>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ACCORD BP Intensive Therapy</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45.4</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27.1</a:t>
                      </a:r>
                    </a:p>
                  </a:txBody>
                  <a:tcPr marL="2249" marR="2249" marT="2249"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42.7</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27.0</a:t>
                      </a:r>
                    </a:p>
                  </a:txBody>
                  <a:tcPr marL="2249" marR="2249" marT="2249"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50.2</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31.0</a:t>
                      </a:r>
                    </a:p>
                  </a:txBody>
                  <a:tcPr marL="2249" marR="2249" marT="2249"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55.0</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32.3</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41.5</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15.6</a:t>
                      </a:r>
                    </a:p>
                  </a:txBody>
                  <a:tcPr marL="2249" marR="2249" marT="2249"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41.9</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23.8</a:t>
                      </a:r>
                    </a:p>
                  </a:txBody>
                  <a:tcPr marL="2249" marR="2249" marT="2249"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49.1</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32.4</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45.4</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27.4</a:t>
                      </a:r>
                    </a:p>
                  </a:txBody>
                  <a:tcPr marL="2249" marR="2249" marT="2249" marB="0" anchor="b">
                    <a:lnL>
                      <a:noFill/>
                    </a:lnL>
                    <a:lnR>
                      <a:noFill/>
                    </a:lnR>
                    <a:lnT>
                      <a:noFill/>
                    </a:lnT>
                    <a:lnB>
                      <a:noFill/>
                    </a:lnB>
                    <a:solidFill>
                      <a:srgbClr val="E6E482"/>
                    </a:solidFill>
                  </a:tcPr>
                </a:tc>
                <a:tc>
                  <a:txBody>
                    <a:bodyPr/>
                    <a:lstStyle/>
                    <a:p>
                      <a:pPr algn="r" fontAlgn="b"/>
                      <a:r>
                        <a:rPr lang="en-US" sz="300" b="0" i="0" u="none" strike="noStrike">
                          <a:solidFill>
                            <a:srgbClr val="000000"/>
                          </a:solidFill>
                          <a:latin typeface="Calibri"/>
                        </a:rPr>
                        <a:t>53.7</a:t>
                      </a:r>
                    </a:p>
                  </a:txBody>
                  <a:tcPr marL="2249" marR="2249" marT="2249"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30.3</a:t>
                      </a:r>
                    </a:p>
                  </a:txBody>
                  <a:tcPr marL="2249" marR="2249" marT="2249"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56.6</a:t>
                      </a:r>
                    </a:p>
                  </a:txBody>
                  <a:tcPr marL="2249" marR="2249" marT="2249"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36.3</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62.0</a:t>
                      </a:r>
                    </a:p>
                  </a:txBody>
                  <a:tcPr marL="2249" marR="2249" marT="2249"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45.5</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59.1</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39.2</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48.7</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33.8</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46.2</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35.0</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53.0</a:t>
                      </a:r>
                    </a:p>
                  </a:txBody>
                  <a:tcPr marL="2249" marR="2249" marT="2249"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36.0</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54.4</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35.4</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35.2</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29.7</a:t>
                      </a:r>
                    </a:p>
                  </a:txBody>
                  <a:tcPr marL="2249" marR="2249" marT="2249"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37.7</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31.2</a:t>
                      </a:r>
                    </a:p>
                  </a:txBody>
                  <a:tcPr marL="2249" marR="2249" marT="2249"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42.9</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34.4</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44.6</a:t>
                      </a:r>
                    </a:p>
                  </a:txBody>
                  <a:tcPr marL="2249" marR="2249" marT="2249"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30.9</a:t>
                      </a:r>
                    </a:p>
                  </a:txBody>
                  <a:tcPr marL="2249" marR="2249" marT="2249"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36.0</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15.2</a:t>
                      </a:r>
                    </a:p>
                  </a:txBody>
                  <a:tcPr marL="2249" marR="2249" marT="2249"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37.2</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20.2</a:t>
                      </a:r>
                    </a:p>
                  </a:txBody>
                  <a:tcPr marL="2249" marR="2249" marT="2249"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41.7</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28.5</a:t>
                      </a:r>
                    </a:p>
                  </a:txBody>
                  <a:tcPr marL="2249" marR="2249" marT="2249"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40.1</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26.0</a:t>
                      </a:r>
                    </a:p>
                  </a:txBody>
                  <a:tcPr marL="2249" marR="2249" marT="2249" marB="0" anchor="b">
                    <a:lnL>
                      <a:noFill/>
                    </a:lnL>
                    <a:lnR>
                      <a:noFill/>
                    </a:lnR>
                    <a:lnT>
                      <a:noFill/>
                    </a:lnT>
                    <a:lnB>
                      <a:noFill/>
                    </a:lnB>
                    <a:solidFill>
                      <a:srgbClr val="DFE282"/>
                    </a:solidFill>
                  </a:tcPr>
                </a:tc>
                <a:tc>
                  <a:txBody>
                    <a:bodyPr/>
                    <a:lstStyle/>
                    <a:p>
                      <a:pPr algn="r" fontAlgn="b"/>
                      <a:r>
                        <a:rPr lang="en-US" sz="300" b="0" i="0" u="none" strike="noStrike">
                          <a:solidFill>
                            <a:srgbClr val="000000"/>
                          </a:solidFill>
                          <a:latin typeface="Calibri"/>
                        </a:rPr>
                        <a:t>44.2</a:t>
                      </a:r>
                    </a:p>
                  </a:txBody>
                  <a:tcPr marL="2249" marR="2249" marT="2249"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21.5</a:t>
                      </a:r>
                    </a:p>
                  </a:txBody>
                  <a:tcPr marL="2249" marR="2249" marT="2249"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43.7</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29.7</a:t>
                      </a:r>
                    </a:p>
                  </a:txBody>
                  <a:tcPr marL="2249" marR="2249" marT="2249"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50.4</a:t>
                      </a:r>
                    </a:p>
                  </a:txBody>
                  <a:tcPr marL="2249" marR="2249" marT="2249"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37.9</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54.0</a:t>
                      </a:r>
                    </a:p>
                  </a:txBody>
                  <a:tcPr marL="2249" marR="2249" marT="2249"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38.3</a:t>
                      </a:r>
                    </a:p>
                  </a:txBody>
                  <a:tcPr marL="2249" marR="2249" marT="2249"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35.1</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40.0</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36.2</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38.2</a:t>
                      </a:r>
                    </a:p>
                  </a:txBody>
                  <a:tcPr marL="2249" marR="2249" marT="2249"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42.0</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39.9</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41.3</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38.7</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FE683"/>
                    </a:solidFill>
                  </a:tcPr>
                </a:tc>
              </a:tr>
              <a:tr h="47229">
                <a:tc vMerge="1">
                  <a:txBody>
                    <a:bodyPr/>
                    <a:lstStyle/>
                    <a:p>
                      <a:endParaRPr lang="en-US"/>
                    </a:p>
                  </a:txBody>
                  <a:tcPr/>
                </a:tc>
                <a:tc>
                  <a:txBody>
                    <a:bodyPr/>
                    <a:lstStyle/>
                    <a:p>
                      <a:pPr algn="l" fontAlgn="b"/>
                      <a:r>
                        <a:rPr lang="en-US" sz="300" b="0" i="0" u="none" strike="noStrike">
                          <a:solidFill>
                            <a:srgbClr val="000000"/>
                          </a:solidFill>
                          <a:latin typeface="Calibri"/>
                        </a:rPr>
                        <a:t>ACCORD BP Full</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300" b="0" i="0" u="none" strike="noStrike">
                          <a:solidFill>
                            <a:srgbClr val="000000"/>
                          </a:solidFill>
                          <a:latin typeface="Calibri"/>
                        </a:rPr>
                        <a:t>49.3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300" b="0" i="0" u="none" strike="noStrike">
                          <a:solidFill>
                            <a:srgbClr val="000000"/>
                          </a:solidFill>
                          <a:latin typeface="Calibri"/>
                        </a:rPr>
                        <a:t>28.6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DE582"/>
                    </a:solidFill>
                  </a:tcPr>
                </a:tc>
                <a:tc>
                  <a:txBody>
                    <a:bodyPr/>
                    <a:lstStyle/>
                    <a:p>
                      <a:pPr algn="r" fontAlgn="b"/>
                      <a:r>
                        <a:rPr lang="en-US" sz="300" b="0" i="0" u="none" strike="noStrike">
                          <a:solidFill>
                            <a:srgbClr val="000000"/>
                          </a:solidFill>
                          <a:latin typeface="Calibri"/>
                        </a:rPr>
                        <a:t>45.1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28.6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DE582"/>
                    </a:solidFill>
                  </a:tcPr>
                </a:tc>
                <a:tc>
                  <a:txBody>
                    <a:bodyPr/>
                    <a:lstStyle/>
                    <a:p>
                      <a:pPr algn="r" fontAlgn="b"/>
                      <a:r>
                        <a:rPr lang="en-US" sz="300" b="0" i="0" u="none" strike="noStrike">
                          <a:solidFill>
                            <a:srgbClr val="000000"/>
                          </a:solidFill>
                          <a:latin typeface="Calibri"/>
                        </a:rPr>
                        <a:t>49.9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C82"/>
                    </a:solidFill>
                  </a:tcPr>
                </a:tc>
                <a:tc>
                  <a:txBody>
                    <a:bodyPr/>
                    <a:lstStyle/>
                    <a:p>
                      <a:pPr algn="r" fontAlgn="b"/>
                      <a:r>
                        <a:rPr lang="en-US" sz="300" b="0" i="0" u="none" strike="noStrike">
                          <a:solidFill>
                            <a:srgbClr val="000000"/>
                          </a:solidFill>
                          <a:latin typeface="Calibri"/>
                        </a:rPr>
                        <a:t>33.2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300" b="0" i="0" u="none" strike="noStrike">
                          <a:solidFill>
                            <a:srgbClr val="000000"/>
                          </a:solidFill>
                          <a:latin typeface="Calibri"/>
                        </a:rPr>
                        <a:t>51.6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300" b="0" i="0" u="none" strike="noStrike">
                          <a:solidFill>
                            <a:srgbClr val="000000"/>
                          </a:solidFill>
                          <a:latin typeface="Calibri"/>
                        </a:rPr>
                        <a:t>29.4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1E683"/>
                    </a:solidFill>
                  </a:tcPr>
                </a:tc>
                <a:tc>
                  <a:txBody>
                    <a:bodyPr/>
                    <a:lstStyle/>
                    <a:p>
                      <a:pPr algn="r" fontAlgn="b"/>
                      <a:r>
                        <a:rPr lang="en-US" sz="300" b="0" i="0" u="none" strike="noStrike">
                          <a:solidFill>
                            <a:srgbClr val="000000"/>
                          </a:solidFill>
                          <a:latin typeface="Calibri"/>
                        </a:rPr>
                        <a:t>44.4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300" b="0" i="0" u="none" strike="noStrike">
                          <a:solidFill>
                            <a:srgbClr val="000000"/>
                          </a:solidFill>
                          <a:latin typeface="Calibri"/>
                        </a:rPr>
                        <a:t>17.3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4D57F"/>
                    </a:solidFill>
                  </a:tcPr>
                </a:tc>
                <a:tc>
                  <a:txBody>
                    <a:bodyPr/>
                    <a:lstStyle/>
                    <a:p>
                      <a:pPr algn="r" fontAlgn="b"/>
                      <a:r>
                        <a:rPr lang="en-US" sz="300" b="0" i="0" u="none" strike="noStrike">
                          <a:solidFill>
                            <a:srgbClr val="000000"/>
                          </a:solidFill>
                          <a:latin typeface="Calibri"/>
                        </a:rPr>
                        <a:t>44.9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300" b="0" i="0" u="none" strike="noStrike">
                          <a:solidFill>
                            <a:srgbClr val="000000"/>
                          </a:solidFill>
                          <a:latin typeface="Calibri"/>
                        </a:rPr>
                        <a:t>23.6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D4DE81"/>
                    </a:solidFill>
                  </a:tcPr>
                </a:tc>
                <a:tc>
                  <a:txBody>
                    <a:bodyPr/>
                    <a:lstStyle/>
                    <a:p>
                      <a:pPr algn="r" fontAlgn="b"/>
                      <a:r>
                        <a:rPr lang="en-US" sz="300" b="0" i="0" u="none" strike="noStrike">
                          <a:solidFill>
                            <a:srgbClr val="000000"/>
                          </a:solidFill>
                          <a:latin typeface="Calibri"/>
                        </a:rPr>
                        <a:t>46.9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F82"/>
                    </a:solidFill>
                  </a:tcPr>
                </a:tc>
                <a:tc>
                  <a:txBody>
                    <a:bodyPr/>
                    <a:lstStyle/>
                    <a:p>
                      <a:pPr algn="r" fontAlgn="b"/>
                      <a:r>
                        <a:rPr lang="en-US" sz="300" b="0" i="0" u="none" strike="noStrike">
                          <a:solidFill>
                            <a:srgbClr val="000000"/>
                          </a:solidFill>
                          <a:latin typeface="Calibri"/>
                        </a:rPr>
                        <a:t>28.6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DE582"/>
                    </a:solidFill>
                  </a:tcPr>
                </a:tc>
                <a:tc>
                  <a:txBody>
                    <a:bodyPr/>
                    <a:lstStyle/>
                    <a:p>
                      <a:pPr algn="r" fontAlgn="b"/>
                      <a:r>
                        <a:rPr lang="en-US" sz="300" b="0" i="0" u="none" strike="noStrike">
                          <a:solidFill>
                            <a:srgbClr val="000000"/>
                          </a:solidFill>
                          <a:latin typeface="Calibri"/>
                        </a:rPr>
                        <a:t>48.9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300" b="0" i="0" u="none" strike="noStrike">
                          <a:solidFill>
                            <a:srgbClr val="000000"/>
                          </a:solidFill>
                          <a:latin typeface="Calibri"/>
                        </a:rPr>
                        <a:t>29.0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FE683"/>
                    </a:solidFill>
                  </a:tcPr>
                </a:tc>
                <a:tc>
                  <a:txBody>
                    <a:bodyPr/>
                    <a:lstStyle/>
                    <a:p>
                      <a:pPr algn="r" fontAlgn="b"/>
                      <a:r>
                        <a:rPr lang="en-US" sz="300" b="0" i="0" u="none" strike="noStrike">
                          <a:solidFill>
                            <a:srgbClr val="000000"/>
                          </a:solidFill>
                          <a:latin typeface="Calibri"/>
                        </a:rPr>
                        <a:t>60.2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380"/>
                    </a:solidFill>
                  </a:tcPr>
                </a:tc>
                <a:tc>
                  <a:txBody>
                    <a:bodyPr/>
                    <a:lstStyle/>
                    <a:p>
                      <a:pPr algn="r" fontAlgn="b"/>
                      <a:r>
                        <a:rPr lang="en-US" sz="300" b="0" i="0" u="none" strike="noStrike">
                          <a:solidFill>
                            <a:srgbClr val="000000"/>
                          </a:solidFill>
                          <a:latin typeface="Calibri"/>
                        </a:rPr>
                        <a:t>32.0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DEA83"/>
                    </a:solidFill>
                  </a:tcPr>
                </a:tc>
                <a:tc>
                  <a:txBody>
                    <a:bodyPr/>
                    <a:lstStyle/>
                    <a:p>
                      <a:pPr algn="r" fontAlgn="b"/>
                      <a:r>
                        <a:rPr lang="en-US" sz="300" b="0" i="0" u="none" strike="noStrike">
                          <a:solidFill>
                            <a:srgbClr val="000000"/>
                          </a:solidFill>
                          <a:latin typeface="Calibri"/>
                        </a:rPr>
                        <a:t>56.9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680"/>
                    </a:solidFill>
                  </a:tcPr>
                </a:tc>
                <a:tc>
                  <a:txBody>
                    <a:bodyPr/>
                    <a:lstStyle/>
                    <a:p>
                      <a:pPr algn="r" fontAlgn="b"/>
                      <a:r>
                        <a:rPr lang="en-US" sz="300" b="0" i="0" u="none" strike="noStrike">
                          <a:solidFill>
                            <a:srgbClr val="000000"/>
                          </a:solidFill>
                          <a:latin typeface="Calibri"/>
                        </a:rPr>
                        <a:t>36.7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64.6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F7F"/>
                    </a:solidFill>
                  </a:tcPr>
                </a:tc>
                <a:tc>
                  <a:txBody>
                    <a:bodyPr/>
                    <a:lstStyle/>
                    <a:p>
                      <a:pPr algn="r" fontAlgn="b"/>
                      <a:r>
                        <a:rPr lang="en-US" sz="300" b="0" i="0" u="none" strike="noStrike">
                          <a:solidFill>
                            <a:srgbClr val="000000"/>
                          </a:solidFill>
                          <a:latin typeface="Calibri"/>
                        </a:rPr>
                        <a:t>50.9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300" b="0" i="0" u="none" strike="noStrike">
                          <a:solidFill>
                            <a:srgbClr val="000000"/>
                          </a:solidFill>
                          <a:latin typeface="Calibri"/>
                        </a:rPr>
                        <a:t>64.6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F7F"/>
                    </a:solidFill>
                  </a:tcPr>
                </a:tc>
                <a:tc>
                  <a:txBody>
                    <a:bodyPr/>
                    <a:lstStyle/>
                    <a:p>
                      <a:pPr algn="r" fontAlgn="b"/>
                      <a:r>
                        <a:rPr lang="en-US" sz="300" b="0" i="0" u="none" strike="noStrike">
                          <a:solidFill>
                            <a:srgbClr val="000000"/>
                          </a:solidFill>
                          <a:latin typeface="Calibri"/>
                        </a:rPr>
                        <a:t>44.1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3"/>
                    </a:solidFill>
                  </a:tcPr>
                </a:tc>
                <a:tc>
                  <a:txBody>
                    <a:bodyPr/>
                    <a:lstStyle/>
                    <a:p>
                      <a:pPr algn="r" fontAlgn="b"/>
                      <a:r>
                        <a:rPr lang="en-US" sz="300" b="0" i="0" u="none" strike="noStrike">
                          <a:solidFill>
                            <a:srgbClr val="000000"/>
                          </a:solidFill>
                          <a:latin typeface="Calibri"/>
                        </a:rPr>
                        <a:t>50.3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C81"/>
                    </a:solidFill>
                  </a:tcPr>
                </a:tc>
                <a:tc>
                  <a:txBody>
                    <a:bodyPr/>
                    <a:lstStyle/>
                    <a:p>
                      <a:pPr algn="r" fontAlgn="b"/>
                      <a:r>
                        <a:rPr lang="en-US" sz="300" b="0" i="0" u="none" strike="noStrike">
                          <a:solidFill>
                            <a:srgbClr val="000000"/>
                          </a:solidFill>
                          <a:latin typeface="Calibri"/>
                        </a:rPr>
                        <a:t>33.7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300" b="0" i="0" u="none" strike="noStrike">
                          <a:solidFill>
                            <a:srgbClr val="000000"/>
                          </a:solidFill>
                          <a:latin typeface="Calibri"/>
                        </a:rPr>
                        <a:t>49.9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C82"/>
                    </a:solidFill>
                  </a:tcPr>
                </a:tc>
                <a:tc>
                  <a:txBody>
                    <a:bodyPr/>
                    <a:lstStyle/>
                    <a:p>
                      <a:pPr algn="r" fontAlgn="b"/>
                      <a:r>
                        <a:rPr lang="en-US" sz="300" b="0" i="0" u="none" strike="noStrike">
                          <a:solidFill>
                            <a:srgbClr val="000000"/>
                          </a:solidFill>
                          <a:latin typeface="Calibri"/>
                        </a:rPr>
                        <a:t>35.1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54.3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300" b="0" i="0" u="none" strike="noStrike">
                          <a:solidFill>
                            <a:srgbClr val="000000"/>
                          </a:solidFill>
                          <a:latin typeface="Calibri"/>
                        </a:rPr>
                        <a:t>35.9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53.2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981"/>
                    </a:solidFill>
                  </a:tcPr>
                </a:tc>
                <a:tc>
                  <a:txBody>
                    <a:bodyPr/>
                    <a:lstStyle/>
                    <a:p>
                      <a:pPr algn="r" fontAlgn="b"/>
                      <a:r>
                        <a:rPr lang="en-US" sz="300" b="0" i="0" u="none" strike="noStrike">
                          <a:solidFill>
                            <a:srgbClr val="000000"/>
                          </a:solidFill>
                          <a:latin typeface="Calibri"/>
                        </a:rPr>
                        <a:t>34.6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40.7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300" b="0" i="0" u="none" strike="noStrike">
                          <a:solidFill>
                            <a:srgbClr val="000000"/>
                          </a:solidFill>
                          <a:latin typeface="Calibri"/>
                        </a:rPr>
                        <a:t>29.4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1E683"/>
                    </a:solidFill>
                  </a:tcPr>
                </a:tc>
                <a:tc>
                  <a:txBody>
                    <a:bodyPr/>
                    <a:lstStyle/>
                    <a:p>
                      <a:pPr algn="r" fontAlgn="b"/>
                      <a:r>
                        <a:rPr lang="en-US" sz="300" b="0" i="0" u="none" strike="noStrike">
                          <a:solidFill>
                            <a:srgbClr val="000000"/>
                          </a:solidFill>
                          <a:latin typeface="Calibri"/>
                        </a:rPr>
                        <a:t>41.4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300" b="0" i="0" u="none" strike="noStrike">
                          <a:solidFill>
                            <a:srgbClr val="000000"/>
                          </a:solidFill>
                          <a:latin typeface="Calibri"/>
                        </a:rPr>
                        <a:t>29.7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2E783"/>
                    </a:solidFill>
                  </a:tcPr>
                </a:tc>
                <a:tc>
                  <a:txBody>
                    <a:bodyPr/>
                    <a:lstStyle/>
                    <a:p>
                      <a:pPr algn="r" fontAlgn="b"/>
                      <a:r>
                        <a:rPr lang="en-US" sz="300" b="0" i="0" u="none" strike="noStrike">
                          <a:solidFill>
                            <a:srgbClr val="000000"/>
                          </a:solidFill>
                          <a:latin typeface="Calibri"/>
                        </a:rPr>
                        <a:t>44.1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3"/>
                    </a:solidFill>
                  </a:tcPr>
                </a:tc>
                <a:tc>
                  <a:txBody>
                    <a:bodyPr/>
                    <a:lstStyle/>
                    <a:p>
                      <a:pPr algn="r" fontAlgn="b"/>
                      <a:r>
                        <a:rPr lang="en-US" sz="300" b="0" i="0" u="none" strike="noStrike">
                          <a:solidFill>
                            <a:srgbClr val="000000"/>
                          </a:solidFill>
                          <a:latin typeface="Calibri"/>
                        </a:rPr>
                        <a:t>33.8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300" b="0" i="0" u="none" strike="noStrike">
                          <a:solidFill>
                            <a:srgbClr val="000000"/>
                          </a:solidFill>
                          <a:latin typeface="Calibri"/>
                        </a:rPr>
                        <a:t>49.3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300" b="0" i="0" u="none" strike="noStrike">
                          <a:solidFill>
                            <a:srgbClr val="000000"/>
                          </a:solidFill>
                          <a:latin typeface="Calibri"/>
                        </a:rPr>
                        <a:t>32.7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300" b="0" i="0" u="none" strike="noStrike">
                          <a:solidFill>
                            <a:srgbClr val="000000"/>
                          </a:solidFill>
                          <a:latin typeface="Calibri"/>
                        </a:rPr>
                        <a:t>40.6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300" b="0" i="0" u="none" strike="noStrike">
                          <a:solidFill>
                            <a:srgbClr val="000000"/>
                          </a:solidFill>
                          <a:latin typeface="Calibri"/>
                        </a:rPr>
                        <a:t>17.9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7D67F"/>
                    </a:solidFill>
                  </a:tcPr>
                </a:tc>
                <a:tc>
                  <a:txBody>
                    <a:bodyPr/>
                    <a:lstStyle/>
                    <a:p>
                      <a:pPr algn="r" fontAlgn="b"/>
                      <a:r>
                        <a:rPr lang="en-US" sz="300" b="0" i="0" u="none" strike="noStrike">
                          <a:solidFill>
                            <a:srgbClr val="000000"/>
                          </a:solidFill>
                          <a:latin typeface="Calibri"/>
                        </a:rPr>
                        <a:t>39.4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300" b="0" i="0" u="none" strike="noStrike">
                          <a:solidFill>
                            <a:srgbClr val="000000"/>
                          </a:solidFill>
                          <a:latin typeface="Calibri"/>
                        </a:rPr>
                        <a:t>23.4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D3DE81"/>
                    </a:solidFill>
                  </a:tcPr>
                </a:tc>
                <a:tc>
                  <a:txBody>
                    <a:bodyPr/>
                    <a:lstStyle/>
                    <a:p>
                      <a:pPr algn="r" fontAlgn="b"/>
                      <a:r>
                        <a:rPr lang="en-US" sz="300" b="0" i="0" u="none" strike="noStrike">
                          <a:solidFill>
                            <a:srgbClr val="000000"/>
                          </a:solidFill>
                          <a:latin typeface="Calibri"/>
                        </a:rPr>
                        <a:t>43.3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29.2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0E683"/>
                    </a:solidFill>
                  </a:tcPr>
                </a:tc>
                <a:tc>
                  <a:txBody>
                    <a:bodyPr/>
                    <a:lstStyle/>
                    <a:p>
                      <a:pPr algn="r" fontAlgn="b"/>
                      <a:r>
                        <a:rPr lang="en-US" sz="300" b="0" i="0" u="none" strike="noStrike">
                          <a:solidFill>
                            <a:srgbClr val="000000"/>
                          </a:solidFill>
                          <a:latin typeface="Calibri"/>
                        </a:rPr>
                        <a:t>45.3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26.0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DFE282"/>
                    </a:solidFill>
                  </a:tcPr>
                </a:tc>
                <a:tc>
                  <a:txBody>
                    <a:bodyPr/>
                    <a:lstStyle/>
                    <a:p>
                      <a:pPr algn="r" fontAlgn="b"/>
                      <a:r>
                        <a:rPr lang="en-US" sz="300" b="0" i="0" u="none" strike="noStrike">
                          <a:solidFill>
                            <a:srgbClr val="000000"/>
                          </a:solidFill>
                          <a:latin typeface="Calibri"/>
                        </a:rPr>
                        <a:t>51.7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300" b="0" i="0" u="none" strike="noStrike">
                          <a:solidFill>
                            <a:srgbClr val="000000"/>
                          </a:solidFill>
                          <a:latin typeface="Calibri"/>
                        </a:rPr>
                        <a:t>28.3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BE582"/>
                    </a:solidFill>
                  </a:tcPr>
                </a:tc>
                <a:tc>
                  <a:txBody>
                    <a:bodyPr/>
                    <a:lstStyle/>
                    <a:p>
                      <a:pPr algn="r" fontAlgn="b"/>
                      <a:r>
                        <a:rPr lang="en-US" sz="300" b="0" i="0" u="none" strike="noStrike">
                          <a:solidFill>
                            <a:srgbClr val="000000"/>
                          </a:solidFill>
                          <a:latin typeface="Calibri"/>
                        </a:rPr>
                        <a:t>51.2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300" b="0" i="0" u="none" strike="noStrike">
                          <a:solidFill>
                            <a:srgbClr val="000000"/>
                          </a:solidFill>
                          <a:latin typeface="Calibri"/>
                        </a:rPr>
                        <a:t>35.9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57.0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680"/>
                    </a:solidFill>
                  </a:tcPr>
                </a:tc>
                <a:tc>
                  <a:txBody>
                    <a:bodyPr/>
                    <a:lstStyle/>
                    <a:p>
                      <a:pPr algn="r" fontAlgn="b"/>
                      <a:r>
                        <a:rPr lang="en-US" sz="300" b="0" i="0" u="none" strike="noStrike">
                          <a:solidFill>
                            <a:srgbClr val="000000"/>
                          </a:solidFill>
                          <a:latin typeface="Calibri"/>
                        </a:rPr>
                        <a:t>42.7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59.0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480"/>
                    </a:solidFill>
                  </a:tcPr>
                </a:tc>
                <a:tc>
                  <a:txBody>
                    <a:bodyPr/>
                    <a:lstStyle/>
                    <a:p>
                      <a:pPr algn="r" fontAlgn="b"/>
                      <a:r>
                        <a:rPr lang="en-US" sz="300" b="0" i="0" u="none" strike="noStrike">
                          <a:solidFill>
                            <a:srgbClr val="000000"/>
                          </a:solidFill>
                          <a:latin typeface="Calibri"/>
                        </a:rPr>
                        <a:t>37.1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38.3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683"/>
                    </a:solidFill>
                  </a:tcPr>
                </a:tc>
                <a:tc>
                  <a:txBody>
                    <a:bodyPr/>
                    <a:lstStyle/>
                    <a:p>
                      <a:pPr algn="r" fontAlgn="b"/>
                      <a:r>
                        <a:rPr lang="en-US" sz="300" b="0" i="0" u="none" strike="noStrike">
                          <a:solidFill>
                            <a:srgbClr val="000000"/>
                          </a:solidFill>
                          <a:latin typeface="Calibri"/>
                        </a:rPr>
                        <a:t>37.7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39.0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683"/>
                    </a:solidFill>
                  </a:tcPr>
                </a:tc>
                <a:tc>
                  <a:txBody>
                    <a:bodyPr/>
                    <a:lstStyle/>
                    <a:p>
                      <a:pPr algn="r" fontAlgn="b"/>
                      <a:r>
                        <a:rPr lang="en-US" sz="300" b="0" i="0" u="none" strike="noStrike">
                          <a:solidFill>
                            <a:srgbClr val="000000"/>
                          </a:solidFill>
                          <a:latin typeface="Calibri"/>
                        </a:rPr>
                        <a:t>36.9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44.4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300" b="0" i="0" u="none" strike="noStrike">
                          <a:solidFill>
                            <a:srgbClr val="000000"/>
                          </a:solidFill>
                          <a:latin typeface="Calibri"/>
                        </a:rPr>
                        <a:t>39.4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300" b="0" i="0" u="none" strike="noStrike">
                          <a:solidFill>
                            <a:srgbClr val="000000"/>
                          </a:solidFill>
                          <a:latin typeface="Calibri"/>
                        </a:rPr>
                        <a:t>45.2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37.5</a:t>
                      </a:r>
                    </a:p>
                  </a:txBody>
                  <a:tcPr marL="2249" marR="2249" marT="2249"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E784"/>
                    </a:solidFill>
                  </a:tcPr>
                </a:tc>
              </a:tr>
              <a:tr h="44980">
                <a:tc rowSpan="6">
                  <a:txBody>
                    <a:bodyPr/>
                    <a:lstStyle/>
                    <a:p>
                      <a:pPr algn="ctr" fontAlgn="ctr"/>
                      <a:r>
                        <a:rPr lang="en-US" sz="500" b="1" i="0" u="none" strike="noStrike">
                          <a:solidFill>
                            <a:srgbClr val="000000"/>
                          </a:solidFill>
                          <a:latin typeface="Calibri"/>
                        </a:rPr>
                        <a:t>KP</a:t>
                      </a:r>
                    </a:p>
                  </a:txBody>
                  <a:tcPr marL="2249" marR="2249" marT="224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latin typeface="Calibri"/>
                        </a:rPr>
                        <a:t>KP 20-34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300" b="0" i="0" u="none" strike="noStrike">
                          <a:solidFill>
                            <a:srgbClr val="000000"/>
                          </a:solidFill>
                          <a:latin typeface="Calibri"/>
                        </a:rPr>
                        <a:t>8.5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9C97D"/>
                    </a:solidFill>
                  </a:tcPr>
                </a:tc>
                <a:tc>
                  <a:txBody>
                    <a:bodyPr/>
                    <a:lstStyle/>
                    <a:p>
                      <a:pPr algn="r" fontAlgn="b"/>
                      <a:r>
                        <a:rPr lang="en-US" sz="300" b="0" i="0" u="none" strike="noStrike">
                          <a:solidFill>
                            <a:srgbClr val="000000"/>
                          </a:solidFill>
                          <a:latin typeface="Calibri"/>
                        </a:rPr>
                        <a:t>6.6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0C67C"/>
                    </a:solidFill>
                  </a:tcPr>
                </a:tc>
                <a:tc>
                  <a:txBody>
                    <a:bodyPr/>
                    <a:lstStyle/>
                    <a:p>
                      <a:pPr algn="r" fontAlgn="b"/>
                      <a:r>
                        <a:rPr lang="en-US" sz="300" b="0" i="0" u="none" strike="noStrike">
                          <a:solidFill>
                            <a:srgbClr val="000000"/>
                          </a:solidFill>
                          <a:latin typeface="Calibri"/>
                        </a:rPr>
                        <a:t>10.9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5CC7D"/>
                    </a:solidFill>
                  </a:tcPr>
                </a:tc>
                <a:tc>
                  <a:txBody>
                    <a:bodyPr/>
                    <a:lstStyle/>
                    <a:p>
                      <a:pPr algn="r" fontAlgn="b"/>
                      <a:r>
                        <a:rPr lang="en-US" sz="300" b="0" i="0" u="none" strike="noStrike">
                          <a:solidFill>
                            <a:srgbClr val="000000"/>
                          </a:solidFill>
                          <a:latin typeface="Calibri"/>
                        </a:rPr>
                        <a:t>7.3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3C77C"/>
                    </a:solidFill>
                  </a:tcPr>
                </a:tc>
                <a:tc>
                  <a:txBody>
                    <a:bodyPr/>
                    <a:lstStyle/>
                    <a:p>
                      <a:pPr algn="r" fontAlgn="b"/>
                      <a:r>
                        <a:rPr lang="en-US" sz="300" b="0" i="0" u="none" strike="noStrike">
                          <a:solidFill>
                            <a:srgbClr val="000000"/>
                          </a:solidFill>
                          <a:latin typeface="Calibri"/>
                        </a:rPr>
                        <a:t>11.4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300" b="0" i="0" u="none" strike="noStrike">
                          <a:solidFill>
                            <a:srgbClr val="000000"/>
                          </a:solidFill>
                          <a:latin typeface="Calibri"/>
                        </a:rPr>
                        <a:t>7.7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5C87D"/>
                    </a:solidFill>
                  </a:tcPr>
                </a:tc>
                <a:tc>
                  <a:txBody>
                    <a:bodyPr/>
                    <a:lstStyle/>
                    <a:p>
                      <a:pPr algn="r" fontAlgn="b"/>
                      <a:r>
                        <a:rPr lang="en-US" sz="300" b="0" i="0" u="none" strike="noStrike">
                          <a:solidFill>
                            <a:srgbClr val="000000"/>
                          </a:solidFill>
                          <a:latin typeface="Calibri"/>
                        </a:rPr>
                        <a:t>12.4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300" b="0" i="0" u="none" strike="noStrike">
                          <a:solidFill>
                            <a:srgbClr val="000000"/>
                          </a:solidFill>
                          <a:latin typeface="Calibri"/>
                        </a:rPr>
                        <a:t>6.8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1C67C"/>
                    </a:solidFill>
                  </a:tcPr>
                </a:tc>
                <a:tc>
                  <a:txBody>
                    <a:bodyPr/>
                    <a:lstStyle/>
                    <a:p>
                      <a:pPr algn="r" fontAlgn="b"/>
                      <a:r>
                        <a:rPr lang="en-US" sz="300" b="0" i="0" u="none" strike="noStrike">
                          <a:solidFill>
                            <a:srgbClr val="000000"/>
                          </a:solidFill>
                          <a:latin typeface="Calibri"/>
                        </a:rPr>
                        <a:t>9.2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DCA7D"/>
                    </a:solidFill>
                  </a:tcPr>
                </a:tc>
                <a:tc>
                  <a:txBody>
                    <a:bodyPr/>
                    <a:lstStyle/>
                    <a:p>
                      <a:pPr algn="r" fontAlgn="b"/>
                      <a:r>
                        <a:rPr lang="en-US" sz="300" b="0" i="0" u="none" strike="noStrike">
                          <a:solidFill>
                            <a:srgbClr val="000000"/>
                          </a:solidFill>
                          <a:latin typeface="Calibri"/>
                        </a:rPr>
                        <a:t>8.2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7C87D"/>
                    </a:solidFill>
                  </a:tcPr>
                </a:tc>
                <a:tc>
                  <a:txBody>
                    <a:bodyPr/>
                    <a:lstStyle/>
                    <a:p>
                      <a:pPr algn="r" fontAlgn="b"/>
                      <a:r>
                        <a:rPr lang="en-US" sz="300" b="0" i="0" u="none" strike="noStrike">
                          <a:solidFill>
                            <a:srgbClr val="000000"/>
                          </a:solidFill>
                          <a:latin typeface="Calibri"/>
                        </a:rPr>
                        <a:t>11.4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300" b="0" i="0" u="none" strike="noStrike">
                          <a:solidFill>
                            <a:srgbClr val="000000"/>
                          </a:solidFill>
                          <a:latin typeface="Calibri"/>
                        </a:rPr>
                        <a:t>8.3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8C87D"/>
                    </a:solidFill>
                  </a:tcPr>
                </a:tc>
                <a:tc>
                  <a:txBody>
                    <a:bodyPr/>
                    <a:lstStyle/>
                    <a:p>
                      <a:pPr algn="r" fontAlgn="b"/>
                      <a:r>
                        <a:rPr lang="en-US" sz="300" b="0" i="0" u="none" strike="noStrike">
                          <a:solidFill>
                            <a:srgbClr val="000000"/>
                          </a:solidFill>
                          <a:latin typeface="Calibri"/>
                        </a:rPr>
                        <a:t>9.9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0CB7D"/>
                    </a:solidFill>
                  </a:tcPr>
                </a:tc>
                <a:tc>
                  <a:txBody>
                    <a:bodyPr/>
                    <a:lstStyle/>
                    <a:p>
                      <a:pPr algn="r" fontAlgn="b"/>
                      <a:r>
                        <a:rPr lang="en-US" sz="300" b="0" i="0" u="none" strike="noStrike">
                          <a:solidFill>
                            <a:srgbClr val="000000"/>
                          </a:solidFill>
                          <a:latin typeface="Calibri"/>
                        </a:rPr>
                        <a:t>10.5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3CB7D"/>
                    </a:solidFill>
                  </a:tcPr>
                </a:tc>
                <a:tc>
                  <a:txBody>
                    <a:bodyPr/>
                    <a:lstStyle/>
                    <a:p>
                      <a:pPr algn="r" fontAlgn="b"/>
                      <a:r>
                        <a:rPr lang="en-US" sz="300" b="0" i="0" u="none" strike="noStrike">
                          <a:solidFill>
                            <a:srgbClr val="000000"/>
                          </a:solidFill>
                          <a:latin typeface="Calibri"/>
                        </a:rPr>
                        <a:t>10.5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3CC7D"/>
                    </a:solidFill>
                  </a:tcPr>
                </a:tc>
                <a:tc>
                  <a:txBody>
                    <a:bodyPr/>
                    <a:lstStyle/>
                    <a:p>
                      <a:pPr algn="r" fontAlgn="b"/>
                      <a:r>
                        <a:rPr lang="en-US" sz="300" b="0" i="0" u="none" strike="noStrike">
                          <a:solidFill>
                            <a:srgbClr val="000000"/>
                          </a:solidFill>
                          <a:latin typeface="Calibri"/>
                        </a:rPr>
                        <a:t>9.2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CCA7D"/>
                    </a:solidFill>
                  </a:tcPr>
                </a:tc>
                <a:tc>
                  <a:txBody>
                    <a:bodyPr/>
                    <a:lstStyle/>
                    <a:p>
                      <a:pPr algn="r" fontAlgn="b"/>
                      <a:r>
                        <a:rPr lang="en-US" sz="300" b="0" i="0" u="none" strike="noStrike">
                          <a:solidFill>
                            <a:srgbClr val="000000"/>
                          </a:solidFill>
                          <a:latin typeface="Calibri"/>
                        </a:rPr>
                        <a:t>10.4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2CB7D"/>
                    </a:solidFill>
                  </a:tcPr>
                </a:tc>
                <a:tc>
                  <a:txBody>
                    <a:bodyPr/>
                    <a:lstStyle/>
                    <a:p>
                      <a:pPr algn="r" fontAlgn="b"/>
                      <a:r>
                        <a:rPr lang="en-US" sz="300" b="0" i="0" u="none" strike="noStrike">
                          <a:solidFill>
                            <a:srgbClr val="000000"/>
                          </a:solidFill>
                          <a:latin typeface="Calibri"/>
                        </a:rPr>
                        <a:t>10.3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2CB7D"/>
                    </a:solidFill>
                  </a:tcPr>
                </a:tc>
                <a:tc>
                  <a:txBody>
                    <a:bodyPr/>
                    <a:lstStyle/>
                    <a:p>
                      <a:pPr algn="r" fontAlgn="b"/>
                      <a:r>
                        <a:rPr lang="en-US" sz="300" b="0" i="0" u="none" strike="noStrike">
                          <a:solidFill>
                            <a:srgbClr val="000000"/>
                          </a:solidFill>
                          <a:latin typeface="Calibri"/>
                        </a:rPr>
                        <a:t>11.4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300" b="0" i="0" u="none" strike="noStrike">
                          <a:solidFill>
                            <a:srgbClr val="000000"/>
                          </a:solidFill>
                          <a:latin typeface="Calibri"/>
                        </a:rPr>
                        <a:t>10.8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4CC7D"/>
                    </a:solidFill>
                  </a:tcPr>
                </a:tc>
                <a:tc>
                  <a:txBody>
                    <a:bodyPr/>
                    <a:lstStyle/>
                    <a:p>
                      <a:pPr algn="r" fontAlgn="b"/>
                      <a:r>
                        <a:rPr lang="en-US" sz="300" b="0" i="0" u="none" strike="noStrike">
                          <a:solidFill>
                            <a:srgbClr val="000000"/>
                          </a:solidFill>
                          <a:latin typeface="Calibri"/>
                        </a:rPr>
                        <a:t>12.3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300" b="0" i="0" u="none" strike="noStrike">
                          <a:solidFill>
                            <a:srgbClr val="000000"/>
                          </a:solidFill>
                          <a:latin typeface="Calibri"/>
                        </a:rPr>
                        <a:t>12.2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12.7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300" b="0" i="0" u="none" strike="noStrike">
                          <a:solidFill>
                            <a:srgbClr val="000000"/>
                          </a:solidFill>
                          <a:latin typeface="Calibri"/>
                        </a:rPr>
                        <a:t>11.4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300" b="0" i="0" u="none" strike="noStrike">
                          <a:solidFill>
                            <a:srgbClr val="000000"/>
                          </a:solidFill>
                          <a:latin typeface="Calibri"/>
                        </a:rPr>
                        <a:t>10.6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3CC7D"/>
                    </a:solidFill>
                  </a:tcPr>
                </a:tc>
                <a:tc>
                  <a:txBody>
                    <a:bodyPr/>
                    <a:lstStyle/>
                    <a:p>
                      <a:pPr algn="r" fontAlgn="b"/>
                      <a:r>
                        <a:rPr lang="en-US" sz="300" b="0" i="0" u="none" strike="noStrike">
                          <a:solidFill>
                            <a:srgbClr val="000000"/>
                          </a:solidFill>
                          <a:latin typeface="Calibri"/>
                        </a:rPr>
                        <a:t>4.7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76C37C"/>
                    </a:solidFill>
                  </a:tcPr>
                </a:tc>
                <a:tc>
                  <a:txBody>
                    <a:bodyPr/>
                    <a:lstStyle/>
                    <a:p>
                      <a:pPr algn="r" fontAlgn="b"/>
                      <a:r>
                        <a:rPr lang="en-US" sz="300" b="0" i="0" u="none" strike="noStrike">
                          <a:solidFill>
                            <a:srgbClr val="000000"/>
                          </a:solidFill>
                          <a:latin typeface="Calibri"/>
                        </a:rPr>
                        <a:t>14.6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7D17E"/>
                    </a:solidFill>
                  </a:tcPr>
                </a:tc>
                <a:tc>
                  <a:txBody>
                    <a:bodyPr/>
                    <a:lstStyle/>
                    <a:p>
                      <a:pPr algn="r" fontAlgn="b"/>
                      <a:r>
                        <a:rPr lang="en-US" sz="300" b="0" i="0" u="none" strike="noStrike">
                          <a:solidFill>
                            <a:srgbClr val="000000"/>
                          </a:solidFill>
                          <a:latin typeface="Calibri"/>
                        </a:rPr>
                        <a:t>6.3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7EC57C"/>
                    </a:solidFill>
                  </a:tcPr>
                </a:tc>
                <a:tc>
                  <a:txBody>
                    <a:bodyPr/>
                    <a:lstStyle/>
                    <a:p>
                      <a:pPr algn="r" fontAlgn="b"/>
                      <a:r>
                        <a:rPr lang="en-US" sz="300" b="0" i="0" u="none" strike="noStrike">
                          <a:solidFill>
                            <a:srgbClr val="000000"/>
                          </a:solidFill>
                          <a:latin typeface="Calibri"/>
                        </a:rPr>
                        <a:t>13.6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2D07E"/>
                    </a:solidFill>
                  </a:tcPr>
                </a:tc>
                <a:tc>
                  <a:txBody>
                    <a:bodyPr/>
                    <a:lstStyle/>
                    <a:p>
                      <a:pPr algn="r" fontAlgn="b"/>
                      <a:r>
                        <a:rPr lang="en-US" sz="300" b="0" i="0" u="none" strike="noStrike">
                          <a:solidFill>
                            <a:srgbClr val="000000"/>
                          </a:solidFill>
                          <a:latin typeface="Calibri"/>
                        </a:rPr>
                        <a:t>7.0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1C67C"/>
                    </a:solidFill>
                  </a:tcPr>
                </a:tc>
                <a:tc>
                  <a:txBody>
                    <a:bodyPr/>
                    <a:lstStyle/>
                    <a:p>
                      <a:pPr algn="r" fontAlgn="b"/>
                      <a:r>
                        <a:rPr lang="en-US" sz="300" b="0" i="0" u="none" strike="noStrike">
                          <a:solidFill>
                            <a:srgbClr val="000000"/>
                          </a:solidFill>
                          <a:latin typeface="Calibri"/>
                        </a:rPr>
                        <a:t>12.8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300" b="0" i="0" u="none" strike="noStrike">
                          <a:solidFill>
                            <a:srgbClr val="000000"/>
                          </a:solidFill>
                          <a:latin typeface="Calibri"/>
                        </a:rPr>
                        <a:t>6.6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0C67C"/>
                    </a:solidFill>
                  </a:tcPr>
                </a:tc>
                <a:tc>
                  <a:txBody>
                    <a:bodyPr/>
                    <a:lstStyle/>
                    <a:p>
                      <a:pPr algn="r" fontAlgn="b"/>
                      <a:r>
                        <a:rPr lang="en-US" sz="300" b="0" i="0" u="none" strike="noStrike">
                          <a:solidFill>
                            <a:srgbClr val="000000"/>
                          </a:solidFill>
                          <a:latin typeface="Calibri"/>
                        </a:rPr>
                        <a:t>8.9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BC97D"/>
                    </a:solidFill>
                  </a:tcPr>
                </a:tc>
                <a:tc>
                  <a:txBody>
                    <a:bodyPr/>
                    <a:lstStyle/>
                    <a:p>
                      <a:pPr algn="r" fontAlgn="b"/>
                      <a:r>
                        <a:rPr lang="en-US" sz="300" b="0" i="0" u="none" strike="noStrike">
                          <a:solidFill>
                            <a:srgbClr val="000000"/>
                          </a:solidFill>
                          <a:latin typeface="Calibri"/>
                        </a:rPr>
                        <a:t>6.0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7DC57C"/>
                    </a:solidFill>
                  </a:tcPr>
                </a:tc>
                <a:tc>
                  <a:txBody>
                    <a:bodyPr/>
                    <a:lstStyle/>
                    <a:p>
                      <a:pPr algn="r" fontAlgn="b"/>
                      <a:r>
                        <a:rPr lang="en-US" sz="300" b="0" i="0" u="none" strike="noStrike">
                          <a:solidFill>
                            <a:srgbClr val="000000"/>
                          </a:solidFill>
                          <a:latin typeface="Calibri"/>
                        </a:rPr>
                        <a:t>9.8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0CB7D"/>
                    </a:solidFill>
                  </a:tcPr>
                </a:tc>
                <a:tc>
                  <a:txBody>
                    <a:bodyPr/>
                    <a:lstStyle/>
                    <a:p>
                      <a:pPr algn="r" fontAlgn="b"/>
                      <a:r>
                        <a:rPr lang="en-US" sz="300" b="0" i="0" u="none" strike="noStrike">
                          <a:solidFill>
                            <a:srgbClr val="000000"/>
                          </a:solidFill>
                          <a:latin typeface="Calibri"/>
                        </a:rPr>
                        <a:t>7.5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4C77C"/>
                    </a:solidFill>
                  </a:tcPr>
                </a:tc>
                <a:tc>
                  <a:txBody>
                    <a:bodyPr/>
                    <a:lstStyle/>
                    <a:p>
                      <a:pPr algn="r" fontAlgn="b"/>
                      <a:r>
                        <a:rPr lang="en-US" sz="300" b="0" i="0" u="none" strike="noStrike">
                          <a:solidFill>
                            <a:srgbClr val="000000"/>
                          </a:solidFill>
                          <a:latin typeface="Calibri"/>
                        </a:rPr>
                        <a:t>13.6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2D07E"/>
                    </a:solidFill>
                  </a:tcPr>
                </a:tc>
                <a:tc>
                  <a:txBody>
                    <a:bodyPr/>
                    <a:lstStyle/>
                    <a:p>
                      <a:pPr algn="r" fontAlgn="b"/>
                      <a:r>
                        <a:rPr lang="en-US" sz="300" b="0" i="0" u="none" strike="noStrike">
                          <a:solidFill>
                            <a:srgbClr val="000000"/>
                          </a:solidFill>
                          <a:latin typeface="Calibri"/>
                        </a:rPr>
                        <a:t>8.2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7C87D"/>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300" b="0" i="0" u="none" strike="noStrike">
                          <a:solidFill>
                            <a:srgbClr val="000000"/>
                          </a:solidFill>
                          <a:latin typeface="Calibri"/>
                        </a:rPr>
                        <a:t>7.1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2C77C"/>
                    </a:solidFill>
                  </a:tcPr>
                </a:tc>
                <a:tc>
                  <a:txBody>
                    <a:bodyPr/>
                    <a:lstStyle/>
                    <a:p>
                      <a:pPr algn="r" fontAlgn="b"/>
                      <a:r>
                        <a:rPr lang="en-US" sz="300" b="0" i="0" u="none" strike="noStrike">
                          <a:solidFill>
                            <a:srgbClr val="000000"/>
                          </a:solidFill>
                          <a:latin typeface="Calibri"/>
                        </a:rPr>
                        <a:t>10.3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2CB7D"/>
                    </a:solidFill>
                  </a:tcPr>
                </a:tc>
                <a:tc>
                  <a:txBody>
                    <a:bodyPr/>
                    <a:lstStyle/>
                    <a:p>
                      <a:pPr algn="r" fontAlgn="b"/>
                      <a:r>
                        <a:rPr lang="en-US" sz="300" b="0" i="0" u="none" strike="noStrike">
                          <a:solidFill>
                            <a:srgbClr val="000000"/>
                          </a:solidFill>
                          <a:latin typeface="Calibri"/>
                        </a:rPr>
                        <a:t>7.7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5C77C"/>
                    </a:solidFill>
                  </a:tcPr>
                </a:tc>
                <a:tc>
                  <a:txBody>
                    <a:bodyPr/>
                    <a:lstStyle/>
                    <a:p>
                      <a:pPr algn="r" fontAlgn="b"/>
                      <a:r>
                        <a:rPr lang="en-US" sz="300" b="0" i="0" u="none" strike="noStrike">
                          <a:solidFill>
                            <a:srgbClr val="000000"/>
                          </a:solidFill>
                          <a:latin typeface="Calibri"/>
                        </a:rPr>
                        <a:t>11.2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300" b="0" i="0" u="none" strike="noStrike">
                          <a:solidFill>
                            <a:srgbClr val="000000"/>
                          </a:solidFill>
                          <a:latin typeface="Calibri"/>
                        </a:rPr>
                        <a:t>9.1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CCA7D"/>
                    </a:solidFill>
                  </a:tcPr>
                </a:tc>
                <a:tc>
                  <a:txBody>
                    <a:bodyPr/>
                    <a:lstStyle/>
                    <a:p>
                      <a:pPr algn="r" fontAlgn="b"/>
                      <a:r>
                        <a:rPr lang="en-US" sz="300" b="0" i="0" u="none" strike="noStrike">
                          <a:solidFill>
                            <a:srgbClr val="000000"/>
                          </a:solidFill>
                          <a:latin typeface="Calibri"/>
                        </a:rPr>
                        <a:t>11.1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6CC7D"/>
                    </a:solidFill>
                  </a:tcPr>
                </a:tc>
                <a:tc>
                  <a:txBody>
                    <a:bodyPr/>
                    <a:lstStyle/>
                    <a:p>
                      <a:pPr algn="r" fontAlgn="b"/>
                      <a:r>
                        <a:rPr lang="en-US" sz="300" b="0" i="0" u="none" strike="noStrike">
                          <a:solidFill>
                            <a:srgbClr val="000000"/>
                          </a:solidFill>
                          <a:latin typeface="Calibri"/>
                        </a:rPr>
                        <a:t>10.5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3CB7D"/>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300" b="0" i="0" u="none" strike="noStrike">
                          <a:solidFill>
                            <a:srgbClr val="000000"/>
                          </a:solidFill>
                          <a:latin typeface="Calibri"/>
                        </a:rPr>
                        <a:t>8.1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7C87D"/>
                    </a:solidFill>
                  </a:tcPr>
                </a:tc>
                <a:tc>
                  <a:txBody>
                    <a:bodyPr/>
                    <a:lstStyle/>
                    <a:p>
                      <a:pPr algn="r" fontAlgn="b"/>
                      <a:r>
                        <a:rPr lang="en-US" sz="300" b="0" i="0" u="none" strike="noStrike">
                          <a:solidFill>
                            <a:srgbClr val="000000"/>
                          </a:solidFill>
                          <a:latin typeface="Calibri"/>
                        </a:rPr>
                        <a:t>10.6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3CC7D"/>
                    </a:solidFill>
                  </a:tcPr>
                </a:tc>
                <a:tc>
                  <a:txBody>
                    <a:bodyPr/>
                    <a:lstStyle/>
                    <a:p>
                      <a:pPr algn="r" fontAlgn="b"/>
                      <a:r>
                        <a:rPr lang="en-US" sz="300" b="0" i="0" u="none" strike="noStrike">
                          <a:solidFill>
                            <a:srgbClr val="000000"/>
                          </a:solidFill>
                          <a:latin typeface="Calibri"/>
                        </a:rPr>
                        <a:t>9.2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CCA7D"/>
                    </a:solidFill>
                  </a:tcPr>
                </a:tc>
                <a:tc>
                  <a:txBody>
                    <a:bodyPr/>
                    <a:lstStyle/>
                    <a:p>
                      <a:pPr algn="r" fontAlgn="b"/>
                      <a:r>
                        <a:rPr lang="en-US" sz="300" b="0" i="0" u="none" strike="noStrike">
                          <a:solidFill>
                            <a:srgbClr val="000000"/>
                          </a:solidFill>
                          <a:latin typeface="Calibri"/>
                        </a:rPr>
                        <a:t>10.8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5CC7D"/>
                    </a:solidFill>
                  </a:tcPr>
                </a:tc>
                <a:tc>
                  <a:txBody>
                    <a:bodyPr/>
                    <a:lstStyle/>
                    <a:p>
                      <a:pPr algn="r" fontAlgn="b"/>
                      <a:r>
                        <a:rPr lang="en-US" sz="300" b="0" i="0" u="none" strike="noStrike">
                          <a:solidFill>
                            <a:srgbClr val="000000"/>
                          </a:solidFill>
                          <a:latin typeface="Calibri"/>
                        </a:rPr>
                        <a:t>11.8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9CD7E"/>
                    </a:solidFill>
                  </a:tcPr>
                </a:tc>
                <a:tc>
                  <a:txBody>
                    <a:bodyPr/>
                    <a:lstStyle/>
                    <a:p>
                      <a:pPr algn="r" fontAlgn="b"/>
                      <a:r>
                        <a:rPr lang="en-US" sz="300" b="0" i="0" u="none" strike="noStrike">
                          <a:solidFill>
                            <a:srgbClr val="000000"/>
                          </a:solidFill>
                          <a:latin typeface="Calibri"/>
                        </a:rPr>
                        <a:t>12.0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13.1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0CF7E"/>
                    </a:solidFill>
                  </a:tcPr>
                </a:tc>
                <a:tc>
                  <a:txBody>
                    <a:bodyPr/>
                    <a:lstStyle/>
                    <a:p>
                      <a:pPr algn="r" fontAlgn="b"/>
                      <a:r>
                        <a:rPr lang="en-US" sz="300" b="0" i="0" u="none" strike="noStrike">
                          <a:solidFill>
                            <a:srgbClr val="000000"/>
                          </a:solidFill>
                          <a:latin typeface="Calibri"/>
                        </a:rPr>
                        <a:t>12.8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300" b="0" i="0" u="none" strike="noStrike">
                          <a:solidFill>
                            <a:srgbClr val="000000"/>
                          </a:solidFill>
                          <a:latin typeface="Calibri"/>
                        </a:rPr>
                        <a:t>12.0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ACE7E"/>
                    </a:solidFill>
                  </a:tcPr>
                </a:tc>
                <a:tc>
                  <a:txBody>
                    <a:bodyPr/>
                    <a:lstStyle/>
                    <a:p>
                      <a:pPr algn="r" fontAlgn="b"/>
                      <a:r>
                        <a:rPr lang="en-US" sz="300" b="0" i="0" u="none" strike="noStrike">
                          <a:solidFill>
                            <a:srgbClr val="000000"/>
                          </a:solidFill>
                          <a:latin typeface="Calibri"/>
                        </a:rPr>
                        <a:t>11.3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300" b="0" i="0" u="none" strike="noStrike">
                          <a:solidFill>
                            <a:srgbClr val="000000"/>
                          </a:solidFill>
                          <a:latin typeface="Calibri"/>
                        </a:rPr>
                        <a:t>4.3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74C37C"/>
                    </a:solidFill>
                  </a:tcPr>
                </a:tc>
                <a:tc>
                  <a:txBody>
                    <a:bodyPr/>
                    <a:lstStyle/>
                    <a:p>
                      <a:pPr algn="r" fontAlgn="b"/>
                      <a:r>
                        <a:rPr lang="en-US" sz="300" b="0" i="0" u="none" strike="noStrike">
                          <a:solidFill>
                            <a:srgbClr val="000000"/>
                          </a:solidFill>
                          <a:latin typeface="Calibri"/>
                        </a:rPr>
                        <a:t>11.9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ACE7E"/>
                    </a:solidFill>
                  </a:tcPr>
                </a:tc>
                <a:tc>
                  <a:txBody>
                    <a:bodyPr/>
                    <a:lstStyle/>
                    <a:p>
                      <a:pPr algn="r" fontAlgn="b"/>
                      <a:r>
                        <a:rPr lang="en-US" sz="300" b="0" i="0" u="none" strike="noStrike">
                          <a:solidFill>
                            <a:srgbClr val="000000"/>
                          </a:solidFill>
                          <a:latin typeface="Calibri"/>
                        </a:rPr>
                        <a:t>6.5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7FC67C"/>
                    </a:solidFill>
                  </a:tcPr>
                </a:tc>
                <a:tc>
                  <a:txBody>
                    <a:bodyPr/>
                    <a:lstStyle/>
                    <a:p>
                      <a:pPr algn="r" fontAlgn="b"/>
                      <a:r>
                        <a:rPr lang="en-US" sz="300" b="0" i="0" u="none" strike="noStrike">
                          <a:solidFill>
                            <a:srgbClr val="000000"/>
                          </a:solidFill>
                          <a:latin typeface="Calibri"/>
                        </a:rPr>
                        <a:t>13.9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4D07E"/>
                    </a:solidFill>
                  </a:tcPr>
                </a:tc>
                <a:tc>
                  <a:txBody>
                    <a:bodyPr/>
                    <a:lstStyle/>
                    <a:p>
                      <a:pPr algn="r" fontAlgn="b"/>
                      <a:r>
                        <a:rPr lang="en-US" sz="300" b="0" i="0" u="none" strike="noStrike">
                          <a:solidFill>
                            <a:srgbClr val="000000"/>
                          </a:solidFill>
                          <a:latin typeface="Calibri"/>
                        </a:rPr>
                        <a:t>6.4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7FC67C"/>
                    </a:solidFill>
                  </a:tcPr>
                </a:tc>
                <a:tc>
                  <a:txBody>
                    <a:bodyPr/>
                    <a:lstStyle/>
                    <a:p>
                      <a:pPr algn="r" fontAlgn="b"/>
                      <a:r>
                        <a:rPr lang="en-US" sz="300" b="0" i="0" u="none" strike="noStrike">
                          <a:solidFill>
                            <a:srgbClr val="000000"/>
                          </a:solidFill>
                          <a:latin typeface="Calibri"/>
                        </a:rPr>
                        <a:t>10.9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5CC7D"/>
                    </a:solidFill>
                  </a:tcPr>
                </a:tc>
                <a:tc>
                  <a:txBody>
                    <a:bodyPr/>
                    <a:lstStyle/>
                    <a:p>
                      <a:pPr algn="r" fontAlgn="b"/>
                      <a:r>
                        <a:rPr lang="en-US" sz="300" b="0" i="0" u="none" strike="noStrike">
                          <a:solidFill>
                            <a:srgbClr val="000000"/>
                          </a:solidFill>
                          <a:latin typeface="Calibri"/>
                        </a:rPr>
                        <a:t>5.9</a:t>
                      </a:r>
                    </a:p>
                  </a:txBody>
                  <a:tcPr marL="2249" marR="2249" marT="224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7CC57C"/>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KP 35-50</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19.4</a:t>
                      </a:r>
                    </a:p>
                  </a:txBody>
                  <a:tcPr marL="2249" marR="2249" marT="2249"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6.0</a:t>
                      </a:r>
                    </a:p>
                  </a:txBody>
                  <a:tcPr marL="2249" marR="2249" marT="2249"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19.9</a:t>
                      </a:r>
                    </a:p>
                  </a:txBody>
                  <a:tcPr marL="2249" marR="2249" marT="2249"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11.4</a:t>
                      </a:r>
                    </a:p>
                  </a:txBody>
                  <a:tcPr marL="2249" marR="2249" marT="2249"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26.7</a:t>
                      </a:r>
                    </a:p>
                  </a:txBody>
                  <a:tcPr marL="2249" marR="2249" marT="2249"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10.2</a:t>
                      </a:r>
                    </a:p>
                  </a:txBody>
                  <a:tcPr marL="2249" marR="2249" marT="2249"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23.2</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7.3</a:t>
                      </a:r>
                    </a:p>
                  </a:txBody>
                  <a:tcPr marL="2249" marR="2249" marT="2249"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18.3</a:t>
                      </a:r>
                    </a:p>
                  </a:txBody>
                  <a:tcPr marL="2249" marR="2249" marT="2249"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14.8</a:t>
                      </a:r>
                    </a:p>
                  </a:txBody>
                  <a:tcPr marL="2249" marR="2249" marT="2249"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21.0</a:t>
                      </a:r>
                    </a:p>
                  </a:txBody>
                  <a:tcPr marL="2249" marR="2249" marT="2249"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18.1</a:t>
                      </a:r>
                    </a:p>
                  </a:txBody>
                  <a:tcPr marL="2249" marR="2249" marT="2249"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24.8</a:t>
                      </a:r>
                    </a:p>
                  </a:txBody>
                  <a:tcPr marL="2249" marR="2249" marT="2249"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20.5</a:t>
                      </a:r>
                    </a:p>
                  </a:txBody>
                  <a:tcPr marL="2249" marR="2249" marT="2249"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25.1</a:t>
                      </a:r>
                    </a:p>
                  </a:txBody>
                  <a:tcPr marL="2249" marR="2249" marT="2249"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19.2</a:t>
                      </a:r>
                    </a:p>
                  </a:txBody>
                  <a:tcPr marL="2249" marR="2249" marT="2249"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18.4</a:t>
                      </a:r>
                    </a:p>
                  </a:txBody>
                  <a:tcPr marL="2249" marR="2249" marT="2249"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17.7</a:t>
                      </a:r>
                    </a:p>
                  </a:txBody>
                  <a:tcPr marL="2249" marR="2249" marT="2249"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21.6</a:t>
                      </a:r>
                    </a:p>
                  </a:txBody>
                  <a:tcPr marL="2249" marR="2249" marT="2249"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21.8</a:t>
                      </a:r>
                    </a:p>
                  </a:txBody>
                  <a:tcPr marL="2249" marR="2249" marT="2249"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22.9</a:t>
                      </a:r>
                    </a:p>
                  </a:txBody>
                  <a:tcPr marL="2249" marR="2249" marT="2249"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20.1</a:t>
                      </a:r>
                    </a:p>
                  </a:txBody>
                  <a:tcPr marL="2249" marR="2249" marT="2249"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22.9</a:t>
                      </a:r>
                    </a:p>
                  </a:txBody>
                  <a:tcPr marL="2249" marR="2249" marT="2249"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23.0</a:t>
                      </a:r>
                    </a:p>
                  </a:txBody>
                  <a:tcPr marL="2249" marR="2249" marT="2249"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37.4</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5.9</a:t>
                      </a:r>
                    </a:p>
                  </a:txBody>
                  <a:tcPr marL="2249" marR="2249" marT="2249"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41.9</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10.2</a:t>
                      </a:r>
                    </a:p>
                  </a:txBody>
                  <a:tcPr marL="2249" marR="2249" marT="2249"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41.4</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10.9</a:t>
                      </a:r>
                    </a:p>
                  </a:txBody>
                  <a:tcPr marL="2249" marR="2249" marT="2249"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44.6</a:t>
                      </a:r>
                    </a:p>
                  </a:txBody>
                  <a:tcPr marL="2249" marR="2249" marT="2249"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10.2</a:t>
                      </a:r>
                    </a:p>
                  </a:txBody>
                  <a:tcPr marL="2249" marR="2249" marT="2249"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21.1</a:t>
                      </a:r>
                    </a:p>
                  </a:txBody>
                  <a:tcPr marL="2249" marR="2249" marT="2249"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6.7</a:t>
                      </a:r>
                    </a:p>
                  </a:txBody>
                  <a:tcPr marL="2249" marR="2249" marT="2249"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22.4</a:t>
                      </a:r>
                    </a:p>
                  </a:txBody>
                  <a:tcPr marL="2249" marR="2249" marT="2249"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9.2</a:t>
                      </a:r>
                    </a:p>
                  </a:txBody>
                  <a:tcPr marL="2249" marR="2249" marT="2249"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24.1</a:t>
                      </a:r>
                    </a:p>
                  </a:txBody>
                  <a:tcPr marL="2249" marR="2249" marT="2249"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10.5</a:t>
                      </a:r>
                    </a:p>
                  </a:txBody>
                  <a:tcPr marL="2249" marR="2249" marT="2249"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21.9</a:t>
                      </a:r>
                    </a:p>
                  </a:txBody>
                  <a:tcPr marL="2249" marR="2249" marT="2249"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8.2</a:t>
                      </a:r>
                    </a:p>
                  </a:txBody>
                  <a:tcPr marL="2249" marR="2249" marT="2249"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20.7</a:t>
                      </a:r>
                    </a:p>
                  </a:txBody>
                  <a:tcPr marL="2249" marR="2249" marT="2249"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16.7</a:t>
                      </a:r>
                    </a:p>
                  </a:txBody>
                  <a:tcPr marL="2249" marR="2249" marT="2249"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23.1</a:t>
                      </a:r>
                    </a:p>
                  </a:txBody>
                  <a:tcPr marL="2249" marR="2249" marT="2249"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22.4</a:t>
                      </a:r>
                    </a:p>
                  </a:txBody>
                  <a:tcPr marL="2249" marR="2249" marT="2249"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23.2</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21.5</a:t>
                      </a:r>
                    </a:p>
                  </a:txBody>
                  <a:tcPr marL="2249" marR="2249" marT="2249"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22.8</a:t>
                      </a:r>
                    </a:p>
                  </a:txBody>
                  <a:tcPr marL="2249" marR="2249" marT="2249"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19.2</a:t>
                      </a:r>
                    </a:p>
                  </a:txBody>
                  <a:tcPr marL="2249" marR="2249" marT="2249"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18.4</a:t>
                      </a:r>
                    </a:p>
                  </a:txBody>
                  <a:tcPr marL="2249" marR="2249" marT="2249"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18.7</a:t>
                      </a:r>
                    </a:p>
                  </a:txBody>
                  <a:tcPr marL="2249" marR="2249" marT="2249"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26.3</a:t>
                      </a:r>
                    </a:p>
                  </a:txBody>
                  <a:tcPr marL="2249" marR="2249" marT="2249"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20.7</a:t>
                      </a:r>
                    </a:p>
                  </a:txBody>
                  <a:tcPr marL="2249" marR="2249" marT="2249"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23.0</a:t>
                      </a:r>
                    </a:p>
                  </a:txBody>
                  <a:tcPr marL="2249" marR="2249" marT="2249"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20.8</a:t>
                      </a:r>
                    </a:p>
                  </a:txBody>
                  <a:tcPr marL="2249" marR="2249" marT="2249"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21.5</a:t>
                      </a:r>
                    </a:p>
                  </a:txBody>
                  <a:tcPr marL="2249" marR="2249" marT="2249"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19.8</a:t>
                      </a:r>
                    </a:p>
                  </a:txBody>
                  <a:tcPr marL="2249" marR="2249" marT="2249"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36.9</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6.1</a:t>
                      </a:r>
                    </a:p>
                  </a:txBody>
                  <a:tcPr marL="2249" marR="2249" marT="2249"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39.3</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11.3</a:t>
                      </a:r>
                    </a:p>
                  </a:txBody>
                  <a:tcPr marL="2249" marR="2249" marT="2249"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42.0</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11.0</a:t>
                      </a:r>
                    </a:p>
                  </a:txBody>
                  <a:tcPr marL="2249" marR="2249" marT="2249"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41.8</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9.0</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8BC97D"/>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KP 50-65</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41.0</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14.7</a:t>
                      </a:r>
                    </a:p>
                  </a:txBody>
                  <a:tcPr marL="2249" marR="2249" marT="2249"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46.6</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21.8</a:t>
                      </a:r>
                    </a:p>
                  </a:txBody>
                  <a:tcPr marL="2249" marR="2249" marT="2249"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47.5</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24.2</a:t>
                      </a:r>
                    </a:p>
                  </a:txBody>
                  <a:tcPr marL="2249" marR="2249" marT="2249"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49.7</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21.4</a:t>
                      </a:r>
                    </a:p>
                  </a:txBody>
                  <a:tcPr marL="2249" marR="2249" marT="2249"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42.7</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35.8</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50.9</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41.5</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53.7</a:t>
                      </a:r>
                    </a:p>
                  </a:txBody>
                  <a:tcPr marL="2249" marR="2249" marT="2249"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42.5</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53.8</a:t>
                      </a:r>
                    </a:p>
                  </a:txBody>
                  <a:tcPr marL="2249" marR="2249" marT="2249"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41.5</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42.3</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34.0</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54.3</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46.2</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51.5</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47.0</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50.8</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45.0</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64.3</a:t>
                      </a:r>
                    </a:p>
                  </a:txBody>
                  <a:tcPr marL="2249" marR="2249" marT="2249"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13.4</a:t>
                      </a:r>
                    </a:p>
                  </a:txBody>
                  <a:tcPr marL="2249" marR="2249" marT="2249"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75.5</a:t>
                      </a:r>
                    </a:p>
                  </a:txBody>
                  <a:tcPr marL="2249" marR="2249" marT="2249"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24.0</a:t>
                      </a:r>
                    </a:p>
                  </a:txBody>
                  <a:tcPr marL="2249" marR="2249" marT="2249"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73.8</a:t>
                      </a:r>
                    </a:p>
                  </a:txBody>
                  <a:tcPr marL="2249" marR="2249" marT="2249"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21.4</a:t>
                      </a:r>
                    </a:p>
                  </a:txBody>
                  <a:tcPr marL="2249" marR="2249" marT="2249"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75.1</a:t>
                      </a:r>
                    </a:p>
                  </a:txBody>
                  <a:tcPr marL="2249" marR="2249" marT="2249"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20.6</a:t>
                      </a:r>
                    </a:p>
                  </a:txBody>
                  <a:tcPr marL="2249" marR="2249" marT="2249"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40.4</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12.1</a:t>
                      </a:r>
                    </a:p>
                  </a:txBody>
                  <a:tcPr marL="2249" marR="2249" marT="2249"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43.7</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22.4</a:t>
                      </a:r>
                    </a:p>
                  </a:txBody>
                  <a:tcPr marL="2249" marR="2249" marT="2249"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45.6</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23.3</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43.8</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21.5</a:t>
                      </a:r>
                    </a:p>
                  </a:txBody>
                  <a:tcPr marL="2249" marR="2249" marT="2249"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44.5</a:t>
                      </a:r>
                    </a:p>
                  </a:txBody>
                  <a:tcPr marL="2249" marR="2249" marT="2249"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33.7</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54.4</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42.5</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50.7</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42.5</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51.8</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43.6</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45.7</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36.8</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49.9</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43.2</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48.6</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46.0</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48.6</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45.9</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71.0</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15.4</a:t>
                      </a:r>
                    </a:p>
                  </a:txBody>
                  <a:tcPr marL="2249" marR="2249" marT="2249" marB="0" anchor="b">
                    <a:lnL>
                      <a:noFill/>
                    </a:lnL>
                    <a:lnR>
                      <a:noFill/>
                    </a:lnR>
                    <a:lnT>
                      <a:noFill/>
                    </a:lnT>
                    <a:lnB>
                      <a:noFill/>
                    </a:lnB>
                    <a:solidFill>
                      <a:srgbClr val="ABD37F"/>
                    </a:solidFill>
                  </a:tcPr>
                </a:tc>
                <a:tc>
                  <a:txBody>
                    <a:bodyPr/>
                    <a:lstStyle/>
                    <a:p>
                      <a:pPr algn="r" fontAlgn="b"/>
                      <a:r>
                        <a:rPr lang="en-US" sz="300" b="0" i="0" u="none" strike="noStrike">
                          <a:solidFill>
                            <a:srgbClr val="000000"/>
                          </a:solidFill>
                          <a:latin typeface="Calibri"/>
                        </a:rPr>
                        <a:t>73.1</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22.8</a:t>
                      </a:r>
                    </a:p>
                  </a:txBody>
                  <a:tcPr marL="2249" marR="2249" marT="2249"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70.8</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23.9</a:t>
                      </a:r>
                    </a:p>
                  </a:txBody>
                  <a:tcPr marL="2249" marR="2249" marT="2249"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73.6</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23.8</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D5DE81"/>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KP 65-75</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73.3</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35.4</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81.6</a:t>
                      </a:r>
                    </a:p>
                  </a:txBody>
                  <a:tcPr marL="2249" marR="2249" marT="2249"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42.0</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71.9</a:t>
                      </a:r>
                    </a:p>
                  </a:txBody>
                  <a:tcPr marL="2249" marR="2249" marT="2249"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49.9</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89.6</a:t>
                      </a:r>
                    </a:p>
                  </a:txBody>
                  <a:tcPr marL="2249" marR="2249" marT="2249"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49.8</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81.5</a:t>
                      </a:r>
                    </a:p>
                  </a:txBody>
                  <a:tcPr marL="2249" marR="2249" marT="2249"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64.7</a:t>
                      </a:r>
                    </a:p>
                  </a:txBody>
                  <a:tcPr marL="2249" marR="2249" marT="2249"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84.7</a:t>
                      </a:r>
                    </a:p>
                  </a:txBody>
                  <a:tcPr marL="2249" marR="2249" marT="2249"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73.4</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83.8</a:t>
                      </a:r>
                    </a:p>
                  </a:txBody>
                  <a:tcPr marL="2249" marR="2249" marT="2249"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72.9</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88.9</a:t>
                      </a:r>
                    </a:p>
                  </a:txBody>
                  <a:tcPr marL="2249" marR="2249" marT="2249"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80.0</a:t>
                      </a:r>
                    </a:p>
                  </a:txBody>
                  <a:tcPr marL="2249" marR="2249" marT="2249"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92.1</a:t>
                      </a:r>
                    </a:p>
                  </a:txBody>
                  <a:tcPr marL="2249" marR="2249" marT="2249"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72.2</a:t>
                      </a:r>
                    </a:p>
                  </a:txBody>
                  <a:tcPr marL="2249" marR="2249" marT="2249"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96.8</a:t>
                      </a:r>
                    </a:p>
                  </a:txBody>
                  <a:tcPr marL="2249" marR="2249" marT="2249"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85.4</a:t>
                      </a:r>
                    </a:p>
                  </a:txBody>
                  <a:tcPr marL="2249" marR="2249" marT="2249"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91.6</a:t>
                      </a:r>
                    </a:p>
                  </a:txBody>
                  <a:tcPr marL="2249" marR="2249" marT="2249"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89.4</a:t>
                      </a:r>
                    </a:p>
                  </a:txBody>
                  <a:tcPr marL="2249" marR="2249" marT="2249"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102.0</a:t>
                      </a:r>
                    </a:p>
                  </a:txBody>
                  <a:tcPr marL="2249" marR="2249" marT="2249"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94.0</a:t>
                      </a:r>
                    </a:p>
                  </a:txBody>
                  <a:tcPr marL="2249" marR="2249" marT="2249"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82.6</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31.9</a:t>
                      </a:r>
                    </a:p>
                  </a:txBody>
                  <a:tcPr marL="2249" marR="2249" marT="2249"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83.1</a:t>
                      </a:r>
                    </a:p>
                  </a:txBody>
                  <a:tcPr marL="2249" marR="2249" marT="2249"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37.2</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89.3</a:t>
                      </a:r>
                    </a:p>
                  </a:txBody>
                  <a:tcPr marL="2249" marR="2249" marT="2249"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42.8</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95.2</a:t>
                      </a:r>
                    </a:p>
                  </a:txBody>
                  <a:tcPr marL="2249" marR="2249" marT="2249"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40.3</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73.7</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32.8</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71.7</a:t>
                      </a:r>
                    </a:p>
                  </a:txBody>
                  <a:tcPr marL="2249" marR="2249" marT="2249"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45.3</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73.1</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47.6</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91.1</a:t>
                      </a:r>
                    </a:p>
                  </a:txBody>
                  <a:tcPr marL="2249" marR="2249" marT="2249"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50.7</a:t>
                      </a:r>
                    </a:p>
                  </a:txBody>
                  <a:tcPr marL="2249" marR="2249" marT="2249"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77.1</a:t>
                      </a:r>
                    </a:p>
                  </a:txBody>
                  <a:tcPr marL="2249" marR="2249" marT="2249"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65.7</a:t>
                      </a:r>
                    </a:p>
                  </a:txBody>
                  <a:tcPr marL="2249" marR="2249" marT="2249"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85.8</a:t>
                      </a:r>
                    </a:p>
                  </a:txBody>
                  <a:tcPr marL="2249" marR="2249" marT="2249"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71.2</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83.0</a:t>
                      </a:r>
                    </a:p>
                  </a:txBody>
                  <a:tcPr marL="2249" marR="2249" marT="2249"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78.6</a:t>
                      </a:r>
                    </a:p>
                  </a:txBody>
                  <a:tcPr marL="2249" marR="2249" marT="2249"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94.6</a:t>
                      </a:r>
                    </a:p>
                  </a:txBody>
                  <a:tcPr marL="2249" marR="2249" marT="2249"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78.6</a:t>
                      </a:r>
                    </a:p>
                  </a:txBody>
                  <a:tcPr marL="2249" marR="2249" marT="2249"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92.9</a:t>
                      </a:r>
                    </a:p>
                  </a:txBody>
                  <a:tcPr marL="2249" marR="2249" marT="2249"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79.3</a:t>
                      </a:r>
                    </a:p>
                  </a:txBody>
                  <a:tcPr marL="2249" marR="2249" marT="2249"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91.2</a:t>
                      </a:r>
                    </a:p>
                  </a:txBody>
                  <a:tcPr marL="2249" marR="2249" marT="2249"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88.4</a:t>
                      </a:r>
                    </a:p>
                  </a:txBody>
                  <a:tcPr marL="2249" marR="2249" marT="2249"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91.5</a:t>
                      </a:r>
                    </a:p>
                  </a:txBody>
                  <a:tcPr marL="2249" marR="2249" marT="2249"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88.0</a:t>
                      </a:r>
                    </a:p>
                  </a:txBody>
                  <a:tcPr marL="2249" marR="2249" marT="2249"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91.4</a:t>
                      </a:r>
                    </a:p>
                  </a:txBody>
                  <a:tcPr marL="2249" marR="2249" marT="2249"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87.8</a:t>
                      </a:r>
                    </a:p>
                  </a:txBody>
                  <a:tcPr marL="2249" marR="2249" marT="2249"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86.4</a:t>
                      </a:r>
                    </a:p>
                  </a:txBody>
                  <a:tcPr marL="2249" marR="2249" marT="2249" marB="0" anchor="b">
                    <a:lnL>
                      <a:noFill/>
                    </a:lnL>
                    <a:lnR>
                      <a:noFill/>
                    </a:lnR>
                    <a:lnT>
                      <a:noFill/>
                    </a:lnT>
                    <a:lnB>
                      <a:noFill/>
                    </a:lnB>
                    <a:solidFill>
                      <a:srgbClr val="FDBD7B"/>
                    </a:solidFill>
                  </a:tcPr>
                </a:tc>
                <a:tc>
                  <a:txBody>
                    <a:bodyPr/>
                    <a:lstStyle/>
                    <a:p>
                      <a:pPr algn="r" fontAlgn="b"/>
                      <a:r>
                        <a:rPr lang="en-US" sz="300" b="0" i="0" u="none" strike="noStrike">
                          <a:solidFill>
                            <a:srgbClr val="000000"/>
                          </a:solidFill>
                          <a:latin typeface="Calibri"/>
                        </a:rPr>
                        <a:t>31.3</a:t>
                      </a:r>
                    </a:p>
                  </a:txBody>
                  <a:tcPr marL="2249" marR="2249" marT="2249"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85.1</a:t>
                      </a:r>
                    </a:p>
                  </a:txBody>
                  <a:tcPr marL="2249" marR="2249" marT="2249"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40.8</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86.7</a:t>
                      </a:r>
                    </a:p>
                  </a:txBody>
                  <a:tcPr marL="2249" marR="2249" marT="2249"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44.3</a:t>
                      </a:r>
                    </a:p>
                  </a:txBody>
                  <a:tcPr marL="2249" marR="2249" marT="2249"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96.8</a:t>
                      </a:r>
                    </a:p>
                  </a:txBody>
                  <a:tcPr marL="2249" marR="2249" marT="2249"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43.7</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FE283"/>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KP 75+</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140.3</a:t>
                      </a:r>
                    </a:p>
                  </a:txBody>
                  <a:tcPr marL="2249" marR="2249" marT="2249" marB="0" anchor="b">
                    <a:lnL>
                      <a:noFill/>
                    </a:lnL>
                    <a:lnR>
                      <a:noFill/>
                    </a:lnR>
                    <a:lnT>
                      <a:noFill/>
                    </a:lnT>
                    <a:lnB>
                      <a:noFill/>
                    </a:lnB>
                    <a:solidFill>
                      <a:srgbClr val="FA8E72"/>
                    </a:solidFill>
                  </a:tcPr>
                </a:tc>
                <a:tc>
                  <a:txBody>
                    <a:bodyPr/>
                    <a:lstStyle/>
                    <a:p>
                      <a:pPr algn="r" fontAlgn="b"/>
                      <a:r>
                        <a:rPr lang="en-US" sz="300" b="0" i="0" u="none" strike="noStrike">
                          <a:solidFill>
                            <a:srgbClr val="000000"/>
                          </a:solidFill>
                          <a:latin typeface="Calibri"/>
                        </a:rPr>
                        <a:t>91.7</a:t>
                      </a:r>
                    </a:p>
                  </a:txBody>
                  <a:tcPr marL="2249" marR="2249" marT="2249"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119.8</a:t>
                      </a:r>
                    </a:p>
                  </a:txBody>
                  <a:tcPr marL="2249" marR="2249" marT="2249"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94.6</a:t>
                      </a:r>
                    </a:p>
                  </a:txBody>
                  <a:tcPr marL="2249" marR="2249" marT="2249"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117.2</a:t>
                      </a:r>
                    </a:p>
                  </a:txBody>
                  <a:tcPr marL="2249" marR="2249" marT="2249"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99.8</a:t>
                      </a:r>
                    </a:p>
                  </a:txBody>
                  <a:tcPr marL="2249" marR="2249" marT="2249"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155.8</a:t>
                      </a:r>
                    </a:p>
                  </a:txBody>
                  <a:tcPr marL="2249" marR="2249" marT="2249" marB="0" anchor="b">
                    <a:lnL>
                      <a:noFill/>
                    </a:lnL>
                    <a:lnR>
                      <a:noFill/>
                    </a:lnR>
                    <a:lnT>
                      <a:noFill/>
                    </a:lnT>
                    <a:lnB>
                      <a:noFill/>
                    </a:lnB>
                    <a:solidFill>
                      <a:srgbClr val="FA8070"/>
                    </a:solidFill>
                  </a:tcPr>
                </a:tc>
                <a:tc>
                  <a:txBody>
                    <a:bodyPr/>
                    <a:lstStyle/>
                    <a:p>
                      <a:pPr algn="r" fontAlgn="b"/>
                      <a:r>
                        <a:rPr lang="en-US" sz="300" b="0" i="0" u="none" strike="noStrike">
                          <a:solidFill>
                            <a:srgbClr val="000000"/>
                          </a:solidFill>
                          <a:latin typeface="Calibri"/>
                        </a:rPr>
                        <a:t>116.3</a:t>
                      </a:r>
                    </a:p>
                  </a:txBody>
                  <a:tcPr marL="2249" marR="2249" marT="2249" marB="0" anchor="b">
                    <a:lnL>
                      <a:noFill/>
                    </a:lnL>
                    <a:lnR>
                      <a:noFill/>
                    </a:lnR>
                    <a:lnT>
                      <a:noFill/>
                    </a:lnT>
                    <a:lnB>
                      <a:noFill/>
                    </a:lnB>
                    <a:solidFill>
                      <a:srgbClr val="FCA376"/>
                    </a:solidFill>
                  </a:tcPr>
                </a:tc>
                <a:tc>
                  <a:txBody>
                    <a:bodyPr/>
                    <a:lstStyle/>
                    <a:p>
                      <a:pPr algn="r" fontAlgn="b"/>
                      <a:r>
                        <a:rPr lang="en-US" sz="300" b="0" i="0" u="none" strike="noStrike">
                          <a:solidFill>
                            <a:srgbClr val="000000"/>
                          </a:solidFill>
                          <a:latin typeface="Calibri"/>
                        </a:rPr>
                        <a:t>151.5</a:t>
                      </a:r>
                    </a:p>
                  </a:txBody>
                  <a:tcPr marL="2249" marR="2249" marT="2249" marB="0" anchor="b">
                    <a:lnL>
                      <a:noFill/>
                    </a:lnL>
                    <a:lnR>
                      <a:noFill/>
                    </a:lnR>
                    <a:lnT>
                      <a:noFill/>
                    </a:lnT>
                    <a:lnB>
                      <a:noFill/>
                    </a:lnB>
                    <a:solidFill>
                      <a:srgbClr val="FA8471"/>
                    </a:solidFill>
                  </a:tcPr>
                </a:tc>
                <a:tc>
                  <a:txBody>
                    <a:bodyPr/>
                    <a:lstStyle/>
                    <a:p>
                      <a:pPr algn="r" fontAlgn="b"/>
                      <a:r>
                        <a:rPr lang="en-US" sz="300" b="0" i="0" u="none" strike="noStrike">
                          <a:solidFill>
                            <a:srgbClr val="000000"/>
                          </a:solidFill>
                          <a:latin typeface="Calibri"/>
                        </a:rPr>
                        <a:t>123.1</a:t>
                      </a:r>
                    </a:p>
                  </a:txBody>
                  <a:tcPr marL="2249" marR="2249" marT="2249"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128.0</a:t>
                      </a:r>
                    </a:p>
                  </a:txBody>
                  <a:tcPr marL="2249" marR="2249" marT="2249" marB="0" anchor="b">
                    <a:lnL>
                      <a:noFill/>
                    </a:lnL>
                    <a:lnR>
                      <a:noFill/>
                    </a:lnR>
                    <a:lnT>
                      <a:noFill/>
                    </a:lnT>
                    <a:lnB>
                      <a:noFill/>
                    </a:lnB>
                    <a:solidFill>
                      <a:srgbClr val="FB9875"/>
                    </a:solidFill>
                  </a:tcPr>
                </a:tc>
                <a:tc>
                  <a:txBody>
                    <a:bodyPr/>
                    <a:lstStyle/>
                    <a:p>
                      <a:pPr algn="r" fontAlgn="b"/>
                      <a:r>
                        <a:rPr lang="en-US" sz="300" b="0" i="0" u="none" strike="noStrike">
                          <a:solidFill>
                            <a:srgbClr val="000000"/>
                          </a:solidFill>
                          <a:latin typeface="Calibri"/>
                        </a:rPr>
                        <a:t>123.7</a:t>
                      </a:r>
                    </a:p>
                  </a:txBody>
                  <a:tcPr marL="2249" marR="2249" marT="2249" marB="0" anchor="b">
                    <a:lnL>
                      <a:noFill/>
                    </a:lnL>
                    <a:lnR>
                      <a:noFill/>
                    </a:lnR>
                    <a:lnT>
                      <a:noFill/>
                    </a:lnT>
                    <a:lnB>
                      <a:noFill/>
                    </a:lnB>
                    <a:solidFill>
                      <a:srgbClr val="FB9C75"/>
                    </a:solidFill>
                  </a:tcPr>
                </a:tc>
                <a:tc>
                  <a:txBody>
                    <a:bodyPr/>
                    <a:lstStyle/>
                    <a:p>
                      <a:pPr algn="r" fontAlgn="b"/>
                      <a:r>
                        <a:rPr lang="en-US" sz="300" b="0" i="0" u="none" strike="noStrike">
                          <a:solidFill>
                            <a:srgbClr val="000000"/>
                          </a:solidFill>
                          <a:latin typeface="Calibri"/>
                        </a:rPr>
                        <a:t>138.0</a:t>
                      </a:r>
                    </a:p>
                  </a:txBody>
                  <a:tcPr marL="2249" marR="2249" marT="2249" marB="0" anchor="b">
                    <a:lnL>
                      <a:noFill/>
                    </a:lnL>
                    <a:lnR>
                      <a:noFill/>
                    </a:lnR>
                    <a:lnT>
                      <a:noFill/>
                    </a:lnT>
                    <a:lnB>
                      <a:noFill/>
                    </a:lnB>
                    <a:solidFill>
                      <a:srgbClr val="FB9073"/>
                    </a:solidFill>
                  </a:tcPr>
                </a:tc>
                <a:tc>
                  <a:txBody>
                    <a:bodyPr/>
                    <a:lstStyle/>
                    <a:p>
                      <a:pPr algn="r" fontAlgn="b"/>
                      <a:r>
                        <a:rPr lang="en-US" sz="300" b="0" i="0" u="none" strike="noStrike">
                          <a:solidFill>
                            <a:srgbClr val="000000"/>
                          </a:solidFill>
                          <a:latin typeface="Calibri"/>
                        </a:rPr>
                        <a:t>125.8</a:t>
                      </a:r>
                    </a:p>
                  </a:txBody>
                  <a:tcPr marL="2249" marR="2249" marT="2249" marB="0" anchor="b">
                    <a:lnL>
                      <a:noFill/>
                    </a:lnL>
                    <a:lnR>
                      <a:noFill/>
                    </a:lnR>
                    <a:lnT>
                      <a:noFill/>
                    </a:lnT>
                    <a:lnB>
                      <a:noFill/>
                    </a:lnB>
                    <a:solidFill>
                      <a:srgbClr val="FB9A75"/>
                    </a:solidFill>
                  </a:tcPr>
                </a:tc>
                <a:tc>
                  <a:txBody>
                    <a:bodyPr/>
                    <a:lstStyle/>
                    <a:p>
                      <a:pPr algn="r" fontAlgn="b"/>
                      <a:r>
                        <a:rPr lang="en-US" sz="300" b="0" i="0" u="none" strike="noStrike">
                          <a:solidFill>
                            <a:srgbClr val="000000"/>
                          </a:solidFill>
                          <a:latin typeface="Calibri"/>
                        </a:rPr>
                        <a:t>164.2</a:t>
                      </a:r>
                    </a:p>
                  </a:txBody>
                  <a:tcPr marL="2249" marR="2249" marT="2249" marB="0" anchor="b">
                    <a:lnL>
                      <a:noFill/>
                    </a:lnL>
                    <a:lnR>
                      <a:noFill/>
                    </a:lnR>
                    <a:lnT>
                      <a:noFill/>
                    </a:lnT>
                    <a:lnB>
                      <a:noFill/>
                    </a:lnB>
                    <a:solidFill>
                      <a:srgbClr val="F9796E"/>
                    </a:solidFill>
                  </a:tcPr>
                </a:tc>
                <a:tc>
                  <a:txBody>
                    <a:bodyPr/>
                    <a:lstStyle/>
                    <a:p>
                      <a:pPr algn="r" fontAlgn="b"/>
                      <a:r>
                        <a:rPr lang="en-US" sz="300" b="0" i="0" u="none" strike="noStrike">
                          <a:solidFill>
                            <a:srgbClr val="000000"/>
                          </a:solidFill>
                          <a:latin typeface="Calibri"/>
                        </a:rPr>
                        <a:t>145.8</a:t>
                      </a:r>
                    </a:p>
                  </a:txBody>
                  <a:tcPr marL="2249" marR="2249" marT="2249" marB="0" anchor="b">
                    <a:lnL>
                      <a:noFill/>
                    </a:lnL>
                    <a:lnR>
                      <a:noFill/>
                    </a:lnR>
                    <a:lnT>
                      <a:noFill/>
                    </a:lnT>
                    <a:lnB>
                      <a:noFill/>
                    </a:lnB>
                    <a:solidFill>
                      <a:srgbClr val="FA8972"/>
                    </a:solidFill>
                  </a:tcPr>
                </a:tc>
                <a:tc>
                  <a:txBody>
                    <a:bodyPr/>
                    <a:lstStyle/>
                    <a:p>
                      <a:pPr algn="r" fontAlgn="b"/>
                      <a:r>
                        <a:rPr lang="en-US" sz="300" b="0" i="0" u="none" strike="noStrike">
                          <a:solidFill>
                            <a:srgbClr val="000000"/>
                          </a:solidFill>
                          <a:latin typeface="Calibri"/>
                        </a:rPr>
                        <a:t>162.2</a:t>
                      </a:r>
                    </a:p>
                  </a:txBody>
                  <a:tcPr marL="2249" marR="2249" marT="2249" marB="0" anchor="b">
                    <a:lnL>
                      <a:noFill/>
                    </a:lnL>
                    <a:lnR>
                      <a:noFill/>
                    </a:lnR>
                    <a:lnT>
                      <a:noFill/>
                    </a:lnT>
                    <a:lnB>
                      <a:noFill/>
                    </a:lnB>
                    <a:solidFill>
                      <a:srgbClr val="F97B6F"/>
                    </a:solidFill>
                  </a:tcPr>
                </a:tc>
                <a:tc>
                  <a:txBody>
                    <a:bodyPr/>
                    <a:lstStyle/>
                    <a:p>
                      <a:pPr algn="r" fontAlgn="b"/>
                      <a:r>
                        <a:rPr lang="en-US" sz="300" b="0" i="0" u="none" strike="noStrike">
                          <a:solidFill>
                            <a:srgbClr val="000000"/>
                          </a:solidFill>
                          <a:latin typeface="Calibri"/>
                        </a:rPr>
                        <a:t>141.9</a:t>
                      </a:r>
                    </a:p>
                  </a:txBody>
                  <a:tcPr marL="2249" marR="2249" marT="2249" marB="0" anchor="b">
                    <a:lnL>
                      <a:noFill/>
                    </a:lnL>
                    <a:lnR>
                      <a:noFill/>
                    </a:lnR>
                    <a:lnT>
                      <a:noFill/>
                    </a:lnT>
                    <a:lnB>
                      <a:noFill/>
                    </a:lnB>
                    <a:solidFill>
                      <a:srgbClr val="FA8C72"/>
                    </a:solidFill>
                  </a:tcPr>
                </a:tc>
                <a:tc>
                  <a:txBody>
                    <a:bodyPr/>
                    <a:lstStyle/>
                    <a:p>
                      <a:pPr algn="r" fontAlgn="b"/>
                      <a:r>
                        <a:rPr lang="en-US" sz="300" b="0" i="0" u="none" strike="noStrike">
                          <a:solidFill>
                            <a:srgbClr val="000000"/>
                          </a:solidFill>
                          <a:latin typeface="Calibri"/>
                        </a:rPr>
                        <a:t>140.4</a:t>
                      </a:r>
                    </a:p>
                  </a:txBody>
                  <a:tcPr marL="2249" marR="2249" marT="2249" marB="0" anchor="b">
                    <a:lnL>
                      <a:noFill/>
                    </a:lnL>
                    <a:lnR>
                      <a:noFill/>
                    </a:lnR>
                    <a:lnT>
                      <a:noFill/>
                    </a:lnT>
                    <a:lnB>
                      <a:noFill/>
                    </a:lnB>
                    <a:solidFill>
                      <a:srgbClr val="FA8E72"/>
                    </a:solidFill>
                  </a:tcPr>
                </a:tc>
                <a:tc>
                  <a:txBody>
                    <a:bodyPr/>
                    <a:lstStyle/>
                    <a:p>
                      <a:pPr algn="r" fontAlgn="b"/>
                      <a:r>
                        <a:rPr lang="en-US" sz="300" b="0" i="0" u="none" strike="noStrike">
                          <a:solidFill>
                            <a:srgbClr val="000000"/>
                          </a:solidFill>
                          <a:latin typeface="Calibri"/>
                        </a:rPr>
                        <a:t>149.5</a:t>
                      </a:r>
                    </a:p>
                  </a:txBody>
                  <a:tcPr marL="2249" marR="2249" marT="2249"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151.8</a:t>
                      </a:r>
                    </a:p>
                  </a:txBody>
                  <a:tcPr marL="2249" marR="2249" marT="2249" marB="0" anchor="b">
                    <a:lnL>
                      <a:noFill/>
                    </a:lnL>
                    <a:lnR>
                      <a:noFill/>
                    </a:lnR>
                    <a:lnT>
                      <a:noFill/>
                    </a:lnT>
                    <a:lnB>
                      <a:noFill/>
                    </a:lnB>
                    <a:solidFill>
                      <a:srgbClr val="FA8471"/>
                    </a:solidFill>
                  </a:tcPr>
                </a:tc>
                <a:tc>
                  <a:txBody>
                    <a:bodyPr/>
                    <a:lstStyle/>
                    <a:p>
                      <a:pPr algn="r" fontAlgn="b"/>
                      <a:r>
                        <a:rPr lang="en-US" sz="300" b="0" i="0" u="none" strike="noStrike">
                          <a:solidFill>
                            <a:srgbClr val="000000"/>
                          </a:solidFill>
                          <a:latin typeface="Calibri"/>
                        </a:rPr>
                        <a:t>152.3</a:t>
                      </a:r>
                    </a:p>
                  </a:txBody>
                  <a:tcPr marL="2249" marR="2249" marT="2249" marB="0" anchor="b">
                    <a:lnL>
                      <a:noFill/>
                    </a:lnL>
                    <a:lnR>
                      <a:noFill/>
                    </a:lnR>
                    <a:lnT>
                      <a:noFill/>
                    </a:lnT>
                    <a:lnB>
                      <a:noFill/>
                    </a:lnB>
                    <a:solidFill>
                      <a:srgbClr val="FA8370"/>
                    </a:solidFill>
                  </a:tcPr>
                </a:tc>
                <a:tc>
                  <a:txBody>
                    <a:bodyPr/>
                    <a:lstStyle/>
                    <a:p>
                      <a:pPr algn="r" fontAlgn="b"/>
                      <a:r>
                        <a:rPr lang="en-US" sz="300" b="0" i="0" u="none" strike="noStrike">
                          <a:solidFill>
                            <a:srgbClr val="000000"/>
                          </a:solidFill>
                          <a:latin typeface="Calibri"/>
                        </a:rPr>
                        <a:t>180.9</a:t>
                      </a:r>
                    </a:p>
                  </a:txBody>
                  <a:tcPr marL="2249" marR="2249" marT="2249" marB="0" anchor="b">
                    <a:lnL>
                      <a:noFill/>
                    </a:lnL>
                    <a:lnR>
                      <a:noFill/>
                    </a:lnR>
                    <a:lnT>
                      <a:noFill/>
                    </a:lnT>
                    <a:lnB>
                      <a:noFill/>
                    </a:lnB>
                    <a:solidFill>
                      <a:srgbClr val="F96B6C"/>
                    </a:solidFill>
                  </a:tcPr>
                </a:tc>
                <a:tc>
                  <a:txBody>
                    <a:bodyPr/>
                    <a:lstStyle/>
                    <a:p>
                      <a:pPr algn="r" fontAlgn="b"/>
                      <a:r>
                        <a:rPr lang="en-US" sz="300" b="0" i="0" u="none" strike="noStrike">
                          <a:solidFill>
                            <a:srgbClr val="000000"/>
                          </a:solidFill>
                          <a:latin typeface="Calibri"/>
                        </a:rPr>
                        <a:t>169.1</a:t>
                      </a:r>
                    </a:p>
                  </a:txBody>
                  <a:tcPr marL="2249" marR="2249" marT="2249" marB="0" anchor="b">
                    <a:lnL>
                      <a:noFill/>
                    </a:lnL>
                    <a:lnR>
                      <a:noFill/>
                    </a:lnR>
                    <a:lnT>
                      <a:noFill/>
                    </a:lnT>
                    <a:lnB>
                      <a:noFill/>
                    </a:lnB>
                    <a:solidFill>
                      <a:srgbClr val="F9756E"/>
                    </a:solidFill>
                  </a:tcPr>
                </a:tc>
                <a:tc>
                  <a:txBody>
                    <a:bodyPr/>
                    <a:lstStyle/>
                    <a:p>
                      <a:pPr algn="r" fontAlgn="b"/>
                      <a:r>
                        <a:rPr lang="en-US" sz="300" b="0" i="0" u="none" strike="noStrike">
                          <a:solidFill>
                            <a:srgbClr val="000000"/>
                          </a:solidFill>
                          <a:latin typeface="Calibri"/>
                        </a:rPr>
                        <a:t>110.9</a:t>
                      </a:r>
                    </a:p>
                  </a:txBody>
                  <a:tcPr marL="2249" marR="2249" marT="2249"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88.6</a:t>
                      </a:r>
                    </a:p>
                  </a:txBody>
                  <a:tcPr marL="2249" marR="2249" marT="2249"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93.5</a:t>
                      </a:r>
                    </a:p>
                  </a:txBody>
                  <a:tcPr marL="2249" marR="2249" marT="2249"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87.7</a:t>
                      </a:r>
                    </a:p>
                  </a:txBody>
                  <a:tcPr marL="2249" marR="2249" marT="2249"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97.5</a:t>
                      </a:r>
                    </a:p>
                  </a:txBody>
                  <a:tcPr marL="2249" marR="2249" marT="2249"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95.4</a:t>
                      </a:r>
                    </a:p>
                  </a:txBody>
                  <a:tcPr marL="2249" marR="2249" marT="2249"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130.4</a:t>
                      </a:r>
                    </a:p>
                  </a:txBody>
                  <a:tcPr marL="2249" marR="2249" marT="2249" marB="0" anchor="b">
                    <a:lnL>
                      <a:noFill/>
                    </a:lnL>
                    <a:lnR>
                      <a:noFill/>
                    </a:lnR>
                    <a:lnT>
                      <a:noFill/>
                    </a:lnT>
                    <a:lnB>
                      <a:noFill/>
                    </a:lnB>
                    <a:solidFill>
                      <a:srgbClr val="FB9674"/>
                    </a:solidFill>
                  </a:tcPr>
                </a:tc>
                <a:tc>
                  <a:txBody>
                    <a:bodyPr/>
                    <a:lstStyle/>
                    <a:p>
                      <a:pPr algn="r" fontAlgn="b"/>
                      <a:r>
                        <a:rPr lang="en-US" sz="300" b="0" i="0" u="none" strike="noStrike">
                          <a:solidFill>
                            <a:srgbClr val="000000"/>
                          </a:solidFill>
                          <a:latin typeface="Calibri"/>
                        </a:rPr>
                        <a:t>108.3</a:t>
                      </a:r>
                    </a:p>
                  </a:txBody>
                  <a:tcPr marL="2249" marR="2249" marT="2249"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136.9</a:t>
                      </a:r>
                    </a:p>
                  </a:txBody>
                  <a:tcPr marL="2249" marR="2249" marT="2249" marB="0" anchor="b">
                    <a:lnL>
                      <a:noFill/>
                    </a:lnL>
                    <a:lnR>
                      <a:noFill/>
                    </a:lnR>
                    <a:lnT>
                      <a:noFill/>
                    </a:lnT>
                    <a:lnB>
                      <a:noFill/>
                    </a:lnB>
                    <a:solidFill>
                      <a:srgbClr val="FB9173"/>
                    </a:solidFill>
                  </a:tcPr>
                </a:tc>
                <a:tc>
                  <a:txBody>
                    <a:bodyPr/>
                    <a:lstStyle/>
                    <a:p>
                      <a:pPr algn="r" fontAlgn="b"/>
                      <a:r>
                        <a:rPr lang="en-US" sz="300" b="0" i="0" u="none" strike="noStrike">
                          <a:solidFill>
                            <a:srgbClr val="000000"/>
                          </a:solidFill>
                          <a:latin typeface="Calibri"/>
                        </a:rPr>
                        <a:t>83.9</a:t>
                      </a:r>
                    </a:p>
                  </a:txBody>
                  <a:tcPr marL="2249" marR="2249" marT="2249"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115.1</a:t>
                      </a:r>
                    </a:p>
                  </a:txBody>
                  <a:tcPr marL="2249" marR="2249" marT="2249"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94.0</a:t>
                      </a:r>
                    </a:p>
                  </a:txBody>
                  <a:tcPr marL="2249" marR="2249" marT="2249"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124.4</a:t>
                      </a:r>
                    </a:p>
                  </a:txBody>
                  <a:tcPr marL="2249" marR="2249" marT="2249" marB="0" anchor="b">
                    <a:lnL>
                      <a:noFill/>
                    </a:lnL>
                    <a:lnR>
                      <a:noFill/>
                    </a:lnR>
                    <a:lnT>
                      <a:noFill/>
                    </a:lnT>
                    <a:lnB>
                      <a:noFill/>
                    </a:lnB>
                    <a:solidFill>
                      <a:srgbClr val="FB9C75"/>
                    </a:solidFill>
                  </a:tcPr>
                </a:tc>
                <a:tc>
                  <a:txBody>
                    <a:bodyPr/>
                    <a:lstStyle/>
                    <a:p>
                      <a:pPr algn="r" fontAlgn="b"/>
                      <a:r>
                        <a:rPr lang="en-US" sz="300" b="0" i="0" u="none" strike="noStrike">
                          <a:solidFill>
                            <a:srgbClr val="000000"/>
                          </a:solidFill>
                          <a:latin typeface="Calibri"/>
                        </a:rPr>
                        <a:t>99.0</a:t>
                      </a:r>
                    </a:p>
                  </a:txBody>
                  <a:tcPr marL="2249" marR="2249" marT="2249" marB="0" anchor="b">
                    <a:lnL>
                      <a:noFill/>
                    </a:lnL>
                    <a:lnR>
                      <a:noFill/>
                    </a:lnR>
                    <a:lnT>
                      <a:noFill/>
                    </a:lnT>
                    <a:lnB>
                      <a:noFill/>
                    </a:lnB>
                    <a:solidFill>
                      <a:srgbClr val="FCB279"/>
                    </a:solidFill>
                  </a:tcPr>
                </a:tc>
                <a:tc>
                  <a:txBody>
                    <a:bodyPr/>
                    <a:lstStyle/>
                    <a:p>
                      <a:pPr algn="r" fontAlgn="b"/>
                      <a:r>
                        <a:rPr lang="en-US" sz="300" b="0" i="0" u="none" strike="noStrike">
                          <a:solidFill>
                            <a:srgbClr val="000000"/>
                          </a:solidFill>
                          <a:latin typeface="Calibri"/>
                        </a:rPr>
                        <a:t>151.7</a:t>
                      </a:r>
                    </a:p>
                  </a:txBody>
                  <a:tcPr marL="2249" marR="2249" marT="2249" marB="0" anchor="b">
                    <a:lnL>
                      <a:noFill/>
                    </a:lnL>
                    <a:lnR>
                      <a:noFill/>
                    </a:lnR>
                    <a:lnT>
                      <a:noFill/>
                    </a:lnT>
                    <a:lnB>
                      <a:noFill/>
                    </a:lnB>
                    <a:solidFill>
                      <a:srgbClr val="FA8471"/>
                    </a:solidFill>
                  </a:tcPr>
                </a:tc>
                <a:tc>
                  <a:txBody>
                    <a:bodyPr/>
                    <a:lstStyle/>
                    <a:p>
                      <a:pPr algn="r" fontAlgn="b"/>
                      <a:r>
                        <a:rPr lang="en-US" sz="300" b="0" i="0" u="none" strike="noStrike">
                          <a:solidFill>
                            <a:srgbClr val="000000"/>
                          </a:solidFill>
                          <a:latin typeface="Calibri"/>
                        </a:rPr>
                        <a:t>116.2</a:t>
                      </a:r>
                    </a:p>
                  </a:txBody>
                  <a:tcPr marL="2249" marR="2249" marT="2249"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149.3</a:t>
                      </a:r>
                    </a:p>
                  </a:txBody>
                  <a:tcPr marL="2249" marR="2249" marT="2249"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120.2</a:t>
                      </a:r>
                    </a:p>
                  </a:txBody>
                  <a:tcPr marL="2249" marR="2249" marT="2249"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132.0</a:t>
                      </a:r>
                    </a:p>
                  </a:txBody>
                  <a:tcPr marL="2249" marR="2249" marT="2249" marB="0" anchor="b">
                    <a:lnL>
                      <a:noFill/>
                    </a:lnL>
                    <a:lnR>
                      <a:noFill/>
                    </a:lnR>
                    <a:lnT>
                      <a:noFill/>
                    </a:lnT>
                    <a:lnB>
                      <a:noFill/>
                    </a:lnB>
                    <a:solidFill>
                      <a:srgbClr val="FB9574"/>
                    </a:solidFill>
                  </a:tcPr>
                </a:tc>
                <a:tc>
                  <a:txBody>
                    <a:bodyPr/>
                    <a:lstStyle/>
                    <a:p>
                      <a:pPr algn="r" fontAlgn="b"/>
                      <a:r>
                        <a:rPr lang="en-US" sz="300" b="0" i="0" u="none" strike="noStrike">
                          <a:solidFill>
                            <a:srgbClr val="000000"/>
                          </a:solidFill>
                          <a:latin typeface="Calibri"/>
                        </a:rPr>
                        <a:t>129.1</a:t>
                      </a:r>
                    </a:p>
                  </a:txBody>
                  <a:tcPr marL="2249" marR="2249" marT="2249" marB="0" anchor="b">
                    <a:lnL>
                      <a:noFill/>
                    </a:lnL>
                    <a:lnR>
                      <a:noFill/>
                    </a:lnR>
                    <a:lnT>
                      <a:noFill/>
                    </a:lnT>
                    <a:lnB>
                      <a:noFill/>
                    </a:lnB>
                    <a:solidFill>
                      <a:srgbClr val="FB9874"/>
                    </a:solidFill>
                  </a:tcPr>
                </a:tc>
                <a:tc>
                  <a:txBody>
                    <a:bodyPr/>
                    <a:lstStyle/>
                    <a:p>
                      <a:pPr algn="r" fontAlgn="b"/>
                      <a:r>
                        <a:rPr lang="en-US" sz="300" b="0" i="0" u="none" strike="noStrike">
                          <a:solidFill>
                            <a:srgbClr val="000000"/>
                          </a:solidFill>
                          <a:latin typeface="Calibri"/>
                        </a:rPr>
                        <a:t>137.6</a:t>
                      </a:r>
                    </a:p>
                  </a:txBody>
                  <a:tcPr marL="2249" marR="2249" marT="2249" marB="0" anchor="b">
                    <a:lnL>
                      <a:noFill/>
                    </a:lnL>
                    <a:lnR>
                      <a:noFill/>
                    </a:lnR>
                    <a:lnT>
                      <a:noFill/>
                    </a:lnT>
                    <a:lnB>
                      <a:noFill/>
                    </a:lnB>
                    <a:solidFill>
                      <a:srgbClr val="FB9073"/>
                    </a:solidFill>
                  </a:tcPr>
                </a:tc>
                <a:tc>
                  <a:txBody>
                    <a:bodyPr/>
                    <a:lstStyle/>
                    <a:p>
                      <a:pPr algn="r" fontAlgn="b"/>
                      <a:r>
                        <a:rPr lang="en-US" sz="300" b="0" i="0" u="none" strike="noStrike">
                          <a:solidFill>
                            <a:srgbClr val="000000"/>
                          </a:solidFill>
                          <a:latin typeface="Calibri"/>
                        </a:rPr>
                        <a:t>133.2</a:t>
                      </a:r>
                    </a:p>
                  </a:txBody>
                  <a:tcPr marL="2249" marR="2249" marT="2249" marB="0" anchor="b">
                    <a:lnL>
                      <a:noFill/>
                    </a:lnL>
                    <a:lnR>
                      <a:noFill/>
                    </a:lnR>
                    <a:lnT>
                      <a:noFill/>
                    </a:lnT>
                    <a:lnB>
                      <a:noFill/>
                    </a:lnB>
                    <a:solidFill>
                      <a:srgbClr val="FB9474"/>
                    </a:solidFill>
                  </a:tcPr>
                </a:tc>
                <a:tc>
                  <a:txBody>
                    <a:bodyPr/>
                    <a:lstStyle/>
                    <a:p>
                      <a:pPr algn="r" fontAlgn="b"/>
                      <a:r>
                        <a:rPr lang="en-US" sz="300" b="0" i="0" u="none" strike="noStrike">
                          <a:solidFill>
                            <a:srgbClr val="000000"/>
                          </a:solidFill>
                          <a:latin typeface="Calibri"/>
                        </a:rPr>
                        <a:t>159.4</a:t>
                      </a:r>
                    </a:p>
                  </a:txBody>
                  <a:tcPr marL="2249" marR="2249" marT="2249" marB="0" anchor="b">
                    <a:lnL>
                      <a:noFill/>
                    </a:lnL>
                    <a:lnR>
                      <a:noFill/>
                    </a:lnR>
                    <a:lnT>
                      <a:noFill/>
                    </a:lnT>
                    <a:lnB>
                      <a:noFill/>
                    </a:lnB>
                    <a:solidFill>
                      <a:srgbClr val="FA7D6F"/>
                    </a:solidFill>
                  </a:tcPr>
                </a:tc>
                <a:tc>
                  <a:txBody>
                    <a:bodyPr/>
                    <a:lstStyle/>
                    <a:p>
                      <a:pPr algn="r" fontAlgn="b"/>
                      <a:r>
                        <a:rPr lang="en-US" sz="300" b="0" i="0" u="none" strike="noStrike">
                          <a:solidFill>
                            <a:srgbClr val="000000"/>
                          </a:solidFill>
                          <a:latin typeface="Calibri"/>
                        </a:rPr>
                        <a:t>150.1</a:t>
                      </a:r>
                    </a:p>
                  </a:txBody>
                  <a:tcPr marL="2249" marR="2249" marT="2249" marB="0" anchor="b">
                    <a:lnL>
                      <a:noFill/>
                    </a:lnL>
                    <a:lnR>
                      <a:noFill/>
                    </a:lnR>
                    <a:lnT>
                      <a:noFill/>
                    </a:lnT>
                    <a:lnB>
                      <a:noFill/>
                    </a:lnB>
                    <a:solidFill>
                      <a:srgbClr val="FA8571"/>
                    </a:solidFill>
                  </a:tcPr>
                </a:tc>
                <a:tc>
                  <a:txBody>
                    <a:bodyPr/>
                    <a:lstStyle/>
                    <a:p>
                      <a:pPr algn="r" fontAlgn="b"/>
                      <a:r>
                        <a:rPr lang="en-US" sz="300" b="0" i="0" u="none" strike="noStrike">
                          <a:solidFill>
                            <a:srgbClr val="000000"/>
                          </a:solidFill>
                          <a:latin typeface="Calibri"/>
                        </a:rPr>
                        <a:t>167.3</a:t>
                      </a:r>
                    </a:p>
                  </a:txBody>
                  <a:tcPr marL="2249" marR="2249" marT="2249"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143.5</a:t>
                      </a:r>
                    </a:p>
                  </a:txBody>
                  <a:tcPr marL="2249" marR="2249" marT="2249"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147.7</a:t>
                      </a:r>
                    </a:p>
                  </a:txBody>
                  <a:tcPr marL="2249" marR="2249" marT="2249" marB="0" anchor="b">
                    <a:lnL>
                      <a:noFill/>
                    </a:lnL>
                    <a:lnR>
                      <a:noFill/>
                    </a:lnR>
                    <a:lnT>
                      <a:noFill/>
                    </a:lnT>
                    <a:lnB>
                      <a:noFill/>
                    </a:lnB>
                    <a:solidFill>
                      <a:srgbClr val="FA8771"/>
                    </a:solidFill>
                  </a:tcPr>
                </a:tc>
                <a:tc>
                  <a:txBody>
                    <a:bodyPr/>
                    <a:lstStyle/>
                    <a:p>
                      <a:pPr algn="r" fontAlgn="b"/>
                      <a:r>
                        <a:rPr lang="en-US" sz="300" b="0" i="0" u="none" strike="noStrike">
                          <a:solidFill>
                            <a:srgbClr val="000000"/>
                          </a:solidFill>
                          <a:latin typeface="Calibri"/>
                        </a:rPr>
                        <a:t>145.8</a:t>
                      </a:r>
                    </a:p>
                  </a:txBody>
                  <a:tcPr marL="2249" marR="2249" marT="2249" marB="0" anchor="b">
                    <a:lnL>
                      <a:noFill/>
                    </a:lnL>
                    <a:lnR>
                      <a:noFill/>
                    </a:lnR>
                    <a:lnT>
                      <a:noFill/>
                    </a:lnT>
                    <a:lnB>
                      <a:noFill/>
                    </a:lnB>
                    <a:solidFill>
                      <a:srgbClr val="FA8972"/>
                    </a:solidFill>
                  </a:tcPr>
                </a:tc>
                <a:tc>
                  <a:txBody>
                    <a:bodyPr/>
                    <a:lstStyle/>
                    <a:p>
                      <a:pPr algn="r" fontAlgn="b"/>
                      <a:r>
                        <a:rPr lang="en-US" sz="300" b="0" i="0" u="none" strike="noStrike">
                          <a:solidFill>
                            <a:srgbClr val="000000"/>
                          </a:solidFill>
                          <a:latin typeface="Calibri"/>
                        </a:rPr>
                        <a:t>155.1</a:t>
                      </a:r>
                    </a:p>
                  </a:txBody>
                  <a:tcPr marL="2249" marR="2249" marT="2249" marB="0" anchor="b">
                    <a:lnL>
                      <a:noFill/>
                    </a:lnL>
                    <a:lnR>
                      <a:noFill/>
                    </a:lnR>
                    <a:lnT>
                      <a:noFill/>
                    </a:lnT>
                    <a:lnB>
                      <a:noFill/>
                    </a:lnB>
                    <a:solidFill>
                      <a:srgbClr val="FA8170"/>
                    </a:solidFill>
                  </a:tcPr>
                </a:tc>
                <a:tc>
                  <a:txBody>
                    <a:bodyPr/>
                    <a:lstStyle/>
                    <a:p>
                      <a:pPr algn="r" fontAlgn="b"/>
                      <a:r>
                        <a:rPr lang="en-US" sz="300" b="0" i="0" u="none" strike="noStrike">
                          <a:solidFill>
                            <a:srgbClr val="000000"/>
                          </a:solidFill>
                          <a:latin typeface="Calibri"/>
                        </a:rPr>
                        <a:t>151.6</a:t>
                      </a:r>
                    </a:p>
                  </a:txBody>
                  <a:tcPr marL="2249" marR="2249" marT="2249" marB="0" anchor="b">
                    <a:lnL>
                      <a:noFill/>
                    </a:lnL>
                    <a:lnR>
                      <a:noFill/>
                    </a:lnR>
                    <a:lnT>
                      <a:noFill/>
                    </a:lnT>
                    <a:lnB>
                      <a:noFill/>
                    </a:lnB>
                    <a:solidFill>
                      <a:srgbClr val="FA8471"/>
                    </a:solidFill>
                  </a:tcPr>
                </a:tc>
                <a:tc>
                  <a:txBody>
                    <a:bodyPr/>
                    <a:lstStyle/>
                    <a:p>
                      <a:pPr algn="r" fontAlgn="b"/>
                      <a:r>
                        <a:rPr lang="en-US" sz="300" b="0" i="0" u="none" strike="noStrike">
                          <a:solidFill>
                            <a:srgbClr val="000000"/>
                          </a:solidFill>
                          <a:latin typeface="Calibri"/>
                        </a:rPr>
                        <a:t>182.2</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168.1</a:t>
                      </a:r>
                    </a:p>
                  </a:txBody>
                  <a:tcPr marL="2249" marR="2249" marT="2249"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109.6</a:t>
                      </a:r>
                    </a:p>
                  </a:txBody>
                  <a:tcPr marL="2249" marR="2249" marT="2249"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85.4</a:t>
                      </a:r>
                    </a:p>
                  </a:txBody>
                  <a:tcPr marL="2249" marR="2249" marT="2249"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89.6</a:t>
                      </a:r>
                    </a:p>
                  </a:txBody>
                  <a:tcPr marL="2249" marR="2249" marT="2249"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89.0</a:t>
                      </a:r>
                    </a:p>
                  </a:txBody>
                  <a:tcPr marL="2249" marR="2249" marT="2249"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96.5</a:t>
                      </a:r>
                    </a:p>
                  </a:txBody>
                  <a:tcPr marL="2249" marR="2249" marT="2249"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91.9</a:t>
                      </a:r>
                    </a:p>
                  </a:txBody>
                  <a:tcPr marL="2249" marR="2249" marT="2249"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131.8</a:t>
                      </a:r>
                    </a:p>
                  </a:txBody>
                  <a:tcPr marL="2249" marR="2249" marT="2249" marB="0" anchor="b">
                    <a:lnL>
                      <a:noFill/>
                    </a:lnL>
                    <a:lnR>
                      <a:noFill/>
                    </a:lnR>
                    <a:lnT>
                      <a:noFill/>
                    </a:lnT>
                    <a:lnB>
                      <a:noFill/>
                    </a:lnB>
                    <a:solidFill>
                      <a:srgbClr val="FB9574"/>
                    </a:solidFill>
                  </a:tcPr>
                </a:tc>
                <a:tc>
                  <a:txBody>
                    <a:bodyPr/>
                    <a:lstStyle/>
                    <a:p>
                      <a:pPr algn="r" fontAlgn="b"/>
                      <a:r>
                        <a:rPr lang="en-US" sz="300" b="0" i="0" u="none" strike="noStrike">
                          <a:solidFill>
                            <a:srgbClr val="000000"/>
                          </a:solidFill>
                          <a:latin typeface="Calibri"/>
                        </a:rPr>
                        <a:t>106.2</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CAB78"/>
                    </a:solidFill>
                  </a:tcPr>
                </a:tc>
              </a:tr>
              <a:tr h="47229">
                <a:tc vMerge="1">
                  <a:txBody>
                    <a:bodyPr/>
                    <a:lstStyle/>
                    <a:p>
                      <a:endParaRPr lang="en-US"/>
                    </a:p>
                  </a:txBody>
                  <a:tcPr/>
                </a:tc>
                <a:tc>
                  <a:txBody>
                    <a:bodyPr/>
                    <a:lstStyle/>
                    <a:p>
                      <a:pPr algn="l" fontAlgn="b"/>
                      <a:r>
                        <a:rPr lang="en-US" sz="300" b="0" i="0" u="none" strike="noStrike">
                          <a:solidFill>
                            <a:srgbClr val="000000"/>
                          </a:solidFill>
                          <a:latin typeface="Calibri"/>
                        </a:rPr>
                        <a:t>KP Total</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300" b="0" i="0" u="none" strike="noStrike">
                          <a:solidFill>
                            <a:srgbClr val="000000"/>
                          </a:solidFill>
                          <a:latin typeface="Calibri"/>
                        </a:rPr>
                        <a:t>61.2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280"/>
                    </a:solidFill>
                  </a:tcPr>
                </a:tc>
                <a:tc>
                  <a:txBody>
                    <a:bodyPr/>
                    <a:lstStyle/>
                    <a:p>
                      <a:pPr algn="r" fontAlgn="b"/>
                      <a:r>
                        <a:rPr lang="en-US" sz="300" b="0" i="0" u="none" strike="noStrike">
                          <a:solidFill>
                            <a:srgbClr val="000000"/>
                          </a:solidFill>
                          <a:latin typeface="Calibri"/>
                        </a:rPr>
                        <a:t>28.1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AE582"/>
                    </a:solidFill>
                  </a:tcPr>
                </a:tc>
                <a:tc>
                  <a:txBody>
                    <a:bodyPr/>
                    <a:lstStyle/>
                    <a:p>
                      <a:pPr algn="r" fontAlgn="b"/>
                      <a:r>
                        <a:rPr lang="en-US" sz="300" b="0" i="0" u="none" strike="noStrike">
                          <a:solidFill>
                            <a:srgbClr val="000000"/>
                          </a:solidFill>
                          <a:latin typeface="Calibri"/>
                        </a:rPr>
                        <a:t>59.1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480"/>
                    </a:solidFill>
                  </a:tcPr>
                </a:tc>
                <a:tc>
                  <a:txBody>
                    <a:bodyPr/>
                    <a:lstStyle/>
                    <a:p>
                      <a:pPr algn="r" fontAlgn="b"/>
                      <a:r>
                        <a:rPr lang="en-US" sz="300" b="0" i="0" u="none" strike="noStrike">
                          <a:solidFill>
                            <a:srgbClr val="000000"/>
                          </a:solidFill>
                          <a:latin typeface="Calibri"/>
                        </a:rPr>
                        <a:t>36.7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62.7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17F"/>
                    </a:solidFill>
                  </a:tcPr>
                </a:tc>
                <a:tc>
                  <a:txBody>
                    <a:bodyPr/>
                    <a:lstStyle/>
                    <a:p>
                      <a:pPr algn="r" fontAlgn="b"/>
                      <a:r>
                        <a:rPr lang="en-US" sz="300" b="0" i="0" u="none" strike="noStrike">
                          <a:solidFill>
                            <a:srgbClr val="000000"/>
                          </a:solidFill>
                          <a:latin typeface="Calibri"/>
                        </a:rPr>
                        <a:t>37.1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66.0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E7F"/>
                    </a:solidFill>
                  </a:tcPr>
                </a:tc>
                <a:tc>
                  <a:txBody>
                    <a:bodyPr/>
                    <a:lstStyle/>
                    <a:p>
                      <a:pPr algn="r" fontAlgn="b"/>
                      <a:r>
                        <a:rPr lang="en-US" sz="300" b="0" i="0" u="none" strike="noStrike">
                          <a:solidFill>
                            <a:srgbClr val="000000"/>
                          </a:solidFill>
                          <a:latin typeface="Calibri"/>
                        </a:rPr>
                        <a:t>37.8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60.3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380"/>
                    </a:solidFill>
                  </a:tcPr>
                </a:tc>
                <a:tc>
                  <a:txBody>
                    <a:bodyPr/>
                    <a:lstStyle/>
                    <a:p>
                      <a:pPr algn="r" fontAlgn="b"/>
                      <a:r>
                        <a:rPr lang="en-US" sz="300" b="0" i="0" u="none" strike="noStrike">
                          <a:solidFill>
                            <a:srgbClr val="000000"/>
                          </a:solidFill>
                          <a:latin typeface="Calibri"/>
                        </a:rPr>
                        <a:t>50.2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C82"/>
                    </a:solidFill>
                  </a:tcPr>
                </a:tc>
                <a:tc>
                  <a:txBody>
                    <a:bodyPr/>
                    <a:lstStyle/>
                    <a:p>
                      <a:pPr algn="r" fontAlgn="b"/>
                      <a:r>
                        <a:rPr lang="en-US" sz="300" b="0" i="0" u="none" strike="noStrike">
                          <a:solidFill>
                            <a:srgbClr val="000000"/>
                          </a:solidFill>
                          <a:latin typeface="Calibri"/>
                        </a:rPr>
                        <a:t>62.3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17F"/>
                    </a:solidFill>
                  </a:tcPr>
                </a:tc>
                <a:tc>
                  <a:txBody>
                    <a:bodyPr/>
                    <a:lstStyle/>
                    <a:p>
                      <a:pPr algn="r" fontAlgn="b"/>
                      <a:r>
                        <a:rPr lang="en-US" sz="300" b="0" i="0" u="none" strike="noStrike">
                          <a:solidFill>
                            <a:srgbClr val="000000"/>
                          </a:solidFill>
                          <a:latin typeface="Calibri"/>
                        </a:rPr>
                        <a:t>54.4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300" b="0" i="0" u="none" strike="noStrike">
                          <a:solidFill>
                            <a:srgbClr val="000000"/>
                          </a:solidFill>
                          <a:latin typeface="Calibri"/>
                        </a:rPr>
                        <a:t>63.5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07F"/>
                    </a:solidFill>
                  </a:tcPr>
                </a:tc>
                <a:tc>
                  <a:txBody>
                    <a:bodyPr/>
                    <a:lstStyle/>
                    <a:p>
                      <a:pPr algn="r" fontAlgn="b"/>
                      <a:r>
                        <a:rPr lang="en-US" sz="300" b="0" i="0" u="none" strike="noStrike">
                          <a:solidFill>
                            <a:srgbClr val="000000"/>
                          </a:solidFill>
                          <a:latin typeface="Calibri"/>
                        </a:rPr>
                        <a:t>56.1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781"/>
                    </a:solidFill>
                  </a:tcPr>
                </a:tc>
                <a:tc>
                  <a:txBody>
                    <a:bodyPr/>
                    <a:lstStyle/>
                    <a:p>
                      <a:pPr algn="r" fontAlgn="b"/>
                      <a:r>
                        <a:rPr lang="en-US" sz="300" b="0" i="0" u="none" strike="noStrike">
                          <a:solidFill>
                            <a:srgbClr val="000000"/>
                          </a:solidFill>
                          <a:latin typeface="Calibri"/>
                        </a:rPr>
                        <a:t>67.7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D7F"/>
                    </a:solidFill>
                  </a:tcPr>
                </a:tc>
                <a:tc>
                  <a:txBody>
                    <a:bodyPr/>
                    <a:lstStyle/>
                    <a:p>
                      <a:pPr algn="r" fontAlgn="b"/>
                      <a:r>
                        <a:rPr lang="en-US" sz="300" b="0" i="0" u="none" strike="noStrike">
                          <a:solidFill>
                            <a:srgbClr val="000000"/>
                          </a:solidFill>
                          <a:latin typeface="Calibri"/>
                        </a:rPr>
                        <a:t>58.8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480"/>
                    </a:solidFill>
                  </a:tcPr>
                </a:tc>
                <a:tc>
                  <a:txBody>
                    <a:bodyPr/>
                    <a:lstStyle/>
                    <a:p>
                      <a:pPr algn="r" fontAlgn="b"/>
                      <a:r>
                        <a:rPr lang="en-US" sz="300" b="0" i="0" u="none" strike="noStrike">
                          <a:solidFill>
                            <a:srgbClr val="000000"/>
                          </a:solidFill>
                          <a:latin typeface="Calibri"/>
                        </a:rPr>
                        <a:t>64.2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07F"/>
                    </a:solidFill>
                  </a:tcPr>
                </a:tc>
                <a:tc>
                  <a:txBody>
                    <a:bodyPr/>
                    <a:lstStyle/>
                    <a:p>
                      <a:pPr algn="r" fontAlgn="b"/>
                      <a:r>
                        <a:rPr lang="en-US" sz="300" b="0" i="0" u="none" strike="noStrike">
                          <a:solidFill>
                            <a:srgbClr val="000000"/>
                          </a:solidFill>
                          <a:latin typeface="Calibri"/>
                        </a:rPr>
                        <a:t>55.8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781"/>
                    </a:solidFill>
                  </a:tcPr>
                </a:tc>
                <a:tc>
                  <a:txBody>
                    <a:bodyPr/>
                    <a:lstStyle/>
                    <a:p>
                      <a:pPr algn="r" fontAlgn="b"/>
                      <a:r>
                        <a:rPr lang="en-US" sz="300" b="0" i="0" u="none" strike="noStrike">
                          <a:solidFill>
                            <a:srgbClr val="000000"/>
                          </a:solidFill>
                          <a:latin typeface="Calibri"/>
                        </a:rPr>
                        <a:t>71.8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97E"/>
                    </a:solidFill>
                  </a:tcPr>
                </a:tc>
                <a:tc>
                  <a:txBody>
                    <a:bodyPr/>
                    <a:lstStyle/>
                    <a:p>
                      <a:pPr algn="r" fontAlgn="b"/>
                      <a:r>
                        <a:rPr lang="en-US" sz="300" b="0" i="0" u="none" strike="noStrike">
                          <a:solidFill>
                            <a:srgbClr val="000000"/>
                          </a:solidFill>
                          <a:latin typeface="Calibri"/>
                        </a:rPr>
                        <a:t>60.8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380"/>
                    </a:solidFill>
                  </a:tcPr>
                </a:tc>
                <a:tc>
                  <a:txBody>
                    <a:bodyPr/>
                    <a:lstStyle/>
                    <a:p>
                      <a:pPr algn="r" fontAlgn="b"/>
                      <a:r>
                        <a:rPr lang="en-US" sz="300" b="0" i="0" u="none" strike="noStrike">
                          <a:solidFill>
                            <a:srgbClr val="000000"/>
                          </a:solidFill>
                          <a:latin typeface="Calibri"/>
                        </a:rPr>
                        <a:t>69.3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B7E"/>
                    </a:solidFill>
                  </a:tcPr>
                </a:tc>
                <a:tc>
                  <a:txBody>
                    <a:bodyPr/>
                    <a:lstStyle/>
                    <a:p>
                      <a:pPr algn="r" fontAlgn="b"/>
                      <a:r>
                        <a:rPr lang="en-US" sz="300" b="0" i="0" u="none" strike="noStrike">
                          <a:solidFill>
                            <a:srgbClr val="000000"/>
                          </a:solidFill>
                          <a:latin typeface="Calibri"/>
                        </a:rPr>
                        <a:t>64.3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07F"/>
                    </a:solidFill>
                  </a:tcPr>
                </a:tc>
                <a:tc>
                  <a:txBody>
                    <a:bodyPr/>
                    <a:lstStyle/>
                    <a:p>
                      <a:pPr algn="r" fontAlgn="b"/>
                      <a:r>
                        <a:rPr lang="en-US" sz="300" b="0" i="0" u="none" strike="noStrike">
                          <a:solidFill>
                            <a:srgbClr val="000000"/>
                          </a:solidFill>
                          <a:latin typeface="Calibri"/>
                        </a:rPr>
                        <a:t>72.0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97E"/>
                    </a:solidFill>
                  </a:tcPr>
                </a:tc>
                <a:tc>
                  <a:txBody>
                    <a:bodyPr/>
                    <a:lstStyle/>
                    <a:p>
                      <a:pPr algn="r" fontAlgn="b"/>
                      <a:r>
                        <a:rPr lang="en-US" sz="300" b="0" i="0" u="none" strike="noStrike">
                          <a:solidFill>
                            <a:srgbClr val="000000"/>
                          </a:solidFill>
                          <a:latin typeface="Calibri"/>
                        </a:rPr>
                        <a:t>63.2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17F"/>
                    </a:solidFill>
                  </a:tcPr>
                </a:tc>
                <a:tc>
                  <a:txBody>
                    <a:bodyPr/>
                    <a:lstStyle/>
                    <a:p>
                      <a:pPr algn="r" fontAlgn="b"/>
                      <a:r>
                        <a:rPr lang="en-US" sz="300" b="0" i="0" u="none" strike="noStrike">
                          <a:solidFill>
                            <a:srgbClr val="000000"/>
                          </a:solidFill>
                          <a:latin typeface="Calibri"/>
                        </a:rPr>
                        <a:t>70.3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A7E"/>
                    </a:solidFill>
                  </a:tcPr>
                </a:tc>
                <a:tc>
                  <a:txBody>
                    <a:bodyPr/>
                    <a:lstStyle/>
                    <a:p>
                      <a:pPr algn="r" fontAlgn="b"/>
                      <a:r>
                        <a:rPr lang="en-US" sz="300" b="0" i="0" u="none" strike="noStrike">
                          <a:solidFill>
                            <a:srgbClr val="000000"/>
                          </a:solidFill>
                          <a:latin typeface="Calibri"/>
                        </a:rPr>
                        <a:t>28.7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DE582"/>
                    </a:solidFill>
                  </a:tcPr>
                </a:tc>
                <a:tc>
                  <a:txBody>
                    <a:bodyPr/>
                    <a:lstStyle/>
                    <a:p>
                      <a:pPr algn="r" fontAlgn="b"/>
                      <a:r>
                        <a:rPr lang="en-US" sz="300" b="0" i="0" u="none" strike="noStrike">
                          <a:solidFill>
                            <a:srgbClr val="000000"/>
                          </a:solidFill>
                          <a:latin typeface="Calibri"/>
                        </a:rPr>
                        <a:t>68.9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C7E"/>
                    </a:solidFill>
                  </a:tcPr>
                </a:tc>
                <a:tc>
                  <a:txBody>
                    <a:bodyPr/>
                    <a:lstStyle/>
                    <a:p>
                      <a:pPr algn="r" fontAlgn="b"/>
                      <a:r>
                        <a:rPr lang="en-US" sz="300" b="0" i="0" u="none" strike="noStrike">
                          <a:solidFill>
                            <a:srgbClr val="000000"/>
                          </a:solidFill>
                          <a:latin typeface="Calibri"/>
                        </a:rPr>
                        <a:t>34.0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300" b="0" i="0" u="none" strike="noStrike">
                          <a:solidFill>
                            <a:srgbClr val="000000"/>
                          </a:solidFill>
                          <a:latin typeface="Calibri"/>
                        </a:rPr>
                        <a:t>69.8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B7E"/>
                    </a:solidFill>
                  </a:tcPr>
                </a:tc>
                <a:tc>
                  <a:txBody>
                    <a:bodyPr/>
                    <a:lstStyle/>
                    <a:p>
                      <a:pPr algn="r" fontAlgn="b"/>
                      <a:r>
                        <a:rPr lang="en-US" sz="300" b="0" i="0" u="none" strike="noStrike">
                          <a:solidFill>
                            <a:srgbClr val="000000"/>
                          </a:solidFill>
                          <a:latin typeface="Calibri"/>
                        </a:rPr>
                        <a:t>34.2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300" b="0" i="0" u="none" strike="noStrike">
                          <a:solidFill>
                            <a:srgbClr val="000000"/>
                          </a:solidFill>
                          <a:latin typeface="Calibri"/>
                        </a:rPr>
                        <a:t>75.7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DC67D"/>
                    </a:solidFill>
                  </a:tcPr>
                </a:tc>
                <a:tc>
                  <a:txBody>
                    <a:bodyPr/>
                    <a:lstStyle/>
                    <a:p>
                      <a:pPr algn="r" fontAlgn="b"/>
                      <a:r>
                        <a:rPr lang="en-US" sz="300" b="0" i="0" u="none" strike="noStrike">
                          <a:solidFill>
                            <a:srgbClr val="000000"/>
                          </a:solidFill>
                          <a:latin typeface="Calibri"/>
                        </a:rPr>
                        <a:t>36.1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60.0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380"/>
                    </a:solidFill>
                  </a:tcPr>
                </a:tc>
                <a:tc>
                  <a:txBody>
                    <a:bodyPr/>
                    <a:lstStyle/>
                    <a:p>
                      <a:pPr algn="r" fontAlgn="b"/>
                      <a:r>
                        <a:rPr lang="en-US" sz="300" b="0" i="0" u="none" strike="noStrike">
                          <a:solidFill>
                            <a:srgbClr val="000000"/>
                          </a:solidFill>
                          <a:latin typeface="Calibri"/>
                        </a:rPr>
                        <a:t>28.0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9E482"/>
                    </a:solidFill>
                  </a:tcPr>
                </a:tc>
                <a:tc>
                  <a:txBody>
                    <a:bodyPr/>
                    <a:lstStyle/>
                    <a:p>
                      <a:pPr algn="r" fontAlgn="b"/>
                      <a:r>
                        <a:rPr lang="en-US" sz="300" b="0" i="0" u="none" strike="noStrike">
                          <a:solidFill>
                            <a:srgbClr val="000000"/>
                          </a:solidFill>
                          <a:latin typeface="Calibri"/>
                        </a:rPr>
                        <a:t>59.6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480"/>
                    </a:solidFill>
                  </a:tcPr>
                </a:tc>
                <a:tc>
                  <a:txBody>
                    <a:bodyPr/>
                    <a:lstStyle/>
                    <a:p>
                      <a:pPr algn="r" fontAlgn="b"/>
                      <a:r>
                        <a:rPr lang="en-US" sz="300" b="0" i="0" u="none" strike="noStrike">
                          <a:solidFill>
                            <a:srgbClr val="000000"/>
                          </a:solidFill>
                          <a:latin typeface="Calibri"/>
                        </a:rPr>
                        <a:t>35.0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57.6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580"/>
                    </a:solidFill>
                  </a:tcPr>
                </a:tc>
                <a:tc>
                  <a:txBody>
                    <a:bodyPr/>
                    <a:lstStyle/>
                    <a:p>
                      <a:pPr algn="r" fontAlgn="b"/>
                      <a:r>
                        <a:rPr lang="en-US" sz="300" b="0" i="0" u="none" strike="noStrike">
                          <a:solidFill>
                            <a:srgbClr val="000000"/>
                          </a:solidFill>
                          <a:latin typeface="Calibri"/>
                        </a:rPr>
                        <a:t>36.3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70.9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A7E"/>
                    </a:solidFill>
                  </a:tcPr>
                </a:tc>
                <a:tc>
                  <a:txBody>
                    <a:bodyPr/>
                    <a:lstStyle/>
                    <a:p>
                      <a:pPr algn="r" fontAlgn="b"/>
                      <a:r>
                        <a:rPr lang="en-US" sz="300" b="0" i="0" u="none" strike="noStrike">
                          <a:solidFill>
                            <a:srgbClr val="000000"/>
                          </a:solidFill>
                          <a:latin typeface="Calibri"/>
                        </a:rPr>
                        <a:t>37.8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62.1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280"/>
                    </a:solidFill>
                  </a:tcPr>
                </a:tc>
                <a:tc>
                  <a:txBody>
                    <a:bodyPr/>
                    <a:lstStyle/>
                    <a:p>
                      <a:pPr algn="r" fontAlgn="b"/>
                      <a:r>
                        <a:rPr lang="en-US" sz="300" b="0" i="0" u="none" strike="noStrike">
                          <a:solidFill>
                            <a:srgbClr val="000000"/>
                          </a:solidFill>
                          <a:latin typeface="Calibri"/>
                        </a:rPr>
                        <a:t>52.1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A81"/>
                    </a:solidFill>
                  </a:tcPr>
                </a:tc>
                <a:tc>
                  <a:txBody>
                    <a:bodyPr/>
                    <a:lstStyle/>
                    <a:p>
                      <a:pPr algn="r" fontAlgn="b"/>
                      <a:r>
                        <a:rPr lang="en-US" sz="300" b="0" i="0" u="none" strike="noStrike">
                          <a:solidFill>
                            <a:srgbClr val="000000"/>
                          </a:solidFill>
                          <a:latin typeface="Calibri"/>
                        </a:rPr>
                        <a:t>65.9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E7F"/>
                    </a:solidFill>
                  </a:tcPr>
                </a:tc>
                <a:tc>
                  <a:txBody>
                    <a:bodyPr/>
                    <a:lstStyle/>
                    <a:p>
                      <a:pPr algn="r" fontAlgn="b"/>
                      <a:r>
                        <a:rPr lang="en-US" sz="300" b="0" i="0" u="none" strike="noStrike">
                          <a:solidFill>
                            <a:srgbClr val="000000"/>
                          </a:solidFill>
                          <a:latin typeface="Calibri"/>
                        </a:rPr>
                        <a:t>53.4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981"/>
                    </a:solidFill>
                  </a:tcPr>
                </a:tc>
                <a:tc>
                  <a:txBody>
                    <a:bodyPr/>
                    <a:lstStyle/>
                    <a:p>
                      <a:pPr algn="r" fontAlgn="b"/>
                      <a:r>
                        <a:rPr lang="en-US" sz="300" b="0" i="0" u="none" strike="noStrike">
                          <a:solidFill>
                            <a:srgbClr val="000000"/>
                          </a:solidFill>
                          <a:latin typeface="Calibri"/>
                        </a:rPr>
                        <a:t>65.1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F7F"/>
                    </a:solidFill>
                  </a:tcPr>
                </a:tc>
                <a:tc>
                  <a:txBody>
                    <a:bodyPr/>
                    <a:lstStyle/>
                    <a:p>
                      <a:pPr algn="r" fontAlgn="b"/>
                      <a:r>
                        <a:rPr lang="en-US" sz="300" b="0" i="0" u="none" strike="noStrike">
                          <a:solidFill>
                            <a:srgbClr val="000000"/>
                          </a:solidFill>
                          <a:latin typeface="Calibri"/>
                        </a:rPr>
                        <a:t>54.3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300" b="0" i="0" u="none" strike="noStrike">
                          <a:solidFill>
                            <a:srgbClr val="000000"/>
                          </a:solidFill>
                          <a:latin typeface="Calibri"/>
                        </a:rPr>
                        <a:t>64.8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F7F"/>
                    </a:solidFill>
                  </a:tcPr>
                </a:tc>
                <a:tc>
                  <a:txBody>
                    <a:bodyPr/>
                    <a:lstStyle/>
                    <a:p>
                      <a:pPr algn="r" fontAlgn="b"/>
                      <a:r>
                        <a:rPr lang="en-US" sz="300" b="0" i="0" u="none" strike="noStrike">
                          <a:solidFill>
                            <a:srgbClr val="000000"/>
                          </a:solidFill>
                          <a:latin typeface="Calibri"/>
                        </a:rPr>
                        <a:t>60.9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380"/>
                    </a:solidFill>
                  </a:tcPr>
                </a:tc>
                <a:tc>
                  <a:txBody>
                    <a:bodyPr/>
                    <a:lstStyle/>
                    <a:p>
                      <a:pPr algn="r" fontAlgn="b"/>
                      <a:r>
                        <a:rPr lang="en-US" sz="300" b="0" i="0" u="none" strike="noStrike">
                          <a:solidFill>
                            <a:srgbClr val="000000"/>
                          </a:solidFill>
                          <a:latin typeface="Calibri"/>
                        </a:rPr>
                        <a:t>63.1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17F"/>
                    </a:solidFill>
                  </a:tcPr>
                </a:tc>
                <a:tc>
                  <a:txBody>
                    <a:bodyPr/>
                    <a:lstStyle/>
                    <a:p>
                      <a:pPr algn="r" fontAlgn="b"/>
                      <a:r>
                        <a:rPr lang="en-US" sz="300" b="0" i="0" u="none" strike="noStrike">
                          <a:solidFill>
                            <a:srgbClr val="000000"/>
                          </a:solidFill>
                          <a:latin typeface="Calibri"/>
                        </a:rPr>
                        <a:t>54.2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300" b="0" i="0" u="none" strike="noStrike">
                          <a:solidFill>
                            <a:srgbClr val="000000"/>
                          </a:solidFill>
                          <a:latin typeface="Calibri"/>
                        </a:rPr>
                        <a:t>63.3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17F"/>
                    </a:solidFill>
                  </a:tcPr>
                </a:tc>
                <a:tc>
                  <a:txBody>
                    <a:bodyPr/>
                    <a:lstStyle/>
                    <a:p>
                      <a:pPr algn="r" fontAlgn="b"/>
                      <a:r>
                        <a:rPr lang="en-US" sz="300" b="0" i="0" u="none" strike="noStrike">
                          <a:solidFill>
                            <a:srgbClr val="000000"/>
                          </a:solidFill>
                          <a:latin typeface="Calibri"/>
                        </a:rPr>
                        <a:t>58.7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580"/>
                    </a:solidFill>
                  </a:tcPr>
                </a:tc>
                <a:tc>
                  <a:txBody>
                    <a:bodyPr/>
                    <a:lstStyle/>
                    <a:p>
                      <a:pPr algn="r" fontAlgn="b"/>
                      <a:r>
                        <a:rPr lang="en-US" sz="300" b="0" i="0" u="none" strike="noStrike">
                          <a:solidFill>
                            <a:srgbClr val="000000"/>
                          </a:solidFill>
                          <a:latin typeface="Calibri"/>
                        </a:rPr>
                        <a:t>63.8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07F"/>
                    </a:solidFill>
                  </a:tcPr>
                </a:tc>
                <a:tc>
                  <a:txBody>
                    <a:bodyPr/>
                    <a:lstStyle/>
                    <a:p>
                      <a:pPr algn="r" fontAlgn="b"/>
                      <a:r>
                        <a:rPr lang="en-US" sz="300" b="0" i="0" u="none" strike="noStrike">
                          <a:solidFill>
                            <a:srgbClr val="000000"/>
                          </a:solidFill>
                          <a:latin typeface="Calibri"/>
                        </a:rPr>
                        <a:t>61.8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280"/>
                    </a:solidFill>
                  </a:tcPr>
                </a:tc>
                <a:tc>
                  <a:txBody>
                    <a:bodyPr/>
                    <a:lstStyle/>
                    <a:p>
                      <a:pPr algn="r" fontAlgn="b"/>
                      <a:r>
                        <a:rPr lang="en-US" sz="300" b="0" i="0" u="none" strike="noStrike">
                          <a:solidFill>
                            <a:srgbClr val="000000"/>
                          </a:solidFill>
                          <a:latin typeface="Calibri"/>
                        </a:rPr>
                        <a:t>72.5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97E"/>
                    </a:solidFill>
                  </a:tcPr>
                </a:tc>
                <a:tc>
                  <a:txBody>
                    <a:bodyPr/>
                    <a:lstStyle/>
                    <a:p>
                      <a:pPr algn="r" fontAlgn="b"/>
                      <a:r>
                        <a:rPr lang="en-US" sz="300" b="0" i="0" u="none" strike="noStrike">
                          <a:solidFill>
                            <a:srgbClr val="000000"/>
                          </a:solidFill>
                          <a:latin typeface="Calibri"/>
                        </a:rPr>
                        <a:t>67.8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D7F"/>
                    </a:solidFill>
                  </a:tcPr>
                </a:tc>
                <a:tc>
                  <a:txBody>
                    <a:bodyPr/>
                    <a:lstStyle/>
                    <a:p>
                      <a:pPr algn="r" fontAlgn="b"/>
                      <a:r>
                        <a:rPr lang="en-US" sz="300" b="0" i="0" u="none" strike="noStrike">
                          <a:solidFill>
                            <a:srgbClr val="000000"/>
                          </a:solidFill>
                          <a:latin typeface="Calibri"/>
                        </a:rPr>
                        <a:t>71.9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97E"/>
                    </a:solidFill>
                  </a:tcPr>
                </a:tc>
                <a:tc>
                  <a:txBody>
                    <a:bodyPr/>
                    <a:lstStyle/>
                    <a:p>
                      <a:pPr algn="r" fontAlgn="b"/>
                      <a:r>
                        <a:rPr lang="en-US" sz="300" b="0" i="0" u="none" strike="noStrike">
                          <a:solidFill>
                            <a:srgbClr val="000000"/>
                          </a:solidFill>
                          <a:latin typeface="Calibri"/>
                        </a:rPr>
                        <a:t>28.4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CE582"/>
                    </a:solidFill>
                  </a:tcPr>
                </a:tc>
                <a:tc>
                  <a:txBody>
                    <a:bodyPr/>
                    <a:lstStyle/>
                    <a:p>
                      <a:pPr algn="r" fontAlgn="b"/>
                      <a:r>
                        <a:rPr lang="en-US" sz="300" b="0" i="0" u="none" strike="noStrike">
                          <a:solidFill>
                            <a:srgbClr val="000000"/>
                          </a:solidFill>
                          <a:latin typeface="Calibri"/>
                        </a:rPr>
                        <a:t>68.3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C7E"/>
                    </a:solidFill>
                  </a:tcPr>
                </a:tc>
                <a:tc>
                  <a:txBody>
                    <a:bodyPr/>
                    <a:lstStyle/>
                    <a:p>
                      <a:pPr algn="r" fontAlgn="b"/>
                      <a:r>
                        <a:rPr lang="en-US" sz="300" b="0" i="0" u="none" strike="noStrike">
                          <a:solidFill>
                            <a:srgbClr val="000000"/>
                          </a:solidFill>
                          <a:latin typeface="Calibri"/>
                        </a:rPr>
                        <a:t>32.4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300" b="0" i="0" u="none" strike="noStrike">
                          <a:solidFill>
                            <a:srgbClr val="000000"/>
                          </a:solidFill>
                          <a:latin typeface="Calibri"/>
                        </a:rPr>
                        <a:t>72.2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97E"/>
                    </a:solidFill>
                  </a:tcPr>
                </a:tc>
                <a:tc>
                  <a:txBody>
                    <a:bodyPr/>
                    <a:lstStyle/>
                    <a:p>
                      <a:pPr algn="r" fontAlgn="b"/>
                      <a:r>
                        <a:rPr lang="en-US" sz="300" b="0" i="0" u="none" strike="noStrike">
                          <a:solidFill>
                            <a:srgbClr val="000000"/>
                          </a:solidFill>
                          <a:latin typeface="Calibri"/>
                        </a:rPr>
                        <a:t>35.0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72.9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87E"/>
                    </a:solidFill>
                  </a:tcPr>
                </a:tc>
                <a:tc>
                  <a:txBody>
                    <a:bodyPr/>
                    <a:lstStyle/>
                    <a:p>
                      <a:pPr algn="r" fontAlgn="b"/>
                      <a:r>
                        <a:rPr lang="en-US" sz="300" b="0" i="0" u="none" strike="noStrike">
                          <a:solidFill>
                            <a:srgbClr val="000000"/>
                          </a:solidFill>
                          <a:latin typeface="Calibri"/>
                        </a:rPr>
                        <a:t>34.1</a:t>
                      </a:r>
                    </a:p>
                  </a:txBody>
                  <a:tcPr marL="2249" marR="2249" marT="2249"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EA84"/>
                    </a:solidFill>
                  </a:tcPr>
                </a:tc>
              </a:tr>
              <a:tr h="44980">
                <a:tc rowSpan="6">
                  <a:txBody>
                    <a:bodyPr/>
                    <a:lstStyle/>
                    <a:p>
                      <a:pPr algn="ctr" fontAlgn="ctr"/>
                      <a:r>
                        <a:rPr lang="en-US" sz="500" b="1" i="0" u="none" strike="noStrike">
                          <a:solidFill>
                            <a:srgbClr val="000000"/>
                          </a:solidFill>
                          <a:latin typeface="Calibri"/>
                        </a:rPr>
                        <a:t>NDR</a:t>
                      </a:r>
                    </a:p>
                  </a:txBody>
                  <a:tcPr marL="2249" marR="2249" marT="224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latin typeface="Calibri"/>
                        </a:rPr>
                        <a:t>NDR 20-34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300" b="0" i="0" u="none" strike="noStrike">
                          <a:solidFill>
                            <a:srgbClr val="000000"/>
                          </a:solidFill>
                          <a:latin typeface="Calibri"/>
                        </a:rPr>
                        <a:t>11.0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6CC7D"/>
                    </a:solidFill>
                  </a:tcPr>
                </a:tc>
                <a:tc>
                  <a:txBody>
                    <a:bodyPr/>
                    <a:lstStyle/>
                    <a:p>
                      <a:pPr algn="r" fontAlgn="b"/>
                      <a:r>
                        <a:rPr lang="en-US" sz="300" b="0" i="0" u="none" strike="noStrike">
                          <a:solidFill>
                            <a:srgbClr val="000000"/>
                          </a:solidFill>
                          <a:latin typeface="Calibri"/>
                        </a:rPr>
                        <a:t>5.3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79C47C"/>
                    </a:solidFill>
                  </a:tcPr>
                </a:tc>
                <a:tc>
                  <a:txBody>
                    <a:bodyPr/>
                    <a:lstStyle/>
                    <a:p>
                      <a:pPr algn="r" fontAlgn="b"/>
                      <a:r>
                        <a:rPr lang="en-US" sz="300" b="0" i="0" u="none" strike="noStrike">
                          <a:solidFill>
                            <a:srgbClr val="000000"/>
                          </a:solidFill>
                          <a:latin typeface="Calibri"/>
                        </a:rPr>
                        <a:t>13.9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4D07E"/>
                    </a:solidFill>
                  </a:tcPr>
                </a:tc>
                <a:tc>
                  <a:txBody>
                    <a:bodyPr/>
                    <a:lstStyle/>
                    <a:p>
                      <a:pPr algn="r" fontAlgn="b"/>
                      <a:r>
                        <a:rPr lang="en-US" sz="300" b="0" i="0" u="none" strike="noStrike">
                          <a:solidFill>
                            <a:srgbClr val="000000"/>
                          </a:solidFill>
                          <a:latin typeface="Calibri"/>
                        </a:rPr>
                        <a:t>9.0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BC97D"/>
                    </a:solidFill>
                  </a:tcPr>
                </a:tc>
                <a:tc>
                  <a:txBody>
                    <a:bodyPr/>
                    <a:lstStyle/>
                    <a:p>
                      <a:pPr algn="r" fontAlgn="b"/>
                      <a:r>
                        <a:rPr lang="en-US" sz="300" b="0" i="0" u="none" strike="noStrike">
                          <a:solidFill>
                            <a:srgbClr val="000000"/>
                          </a:solidFill>
                          <a:latin typeface="Calibri"/>
                        </a:rPr>
                        <a:t>12.7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300" b="0" i="0" u="none" strike="noStrike">
                          <a:solidFill>
                            <a:srgbClr val="000000"/>
                          </a:solidFill>
                          <a:latin typeface="Calibri"/>
                        </a:rPr>
                        <a:t>9.2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CCA7D"/>
                    </a:solidFill>
                  </a:tcPr>
                </a:tc>
                <a:tc>
                  <a:txBody>
                    <a:bodyPr/>
                    <a:lstStyle/>
                    <a:p>
                      <a:pPr algn="r" fontAlgn="b"/>
                      <a:r>
                        <a:rPr lang="en-US" sz="300" b="0" i="0" u="none" strike="noStrike">
                          <a:solidFill>
                            <a:srgbClr val="000000"/>
                          </a:solidFill>
                          <a:latin typeface="Calibri"/>
                        </a:rPr>
                        <a:t>11.9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ACD7E"/>
                    </a:solidFill>
                  </a:tcPr>
                </a:tc>
                <a:tc>
                  <a:txBody>
                    <a:bodyPr/>
                    <a:lstStyle/>
                    <a:p>
                      <a:pPr algn="r" fontAlgn="b"/>
                      <a:r>
                        <a:rPr lang="en-US" sz="300" b="0" i="0" u="none" strike="noStrike">
                          <a:solidFill>
                            <a:srgbClr val="000000"/>
                          </a:solidFill>
                          <a:latin typeface="Calibri"/>
                        </a:rPr>
                        <a:t>6.9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1C67C"/>
                    </a:solidFill>
                  </a:tcPr>
                </a:tc>
                <a:tc>
                  <a:txBody>
                    <a:bodyPr/>
                    <a:lstStyle/>
                    <a:p>
                      <a:pPr algn="r" fontAlgn="b"/>
                      <a:r>
                        <a:rPr lang="en-US" sz="300" b="0" i="0" u="none" strike="noStrike">
                          <a:solidFill>
                            <a:srgbClr val="000000"/>
                          </a:solidFill>
                          <a:latin typeface="Calibri"/>
                        </a:rPr>
                        <a:t>11.3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300" b="0" i="0" u="none" strike="noStrike">
                          <a:solidFill>
                            <a:srgbClr val="000000"/>
                          </a:solidFill>
                          <a:latin typeface="Calibri"/>
                        </a:rPr>
                        <a:t>11.5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300" b="0" i="0" u="none" strike="noStrike">
                          <a:solidFill>
                            <a:srgbClr val="000000"/>
                          </a:solidFill>
                          <a:latin typeface="Calibri"/>
                        </a:rPr>
                        <a:t>15.0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9D27F"/>
                    </a:solidFill>
                  </a:tcPr>
                </a:tc>
                <a:tc>
                  <a:txBody>
                    <a:bodyPr/>
                    <a:lstStyle/>
                    <a:p>
                      <a:pPr algn="r" fontAlgn="b"/>
                      <a:r>
                        <a:rPr lang="en-US" sz="300" b="0" i="0" u="none" strike="noStrike">
                          <a:solidFill>
                            <a:srgbClr val="000000"/>
                          </a:solidFill>
                          <a:latin typeface="Calibri"/>
                        </a:rPr>
                        <a:t>14.0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4D07E"/>
                    </a:solidFill>
                  </a:tcPr>
                </a:tc>
                <a:tc>
                  <a:txBody>
                    <a:bodyPr/>
                    <a:lstStyle/>
                    <a:p>
                      <a:pPr algn="r" fontAlgn="b"/>
                      <a:r>
                        <a:rPr lang="en-US" sz="300" b="0" i="0" u="none" strike="noStrike">
                          <a:solidFill>
                            <a:srgbClr val="000000"/>
                          </a:solidFill>
                          <a:latin typeface="Calibri"/>
                        </a:rPr>
                        <a:t>12.1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13.5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2D07E"/>
                    </a:solidFill>
                  </a:tcPr>
                </a:tc>
                <a:tc>
                  <a:txBody>
                    <a:bodyPr/>
                    <a:lstStyle/>
                    <a:p>
                      <a:pPr algn="r" fontAlgn="b"/>
                      <a:r>
                        <a:rPr lang="en-US" sz="300" b="0" i="0" u="none" strike="noStrike">
                          <a:solidFill>
                            <a:srgbClr val="000000"/>
                          </a:solidFill>
                          <a:latin typeface="Calibri"/>
                        </a:rPr>
                        <a:t>13.2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0CF7E"/>
                    </a:solidFill>
                  </a:tcPr>
                </a:tc>
                <a:tc>
                  <a:txBody>
                    <a:bodyPr/>
                    <a:lstStyle/>
                    <a:p>
                      <a:pPr algn="r" fontAlgn="b"/>
                      <a:r>
                        <a:rPr lang="en-US" sz="300" b="0" i="0" u="none" strike="noStrike">
                          <a:solidFill>
                            <a:srgbClr val="000000"/>
                          </a:solidFill>
                          <a:latin typeface="Calibri"/>
                        </a:rPr>
                        <a:t>15.0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9D27F"/>
                    </a:solidFill>
                  </a:tcPr>
                </a:tc>
                <a:tc>
                  <a:txBody>
                    <a:bodyPr/>
                    <a:lstStyle/>
                    <a:p>
                      <a:pPr algn="r" fontAlgn="b"/>
                      <a:r>
                        <a:rPr lang="en-US" sz="300" b="0" i="0" u="none" strike="noStrike">
                          <a:solidFill>
                            <a:srgbClr val="000000"/>
                          </a:solidFill>
                          <a:latin typeface="Calibri"/>
                        </a:rPr>
                        <a:t>10.9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5CC7D"/>
                    </a:solidFill>
                  </a:tcPr>
                </a:tc>
                <a:tc>
                  <a:txBody>
                    <a:bodyPr/>
                    <a:lstStyle/>
                    <a:p>
                      <a:pPr algn="r" fontAlgn="b"/>
                      <a:r>
                        <a:rPr lang="en-US" sz="300" b="0" i="0" u="none" strike="noStrike">
                          <a:solidFill>
                            <a:srgbClr val="000000"/>
                          </a:solidFill>
                          <a:latin typeface="Calibri"/>
                        </a:rPr>
                        <a:t>12.5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DCE7E"/>
                    </a:solidFill>
                  </a:tcPr>
                </a:tc>
                <a:tc>
                  <a:txBody>
                    <a:bodyPr/>
                    <a:lstStyle/>
                    <a:p>
                      <a:pPr algn="r" fontAlgn="b"/>
                      <a:r>
                        <a:rPr lang="en-US" sz="300" b="0" i="0" u="none" strike="noStrike">
                          <a:solidFill>
                            <a:srgbClr val="000000"/>
                          </a:solidFill>
                          <a:latin typeface="Calibri"/>
                        </a:rPr>
                        <a:t>12.9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FCF7E"/>
                    </a:solidFill>
                  </a:tcPr>
                </a:tc>
                <a:tc>
                  <a:txBody>
                    <a:bodyPr/>
                    <a:lstStyle/>
                    <a:p>
                      <a:pPr algn="r" fontAlgn="b"/>
                      <a:r>
                        <a:rPr lang="en-US" sz="300" b="0" i="0" u="none" strike="noStrike">
                          <a:solidFill>
                            <a:srgbClr val="000000"/>
                          </a:solidFill>
                          <a:latin typeface="Calibri"/>
                        </a:rPr>
                        <a:t>14.1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5D17E"/>
                    </a:solidFill>
                  </a:tcPr>
                </a:tc>
                <a:tc>
                  <a:txBody>
                    <a:bodyPr/>
                    <a:lstStyle/>
                    <a:p>
                      <a:pPr algn="r" fontAlgn="b"/>
                      <a:r>
                        <a:rPr lang="en-US" sz="300" b="0" i="0" u="none" strike="noStrike">
                          <a:solidFill>
                            <a:srgbClr val="000000"/>
                          </a:solidFill>
                          <a:latin typeface="Calibri"/>
                        </a:rPr>
                        <a:t>10.9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5CC7D"/>
                    </a:solidFill>
                  </a:tcPr>
                </a:tc>
                <a:tc>
                  <a:txBody>
                    <a:bodyPr/>
                    <a:lstStyle/>
                    <a:p>
                      <a:pPr algn="r" fontAlgn="b"/>
                      <a:r>
                        <a:rPr lang="en-US" sz="300" b="0" i="0" u="none" strike="noStrike">
                          <a:solidFill>
                            <a:srgbClr val="000000"/>
                          </a:solidFill>
                          <a:latin typeface="Calibri"/>
                        </a:rPr>
                        <a:t>12.7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300" b="0" i="0" u="none" strike="noStrike">
                          <a:solidFill>
                            <a:srgbClr val="000000"/>
                          </a:solidFill>
                          <a:latin typeface="Calibri"/>
                        </a:rPr>
                        <a:t>11.2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300" b="0" i="0" u="none" strike="noStrike">
                          <a:solidFill>
                            <a:srgbClr val="000000"/>
                          </a:solidFill>
                          <a:latin typeface="Calibri"/>
                        </a:rPr>
                        <a:t>11.8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9CD7E"/>
                    </a:solidFill>
                  </a:tcPr>
                </a:tc>
                <a:tc>
                  <a:txBody>
                    <a:bodyPr/>
                    <a:lstStyle/>
                    <a:p>
                      <a:pPr algn="r" fontAlgn="b"/>
                      <a:r>
                        <a:rPr lang="en-US" sz="300" b="0" i="0" u="none" strike="noStrike">
                          <a:solidFill>
                            <a:srgbClr val="000000"/>
                          </a:solidFill>
                          <a:latin typeface="Calibri"/>
                        </a:rPr>
                        <a:t>21.8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r" fontAlgn="b"/>
                      <a:r>
                        <a:rPr lang="en-US" sz="300" b="0" i="0" u="none" strike="noStrike">
                          <a:solidFill>
                            <a:srgbClr val="000000"/>
                          </a:solidFill>
                          <a:latin typeface="Calibri"/>
                        </a:rPr>
                        <a:t>7.3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3C77C"/>
                    </a:solidFill>
                  </a:tcPr>
                </a:tc>
                <a:tc>
                  <a:txBody>
                    <a:bodyPr/>
                    <a:lstStyle/>
                    <a:p>
                      <a:pPr algn="r" fontAlgn="b"/>
                      <a:r>
                        <a:rPr lang="en-US" sz="300" b="0" i="0" u="none" strike="noStrike">
                          <a:solidFill>
                            <a:srgbClr val="000000"/>
                          </a:solidFill>
                          <a:latin typeface="Calibri"/>
                        </a:rPr>
                        <a:t>20.6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5DA80"/>
                    </a:solidFill>
                  </a:tcPr>
                </a:tc>
                <a:tc>
                  <a:txBody>
                    <a:bodyPr/>
                    <a:lstStyle/>
                    <a:p>
                      <a:pPr algn="r" fontAlgn="b"/>
                      <a:r>
                        <a:rPr lang="en-US" sz="300" b="0" i="0" u="none" strike="noStrike">
                          <a:solidFill>
                            <a:srgbClr val="000000"/>
                          </a:solidFill>
                          <a:latin typeface="Calibri"/>
                        </a:rPr>
                        <a:t>9.2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CCA7D"/>
                    </a:solidFill>
                  </a:tcPr>
                </a:tc>
                <a:tc>
                  <a:txBody>
                    <a:bodyPr/>
                    <a:lstStyle/>
                    <a:p>
                      <a:pPr algn="r" fontAlgn="b"/>
                      <a:r>
                        <a:rPr lang="en-US" sz="300" b="0" i="0" u="none" strike="noStrike">
                          <a:solidFill>
                            <a:srgbClr val="000000"/>
                          </a:solidFill>
                          <a:latin typeface="Calibri"/>
                        </a:rPr>
                        <a:t>20.1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2D980"/>
                    </a:solidFill>
                  </a:tcPr>
                </a:tc>
                <a:tc>
                  <a:txBody>
                    <a:bodyPr/>
                    <a:lstStyle/>
                    <a:p>
                      <a:pPr algn="r" fontAlgn="b"/>
                      <a:r>
                        <a:rPr lang="en-US" sz="300" b="0" i="0" u="none" strike="noStrike">
                          <a:solidFill>
                            <a:srgbClr val="000000"/>
                          </a:solidFill>
                          <a:latin typeface="Calibri"/>
                        </a:rPr>
                        <a:t>8.7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AC97D"/>
                    </a:solidFill>
                  </a:tcPr>
                </a:tc>
                <a:tc>
                  <a:txBody>
                    <a:bodyPr/>
                    <a:lstStyle/>
                    <a:p>
                      <a:pPr algn="r" fontAlgn="b"/>
                      <a:r>
                        <a:rPr lang="en-US" sz="300" b="0" i="0" u="none" strike="noStrike">
                          <a:solidFill>
                            <a:srgbClr val="000000"/>
                          </a:solidFill>
                          <a:latin typeface="Calibri"/>
                        </a:rPr>
                        <a:t>20.4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4DA80"/>
                    </a:solidFill>
                  </a:tcPr>
                </a:tc>
                <a:tc>
                  <a:txBody>
                    <a:bodyPr/>
                    <a:lstStyle/>
                    <a:p>
                      <a:pPr algn="r" fontAlgn="b"/>
                      <a:r>
                        <a:rPr lang="en-US" sz="300" b="0" i="0" u="none" strike="noStrike">
                          <a:solidFill>
                            <a:srgbClr val="000000"/>
                          </a:solidFill>
                          <a:latin typeface="Calibri"/>
                        </a:rPr>
                        <a:t>5.9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7CC57C"/>
                    </a:solidFill>
                  </a:tcPr>
                </a:tc>
                <a:tc>
                  <a:txBody>
                    <a:bodyPr/>
                    <a:lstStyle/>
                    <a:p>
                      <a:pPr algn="r" fontAlgn="b"/>
                      <a:r>
                        <a:rPr lang="en-US" sz="300" b="0" i="0" u="none" strike="noStrike">
                          <a:solidFill>
                            <a:srgbClr val="000000"/>
                          </a:solidFill>
                          <a:latin typeface="Calibri"/>
                        </a:rPr>
                        <a:t>12.3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300" b="0" i="0" u="none" strike="noStrike">
                          <a:solidFill>
                            <a:srgbClr val="000000"/>
                          </a:solidFill>
                          <a:latin typeface="Calibri"/>
                        </a:rPr>
                        <a:t>6.1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7DC57C"/>
                    </a:solidFill>
                  </a:tcPr>
                </a:tc>
                <a:tc>
                  <a:txBody>
                    <a:bodyPr/>
                    <a:lstStyle/>
                    <a:p>
                      <a:pPr algn="r" fontAlgn="b"/>
                      <a:r>
                        <a:rPr lang="en-US" sz="300" b="0" i="0" u="none" strike="noStrike">
                          <a:solidFill>
                            <a:srgbClr val="000000"/>
                          </a:solidFill>
                          <a:latin typeface="Calibri"/>
                        </a:rPr>
                        <a:t>14.0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4D17E"/>
                    </a:solidFill>
                  </a:tcPr>
                </a:tc>
                <a:tc>
                  <a:txBody>
                    <a:bodyPr/>
                    <a:lstStyle/>
                    <a:p>
                      <a:pPr algn="r" fontAlgn="b"/>
                      <a:r>
                        <a:rPr lang="en-US" sz="300" b="0" i="0" u="none" strike="noStrike">
                          <a:solidFill>
                            <a:srgbClr val="000000"/>
                          </a:solidFill>
                          <a:latin typeface="Calibri"/>
                        </a:rPr>
                        <a:t>7.9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6C87D"/>
                    </a:solidFill>
                  </a:tcPr>
                </a:tc>
                <a:tc>
                  <a:txBody>
                    <a:bodyPr/>
                    <a:lstStyle/>
                    <a:p>
                      <a:pPr algn="r" fontAlgn="b"/>
                      <a:r>
                        <a:rPr lang="en-US" sz="300" b="0" i="0" u="none" strike="noStrike">
                          <a:solidFill>
                            <a:srgbClr val="000000"/>
                          </a:solidFill>
                          <a:latin typeface="Calibri"/>
                        </a:rPr>
                        <a:t>14.0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4D07E"/>
                    </a:solidFill>
                  </a:tcPr>
                </a:tc>
                <a:tc>
                  <a:txBody>
                    <a:bodyPr/>
                    <a:lstStyle/>
                    <a:p>
                      <a:pPr algn="r" fontAlgn="b"/>
                      <a:r>
                        <a:rPr lang="en-US" sz="300" b="0" i="0" u="none" strike="noStrike">
                          <a:solidFill>
                            <a:srgbClr val="000000"/>
                          </a:solidFill>
                          <a:latin typeface="Calibri"/>
                        </a:rPr>
                        <a:t>7.5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4C77C"/>
                    </a:solidFill>
                  </a:tcPr>
                </a:tc>
                <a:tc>
                  <a:txBody>
                    <a:bodyPr/>
                    <a:lstStyle/>
                    <a:p>
                      <a:pPr algn="r" fontAlgn="b"/>
                      <a:r>
                        <a:rPr lang="en-US" sz="300" b="0" i="0" u="none" strike="noStrike">
                          <a:solidFill>
                            <a:srgbClr val="000000"/>
                          </a:solidFill>
                          <a:latin typeface="Calibri"/>
                        </a:rPr>
                        <a:t>12.1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7.2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3C77C"/>
                    </a:solidFill>
                  </a:tcPr>
                </a:tc>
                <a:tc>
                  <a:txBody>
                    <a:bodyPr/>
                    <a:lstStyle/>
                    <a:p>
                      <a:pPr algn="r" fontAlgn="b"/>
                      <a:r>
                        <a:rPr lang="en-US" sz="300" b="0" i="0" u="none" strike="noStrike">
                          <a:solidFill>
                            <a:srgbClr val="000000"/>
                          </a:solidFill>
                          <a:latin typeface="Calibri"/>
                        </a:rPr>
                        <a:t>11.7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9CD7E"/>
                    </a:solidFill>
                  </a:tcPr>
                </a:tc>
                <a:tc>
                  <a:txBody>
                    <a:bodyPr/>
                    <a:lstStyle/>
                    <a:p>
                      <a:pPr algn="r" fontAlgn="b"/>
                      <a:r>
                        <a:rPr lang="en-US" sz="300" b="0" i="0" u="none" strike="noStrike">
                          <a:solidFill>
                            <a:srgbClr val="000000"/>
                          </a:solidFill>
                          <a:latin typeface="Calibri"/>
                        </a:rPr>
                        <a:t>13.2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0CF7E"/>
                    </a:solidFill>
                  </a:tcPr>
                </a:tc>
                <a:tc>
                  <a:txBody>
                    <a:bodyPr/>
                    <a:lstStyle/>
                    <a:p>
                      <a:pPr algn="r" fontAlgn="b"/>
                      <a:r>
                        <a:rPr lang="en-US" sz="300" b="0" i="0" u="none" strike="noStrike">
                          <a:solidFill>
                            <a:srgbClr val="000000"/>
                          </a:solidFill>
                          <a:latin typeface="Calibri"/>
                        </a:rPr>
                        <a:t>14.4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6D17E"/>
                    </a:solidFill>
                  </a:tcPr>
                </a:tc>
                <a:tc>
                  <a:txBody>
                    <a:bodyPr/>
                    <a:lstStyle/>
                    <a:p>
                      <a:pPr algn="r" fontAlgn="b"/>
                      <a:r>
                        <a:rPr lang="en-US" sz="300" b="0" i="0" u="none" strike="noStrike">
                          <a:solidFill>
                            <a:srgbClr val="000000"/>
                          </a:solidFill>
                          <a:latin typeface="Calibri"/>
                        </a:rPr>
                        <a:t>13.2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0CF7E"/>
                    </a:solidFill>
                  </a:tcPr>
                </a:tc>
                <a:tc>
                  <a:txBody>
                    <a:bodyPr/>
                    <a:lstStyle/>
                    <a:p>
                      <a:pPr algn="r" fontAlgn="b"/>
                      <a:r>
                        <a:rPr lang="en-US" sz="300" b="0" i="0" u="none" strike="noStrike">
                          <a:solidFill>
                            <a:srgbClr val="000000"/>
                          </a:solidFill>
                          <a:latin typeface="Calibri"/>
                        </a:rPr>
                        <a:t>13.8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3D07E"/>
                    </a:solidFill>
                  </a:tcPr>
                </a:tc>
                <a:tc>
                  <a:txBody>
                    <a:bodyPr/>
                    <a:lstStyle/>
                    <a:p>
                      <a:pPr algn="r" fontAlgn="b"/>
                      <a:r>
                        <a:rPr lang="en-US" sz="300" b="0" i="0" u="none" strike="noStrike">
                          <a:solidFill>
                            <a:srgbClr val="000000"/>
                          </a:solidFill>
                          <a:latin typeface="Calibri"/>
                        </a:rPr>
                        <a:t>12.8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300" b="0" i="0" u="none" strike="noStrike">
                          <a:solidFill>
                            <a:srgbClr val="000000"/>
                          </a:solidFill>
                          <a:latin typeface="Calibri"/>
                        </a:rPr>
                        <a:t>13.8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3D07E"/>
                    </a:solidFill>
                  </a:tcPr>
                </a:tc>
                <a:tc>
                  <a:txBody>
                    <a:bodyPr/>
                    <a:lstStyle/>
                    <a:p>
                      <a:pPr algn="r" fontAlgn="b"/>
                      <a:r>
                        <a:rPr lang="en-US" sz="300" b="0" i="0" u="none" strike="noStrike">
                          <a:solidFill>
                            <a:srgbClr val="000000"/>
                          </a:solidFill>
                          <a:latin typeface="Calibri"/>
                        </a:rPr>
                        <a:t>12.6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DCE7E"/>
                    </a:solidFill>
                  </a:tcPr>
                </a:tc>
                <a:tc>
                  <a:txBody>
                    <a:bodyPr/>
                    <a:lstStyle/>
                    <a:p>
                      <a:pPr algn="r" fontAlgn="b"/>
                      <a:r>
                        <a:rPr lang="en-US" sz="300" b="0" i="0" u="none" strike="noStrike">
                          <a:solidFill>
                            <a:srgbClr val="000000"/>
                          </a:solidFill>
                          <a:latin typeface="Calibri"/>
                        </a:rPr>
                        <a:t>11.5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300" b="0" i="0" u="none" strike="noStrike">
                          <a:solidFill>
                            <a:srgbClr val="000000"/>
                          </a:solidFill>
                          <a:latin typeface="Calibri"/>
                        </a:rPr>
                        <a:t>11.8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9CD7E"/>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300" b="0" i="0" u="none" strike="noStrike">
                          <a:solidFill>
                            <a:srgbClr val="000000"/>
                          </a:solidFill>
                          <a:latin typeface="Calibri"/>
                        </a:rPr>
                        <a:t>15.0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9D27F"/>
                    </a:solidFill>
                  </a:tcPr>
                </a:tc>
                <a:tc>
                  <a:txBody>
                    <a:bodyPr/>
                    <a:lstStyle/>
                    <a:p>
                      <a:pPr algn="r" fontAlgn="b"/>
                      <a:r>
                        <a:rPr lang="en-US" sz="300" b="0" i="0" u="none" strike="noStrike">
                          <a:solidFill>
                            <a:srgbClr val="000000"/>
                          </a:solidFill>
                          <a:latin typeface="Calibri"/>
                        </a:rPr>
                        <a:t>12.4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300" b="0" i="0" u="none" strike="noStrike">
                          <a:solidFill>
                            <a:srgbClr val="000000"/>
                          </a:solidFill>
                          <a:latin typeface="Calibri"/>
                        </a:rPr>
                        <a:t>13.2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0CF7E"/>
                    </a:solidFill>
                  </a:tcPr>
                </a:tc>
                <a:tc>
                  <a:txBody>
                    <a:bodyPr/>
                    <a:lstStyle/>
                    <a:p>
                      <a:pPr algn="r" fontAlgn="b"/>
                      <a:r>
                        <a:rPr lang="en-US" sz="300" b="0" i="0" u="none" strike="noStrike">
                          <a:solidFill>
                            <a:srgbClr val="000000"/>
                          </a:solidFill>
                          <a:latin typeface="Calibri"/>
                        </a:rPr>
                        <a:t>12.8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300" b="0" i="0" u="none" strike="noStrike">
                          <a:solidFill>
                            <a:srgbClr val="000000"/>
                          </a:solidFill>
                          <a:latin typeface="Calibri"/>
                        </a:rPr>
                        <a:t>21.0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7DA80"/>
                    </a:solidFill>
                  </a:tcPr>
                </a:tc>
                <a:tc>
                  <a:txBody>
                    <a:bodyPr/>
                    <a:lstStyle/>
                    <a:p>
                      <a:pPr algn="r" fontAlgn="b"/>
                      <a:r>
                        <a:rPr lang="en-US" sz="300" b="0" i="0" u="none" strike="noStrike">
                          <a:solidFill>
                            <a:srgbClr val="000000"/>
                          </a:solidFill>
                          <a:latin typeface="Calibri"/>
                        </a:rPr>
                        <a:t>6.1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7DC57C"/>
                    </a:solidFill>
                  </a:tcPr>
                </a:tc>
                <a:tc>
                  <a:txBody>
                    <a:bodyPr/>
                    <a:lstStyle/>
                    <a:p>
                      <a:pPr algn="r" fontAlgn="b"/>
                      <a:r>
                        <a:rPr lang="en-US" sz="300" b="0" i="0" u="none" strike="noStrike">
                          <a:solidFill>
                            <a:srgbClr val="000000"/>
                          </a:solidFill>
                          <a:latin typeface="Calibri"/>
                        </a:rPr>
                        <a:t>21.9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r" fontAlgn="b"/>
                      <a:r>
                        <a:rPr lang="en-US" sz="300" b="0" i="0" u="none" strike="noStrike">
                          <a:solidFill>
                            <a:srgbClr val="000000"/>
                          </a:solidFill>
                          <a:latin typeface="Calibri"/>
                        </a:rPr>
                        <a:t>9.2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DCA7D"/>
                    </a:solidFill>
                  </a:tcPr>
                </a:tc>
                <a:tc>
                  <a:txBody>
                    <a:bodyPr/>
                    <a:lstStyle/>
                    <a:p>
                      <a:pPr algn="r" fontAlgn="b"/>
                      <a:r>
                        <a:rPr lang="en-US" sz="300" b="0" i="0" u="none" strike="noStrike">
                          <a:solidFill>
                            <a:srgbClr val="000000"/>
                          </a:solidFill>
                          <a:latin typeface="Calibri"/>
                        </a:rPr>
                        <a:t>18.6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BBD780"/>
                    </a:solidFill>
                  </a:tcPr>
                </a:tc>
                <a:tc>
                  <a:txBody>
                    <a:bodyPr/>
                    <a:lstStyle/>
                    <a:p>
                      <a:pPr algn="r" fontAlgn="b"/>
                      <a:r>
                        <a:rPr lang="en-US" sz="300" b="0" i="0" u="none" strike="noStrike">
                          <a:solidFill>
                            <a:srgbClr val="000000"/>
                          </a:solidFill>
                          <a:latin typeface="Calibri"/>
                        </a:rPr>
                        <a:t>9.5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ECA7D"/>
                    </a:solidFill>
                  </a:tcPr>
                </a:tc>
                <a:tc>
                  <a:txBody>
                    <a:bodyPr/>
                    <a:lstStyle/>
                    <a:p>
                      <a:pPr algn="r" fontAlgn="b"/>
                      <a:r>
                        <a:rPr lang="en-US" sz="300" b="0" i="0" u="none" strike="noStrike">
                          <a:solidFill>
                            <a:srgbClr val="000000"/>
                          </a:solidFill>
                          <a:latin typeface="Calibri"/>
                        </a:rPr>
                        <a:t>19.8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1D980"/>
                    </a:solidFill>
                  </a:tcPr>
                </a:tc>
                <a:tc>
                  <a:txBody>
                    <a:bodyPr/>
                    <a:lstStyle/>
                    <a:p>
                      <a:pPr algn="r" fontAlgn="b"/>
                      <a:r>
                        <a:rPr lang="en-US" sz="300" b="0" i="0" u="none" strike="noStrike">
                          <a:solidFill>
                            <a:srgbClr val="000000"/>
                          </a:solidFill>
                          <a:latin typeface="Calibri"/>
                        </a:rPr>
                        <a:t>7.8</a:t>
                      </a:r>
                    </a:p>
                  </a:txBody>
                  <a:tcPr marL="2249" marR="2249" marT="224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6C87D"/>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NDR 35-50</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14.0</a:t>
                      </a:r>
                    </a:p>
                  </a:txBody>
                  <a:tcPr marL="2249" marR="2249" marT="2249" marB="0" anchor="b">
                    <a:lnL>
                      <a:noFill/>
                    </a:lnL>
                    <a:lnR>
                      <a:noFill/>
                    </a:lnR>
                    <a:lnT>
                      <a:noFill/>
                    </a:lnT>
                    <a:lnB>
                      <a:noFill/>
                    </a:lnB>
                    <a:solidFill>
                      <a:srgbClr val="A4D17E"/>
                    </a:solidFill>
                  </a:tcPr>
                </a:tc>
                <a:tc>
                  <a:txBody>
                    <a:bodyPr/>
                    <a:lstStyle/>
                    <a:p>
                      <a:pPr algn="r" fontAlgn="b"/>
                      <a:r>
                        <a:rPr lang="en-US" sz="300" b="0" i="0" u="none" strike="noStrike">
                          <a:solidFill>
                            <a:srgbClr val="000000"/>
                          </a:solidFill>
                          <a:latin typeface="Calibri"/>
                        </a:rPr>
                        <a:t>1.8</a:t>
                      </a:r>
                    </a:p>
                  </a:txBody>
                  <a:tcPr marL="2249" marR="2249" marT="2249" marB="0" anchor="b">
                    <a:lnL>
                      <a:noFill/>
                    </a:lnL>
                    <a:lnR>
                      <a:noFill/>
                    </a:lnR>
                    <a:lnT>
                      <a:noFill/>
                    </a:lnT>
                    <a:lnB>
                      <a:noFill/>
                    </a:lnB>
                    <a:solidFill>
                      <a:srgbClr val="68BF7B"/>
                    </a:solidFill>
                  </a:tcPr>
                </a:tc>
                <a:tc>
                  <a:txBody>
                    <a:bodyPr/>
                    <a:lstStyle/>
                    <a:p>
                      <a:pPr algn="r" fontAlgn="b"/>
                      <a:r>
                        <a:rPr lang="en-US" sz="300" b="0" i="0" u="none" strike="noStrike">
                          <a:solidFill>
                            <a:srgbClr val="000000"/>
                          </a:solidFill>
                          <a:latin typeface="Calibri"/>
                        </a:rPr>
                        <a:t>13.7</a:t>
                      </a:r>
                    </a:p>
                  </a:txBody>
                  <a:tcPr marL="2249" marR="2249" marT="2249"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8.3</a:t>
                      </a:r>
                    </a:p>
                  </a:txBody>
                  <a:tcPr marL="2249" marR="2249" marT="2249"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13.4</a:t>
                      </a:r>
                    </a:p>
                  </a:txBody>
                  <a:tcPr marL="2249" marR="2249" marT="2249"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6.4</a:t>
                      </a:r>
                    </a:p>
                  </a:txBody>
                  <a:tcPr marL="2249" marR="2249" marT="2249" marB="0" anchor="b">
                    <a:lnL>
                      <a:noFill/>
                    </a:lnL>
                    <a:lnR>
                      <a:noFill/>
                    </a:lnR>
                    <a:lnT>
                      <a:noFill/>
                    </a:lnT>
                    <a:lnB>
                      <a:noFill/>
                    </a:lnB>
                    <a:solidFill>
                      <a:srgbClr val="7EC67C"/>
                    </a:solidFill>
                  </a:tcPr>
                </a:tc>
                <a:tc>
                  <a:txBody>
                    <a:bodyPr/>
                    <a:lstStyle/>
                    <a:p>
                      <a:pPr algn="r" fontAlgn="b"/>
                      <a:r>
                        <a:rPr lang="en-US" sz="300" b="0" i="0" u="none" strike="noStrike">
                          <a:solidFill>
                            <a:srgbClr val="000000"/>
                          </a:solidFill>
                          <a:latin typeface="Calibri"/>
                        </a:rPr>
                        <a:t>12.3</a:t>
                      </a:r>
                    </a:p>
                  </a:txBody>
                  <a:tcPr marL="2249" marR="2249" marT="2249"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6.0</a:t>
                      </a:r>
                    </a:p>
                  </a:txBody>
                  <a:tcPr marL="2249" marR="2249" marT="2249"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13.3</a:t>
                      </a:r>
                    </a:p>
                  </a:txBody>
                  <a:tcPr marL="2249" marR="2249" marT="2249" marB="0" anchor="b">
                    <a:lnL>
                      <a:noFill/>
                    </a:lnL>
                    <a:lnR>
                      <a:noFill/>
                    </a:lnR>
                    <a:lnT>
                      <a:noFill/>
                    </a:lnT>
                    <a:lnB>
                      <a:noFill/>
                    </a:lnB>
                    <a:solidFill>
                      <a:srgbClr val="A1CF7E"/>
                    </a:solidFill>
                  </a:tcPr>
                </a:tc>
                <a:tc>
                  <a:txBody>
                    <a:bodyPr/>
                    <a:lstStyle/>
                    <a:p>
                      <a:pPr algn="r" fontAlgn="b"/>
                      <a:r>
                        <a:rPr lang="en-US" sz="300" b="0" i="0" u="none" strike="noStrike">
                          <a:solidFill>
                            <a:srgbClr val="000000"/>
                          </a:solidFill>
                          <a:latin typeface="Calibri"/>
                        </a:rPr>
                        <a:t>17.9</a:t>
                      </a:r>
                    </a:p>
                  </a:txBody>
                  <a:tcPr marL="2249" marR="2249" marT="2249"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17.8</a:t>
                      </a:r>
                    </a:p>
                  </a:txBody>
                  <a:tcPr marL="2249" marR="2249" marT="2249"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17.7</a:t>
                      </a:r>
                    </a:p>
                  </a:txBody>
                  <a:tcPr marL="2249" marR="2249" marT="2249"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16.3</a:t>
                      </a:r>
                    </a:p>
                  </a:txBody>
                  <a:tcPr marL="2249" marR="2249" marT="2249"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16.7</a:t>
                      </a:r>
                    </a:p>
                  </a:txBody>
                  <a:tcPr marL="2249" marR="2249" marT="2249"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14.9</a:t>
                      </a:r>
                    </a:p>
                  </a:txBody>
                  <a:tcPr marL="2249" marR="2249" marT="2249"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15.0</a:t>
                      </a:r>
                    </a:p>
                  </a:txBody>
                  <a:tcPr marL="2249" marR="2249" marT="2249"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9.6</a:t>
                      </a:r>
                    </a:p>
                  </a:txBody>
                  <a:tcPr marL="2249" marR="2249" marT="2249"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12.6</a:t>
                      </a:r>
                    </a:p>
                  </a:txBody>
                  <a:tcPr marL="2249" marR="2249" marT="2249"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12.1</a:t>
                      </a:r>
                    </a:p>
                  </a:txBody>
                  <a:tcPr marL="2249" marR="2249" marT="2249"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16.1</a:t>
                      </a:r>
                    </a:p>
                  </a:txBody>
                  <a:tcPr marL="2249" marR="2249" marT="2249"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12.4</a:t>
                      </a:r>
                    </a:p>
                  </a:txBody>
                  <a:tcPr marL="2249" marR="2249" marT="2249"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14.6</a:t>
                      </a:r>
                    </a:p>
                  </a:txBody>
                  <a:tcPr marL="2249" marR="2249" marT="2249"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12.3</a:t>
                      </a:r>
                    </a:p>
                  </a:txBody>
                  <a:tcPr marL="2249" marR="2249" marT="2249"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11.3</a:t>
                      </a:r>
                    </a:p>
                  </a:txBody>
                  <a:tcPr marL="2249" marR="2249" marT="2249"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30.1</a:t>
                      </a:r>
                    </a:p>
                  </a:txBody>
                  <a:tcPr marL="2249" marR="2249" marT="2249"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1.6</a:t>
                      </a:r>
                    </a:p>
                  </a:txBody>
                  <a:tcPr marL="2249" marR="2249" marT="2249"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30.0</a:t>
                      </a:r>
                    </a:p>
                  </a:txBody>
                  <a:tcPr marL="2249" marR="2249" marT="2249"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9.2</a:t>
                      </a:r>
                    </a:p>
                  </a:txBody>
                  <a:tcPr marL="2249" marR="2249" marT="2249"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30.5</a:t>
                      </a:r>
                    </a:p>
                  </a:txBody>
                  <a:tcPr marL="2249" marR="2249" marT="2249"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7.5</a:t>
                      </a:r>
                    </a:p>
                  </a:txBody>
                  <a:tcPr marL="2249" marR="2249" marT="2249"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32.0</a:t>
                      </a:r>
                    </a:p>
                  </a:txBody>
                  <a:tcPr marL="2249" marR="2249" marT="2249"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5.2</a:t>
                      </a:r>
                    </a:p>
                  </a:txBody>
                  <a:tcPr marL="2249" marR="2249" marT="2249"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12.1</a:t>
                      </a:r>
                    </a:p>
                  </a:txBody>
                  <a:tcPr marL="2249" marR="2249" marT="2249"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0.7</a:t>
                      </a:r>
                    </a:p>
                  </a:txBody>
                  <a:tcPr marL="2249" marR="2249" marT="2249"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15.1</a:t>
                      </a:r>
                    </a:p>
                  </a:txBody>
                  <a:tcPr marL="2249" marR="2249" marT="2249"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9.3</a:t>
                      </a:r>
                    </a:p>
                  </a:txBody>
                  <a:tcPr marL="2249" marR="2249" marT="2249"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7.6</a:t>
                      </a:r>
                    </a:p>
                  </a:txBody>
                  <a:tcPr marL="2249" marR="2249" marT="2249"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13.7</a:t>
                      </a:r>
                    </a:p>
                  </a:txBody>
                  <a:tcPr marL="2249" marR="2249" marT="2249"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5.9</a:t>
                      </a:r>
                    </a:p>
                  </a:txBody>
                  <a:tcPr marL="2249" marR="2249" marT="2249"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15.9</a:t>
                      </a:r>
                    </a:p>
                  </a:txBody>
                  <a:tcPr marL="2249" marR="2249" marT="2249"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13.5</a:t>
                      </a:r>
                    </a:p>
                  </a:txBody>
                  <a:tcPr marL="2249" marR="2249" marT="2249"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16.7</a:t>
                      </a:r>
                    </a:p>
                  </a:txBody>
                  <a:tcPr marL="2249" marR="2249" marT="2249"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17.7</a:t>
                      </a:r>
                    </a:p>
                  </a:txBody>
                  <a:tcPr marL="2249" marR="2249" marT="2249"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16.9</a:t>
                      </a:r>
                    </a:p>
                  </a:txBody>
                  <a:tcPr marL="2249" marR="2249" marT="2249"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15.1</a:t>
                      </a:r>
                    </a:p>
                  </a:txBody>
                  <a:tcPr marL="2249" marR="2249" marT="2249"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14.7</a:t>
                      </a:r>
                    </a:p>
                  </a:txBody>
                  <a:tcPr marL="2249" marR="2249" marT="2249"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16.8</a:t>
                      </a:r>
                    </a:p>
                  </a:txBody>
                  <a:tcPr marL="2249" marR="2249" marT="2249"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9.8</a:t>
                      </a:r>
                    </a:p>
                  </a:txBody>
                  <a:tcPr marL="2249" marR="2249" marT="2249"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12.6</a:t>
                      </a:r>
                    </a:p>
                  </a:txBody>
                  <a:tcPr marL="2249" marR="2249" marT="2249"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13.6</a:t>
                      </a:r>
                    </a:p>
                  </a:txBody>
                  <a:tcPr marL="2249" marR="2249" marT="2249"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14.1</a:t>
                      </a:r>
                    </a:p>
                  </a:txBody>
                  <a:tcPr marL="2249" marR="2249" marT="2249"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11.0</a:t>
                      </a:r>
                    </a:p>
                  </a:txBody>
                  <a:tcPr marL="2249" marR="2249" marT="2249"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12.7</a:t>
                      </a:r>
                    </a:p>
                  </a:txBody>
                  <a:tcPr marL="2249" marR="2249" marT="2249"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13.0</a:t>
                      </a:r>
                    </a:p>
                  </a:txBody>
                  <a:tcPr marL="2249" marR="2249" marT="2249"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14.3</a:t>
                      </a:r>
                    </a:p>
                  </a:txBody>
                  <a:tcPr marL="2249" marR="2249" marT="2249"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29.1</a:t>
                      </a:r>
                    </a:p>
                  </a:txBody>
                  <a:tcPr marL="2249" marR="2249" marT="2249"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2.8</a:t>
                      </a:r>
                    </a:p>
                  </a:txBody>
                  <a:tcPr marL="2249" marR="2249" marT="2249" marB="0" anchor="b">
                    <a:lnL>
                      <a:noFill/>
                    </a:lnL>
                    <a:lnR>
                      <a:noFill/>
                    </a:lnR>
                    <a:lnT>
                      <a:noFill/>
                    </a:lnT>
                    <a:lnB>
                      <a:noFill/>
                    </a:lnB>
                    <a:solidFill>
                      <a:srgbClr val="6DC17B"/>
                    </a:solidFill>
                  </a:tcPr>
                </a:tc>
                <a:tc>
                  <a:txBody>
                    <a:bodyPr/>
                    <a:lstStyle/>
                    <a:p>
                      <a:pPr algn="r" fontAlgn="b"/>
                      <a:r>
                        <a:rPr lang="en-US" sz="300" b="0" i="0" u="none" strike="noStrike">
                          <a:solidFill>
                            <a:srgbClr val="000000"/>
                          </a:solidFill>
                          <a:latin typeface="Calibri"/>
                        </a:rPr>
                        <a:t>32.1</a:t>
                      </a:r>
                    </a:p>
                  </a:txBody>
                  <a:tcPr marL="2249" marR="2249" marT="2249"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9.2</a:t>
                      </a:r>
                    </a:p>
                  </a:txBody>
                  <a:tcPr marL="2249" marR="2249" marT="2249"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31.2</a:t>
                      </a:r>
                    </a:p>
                  </a:txBody>
                  <a:tcPr marL="2249" marR="2249" marT="2249"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7.6</a:t>
                      </a:r>
                    </a:p>
                  </a:txBody>
                  <a:tcPr marL="2249" marR="2249" marT="2249"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29.5</a:t>
                      </a:r>
                    </a:p>
                  </a:txBody>
                  <a:tcPr marL="2249" marR="2249" marT="2249"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3.7</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71C27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NDR 50-65</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31.7</a:t>
                      </a:r>
                    </a:p>
                  </a:txBody>
                  <a:tcPr marL="2249" marR="2249" marT="2249"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11.8</a:t>
                      </a:r>
                    </a:p>
                  </a:txBody>
                  <a:tcPr marL="2249" marR="2249" marT="2249"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35.0</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15.0</a:t>
                      </a:r>
                    </a:p>
                  </a:txBody>
                  <a:tcPr marL="2249" marR="2249" marT="2249"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34.7</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7.9</a:t>
                      </a:r>
                    </a:p>
                  </a:txBody>
                  <a:tcPr marL="2249" marR="2249" marT="2249"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37.7</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9.4</a:t>
                      </a:r>
                    </a:p>
                  </a:txBody>
                  <a:tcPr marL="2249" marR="2249" marT="2249"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40.5</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39.3</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42.1</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42.5</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40.3</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38.5</a:t>
                      </a:r>
                    </a:p>
                  </a:txBody>
                  <a:tcPr marL="2249" marR="2249" marT="2249"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39.3</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36.1</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28.6</a:t>
                      </a:r>
                    </a:p>
                  </a:txBody>
                  <a:tcPr marL="2249" marR="2249" marT="2249"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33.6</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30.6</a:t>
                      </a:r>
                    </a:p>
                  </a:txBody>
                  <a:tcPr marL="2249" marR="2249" marT="2249"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33.9</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26.9</a:t>
                      </a:r>
                    </a:p>
                  </a:txBody>
                  <a:tcPr marL="2249" marR="2249" marT="2249"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30.1</a:t>
                      </a:r>
                    </a:p>
                  </a:txBody>
                  <a:tcPr marL="2249" marR="2249" marT="2249"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27.7</a:t>
                      </a:r>
                    </a:p>
                  </a:txBody>
                  <a:tcPr marL="2249" marR="2249" marT="2249"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32.2</a:t>
                      </a:r>
                    </a:p>
                  </a:txBody>
                  <a:tcPr marL="2249" marR="2249" marT="2249"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57.7</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11.1</a:t>
                      </a:r>
                    </a:p>
                  </a:txBody>
                  <a:tcPr marL="2249" marR="2249" marT="2249"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54.5</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10.4</a:t>
                      </a:r>
                    </a:p>
                  </a:txBody>
                  <a:tcPr marL="2249" marR="2249" marT="2249"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56.4</a:t>
                      </a:r>
                    </a:p>
                  </a:txBody>
                  <a:tcPr marL="2249" marR="2249" marT="2249"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6.9</a:t>
                      </a:r>
                    </a:p>
                  </a:txBody>
                  <a:tcPr marL="2249" marR="2249" marT="2249"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58.6</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7.3</a:t>
                      </a:r>
                    </a:p>
                  </a:txBody>
                  <a:tcPr marL="2249" marR="2249" marT="2249"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31.8</a:t>
                      </a:r>
                    </a:p>
                  </a:txBody>
                  <a:tcPr marL="2249" marR="2249" marT="2249"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9.3</a:t>
                      </a:r>
                    </a:p>
                  </a:txBody>
                  <a:tcPr marL="2249" marR="2249" marT="2249"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34.4</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35.0</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7.7</a:t>
                      </a:r>
                    </a:p>
                  </a:txBody>
                  <a:tcPr marL="2249" marR="2249" marT="2249"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30.0</a:t>
                      </a:r>
                    </a:p>
                  </a:txBody>
                  <a:tcPr marL="2249" marR="2249" marT="2249"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8.2</a:t>
                      </a:r>
                    </a:p>
                  </a:txBody>
                  <a:tcPr marL="2249" marR="2249" marT="2249"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38.2</a:t>
                      </a:r>
                    </a:p>
                  </a:txBody>
                  <a:tcPr marL="2249" marR="2249" marT="2249"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38.3</a:t>
                      </a:r>
                    </a:p>
                  </a:txBody>
                  <a:tcPr marL="2249" marR="2249" marT="2249"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39.6</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40.0</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36.6</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39.5</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34.0</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36.2</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28.3</a:t>
                      </a:r>
                    </a:p>
                  </a:txBody>
                  <a:tcPr marL="2249" marR="2249" marT="2249"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28.3</a:t>
                      </a:r>
                    </a:p>
                  </a:txBody>
                  <a:tcPr marL="2249" marR="2249" marT="2249"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32.0</a:t>
                      </a:r>
                    </a:p>
                  </a:txBody>
                  <a:tcPr marL="2249" marR="2249" marT="2249"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32.4</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29.7</a:t>
                      </a:r>
                    </a:p>
                  </a:txBody>
                  <a:tcPr marL="2249" marR="2249" marT="2249"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30.7</a:t>
                      </a:r>
                    </a:p>
                  </a:txBody>
                  <a:tcPr marL="2249" marR="2249" marT="2249"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28.3</a:t>
                      </a:r>
                    </a:p>
                  </a:txBody>
                  <a:tcPr marL="2249" marR="2249" marT="2249"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35.2</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58.7</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9.0</a:t>
                      </a:r>
                    </a:p>
                  </a:txBody>
                  <a:tcPr marL="2249" marR="2249" marT="2249"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55.4</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11.5</a:t>
                      </a:r>
                    </a:p>
                  </a:txBody>
                  <a:tcPr marL="2249" marR="2249" marT="2249"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54.7</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9.9</a:t>
                      </a:r>
                    </a:p>
                  </a:txBody>
                  <a:tcPr marL="2249" marR="2249" marT="2249"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52.2</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6.6</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7FC67C"/>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NDR 65-75</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51.4</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17.2</a:t>
                      </a:r>
                    </a:p>
                  </a:txBody>
                  <a:tcPr marL="2249" marR="2249" marT="2249"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54.4</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10.8</a:t>
                      </a:r>
                    </a:p>
                  </a:txBody>
                  <a:tcPr marL="2249" marR="2249" marT="2249"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52.7</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14.5</a:t>
                      </a:r>
                    </a:p>
                  </a:txBody>
                  <a:tcPr marL="2249" marR="2249" marT="2249"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54.6</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12.5</a:t>
                      </a:r>
                    </a:p>
                  </a:txBody>
                  <a:tcPr marL="2249" marR="2249" marT="2249"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54.5</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58.6</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51.8</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56.2</a:t>
                      </a:r>
                    </a:p>
                  </a:txBody>
                  <a:tcPr marL="2249" marR="2249" marT="2249"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49.8</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52.2</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52.9</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52.7</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46.5</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55.7</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46.5</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60.3</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47.3</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59.4</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49.8</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55.2</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60.7</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14.8</a:t>
                      </a:r>
                    </a:p>
                  </a:txBody>
                  <a:tcPr marL="2249" marR="2249" marT="2249"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56.3</a:t>
                      </a:r>
                    </a:p>
                  </a:txBody>
                  <a:tcPr marL="2249" marR="2249" marT="2249"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5.4</a:t>
                      </a:r>
                    </a:p>
                  </a:txBody>
                  <a:tcPr marL="2249" marR="2249" marT="2249"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59.2</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7.8</a:t>
                      </a:r>
                    </a:p>
                  </a:txBody>
                  <a:tcPr marL="2249" marR="2249" marT="2249"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57.4</a:t>
                      </a:r>
                    </a:p>
                  </a:txBody>
                  <a:tcPr marL="2249" marR="2249" marT="2249"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6.3</a:t>
                      </a:r>
                    </a:p>
                  </a:txBody>
                  <a:tcPr marL="2249" marR="2249" marT="2249" marB="0" anchor="b">
                    <a:lnL>
                      <a:noFill/>
                    </a:lnL>
                    <a:lnR>
                      <a:noFill/>
                    </a:lnR>
                    <a:lnT>
                      <a:noFill/>
                    </a:lnT>
                    <a:lnB>
                      <a:noFill/>
                    </a:lnB>
                    <a:solidFill>
                      <a:srgbClr val="7EC57C"/>
                    </a:solidFill>
                  </a:tcPr>
                </a:tc>
                <a:tc>
                  <a:txBody>
                    <a:bodyPr/>
                    <a:lstStyle/>
                    <a:p>
                      <a:pPr algn="r" fontAlgn="b"/>
                      <a:r>
                        <a:rPr lang="en-US" sz="300" b="0" i="0" u="none" strike="noStrike">
                          <a:solidFill>
                            <a:srgbClr val="000000"/>
                          </a:solidFill>
                          <a:latin typeface="Calibri"/>
                        </a:rPr>
                        <a:t>54.9</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17.6</a:t>
                      </a:r>
                    </a:p>
                  </a:txBody>
                  <a:tcPr marL="2249" marR="2249" marT="2249"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53.4</a:t>
                      </a:r>
                    </a:p>
                  </a:txBody>
                  <a:tcPr marL="2249" marR="2249" marT="2249"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13.5</a:t>
                      </a:r>
                    </a:p>
                  </a:txBody>
                  <a:tcPr marL="2249" marR="2249" marT="2249"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56.2</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13.9</a:t>
                      </a:r>
                    </a:p>
                  </a:txBody>
                  <a:tcPr marL="2249" marR="2249" marT="2249"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56.1</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12.6</a:t>
                      </a:r>
                    </a:p>
                  </a:txBody>
                  <a:tcPr marL="2249" marR="2249" marT="2249"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50.9</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58.5</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54.9</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57.2</a:t>
                      </a:r>
                    </a:p>
                  </a:txBody>
                  <a:tcPr marL="2249" marR="2249" marT="2249"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52.4</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56.8</a:t>
                      </a:r>
                    </a:p>
                  </a:txBody>
                  <a:tcPr marL="2249" marR="2249" marT="2249"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55.0</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52.0</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47.1</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58.3</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47.3</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62.3</a:t>
                      </a:r>
                    </a:p>
                  </a:txBody>
                  <a:tcPr marL="2249" marR="2249" marT="2249"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46.4</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59.6</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47.4</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56.2</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58.0</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16.9</a:t>
                      </a:r>
                    </a:p>
                  </a:txBody>
                  <a:tcPr marL="2249" marR="2249" marT="2249"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56.8</a:t>
                      </a:r>
                    </a:p>
                  </a:txBody>
                  <a:tcPr marL="2249" marR="2249" marT="2249"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5.4</a:t>
                      </a:r>
                    </a:p>
                  </a:txBody>
                  <a:tcPr marL="2249" marR="2249" marT="2249"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59.0</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5.8</a:t>
                      </a:r>
                    </a:p>
                  </a:txBody>
                  <a:tcPr marL="2249" marR="2249" marT="2249"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55.7</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7.4</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84C77C"/>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NDR 75+</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75.7</a:t>
                      </a:r>
                    </a:p>
                  </a:txBody>
                  <a:tcPr marL="2249" marR="2249" marT="2249"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3.3</a:t>
                      </a:r>
                    </a:p>
                  </a:txBody>
                  <a:tcPr marL="2249" marR="2249" marT="2249"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70.6</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6.0</a:t>
                      </a:r>
                    </a:p>
                  </a:txBody>
                  <a:tcPr marL="2249" marR="2249" marT="2249"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68.5</a:t>
                      </a:r>
                    </a:p>
                  </a:txBody>
                  <a:tcPr marL="2249" marR="2249" marT="2249"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6.9</a:t>
                      </a:r>
                    </a:p>
                  </a:txBody>
                  <a:tcPr marL="2249" marR="2249" marT="2249"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68.7</a:t>
                      </a:r>
                    </a:p>
                  </a:txBody>
                  <a:tcPr marL="2249" marR="2249" marT="2249"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17.2</a:t>
                      </a:r>
                    </a:p>
                  </a:txBody>
                  <a:tcPr marL="2249" marR="2249" marT="2249"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59.3</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55.0</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53.3</a:t>
                      </a:r>
                    </a:p>
                  </a:txBody>
                  <a:tcPr marL="2249" marR="2249" marT="2249"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53.0</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51.0</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54.5</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52.0</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50.8</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76.6</a:t>
                      </a:r>
                    </a:p>
                  </a:txBody>
                  <a:tcPr marL="2249" marR="2249" marT="2249"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76.7</a:t>
                      </a:r>
                    </a:p>
                  </a:txBody>
                  <a:tcPr marL="2249" marR="2249" marT="2249"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61.4</a:t>
                      </a:r>
                    </a:p>
                  </a:txBody>
                  <a:tcPr marL="2249" marR="2249" marT="2249"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77.4</a:t>
                      </a:r>
                    </a:p>
                  </a:txBody>
                  <a:tcPr marL="2249" marR="2249" marT="2249"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58.6</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70.6</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60.7</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73.7</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46.5</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37.8</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26.2</a:t>
                      </a:r>
                    </a:p>
                  </a:txBody>
                  <a:tcPr marL="2249" marR="2249" marT="2249"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38.0</a:t>
                      </a:r>
                    </a:p>
                  </a:txBody>
                  <a:tcPr marL="2249" marR="2249" marT="2249"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20.8</a:t>
                      </a:r>
                    </a:p>
                  </a:txBody>
                  <a:tcPr marL="2249" marR="2249" marT="2249"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36.1</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31.3</a:t>
                      </a:r>
                    </a:p>
                  </a:txBody>
                  <a:tcPr marL="2249" marR="2249" marT="2249"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39.7</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78.1</a:t>
                      </a:r>
                    </a:p>
                  </a:txBody>
                  <a:tcPr marL="2249" marR="2249" marT="2249"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9.6</a:t>
                      </a:r>
                    </a:p>
                  </a:txBody>
                  <a:tcPr marL="2249" marR="2249" marT="2249"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67.5</a:t>
                      </a:r>
                    </a:p>
                  </a:txBody>
                  <a:tcPr marL="2249" marR="2249" marT="2249"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7.6</a:t>
                      </a:r>
                    </a:p>
                  </a:txBody>
                  <a:tcPr marL="2249" marR="2249" marT="2249"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62.3</a:t>
                      </a:r>
                    </a:p>
                  </a:txBody>
                  <a:tcPr marL="2249" marR="2249" marT="2249"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8.3</a:t>
                      </a:r>
                    </a:p>
                  </a:txBody>
                  <a:tcPr marL="2249" marR="2249" marT="2249"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72.3</a:t>
                      </a:r>
                    </a:p>
                  </a:txBody>
                  <a:tcPr marL="2249" marR="2249" marT="2249"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17.7</a:t>
                      </a:r>
                    </a:p>
                  </a:txBody>
                  <a:tcPr marL="2249" marR="2249" marT="2249"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63.1</a:t>
                      </a:r>
                    </a:p>
                  </a:txBody>
                  <a:tcPr marL="2249" marR="2249" marT="2249"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51.4</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44.9</a:t>
                      </a:r>
                    </a:p>
                  </a:txBody>
                  <a:tcPr marL="2249" marR="2249" marT="2249"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53.8</a:t>
                      </a:r>
                    </a:p>
                  </a:txBody>
                  <a:tcPr marL="2249" marR="2249" marT="2249"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48.9</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53.0</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51.3</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55.4</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73.6</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72.8</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63.4</a:t>
                      </a:r>
                    </a:p>
                  </a:txBody>
                  <a:tcPr marL="2249" marR="2249" marT="2249"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67.7</a:t>
                      </a:r>
                    </a:p>
                  </a:txBody>
                  <a:tcPr marL="2249" marR="2249" marT="2249"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56.4</a:t>
                      </a:r>
                    </a:p>
                  </a:txBody>
                  <a:tcPr marL="2249" marR="2249" marT="2249"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71.6</a:t>
                      </a:r>
                    </a:p>
                  </a:txBody>
                  <a:tcPr marL="2249" marR="2249" marT="2249"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63.3</a:t>
                      </a:r>
                    </a:p>
                  </a:txBody>
                  <a:tcPr marL="2249" marR="2249" marT="2249"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71.9</a:t>
                      </a:r>
                    </a:p>
                  </a:txBody>
                  <a:tcPr marL="2249" marR="2249" marT="2249"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47.7</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38.5</a:t>
                      </a:r>
                    </a:p>
                  </a:txBody>
                  <a:tcPr marL="2249" marR="2249" marT="2249"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25.4</a:t>
                      </a:r>
                    </a:p>
                  </a:txBody>
                  <a:tcPr marL="2249" marR="2249" marT="2249"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41.4</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21.9</a:t>
                      </a:r>
                    </a:p>
                  </a:txBody>
                  <a:tcPr marL="2249" marR="2249" marT="2249"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40.3</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31.3</a:t>
                      </a:r>
                    </a:p>
                  </a:txBody>
                  <a:tcPr marL="2249" marR="2249" marT="2249"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40.8</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FE483"/>
                    </a:solidFill>
                  </a:tcPr>
                </a:tc>
              </a:tr>
              <a:tr h="47229">
                <a:tc vMerge="1">
                  <a:txBody>
                    <a:bodyPr/>
                    <a:lstStyle/>
                    <a:p>
                      <a:endParaRPr lang="en-US"/>
                    </a:p>
                  </a:txBody>
                  <a:tcPr/>
                </a:tc>
                <a:tc>
                  <a:txBody>
                    <a:bodyPr/>
                    <a:lstStyle/>
                    <a:p>
                      <a:pPr algn="l" fontAlgn="b"/>
                      <a:r>
                        <a:rPr lang="en-US" sz="300" b="0" i="0" u="none" strike="noStrike">
                          <a:solidFill>
                            <a:srgbClr val="000000"/>
                          </a:solidFill>
                          <a:latin typeface="Calibri"/>
                        </a:rPr>
                        <a:t>NDR Total</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300" b="0" i="0" u="none" strike="noStrike">
                          <a:solidFill>
                            <a:srgbClr val="000000"/>
                          </a:solidFill>
                          <a:latin typeface="Calibri"/>
                        </a:rPr>
                        <a:t>41.7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300" b="0" i="0" u="none" strike="noStrike">
                          <a:solidFill>
                            <a:srgbClr val="000000"/>
                          </a:solidFill>
                          <a:latin typeface="Calibri"/>
                        </a:rPr>
                        <a:t>14.3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A6D17E"/>
                    </a:solidFill>
                  </a:tcPr>
                </a:tc>
                <a:tc>
                  <a:txBody>
                    <a:bodyPr/>
                    <a:lstStyle/>
                    <a:p>
                      <a:pPr algn="r" fontAlgn="b"/>
                      <a:r>
                        <a:rPr lang="en-US" sz="300" b="0" i="0" u="none" strike="noStrike">
                          <a:solidFill>
                            <a:srgbClr val="000000"/>
                          </a:solidFill>
                          <a:latin typeface="Calibri"/>
                        </a:rPr>
                        <a:t>42.6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300" b="0" i="0" u="none" strike="noStrike">
                          <a:solidFill>
                            <a:srgbClr val="000000"/>
                          </a:solidFill>
                          <a:latin typeface="Calibri"/>
                        </a:rPr>
                        <a:t>9.7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FCA7D"/>
                    </a:solidFill>
                  </a:tcPr>
                </a:tc>
                <a:tc>
                  <a:txBody>
                    <a:bodyPr/>
                    <a:lstStyle/>
                    <a:p>
                      <a:pPr algn="r" fontAlgn="b"/>
                      <a:r>
                        <a:rPr lang="en-US" sz="300" b="0" i="0" u="none" strike="noStrike">
                          <a:solidFill>
                            <a:srgbClr val="000000"/>
                          </a:solidFill>
                          <a:latin typeface="Calibri"/>
                        </a:rPr>
                        <a:t>42.5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300" b="0" i="0" u="none" strike="noStrike">
                          <a:solidFill>
                            <a:srgbClr val="000000"/>
                          </a:solidFill>
                          <a:latin typeface="Calibri"/>
                        </a:rPr>
                        <a:t>10.6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3CC7D"/>
                    </a:solidFill>
                  </a:tcPr>
                </a:tc>
                <a:tc>
                  <a:txBody>
                    <a:bodyPr/>
                    <a:lstStyle/>
                    <a:p>
                      <a:pPr algn="r" fontAlgn="b"/>
                      <a:r>
                        <a:rPr lang="en-US" sz="300" b="0" i="0" u="none" strike="noStrike">
                          <a:solidFill>
                            <a:srgbClr val="000000"/>
                          </a:solidFill>
                          <a:latin typeface="Calibri"/>
                        </a:rPr>
                        <a:t>45.4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7.1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2C77C"/>
                    </a:solidFill>
                  </a:tcPr>
                </a:tc>
                <a:tc>
                  <a:txBody>
                    <a:bodyPr/>
                    <a:lstStyle/>
                    <a:p>
                      <a:pPr algn="r" fontAlgn="b"/>
                      <a:r>
                        <a:rPr lang="en-US" sz="300" b="0" i="0" u="none" strike="noStrike">
                          <a:solidFill>
                            <a:srgbClr val="000000"/>
                          </a:solidFill>
                          <a:latin typeface="Calibri"/>
                        </a:rPr>
                        <a:t>44.4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300" b="0" i="0" u="none" strike="noStrike">
                          <a:solidFill>
                            <a:srgbClr val="000000"/>
                          </a:solidFill>
                          <a:latin typeface="Calibri"/>
                        </a:rPr>
                        <a:t>48.2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E82"/>
                    </a:solidFill>
                  </a:tcPr>
                </a:tc>
                <a:tc>
                  <a:txBody>
                    <a:bodyPr/>
                    <a:lstStyle/>
                    <a:p>
                      <a:pPr algn="r" fontAlgn="b"/>
                      <a:r>
                        <a:rPr lang="en-US" sz="300" b="0" i="0" u="none" strike="noStrike">
                          <a:solidFill>
                            <a:srgbClr val="000000"/>
                          </a:solidFill>
                          <a:latin typeface="Calibri"/>
                        </a:rPr>
                        <a:t>43.1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42.3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300" b="0" i="0" u="none" strike="noStrike">
                          <a:solidFill>
                            <a:srgbClr val="000000"/>
                          </a:solidFill>
                          <a:latin typeface="Calibri"/>
                        </a:rPr>
                        <a:t>38.4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683"/>
                    </a:solidFill>
                  </a:tcPr>
                </a:tc>
                <a:tc>
                  <a:txBody>
                    <a:bodyPr/>
                    <a:lstStyle/>
                    <a:p>
                      <a:pPr algn="r" fontAlgn="b"/>
                      <a:r>
                        <a:rPr lang="en-US" sz="300" b="0" i="0" u="none" strike="noStrike">
                          <a:solidFill>
                            <a:srgbClr val="000000"/>
                          </a:solidFill>
                          <a:latin typeface="Calibri"/>
                        </a:rPr>
                        <a:t>41.7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300" b="0" i="0" u="none" strike="noStrike">
                          <a:solidFill>
                            <a:srgbClr val="000000"/>
                          </a:solidFill>
                          <a:latin typeface="Calibri"/>
                        </a:rPr>
                        <a:t>43.8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3"/>
                    </a:solidFill>
                  </a:tcPr>
                </a:tc>
                <a:tc>
                  <a:txBody>
                    <a:bodyPr/>
                    <a:lstStyle/>
                    <a:p>
                      <a:pPr algn="r" fontAlgn="b"/>
                      <a:r>
                        <a:rPr lang="en-US" sz="300" b="0" i="0" u="none" strike="noStrike">
                          <a:solidFill>
                            <a:srgbClr val="000000"/>
                          </a:solidFill>
                          <a:latin typeface="Calibri"/>
                        </a:rPr>
                        <a:t>44.3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300" b="0" i="0" u="none" strike="noStrike">
                          <a:solidFill>
                            <a:srgbClr val="000000"/>
                          </a:solidFill>
                          <a:latin typeface="Calibri"/>
                        </a:rPr>
                        <a:t>35.0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41.4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300" b="0" i="0" u="none" strike="noStrike">
                          <a:solidFill>
                            <a:srgbClr val="000000"/>
                          </a:solidFill>
                          <a:latin typeface="Calibri"/>
                        </a:rPr>
                        <a:t>34.0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300" b="0" i="0" u="none" strike="noStrike">
                          <a:solidFill>
                            <a:srgbClr val="000000"/>
                          </a:solidFill>
                          <a:latin typeface="Calibri"/>
                        </a:rPr>
                        <a:t>40.2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300" b="0" i="0" u="none" strike="noStrike">
                          <a:solidFill>
                            <a:srgbClr val="000000"/>
                          </a:solidFill>
                          <a:latin typeface="Calibri"/>
                        </a:rPr>
                        <a:t>34.7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46.8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F82"/>
                    </a:solidFill>
                  </a:tcPr>
                </a:tc>
                <a:tc>
                  <a:txBody>
                    <a:bodyPr/>
                    <a:lstStyle/>
                    <a:p>
                      <a:pPr algn="r" fontAlgn="b"/>
                      <a:r>
                        <a:rPr lang="en-US" sz="300" b="0" i="0" u="none" strike="noStrike">
                          <a:solidFill>
                            <a:srgbClr val="000000"/>
                          </a:solidFill>
                          <a:latin typeface="Calibri"/>
                        </a:rPr>
                        <a:t>32.4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300" b="0" i="0" u="none" strike="noStrike">
                          <a:solidFill>
                            <a:srgbClr val="000000"/>
                          </a:solidFill>
                          <a:latin typeface="Calibri"/>
                        </a:rPr>
                        <a:t>44.7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300" b="0" i="0" u="none" strike="noStrike">
                          <a:solidFill>
                            <a:srgbClr val="000000"/>
                          </a:solidFill>
                          <a:latin typeface="Calibri"/>
                        </a:rPr>
                        <a:t>48.1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E82"/>
                    </a:solidFill>
                  </a:tcPr>
                </a:tc>
                <a:tc>
                  <a:txBody>
                    <a:bodyPr/>
                    <a:lstStyle/>
                    <a:p>
                      <a:pPr algn="r" fontAlgn="b"/>
                      <a:r>
                        <a:rPr lang="en-US" sz="300" b="0" i="0" u="none" strike="noStrike">
                          <a:solidFill>
                            <a:srgbClr val="000000"/>
                          </a:solidFill>
                          <a:latin typeface="Calibri"/>
                        </a:rPr>
                        <a:t>12.7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ECF7E"/>
                    </a:solidFill>
                  </a:tcPr>
                </a:tc>
                <a:tc>
                  <a:txBody>
                    <a:bodyPr/>
                    <a:lstStyle/>
                    <a:p>
                      <a:pPr algn="r" fontAlgn="b"/>
                      <a:r>
                        <a:rPr lang="en-US" sz="300" b="0" i="0" u="none" strike="noStrike">
                          <a:solidFill>
                            <a:srgbClr val="000000"/>
                          </a:solidFill>
                          <a:latin typeface="Calibri"/>
                        </a:rPr>
                        <a:t>48.9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300" b="0" i="0" u="none" strike="noStrike">
                          <a:solidFill>
                            <a:srgbClr val="000000"/>
                          </a:solidFill>
                          <a:latin typeface="Calibri"/>
                        </a:rPr>
                        <a:t>9.1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CC97D"/>
                    </a:solidFill>
                  </a:tcPr>
                </a:tc>
                <a:tc>
                  <a:txBody>
                    <a:bodyPr/>
                    <a:lstStyle/>
                    <a:p>
                      <a:pPr algn="r" fontAlgn="b"/>
                      <a:r>
                        <a:rPr lang="en-US" sz="300" b="0" i="0" u="none" strike="noStrike">
                          <a:solidFill>
                            <a:srgbClr val="000000"/>
                          </a:solidFill>
                          <a:latin typeface="Calibri"/>
                        </a:rPr>
                        <a:t>49.6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C82"/>
                    </a:solidFill>
                  </a:tcPr>
                </a:tc>
                <a:tc>
                  <a:txBody>
                    <a:bodyPr/>
                    <a:lstStyle/>
                    <a:p>
                      <a:pPr algn="r" fontAlgn="b"/>
                      <a:r>
                        <a:rPr lang="en-US" sz="300" b="0" i="0" u="none" strike="noStrike">
                          <a:solidFill>
                            <a:srgbClr val="000000"/>
                          </a:solidFill>
                          <a:latin typeface="Calibri"/>
                        </a:rPr>
                        <a:t>8.0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6C87D"/>
                    </a:solidFill>
                  </a:tcPr>
                </a:tc>
                <a:tc>
                  <a:txBody>
                    <a:bodyPr/>
                    <a:lstStyle/>
                    <a:p>
                      <a:pPr algn="r" fontAlgn="b"/>
                      <a:r>
                        <a:rPr lang="en-US" sz="300" b="0" i="0" u="none" strike="noStrike">
                          <a:solidFill>
                            <a:srgbClr val="000000"/>
                          </a:solidFill>
                          <a:latin typeface="Calibri"/>
                        </a:rPr>
                        <a:t>48.2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E82"/>
                    </a:solidFill>
                  </a:tcPr>
                </a:tc>
                <a:tc>
                  <a:txBody>
                    <a:bodyPr/>
                    <a:lstStyle/>
                    <a:p>
                      <a:pPr algn="r" fontAlgn="b"/>
                      <a:r>
                        <a:rPr lang="en-US" sz="300" b="0" i="0" u="none" strike="noStrike">
                          <a:solidFill>
                            <a:srgbClr val="000000"/>
                          </a:solidFill>
                          <a:latin typeface="Calibri"/>
                        </a:rPr>
                        <a:t>7.2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3C77C"/>
                    </a:solidFill>
                  </a:tcPr>
                </a:tc>
                <a:tc>
                  <a:txBody>
                    <a:bodyPr/>
                    <a:lstStyle/>
                    <a:p>
                      <a:pPr algn="r" fontAlgn="b"/>
                      <a:r>
                        <a:rPr lang="en-US" sz="300" b="0" i="0" u="none" strike="noStrike">
                          <a:solidFill>
                            <a:srgbClr val="000000"/>
                          </a:solidFill>
                          <a:latin typeface="Calibri"/>
                        </a:rPr>
                        <a:t>39.8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300" b="0" i="0" u="none" strike="noStrike">
                          <a:solidFill>
                            <a:srgbClr val="000000"/>
                          </a:solidFill>
                          <a:latin typeface="Calibri"/>
                        </a:rPr>
                        <a:t>12.3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CCE7E"/>
                    </a:solidFill>
                  </a:tcPr>
                </a:tc>
                <a:tc>
                  <a:txBody>
                    <a:bodyPr/>
                    <a:lstStyle/>
                    <a:p>
                      <a:pPr algn="r" fontAlgn="b"/>
                      <a:r>
                        <a:rPr lang="en-US" sz="300" b="0" i="0" u="none" strike="noStrike">
                          <a:solidFill>
                            <a:srgbClr val="000000"/>
                          </a:solidFill>
                          <a:latin typeface="Calibri"/>
                        </a:rPr>
                        <a:t>40.8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300" b="0" i="0" u="none" strike="noStrike">
                          <a:solidFill>
                            <a:srgbClr val="000000"/>
                          </a:solidFill>
                          <a:latin typeface="Calibri"/>
                        </a:rPr>
                        <a:t>10.4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3CB7D"/>
                    </a:solidFill>
                  </a:tcPr>
                </a:tc>
                <a:tc>
                  <a:txBody>
                    <a:bodyPr/>
                    <a:lstStyle/>
                    <a:p>
                      <a:pPr algn="r" fontAlgn="b"/>
                      <a:r>
                        <a:rPr lang="en-US" sz="300" b="0" i="0" u="none" strike="noStrike">
                          <a:solidFill>
                            <a:srgbClr val="000000"/>
                          </a:solidFill>
                          <a:latin typeface="Calibri"/>
                        </a:rPr>
                        <a:t>43.6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7.4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3C77C"/>
                    </a:solidFill>
                  </a:tcPr>
                </a:tc>
                <a:tc>
                  <a:txBody>
                    <a:bodyPr/>
                    <a:lstStyle/>
                    <a:p>
                      <a:pPr algn="r" fontAlgn="b"/>
                      <a:r>
                        <a:rPr lang="en-US" sz="300" b="0" i="0" u="none" strike="noStrike">
                          <a:solidFill>
                            <a:srgbClr val="000000"/>
                          </a:solidFill>
                          <a:latin typeface="Calibri"/>
                        </a:rPr>
                        <a:t>41.1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300" b="0" i="0" u="none" strike="noStrike">
                          <a:solidFill>
                            <a:srgbClr val="000000"/>
                          </a:solidFill>
                          <a:latin typeface="Calibri"/>
                        </a:rPr>
                        <a:t>12.2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BCE7E"/>
                    </a:solidFill>
                  </a:tcPr>
                </a:tc>
                <a:tc>
                  <a:txBody>
                    <a:bodyPr/>
                    <a:lstStyle/>
                    <a:p>
                      <a:pPr algn="r" fontAlgn="b"/>
                      <a:r>
                        <a:rPr lang="en-US" sz="300" b="0" i="0" u="none" strike="noStrike">
                          <a:solidFill>
                            <a:srgbClr val="000000"/>
                          </a:solidFill>
                          <a:latin typeface="Calibri"/>
                        </a:rPr>
                        <a:t>45.0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45.0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39.6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300" b="0" i="0" u="none" strike="noStrike">
                          <a:solidFill>
                            <a:srgbClr val="000000"/>
                          </a:solidFill>
                          <a:latin typeface="Calibri"/>
                        </a:rPr>
                        <a:t>50.0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C82"/>
                    </a:solidFill>
                  </a:tcPr>
                </a:tc>
                <a:tc>
                  <a:txBody>
                    <a:bodyPr/>
                    <a:lstStyle/>
                    <a:p>
                      <a:pPr algn="r" fontAlgn="b"/>
                      <a:r>
                        <a:rPr lang="en-US" sz="300" b="0" i="0" u="none" strike="noStrike">
                          <a:solidFill>
                            <a:srgbClr val="000000"/>
                          </a:solidFill>
                          <a:latin typeface="Calibri"/>
                        </a:rPr>
                        <a:t>41.7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300" b="0" i="0" u="none" strike="noStrike">
                          <a:solidFill>
                            <a:srgbClr val="000000"/>
                          </a:solidFill>
                          <a:latin typeface="Calibri"/>
                        </a:rPr>
                        <a:t>44.5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300" b="0" i="0" u="none" strike="noStrike">
                          <a:solidFill>
                            <a:srgbClr val="000000"/>
                          </a:solidFill>
                          <a:latin typeface="Calibri"/>
                        </a:rPr>
                        <a:t>45.7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45.6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35.3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41.6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300" b="0" i="0" u="none" strike="noStrike">
                          <a:solidFill>
                            <a:srgbClr val="000000"/>
                          </a:solidFill>
                          <a:latin typeface="Calibri"/>
                        </a:rPr>
                        <a:t>36.9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43.7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36.0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40.5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300" b="0" i="0" u="none" strike="noStrike">
                          <a:solidFill>
                            <a:srgbClr val="000000"/>
                          </a:solidFill>
                          <a:latin typeface="Calibri"/>
                        </a:rPr>
                        <a:t>36.2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46.3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F82"/>
                    </a:solidFill>
                  </a:tcPr>
                </a:tc>
                <a:tc>
                  <a:txBody>
                    <a:bodyPr/>
                    <a:lstStyle/>
                    <a:p>
                      <a:pPr algn="r" fontAlgn="b"/>
                      <a:r>
                        <a:rPr lang="en-US" sz="300" b="0" i="0" u="none" strike="noStrike">
                          <a:solidFill>
                            <a:srgbClr val="000000"/>
                          </a:solidFill>
                          <a:latin typeface="Calibri"/>
                        </a:rPr>
                        <a:t>49.3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300" b="0" i="0" u="none" strike="noStrike">
                          <a:solidFill>
                            <a:srgbClr val="000000"/>
                          </a:solidFill>
                          <a:latin typeface="Calibri"/>
                        </a:rPr>
                        <a:t>12.9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FCF7E"/>
                    </a:solidFill>
                  </a:tcPr>
                </a:tc>
                <a:tc>
                  <a:txBody>
                    <a:bodyPr/>
                    <a:lstStyle/>
                    <a:p>
                      <a:pPr algn="r" fontAlgn="b"/>
                      <a:r>
                        <a:rPr lang="en-US" sz="300" b="0" i="0" u="none" strike="noStrike">
                          <a:solidFill>
                            <a:srgbClr val="000000"/>
                          </a:solidFill>
                          <a:latin typeface="Calibri"/>
                        </a:rPr>
                        <a:t>52.2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A81"/>
                    </a:solidFill>
                  </a:tcPr>
                </a:tc>
                <a:tc>
                  <a:txBody>
                    <a:bodyPr/>
                    <a:lstStyle/>
                    <a:p>
                      <a:pPr algn="r" fontAlgn="b"/>
                      <a:r>
                        <a:rPr lang="en-US" sz="300" b="0" i="0" u="none" strike="noStrike">
                          <a:solidFill>
                            <a:srgbClr val="000000"/>
                          </a:solidFill>
                          <a:latin typeface="Calibri"/>
                        </a:rPr>
                        <a:t>7.7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5C77C"/>
                    </a:solidFill>
                  </a:tcPr>
                </a:tc>
                <a:tc>
                  <a:txBody>
                    <a:bodyPr/>
                    <a:lstStyle/>
                    <a:p>
                      <a:pPr algn="r" fontAlgn="b"/>
                      <a:r>
                        <a:rPr lang="en-US" sz="300" b="0" i="0" u="none" strike="noStrike">
                          <a:solidFill>
                            <a:srgbClr val="000000"/>
                          </a:solidFill>
                          <a:latin typeface="Calibri"/>
                        </a:rPr>
                        <a:t>47.8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E82"/>
                    </a:solidFill>
                  </a:tcPr>
                </a:tc>
                <a:tc>
                  <a:txBody>
                    <a:bodyPr/>
                    <a:lstStyle/>
                    <a:p>
                      <a:pPr algn="r" fontAlgn="b"/>
                      <a:r>
                        <a:rPr lang="en-US" sz="300" b="0" i="0" u="none" strike="noStrike">
                          <a:solidFill>
                            <a:srgbClr val="000000"/>
                          </a:solidFill>
                          <a:latin typeface="Calibri"/>
                        </a:rPr>
                        <a:t>7.2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3C77C"/>
                    </a:solidFill>
                  </a:tcPr>
                </a:tc>
                <a:tc>
                  <a:txBody>
                    <a:bodyPr/>
                    <a:lstStyle/>
                    <a:p>
                      <a:pPr algn="r" fontAlgn="b"/>
                      <a:r>
                        <a:rPr lang="en-US" sz="300" b="0" i="0" u="none" strike="noStrike">
                          <a:solidFill>
                            <a:srgbClr val="000000"/>
                          </a:solidFill>
                          <a:latin typeface="Calibri"/>
                        </a:rPr>
                        <a:t>49.9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C82"/>
                    </a:solidFill>
                  </a:tcPr>
                </a:tc>
                <a:tc>
                  <a:txBody>
                    <a:bodyPr/>
                    <a:lstStyle/>
                    <a:p>
                      <a:pPr algn="r" fontAlgn="b"/>
                      <a:r>
                        <a:rPr lang="en-US" sz="300" b="0" i="0" u="none" strike="noStrike">
                          <a:solidFill>
                            <a:srgbClr val="000000"/>
                          </a:solidFill>
                          <a:latin typeface="Calibri"/>
                        </a:rPr>
                        <a:t>8.6</a:t>
                      </a:r>
                    </a:p>
                  </a:txBody>
                  <a:tcPr marL="2249" marR="2249" marT="2249"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9C97D"/>
                    </a:solidFill>
                  </a:tcPr>
                </a:tc>
              </a:tr>
              <a:tr h="44980">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r>
              <a:tr h="44980">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r>
              <a:tr h="44980">
                <a:tc>
                  <a:txBody>
                    <a:bodyPr/>
                    <a:lstStyle/>
                    <a:p>
                      <a:pPr algn="l" fontAlgn="b"/>
                      <a:endParaRPr lang="en-US" sz="300" b="0" i="0" u="none" strike="noStrike" dirty="0">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r>
              <a:tr h="270780">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gridSpan="9">
                  <a:txBody>
                    <a:bodyPr/>
                    <a:lstStyle/>
                    <a:p>
                      <a:pPr algn="l" fontAlgn="b"/>
                      <a:r>
                        <a:rPr lang="en-US" sz="900" b="1" i="0" u="none" strike="noStrike" dirty="0">
                          <a:solidFill>
                            <a:srgbClr val="000000"/>
                          </a:solidFill>
                          <a:latin typeface="Calibri"/>
                        </a:rPr>
                        <a:t>OVERALL MODEL RANKING RESULTS</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r>
              <a:tr h="44980">
                <a:tc rowSpan="10">
                  <a:txBody>
                    <a:bodyPr/>
                    <a:lstStyle/>
                    <a:p>
                      <a:pPr algn="ctr" fontAlgn="ctr"/>
                      <a:r>
                        <a:rPr lang="en-US" sz="500" b="1" i="0" u="none" strike="noStrike">
                          <a:solidFill>
                            <a:srgbClr val="000000"/>
                          </a:solidFill>
                          <a:latin typeface="Calibri"/>
                        </a:rPr>
                        <a:t>Model Characteristics</a:t>
                      </a:r>
                    </a:p>
                  </a:txBody>
                  <a:tcPr marL="2249" marR="2249" marT="224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latin typeface="Calibri"/>
                        </a:rPr>
                        <a:t>Method_A1c</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dirty="0">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A8AC6"/>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Method_BMI</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5A8AC6"/>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Method_BP</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5A8AC6"/>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Method_Lipids</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5A8AC6"/>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Method_Smoke</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dirty="0">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5A8AC6"/>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Method_MI</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Method_Stroke</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Method_DeathCHD</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Method_DeathStroke</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7229">
                <a:tc vMerge="1">
                  <a:txBody>
                    <a:bodyPr/>
                    <a:lstStyle/>
                    <a:p>
                      <a:endParaRPr lang="en-US"/>
                    </a:p>
                  </a:txBody>
                  <a:tcPr/>
                </a:tc>
                <a:tc>
                  <a:txBody>
                    <a:bodyPr/>
                    <a:lstStyle/>
                    <a:p>
                      <a:pPr algn="l" fontAlgn="b"/>
                      <a:r>
                        <a:rPr lang="en-US" sz="300" b="0" i="0" u="none" strike="noStrike">
                          <a:solidFill>
                            <a:srgbClr val="000000"/>
                          </a:solidFill>
                          <a:latin typeface="Calibri"/>
                        </a:rPr>
                        <a:t>Method_TimeImprove</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A8AC6"/>
                    </a:solidFill>
                  </a:tcPr>
                </a:tc>
              </a:tr>
              <a:tr h="87710">
                <a:tc>
                  <a:txBody>
                    <a:bodyPr/>
                    <a:lstStyle/>
                    <a:p>
                      <a:pPr algn="ctr" fontAlgn="ctr"/>
                      <a:r>
                        <a:rPr lang="en-US" sz="500" b="1" i="0" u="none" strike="noStrike" dirty="0">
                          <a:solidFill>
                            <a:srgbClr val="000000"/>
                          </a:solidFill>
                          <a:latin typeface="Calibri"/>
                        </a:rPr>
                        <a:t>Sorted</a:t>
                      </a:r>
                    </a:p>
                  </a:txBody>
                  <a:tcPr marL="2249" marR="2249" marT="224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latin typeface="Calibri"/>
                        </a:rPr>
                        <a:t>Weighted Mean</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300" b="0" i="0" u="none" strike="noStrike">
                          <a:solidFill>
                            <a:srgbClr val="000000"/>
                          </a:solidFill>
                          <a:latin typeface="Calibri"/>
                        </a:rPr>
                        <a:t>19.384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300" b="0" i="0" u="none" strike="noStrike">
                          <a:solidFill>
                            <a:srgbClr val="000000"/>
                          </a:solidFill>
                          <a:latin typeface="Calibri"/>
                        </a:rPr>
                        <a:t>20.191</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7BF7B"/>
                    </a:solidFill>
                  </a:tcPr>
                </a:tc>
                <a:tc>
                  <a:txBody>
                    <a:bodyPr/>
                    <a:lstStyle/>
                    <a:p>
                      <a:pPr algn="r" fontAlgn="b"/>
                      <a:r>
                        <a:rPr lang="en-US" sz="300" b="0" i="0" u="none" strike="noStrike" dirty="0">
                          <a:solidFill>
                            <a:srgbClr val="000000"/>
                          </a:solidFill>
                          <a:latin typeface="Calibri"/>
                        </a:rPr>
                        <a:t>21.622</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EC17B"/>
                    </a:solidFill>
                  </a:tcPr>
                </a:tc>
                <a:tc>
                  <a:txBody>
                    <a:bodyPr/>
                    <a:lstStyle/>
                    <a:p>
                      <a:pPr algn="r" fontAlgn="b"/>
                      <a:r>
                        <a:rPr lang="en-US" sz="300" b="0" i="0" u="none" strike="noStrike">
                          <a:solidFill>
                            <a:srgbClr val="000000"/>
                          </a:solidFill>
                          <a:latin typeface="Calibri"/>
                        </a:rPr>
                        <a:t>22.664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3C27B"/>
                    </a:solidFill>
                  </a:tcPr>
                </a:tc>
                <a:tc>
                  <a:txBody>
                    <a:bodyPr/>
                    <a:lstStyle/>
                    <a:p>
                      <a:pPr algn="r" fontAlgn="b"/>
                      <a:r>
                        <a:rPr lang="en-US" sz="300" b="0" i="0" u="none" strike="noStrike">
                          <a:solidFill>
                            <a:srgbClr val="000000"/>
                          </a:solidFill>
                          <a:latin typeface="Calibri"/>
                        </a:rPr>
                        <a:t>22.814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4C37C"/>
                    </a:solidFill>
                  </a:tcPr>
                </a:tc>
                <a:tc>
                  <a:txBody>
                    <a:bodyPr/>
                    <a:lstStyle/>
                    <a:p>
                      <a:pPr algn="r" fontAlgn="b"/>
                      <a:r>
                        <a:rPr lang="en-US" sz="300" b="0" i="0" u="none" strike="noStrike">
                          <a:solidFill>
                            <a:srgbClr val="000000"/>
                          </a:solidFill>
                          <a:latin typeface="Calibri"/>
                        </a:rPr>
                        <a:t>22.919</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C37C"/>
                    </a:solidFill>
                  </a:tcPr>
                </a:tc>
                <a:tc>
                  <a:txBody>
                    <a:bodyPr/>
                    <a:lstStyle/>
                    <a:p>
                      <a:pPr algn="r" fontAlgn="b"/>
                      <a:r>
                        <a:rPr lang="en-US" sz="300" b="0" i="0" u="none" strike="noStrike" dirty="0">
                          <a:solidFill>
                            <a:srgbClr val="000000"/>
                          </a:solidFill>
                          <a:latin typeface="Calibri"/>
                        </a:rPr>
                        <a:t>23.265</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C37C"/>
                    </a:solidFill>
                  </a:tcPr>
                </a:tc>
                <a:tc>
                  <a:txBody>
                    <a:bodyPr/>
                    <a:lstStyle/>
                    <a:p>
                      <a:pPr algn="r" fontAlgn="b"/>
                      <a:r>
                        <a:rPr lang="en-US" sz="300" b="0" i="0" u="none" strike="noStrike" dirty="0">
                          <a:solidFill>
                            <a:srgbClr val="000000"/>
                          </a:solidFill>
                          <a:latin typeface="Calibri"/>
                        </a:rPr>
                        <a:t>23.301</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C37C"/>
                    </a:solidFill>
                  </a:tcPr>
                </a:tc>
                <a:tc>
                  <a:txBody>
                    <a:bodyPr/>
                    <a:lstStyle/>
                    <a:p>
                      <a:pPr algn="r" fontAlgn="b"/>
                      <a:r>
                        <a:rPr lang="en-US" sz="300" b="0" i="0" u="none" strike="noStrike">
                          <a:solidFill>
                            <a:srgbClr val="000000"/>
                          </a:solidFill>
                          <a:latin typeface="Calibri"/>
                        </a:rPr>
                        <a:t>23.841</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AC47C"/>
                    </a:solidFill>
                  </a:tcPr>
                </a:tc>
                <a:tc>
                  <a:txBody>
                    <a:bodyPr/>
                    <a:lstStyle/>
                    <a:p>
                      <a:pPr algn="r" fontAlgn="b"/>
                      <a:r>
                        <a:rPr lang="en-US" sz="300" b="0" i="0" u="none" strike="noStrike">
                          <a:solidFill>
                            <a:srgbClr val="000000"/>
                          </a:solidFill>
                          <a:latin typeface="Calibri"/>
                        </a:rPr>
                        <a:t>23.92</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AC47C"/>
                    </a:solidFill>
                  </a:tcPr>
                </a:tc>
                <a:tc>
                  <a:txBody>
                    <a:bodyPr/>
                    <a:lstStyle/>
                    <a:p>
                      <a:pPr algn="r" fontAlgn="b"/>
                      <a:r>
                        <a:rPr lang="en-US" sz="300" b="0" i="0" u="none" strike="noStrike">
                          <a:solidFill>
                            <a:srgbClr val="000000"/>
                          </a:solidFill>
                          <a:latin typeface="Calibri"/>
                        </a:rPr>
                        <a:t>24.293</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CC57C"/>
                    </a:solidFill>
                  </a:tcPr>
                </a:tc>
                <a:tc>
                  <a:txBody>
                    <a:bodyPr/>
                    <a:lstStyle/>
                    <a:p>
                      <a:pPr algn="r" fontAlgn="b"/>
                      <a:r>
                        <a:rPr lang="en-US" sz="300" b="0" i="0" u="none" strike="noStrike">
                          <a:solidFill>
                            <a:srgbClr val="000000"/>
                          </a:solidFill>
                          <a:latin typeface="Calibri"/>
                        </a:rPr>
                        <a:t>24.561</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DC57C"/>
                    </a:solidFill>
                  </a:tcPr>
                </a:tc>
                <a:tc>
                  <a:txBody>
                    <a:bodyPr/>
                    <a:lstStyle/>
                    <a:p>
                      <a:pPr algn="r" fontAlgn="b"/>
                      <a:r>
                        <a:rPr lang="en-US" sz="300" b="0" i="0" u="none" strike="noStrike">
                          <a:solidFill>
                            <a:srgbClr val="000000"/>
                          </a:solidFill>
                          <a:latin typeface="Calibri"/>
                        </a:rPr>
                        <a:t>24.584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DC57C"/>
                    </a:solidFill>
                  </a:tcPr>
                </a:tc>
                <a:tc>
                  <a:txBody>
                    <a:bodyPr/>
                    <a:lstStyle/>
                    <a:p>
                      <a:pPr algn="r" fontAlgn="b"/>
                      <a:r>
                        <a:rPr lang="en-US" sz="300" b="0" i="0" u="none" strike="noStrike">
                          <a:solidFill>
                            <a:srgbClr val="000000"/>
                          </a:solidFill>
                          <a:latin typeface="Calibri"/>
                        </a:rPr>
                        <a:t>24.979</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C67C"/>
                    </a:solidFill>
                  </a:tcPr>
                </a:tc>
                <a:tc>
                  <a:txBody>
                    <a:bodyPr/>
                    <a:lstStyle/>
                    <a:p>
                      <a:pPr algn="r" fontAlgn="b"/>
                      <a:r>
                        <a:rPr lang="en-US" sz="300" b="0" i="0" u="none" strike="noStrike">
                          <a:solidFill>
                            <a:srgbClr val="000000"/>
                          </a:solidFill>
                          <a:latin typeface="Calibri"/>
                        </a:rPr>
                        <a:t>24.997</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C67C"/>
                    </a:solidFill>
                  </a:tcPr>
                </a:tc>
                <a:tc>
                  <a:txBody>
                    <a:bodyPr/>
                    <a:lstStyle/>
                    <a:p>
                      <a:pPr algn="r" fontAlgn="b"/>
                      <a:r>
                        <a:rPr lang="en-US" sz="300" b="0" i="0" u="none" strike="noStrike">
                          <a:solidFill>
                            <a:srgbClr val="000000"/>
                          </a:solidFill>
                          <a:latin typeface="Calibri"/>
                        </a:rPr>
                        <a:t>25.048</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C67C"/>
                    </a:solidFill>
                  </a:tcPr>
                </a:tc>
                <a:tc>
                  <a:txBody>
                    <a:bodyPr/>
                    <a:lstStyle/>
                    <a:p>
                      <a:pPr algn="r" fontAlgn="b"/>
                      <a:r>
                        <a:rPr lang="en-US" sz="300" b="0" i="0" u="none" strike="noStrike">
                          <a:solidFill>
                            <a:srgbClr val="000000"/>
                          </a:solidFill>
                          <a:latin typeface="Calibri"/>
                        </a:rPr>
                        <a:t>41.618</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F81"/>
                    </a:solidFill>
                  </a:tcPr>
                </a:tc>
                <a:tc>
                  <a:txBody>
                    <a:bodyPr/>
                    <a:lstStyle/>
                    <a:p>
                      <a:pPr algn="r" fontAlgn="b"/>
                      <a:r>
                        <a:rPr lang="en-US" sz="300" b="0" i="0" u="none" strike="noStrike">
                          <a:solidFill>
                            <a:srgbClr val="000000"/>
                          </a:solidFill>
                          <a:latin typeface="Calibri"/>
                        </a:rPr>
                        <a:t>43.138</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182"/>
                    </a:solidFill>
                  </a:tcPr>
                </a:tc>
                <a:tc>
                  <a:txBody>
                    <a:bodyPr/>
                    <a:lstStyle/>
                    <a:p>
                      <a:pPr algn="r" fontAlgn="b"/>
                      <a:r>
                        <a:rPr lang="en-US" sz="300" b="0" i="0" u="none" strike="noStrike">
                          <a:solidFill>
                            <a:srgbClr val="000000"/>
                          </a:solidFill>
                          <a:latin typeface="Calibri"/>
                        </a:rPr>
                        <a:t>45.39</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482"/>
                    </a:solidFill>
                  </a:tcPr>
                </a:tc>
                <a:tc>
                  <a:txBody>
                    <a:bodyPr/>
                    <a:lstStyle/>
                    <a:p>
                      <a:pPr algn="r" fontAlgn="b"/>
                      <a:r>
                        <a:rPr lang="en-US" sz="300" b="0" i="0" u="none" strike="noStrike">
                          <a:solidFill>
                            <a:srgbClr val="000000"/>
                          </a:solidFill>
                          <a:latin typeface="Calibri"/>
                        </a:rPr>
                        <a:t>45.947</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E582"/>
                    </a:solidFill>
                  </a:tcPr>
                </a:tc>
                <a:tc>
                  <a:txBody>
                    <a:bodyPr/>
                    <a:lstStyle/>
                    <a:p>
                      <a:pPr algn="r" fontAlgn="b"/>
                      <a:r>
                        <a:rPr lang="en-US" sz="300" b="0" i="0" u="none" strike="noStrike">
                          <a:solidFill>
                            <a:srgbClr val="000000"/>
                          </a:solidFill>
                          <a:latin typeface="Calibri"/>
                        </a:rPr>
                        <a:t>45.984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E582"/>
                    </a:solidFill>
                  </a:tcPr>
                </a:tc>
                <a:tc>
                  <a:txBody>
                    <a:bodyPr/>
                    <a:lstStyle/>
                    <a:p>
                      <a:pPr algn="r" fontAlgn="b"/>
                      <a:r>
                        <a:rPr lang="en-US" sz="300" b="0" i="0" u="none" strike="noStrike" dirty="0">
                          <a:solidFill>
                            <a:srgbClr val="000000"/>
                          </a:solidFill>
                          <a:latin typeface="Calibri"/>
                        </a:rPr>
                        <a:t>46.484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683"/>
                    </a:solidFill>
                  </a:tcPr>
                </a:tc>
                <a:tc>
                  <a:txBody>
                    <a:bodyPr/>
                    <a:lstStyle/>
                    <a:p>
                      <a:pPr algn="r" fontAlgn="b"/>
                      <a:r>
                        <a:rPr lang="en-US" sz="300" b="0" i="0" u="none" strike="noStrike">
                          <a:solidFill>
                            <a:srgbClr val="000000"/>
                          </a:solidFill>
                          <a:latin typeface="Calibri"/>
                        </a:rPr>
                        <a:t>46.517</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683"/>
                    </a:solidFill>
                  </a:tcPr>
                </a:tc>
                <a:tc>
                  <a:txBody>
                    <a:bodyPr/>
                    <a:lstStyle/>
                    <a:p>
                      <a:pPr algn="r" fontAlgn="b"/>
                      <a:r>
                        <a:rPr lang="en-US" sz="300" b="0" i="0" u="none" strike="noStrike">
                          <a:solidFill>
                            <a:srgbClr val="000000"/>
                          </a:solidFill>
                          <a:latin typeface="Calibri"/>
                        </a:rPr>
                        <a:t>46.637</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E683"/>
                    </a:solidFill>
                  </a:tcPr>
                </a:tc>
                <a:tc>
                  <a:txBody>
                    <a:bodyPr/>
                    <a:lstStyle/>
                    <a:p>
                      <a:pPr algn="r" fontAlgn="b"/>
                      <a:r>
                        <a:rPr lang="en-US" sz="300" b="0" i="0" u="none" strike="noStrike" dirty="0">
                          <a:solidFill>
                            <a:srgbClr val="000000"/>
                          </a:solidFill>
                          <a:latin typeface="Calibri"/>
                        </a:rPr>
                        <a:t>46.954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E783"/>
                    </a:solidFill>
                  </a:tcPr>
                </a:tc>
                <a:tc>
                  <a:txBody>
                    <a:bodyPr/>
                    <a:lstStyle/>
                    <a:p>
                      <a:pPr algn="r" fontAlgn="b"/>
                      <a:r>
                        <a:rPr lang="en-US" sz="300" b="0" i="0" u="none" strike="noStrike">
                          <a:solidFill>
                            <a:srgbClr val="000000"/>
                          </a:solidFill>
                          <a:latin typeface="Calibri"/>
                        </a:rPr>
                        <a:t>47.201</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E783"/>
                    </a:solidFill>
                  </a:tcPr>
                </a:tc>
                <a:tc>
                  <a:txBody>
                    <a:bodyPr/>
                    <a:lstStyle/>
                    <a:p>
                      <a:pPr algn="r" fontAlgn="b"/>
                      <a:r>
                        <a:rPr lang="en-US" sz="300" b="0" i="0" u="none" strike="noStrike">
                          <a:solidFill>
                            <a:srgbClr val="000000"/>
                          </a:solidFill>
                          <a:latin typeface="Calibri"/>
                        </a:rPr>
                        <a:t>47.606</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E883"/>
                    </a:solidFill>
                  </a:tcPr>
                </a:tc>
                <a:tc>
                  <a:txBody>
                    <a:bodyPr/>
                    <a:lstStyle/>
                    <a:p>
                      <a:pPr algn="r" fontAlgn="b"/>
                      <a:r>
                        <a:rPr lang="en-US" sz="300" b="0" i="0" u="none" strike="noStrike">
                          <a:solidFill>
                            <a:srgbClr val="000000"/>
                          </a:solidFill>
                          <a:latin typeface="Calibri"/>
                        </a:rPr>
                        <a:t>48.054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E883"/>
                    </a:solidFill>
                  </a:tcPr>
                </a:tc>
                <a:tc>
                  <a:txBody>
                    <a:bodyPr/>
                    <a:lstStyle/>
                    <a:p>
                      <a:pPr algn="r" fontAlgn="b"/>
                      <a:r>
                        <a:rPr lang="en-US" sz="300" b="0" i="0" u="none" strike="noStrike" dirty="0">
                          <a:solidFill>
                            <a:srgbClr val="000000"/>
                          </a:solidFill>
                          <a:latin typeface="Calibri"/>
                        </a:rPr>
                        <a:t>48.305</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E983"/>
                    </a:solidFill>
                  </a:tcPr>
                </a:tc>
                <a:tc>
                  <a:txBody>
                    <a:bodyPr/>
                    <a:lstStyle/>
                    <a:p>
                      <a:pPr algn="r" fontAlgn="b"/>
                      <a:r>
                        <a:rPr lang="en-US" sz="300" b="0" i="0" u="none" strike="noStrike" dirty="0">
                          <a:solidFill>
                            <a:srgbClr val="000000"/>
                          </a:solidFill>
                          <a:latin typeface="Calibri"/>
                        </a:rPr>
                        <a:t>48.784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983"/>
                    </a:solidFill>
                  </a:tcPr>
                </a:tc>
                <a:tc>
                  <a:txBody>
                    <a:bodyPr/>
                    <a:lstStyle/>
                    <a:p>
                      <a:pPr algn="r" fontAlgn="b"/>
                      <a:r>
                        <a:rPr lang="en-US" sz="300" b="0" i="0" u="none" strike="noStrike">
                          <a:solidFill>
                            <a:srgbClr val="000000"/>
                          </a:solidFill>
                          <a:latin typeface="Calibri"/>
                        </a:rPr>
                        <a:t>48.995</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A83"/>
                    </a:solidFill>
                  </a:tcPr>
                </a:tc>
                <a:tc>
                  <a:txBody>
                    <a:bodyPr/>
                    <a:lstStyle/>
                    <a:p>
                      <a:pPr algn="r" fontAlgn="b"/>
                      <a:r>
                        <a:rPr lang="en-US" sz="300" b="0" i="0" u="none" strike="noStrike">
                          <a:solidFill>
                            <a:srgbClr val="000000"/>
                          </a:solidFill>
                          <a:latin typeface="Calibri"/>
                        </a:rPr>
                        <a:t>49.249</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A83"/>
                    </a:solidFill>
                  </a:tcPr>
                </a:tc>
                <a:tc>
                  <a:txBody>
                    <a:bodyPr/>
                    <a:lstStyle/>
                    <a:p>
                      <a:pPr algn="r" fontAlgn="b"/>
                      <a:r>
                        <a:rPr lang="en-US" sz="300" b="0" i="0" u="none" strike="noStrike">
                          <a:solidFill>
                            <a:srgbClr val="000000"/>
                          </a:solidFill>
                          <a:latin typeface="Calibri"/>
                        </a:rPr>
                        <a:t>49.797</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49.893</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50.228</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300" b="0" i="0" u="none" strike="noStrike">
                          <a:solidFill>
                            <a:srgbClr val="000000"/>
                          </a:solidFill>
                          <a:latin typeface="Calibri"/>
                        </a:rPr>
                        <a:t>50.47</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50.575</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183"/>
                    </a:solidFill>
                  </a:tcPr>
                </a:tc>
                <a:tc>
                  <a:txBody>
                    <a:bodyPr/>
                    <a:lstStyle/>
                    <a:p>
                      <a:pPr algn="r" fontAlgn="b"/>
                      <a:r>
                        <a:rPr lang="en-US" sz="300" b="0" i="0" u="none" strike="noStrike">
                          <a:solidFill>
                            <a:srgbClr val="000000"/>
                          </a:solidFill>
                          <a:latin typeface="Calibri"/>
                        </a:rPr>
                        <a:t>50.652</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300" b="0" i="0" u="none" strike="noStrike">
                          <a:solidFill>
                            <a:srgbClr val="000000"/>
                          </a:solidFill>
                          <a:latin typeface="Calibri"/>
                        </a:rPr>
                        <a:t>51.027</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300" b="0" i="0" u="none" strike="noStrike">
                          <a:solidFill>
                            <a:srgbClr val="000000"/>
                          </a:solidFill>
                          <a:latin typeface="Calibri"/>
                        </a:rPr>
                        <a:t>51.147</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C81"/>
                    </a:solidFill>
                  </a:tcPr>
                </a:tc>
                <a:tc>
                  <a:txBody>
                    <a:bodyPr/>
                    <a:lstStyle/>
                    <a:p>
                      <a:pPr algn="r" fontAlgn="b"/>
                      <a:r>
                        <a:rPr lang="en-US" sz="300" b="0" i="0" u="none" strike="noStrike">
                          <a:solidFill>
                            <a:srgbClr val="000000"/>
                          </a:solidFill>
                          <a:latin typeface="Calibri"/>
                        </a:rPr>
                        <a:t>51.213</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300" b="0" i="0" u="none" strike="noStrike">
                          <a:solidFill>
                            <a:srgbClr val="000000"/>
                          </a:solidFill>
                          <a:latin typeface="Calibri"/>
                        </a:rPr>
                        <a:t>51.319</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A81"/>
                    </a:solidFill>
                  </a:tcPr>
                </a:tc>
                <a:tc>
                  <a:txBody>
                    <a:bodyPr/>
                    <a:lstStyle/>
                    <a:p>
                      <a:pPr algn="r" fontAlgn="b"/>
                      <a:r>
                        <a:rPr lang="en-US" sz="300" b="0" i="0" u="none" strike="noStrike">
                          <a:solidFill>
                            <a:srgbClr val="000000"/>
                          </a:solidFill>
                          <a:latin typeface="Calibri"/>
                        </a:rPr>
                        <a:t>51.614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D781"/>
                    </a:solidFill>
                  </a:tcPr>
                </a:tc>
                <a:tc>
                  <a:txBody>
                    <a:bodyPr/>
                    <a:lstStyle/>
                    <a:p>
                      <a:pPr algn="r" fontAlgn="b"/>
                      <a:r>
                        <a:rPr lang="en-US" sz="300" b="0" i="0" u="none" strike="noStrike">
                          <a:solidFill>
                            <a:srgbClr val="000000"/>
                          </a:solidFill>
                          <a:latin typeface="Calibri"/>
                        </a:rPr>
                        <a:t>51.682</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D780"/>
                    </a:solidFill>
                  </a:tcPr>
                </a:tc>
                <a:tc>
                  <a:txBody>
                    <a:bodyPr/>
                    <a:lstStyle/>
                    <a:p>
                      <a:pPr algn="r" fontAlgn="b"/>
                      <a:r>
                        <a:rPr lang="en-US" sz="300" b="0" i="0" u="none" strike="noStrike">
                          <a:solidFill>
                            <a:srgbClr val="000000"/>
                          </a:solidFill>
                          <a:latin typeface="Calibri"/>
                        </a:rPr>
                        <a:t>51.809</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D580"/>
                    </a:solidFill>
                  </a:tcPr>
                </a:tc>
                <a:tc>
                  <a:txBody>
                    <a:bodyPr/>
                    <a:lstStyle/>
                    <a:p>
                      <a:pPr algn="r" fontAlgn="b"/>
                      <a:r>
                        <a:rPr lang="en-US" sz="300" b="0" i="0" u="none" strike="noStrike">
                          <a:solidFill>
                            <a:srgbClr val="000000"/>
                          </a:solidFill>
                          <a:latin typeface="Calibri"/>
                        </a:rPr>
                        <a:t>52.312</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D07F"/>
                    </a:solidFill>
                  </a:tcPr>
                </a:tc>
                <a:tc>
                  <a:txBody>
                    <a:bodyPr/>
                    <a:lstStyle/>
                    <a:p>
                      <a:pPr algn="r" fontAlgn="b"/>
                      <a:r>
                        <a:rPr lang="en-US" sz="300" b="0" i="0" u="none" strike="noStrike" dirty="0">
                          <a:solidFill>
                            <a:srgbClr val="000000"/>
                          </a:solidFill>
                          <a:latin typeface="Calibri"/>
                        </a:rPr>
                        <a:t>52.432</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CF7F"/>
                    </a:solidFill>
                  </a:tcPr>
                </a:tc>
                <a:tc>
                  <a:txBody>
                    <a:bodyPr/>
                    <a:lstStyle/>
                    <a:p>
                      <a:pPr algn="r" fontAlgn="b"/>
                      <a:r>
                        <a:rPr lang="en-US" sz="300" b="0" i="0" u="none" strike="noStrike">
                          <a:solidFill>
                            <a:srgbClr val="000000"/>
                          </a:solidFill>
                          <a:latin typeface="Calibri"/>
                        </a:rPr>
                        <a:t>52.627</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CD7F"/>
                    </a:solidFill>
                  </a:tcPr>
                </a:tc>
                <a:tc>
                  <a:txBody>
                    <a:bodyPr/>
                    <a:lstStyle/>
                    <a:p>
                      <a:pPr algn="r" fontAlgn="b"/>
                      <a:r>
                        <a:rPr lang="en-US" sz="300" b="0" i="0" u="none" strike="noStrike">
                          <a:solidFill>
                            <a:srgbClr val="000000"/>
                          </a:solidFill>
                          <a:latin typeface="Calibri"/>
                        </a:rPr>
                        <a:t>52.801</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CC7E"/>
                    </a:solidFill>
                  </a:tcPr>
                </a:tc>
                <a:tc>
                  <a:txBody>
                    <a:bodyPr/>
                    <a:lstStyle/>
                    <a:p>
                      <a:pPr algn="r" fontAlgn="b"/>
                      <a:r>
                        <a:rPr lang="en-US" sz="300" b="0" i="0" u="none" strike="noStrike">
                          <a:solidFill>
                            <a:srgbClr val="000000"/>
                          </a:solidFill>
                          <a:latin typeface="Calibri"/>
                        </a:rPr>
                        <a:t>52.956</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CA7E"/>
                    </a:solidFill>
                  </a:tcPr>
                </a:tc>
                <a:tc>
                  <a:txBody>
                    <a:bodyPr/>
                    <a:lstStyle/>
                    <a:p>
                      <a:pPr algn="r" fontAlgn="b"/>
                      <a:r>
                        <a:rPr lang="en-US" sz="300" b="0" i="0" u="none" strike="noStrike">
                          <a:solidFill>
                            <a:srgbClr val="000000"/>
                          </a:solidFill>
                          <a:latin typeface="Calibri"/>
                        </a:rPr>
                        <a:t>53.445</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C57D"/>
                    </a:solidFill>
                  </a:tcPr>
                </a:tc>
                <a:tc>
                  <a:txBody>
                    <a:bodyPr/>
                    <a:lstStyle/>
                    <a:p>
                      <a:pPr algn="r" fontAlgn="b"/>
                      <a:r>
                        <a:rPr lang="en-US" sz="300" b="0" i="0" u="none" strike="noStrike">
                          <a:solidFill>
                            <a:srgbClr val="000000"/>
                          </a:solidFill>
                          <a:latin typeface="Calibri"/>
                        </a:rPr>
                        <a:t>53.539</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C57D"/>
                    </a:solidFill>
                  </a:tcPr>
                </a:tc>
                <a:tc>
                  <a:txBody>
                    <a:bodyPr/>
                    <a:lstStyle/>
                    <a:p>
                      <a:pPr algn="r" fontAlgn="b"/>
                      <a:r>
                        <a:rPr lang="en-US" sz="300" b="0" i="0" u="none" strike="noStrike">
                          <a:solidFill>
                            <a:srgbClr val="000000"/>
                          </a:solidFill>
                          <a:latin typeface="Calibri"/>
                        </a:rPr>
                        <a:t>54.148</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BF7C"/>
                    </a:solidFill>
                  </a:tcPr>
                </a:tc>
                <a:tc>
                  <a:txBody>
                    <a:bodyPr/>
                    <a:lstStyle/>
                    <a:p>
                      <a:pPr algn="r" fontAlgn="b"/>
                      <a:r>
                        <a:rPr lang="en-US" sz="300" b="0" i="0" u="none" strike="noStrike">
                          <a:solidFill>
                            <a:srgbClr val="000000"/>
                          </a:solidFill>
                          <a:latin typeface="Calibri"/>
                        </a:rPr>
                        <a:t>54.212</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BE7C"/>
                    </a:solidFill>
                  </a:tcPr>
                </a:tc>
                <a:tc>
                  <a:txBody>
                    <a:bodyPr/>
                    <a:lstStyle/>
                    <a:p>
                      <a:pPr algn="r" fontAlgn="b"/>
                      <a:r>
                        <a:rPr lang="en-US" sz="300" b="0" i="0" u="none" strike="noStrike">
                          <a:solidFill>
                            <a:srgbClr val="000000"/>
                          </a:solidFill>
                          <a:latin typeface="Calibri"/>
                        </a:rPr>
                        <a:t>54.63</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BA7B"/>
                    </a:solidFill>
                  </a:tcPr>
                </a:tc>
                <a:tc>
                  <a:txBody>
                    <a:bodyPr/>
                    <a:lstStyle/>
                    <a:p>
                      <a:pPr algn="r" fontAlgn="b"/>
                      <a:r>
                        <a:rPr lang="en-US" sz="300" b="0" i="0" u="none" strike="noStrike">
                          <a:solidFill>
                            <a:srgbClr val="000000"/>
                          </a:solidFill>
                          <a:latin typeface="Calibri"/>
                        </a:rPr>
                        <a:t>55.122</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B57A"/>
                    </a:solidFill>
                  </a:tcPr>
                </a:tc>
                <a:tc>
                  <a:txBody>
                    <a:bodyPr/>
                    <a:lstStyle/>
                    <a:p>
                      <a:pPr algn="r" fontAlgn="b"/>
                      <a:r>
                        <a:rPr lang="en-US" sz="300" b="0" i="0" u="none" strike="noStrike">
                          <a:solidFill>
                            <a:srgbClr val="000000"/>
                          </a:solidFill>
                          <a:latin typeface="Calibri"/>
                        </a:rPr>
                        <a:t>55.353</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37A"/>
                    </a:solidFill>
                  </a:tcPr>
                </a:tc>
                <a:tc>
                  <a:txBody>
                    <a:bodyPr/>
                    <a:lstStyle/>
                    <a:p>
                      <a:pPr algn="r" fontAlgn="b"/>
                      <a:r>
                        <a:rPr lang="en-US" sz="300" b="0" i="0" u="none" strike="noStrike">
                          <a:solidFill>
                            <a:srgbClr val="000000"/>
                          </a:solidFill>
                          <a:latin typeface="Calibri"/>
                        </a:rPr>
                        <a:t>55.509</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179"/>
                    </a:solidFill>
                  </a:tcPr>
                </a:tc>
                <a:tc>
                  <a:txBody>
                    <a:bodyPr/>
                    <a:lstStyle/>
                    <a:p>
                      <a:pPr algn="r" fontAlgn="b"/>
                      <a:r>
                        <a:rPr lang="en-US" sz="300" b="0" i="0" u="none" strike="noStrike">
                          <a:solidFill>
                            <a:srgbClr val="000000"/>
                          </a:solidFill>
                          <a:latin typeface="Calibri"/>
                        </a:rPr>
                        <a:t>58.025</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9975"/>
                    </a:solidFill>
                  </a:tcPr>
                </a:tc>
                <a:tc>
                  <a:txBody>
                    <a:bodyPr/>
                    <a:lstStyle/>
                    <a:p>
                      <a:pPr algn="r" fontAlgn="b"/>
                      <a:r>
                        <a:rPr lang="en-US" sz="300" b="0" i="0" u="none" strike="noStrike">
                          <a:solidFill>
                            <a:srgbClr val="000000"/>
                          </a:solidFill>
                          <a:latin typeface="Calibri"/>
                        </a:rPr>
                        <a:t>58.034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9975"/>
                    </a:solidFill>
                  </a:tcPr>
                </a:tc>
                <a:tc>
                  <a:txBody>
                    <a:bodyPr/>
                    <a:lstStyle/>
                    <a:p>
                      <a:pPr algn="r" fontAlgn="b"/>
                      <a:r>
                        <a:rPr lang="en-US" sz="300" b="0" i="0" u="none" strike="noStrike">
                          <a:solidFill>
                            <a:srgbClr val="000000"/>
                          </a:solidFill>
                          <a:latin typeface="Calibri"/>
                        </a:rPr>
                        <a:t>58.667</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9373"/>
                    </a:solidFill>
                  </a:tcPr>
                </a:tc>
                <a:tc>
                  <a:txBody>
                    <a:bodyPr/>
                    <a:lstStyle/>
                    <a:p>
                      <a:pPr algn="r" fontAlgn="b"/>
                      <a:r>
                        <a:rPr lang="en-US" sz="300" b="0" i="0" u="none" strike="noStrike">
                          <a:solidFill>
                            <a:srgbClr val="000000"/>
                          </a:solidFill>
                          <a:latin typeface="Calibri"/>
                        </a:rPr>
                        <a:t>59.531</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8A72"/>
                    </a:solidFill>
                  </a:tcPr>
                </a:tc>
                <a:tc>
                  <a:txBody>
                    <a:bodyPr/>
                    <a:lstStyle/>
                    <a:p>
                      <a:pPr algn="r" fontAlgn="b"/>
                      <a:r>
                        <a:rPr lang="en-US" sz="300" b="0" i="0" u="none" strike="noStrike">
                          <a:solidFill>
                            <a:srgbClr val="000000"/>
                          </a:solidFill>
                          <a:latin typeface="Calibri"/>
                        </a:rPr>
                        <a:t>60.4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8270"/>
                    </a:solidFill>
                  </a:tcPr>
                </a:tc>
                <a:tc>
                  <a:txBody>
                    <a:bodyPr/>
                    <a:lstStyle/>
                    <a:p>
                      <a:pPr algn="r" fontAlgn="b"/>
                      <a:r>
                        <a:rPr lang="en-US" sz="300" b="0" i="0" u="none" strike="noStrike" dirty="0">
                          <a:solidFill>
                            <a:srgbClr val="000000"/>
                          </a:solidFill>
                          <a:latin typeface="Calibri"/>
                        </a:rPr>
                        <a:t>62.932</a:t>
                      </a:r>
                    </a:p>
                  </a:txBody>
                  <a:tcPr marL="2249" marR="2249" marT="224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r>
            </a:tbl>
          </a:graphicData>
        </a:graphic>
      </p:graphicFrame>
      <p:sp>
        <p:nvSpPr>
          <p:cNvPr id="59" name="Rectangle 58"/>
          <p:cNvSpPr/>
          <p:nvPr/>
        </p:nvSpPr>
        <p:spPr>
          <a:xfrm>
            <a:off x="5257800" y="3810000"/>
            <a:ext cx="123444" cy="48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par>
                          <p:cTn id="13" fill="hold">
                            <p:stCondLst>
                              <p:cond delay="500"/>
                            </p:stCondLst>
                            <p:childTnLst>
                              <p:par>
                                <p:cTn id="14" presetID="51" presetClass="entr" presetSubtype="0" fill="hold" grpId="0" nodeType="after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770" decel="100000"/>
                                        <p:tgtEl>
                                          <p:spTgt spid="59"/>
                                        </p:tgtEl>
                                      </p:cBhvr>
                                    </p:animEffect>
                                    <p:animScale>
                                      <p:cBhvr>
                                        <p:cTn id="17" dur="770" decel="100000"/>
                                        <p:tgtEl>
                                          <p:spTgt spid="59"/>
                                        </p:tgtEl>
                                      </p:cBhvr>
                                      <p:from x="10000" y="10000"/>
                                      <p:to x="200000" y="450000"/>
                                    </p:animScale>
                                    <p:animScale>
                                      <p:cBhvr>
                                        <p:cTn id="18" dur="1230" accel="100000" fill="hold">
                                          <p:stCondLst>
                                            <p:cond delay="770"/>
                                          </p:stCondLst>
                                        </p:cTn>
                                        <p:tgtEl>
                                          <p:spTgt spid="59"/>
                                        </p:tgtEl>
                                      </p:cBhvr>
                                      <p:from x="200000" y="450000"/>
                                      <p:to x="100000" y="100000"/>
                                    </p:animScale>
                                    <p:set>
                                      <p:cBhvr>
                                        <p:cTn id="19" dur="770" fill="hold"/>
                                        <p:tgtEl>
                                          <p:spTgt spid="59"/>
                                        </p:tgtEl>
                                        <p:attrNameLst>
                                          <p:attrName>ppt_x</p:attrName>
                                        </p:attrNameLst>
                                      </p:cBhvr>
                                      <p:to>
                                        <p:strVal val="(0.5)"/>
                                      </p:to>
                                    </p:set>
                                    <p:anim from="(0.5)" to="(#ppt_x)" calcmode="lin" valueType="num">
                                      <p:cBhvr>
                                        <p:cTn id="20" dur="1230" accel="100000" fill="hold">
                                          <p:stCondLst>
                                            <p:cond delay="770"/>
                                          </p:stCondLst>
                                        </p:cTn>
                                        <p:tgtEl>
                                          <p:spTgt spid="59"/>
                                        </p:tgtEl>
                                        <p:attrNameLst>
                                          <p:attrName>ppt_x</p:attrName>
                                        </p:attrNameLst>
                                      </p:cBhvr>
                                    </p:anim>
                                    <p:set>
                                      <p:cBhvr>
                                        <p:cTn id="21" dur="770" fill="hold"/>
                                        <p:tgtEl>
                                          <p:spTgt spid="59"/>
                                        </p:tgtEl>
                                        <p:attrNameLst>
                                          <p:attrName>ppt_y</p:attrName>
                                        </p:attrNameLst>
                                      </p:cBhvr>
                                      <p:to>
                                        <p:strVal val="(#ppt_y+0.4)"/>
                                      </p:to>
                                    </p:set>
                                    <p:anim from="(#ppt_y+0.4)" to="(#ppt_y)" calcmode="lin" valueType="num">
                                      <p:cBhvr>
                                        <p:cTn id="22" dur="1230" accel="100000" fill="hold">
                                          <p:stCondLst>
                                            <p:cond delay="770"/>
                                          </p:stCondLst>
                                        </p:cTn>
                                        <p:tgtEl>
                                          <p:spTgt spid="59"/>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2014</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36866" name="Picture 2"/>
          <p:cNvPicPr>
            <a:picLocks noChangeAspect="1" noChangeArrowheads="1"/>
          </p:cNvPicPr>
          <p:nvPr/>
        </p:nvPicPr>
        <p:blipFill>
          <a:blip r:embed="rId2" cstate="print"/>
          <a:srcRect/>
          <a:stretch>
            <a:fillRect/>
          </a:stretch>
        </p:blipFill>
        <p:spPr bwMode="auto">
          <a:xfrm>
            <a:off x="609600" y="1295400"/>
            <a:ext cx="7991475" cy="4972050"/>
          </a:xfrm>
          <a:prstGeom prst="rect">
            <a:avLst/>
          </a:prstGeom>
          <a:noFill/>
          <a:ln w="9525">
            <a:noFill/>
            <a:miter lim="800000"/>
            <a:headEnd/>
            <a:tailEnd/>
          </a:ln>
        </p:spPr>
      </p:pic>
      <p:sp>
        <p:nvSpPr>
          <p:cNvPr id="5" name="TextBox 4"/>
          <p:cNvSpPr txBox="1"/>
          <p:nvPr/>
        </p:nvSpPr>
        <p:spPr>
          <a:xfrm>
            <a:off x="838200" y="5867400"/>
            <a:ext cx="3962400" cy="461665"/>
          </a:xfrm>
          <a:prstGeom prst="rect">
            <a:avLst/>
          </a:prstGeom>
          <a:noFill/>
        </p:spPr>
        <p:txBody>
          <a:bodyPr wrap="square" rtlCol="0">
            <a:spAutoFit/>
          </a:bodyPr>
          <a:lstStyle/>
          <a:p>
            <a:pPr algn="ctr"/>
            <a:r>
              <a:rPr lang="en-US" sz="2400" b="1" dirty="0" smtClean="0"/>
              <a:t>Date Correction</a:t>
            </a:r>
            <a:endParaRPr lang="en-US" sz="2400" b="1" dirty="0"/>
          </a:p>
        </p:txBody>
      </p:sp>
      <p:sp>
        <p:nvSpPr>
          <p:cNvPr id="6" name="TextBox 5"/>
          <p:cNvSpPr txBox="1"/>
          <p:nvPr/>
        </p:nvSpPr>
        <p:spPr>
          <a:xfrm>
            <a:off x="990600" y="1214735"/>
            <a:ext cx="3505200" cy="461665"/>
          </a:xfrm>
          <a:prstGeom prst="rect">
            <a:avLst/>
          </a:prstGeom>
          <a:noFill/>
        </p:spPr>
        <p:txBody>
          <a:bodyPr wrap="square" rtlCol="0">
            <a:spAutoFit/>
          </a:bodyPr>
          <a:lstStyle/>
          <a:p>
            <a:pPr algn="ctr"/>
            <a:r>
              <a:rPr lang="en-US" sz="2400" b="1" dirty="0" smtClean="0"/>
              <a:t>Raw Models</a:t>
            </a:r>
            <a:endParaRPr lang="en-US" sz="2400" b="1" dirty="0"/>
          </a:p>
        </p:txBody>
      </p:sp>
      <p:sp>
        <p:nvSpPr>
          <p:cNvPr id="7" name="TextBox 6"/>
          <p:cNvSpPr txBox="1"/>
          <p:nvPr/>
        </p:nvSpPr>
        <p:spPr>
          <a:xfrm>
            <a:off x="4572000" y="1214735"/>
            <a:ext cx="3886200" cy="461665"/>
          </a:xfrm>
          <a:prstGeom prst="rect">
            <a:avLst/>
          </a:prstGeom>
          <a:noFill/>
        </p:spPr>
        <p:txBody>
          <a:bodyPr wrap="square" rtlCol="0">
            <a:spAutoFit/>
          </a:bodyPr>
          <a:lstStyle/>
          <a:p>
            <a:pPr algn="ctr"/>
            <a:r>
              <a:rPr lang="en-US" sz="2400" b="1" dirty="0" err="1" smtClean="0"/>
              <a:t>BioMarker</a:t>
            </a:r>
            <a:r>
              <a:rPr lang="en-US" sz="2400" b="1" dirty="0" smtClean="0"/>
              <a:t> Correction</a:t>
            </a:r>
            <a:endParaRPr lang="en-US" sz="2400" b="1" dirty="0"/>
          </a:p>
        </p:txBody>
      </p:sp>
      <p:sp>
        <p:nvSpPr>
          <p:cNvPr id="8" name="TextBox 7"/>
          <p:cNvSpPr txBox="1"/>
          <p:nvPr/>
        </p:nvSpPr>
        <p:spPr>
          <a:xfrm>
            <a:off x="4419600" y="5867400"/>
            <a:ext cx="4343400" cy="461665"/>
          </a:xfrm>
          <a:prstGeom prst="rect">
            <a:avLst/>
          </a:prstGeom>
          <a:noFill/>
        </p:spPr>
        <p:txBody>
          <a:bodyPr wrap="square" rtlCol="0">
            <a:spAutoFit/>
          </a:bodyPr>
          <a:lstStyle/>
          <a:p>
            <a:pPr algn="ctr"/>
            <a:r>
              <a:rPr lang="en-US" sz="2400" b="1" dirty="0" err="1" smtClean="0"/>
              <a:t>Date+BioMarker</a:t>
            </a:r>
            <a:r>
              <a:rPr lang="en-US" sz="2400" b="1" dirty="0" smtClean="0"/>
              <a:t> Correction</a:t>
            </a:r>
            <a:endParaRPr lang="en-US" sz="2400" b="1" dirty="0"/>
          </a:p>
        </p:txBody>
      </p:sp>
      <p:sp>
        <p:nvSpPr>
          <p:cNvPr id="10" name="TextBox 9"/>
          <p:cNvSpPr txBox="1"/>
          <p:nvPr/>
        </p:nvSpPr>
        <p:spPr>
          <a:xfrm rot="16200000">
            <a:off x="-268189" y="1833890"/>
            <a:ext cx="1295400" cy="523220"/>
          </a:xfrm>
          <a:prstGeom prst="rect">
            <a:avLst/>
          </a:prstGeom>
          <a:noFill/>
        </p:spPr>
        <p:txBody>
          <a:bodyPr wrap="square" rtlCol="0">
            <a:spAutoFit/>
          </a:bodyPr>
          <a:lstStyle/>
          <a:p>
            <a:pPr algn="ctr"/>
            <a:r>
              <a:rPr lang="en-US" sz="1400" b="1" dirty="0" smtClean="0"/>
              <a:t>Biomarkers Independent</a:t>
            </a:r>
            <a:endParaRPr lang="en-US" sz="1400" b="1" dirty="0"/>
          </a:p>
        </p:txBody>
      </p:sp>
      <p:sp>
        <p:nvSpPr>
          <p:cNvPr id="11" name="TextBox 10"/>
          <p:cNvSpPr txBox="1"/>
          <p:nvPr/>
        </p:nvSpPr>
        <p:spPr>
          <a:xfrm rot="16200000">
            <a:off x="-169277" y="3014989"/>
            <a:ext cx="1066800" cy="523220"/>
          </a:xfrm>
          <a:prstGeom prst="rect">
            <a:avLst/>
          </a:prstGeom>
          <a:noFill/>
        </p:spPr>
        <p:txBody>
          <a:bodyPr wrap="square" rtlCol="0">
            <a:spAutoFit/>
          </a:bodyPr>
          <a:lstStyle/>
          <a:p>
            <a:pPr algn="ctr"/>
            <a:r>
              <a:rPr lang="en-US" sz="1400" b="1" dirty="0" smtClean="0"/>
              <a:t>Fully Correlated</a:t>
            </a:r>
            <a:endParaRPr lang="en-US" sz="1400" b="1" dirty="0"/>
          </a:p>
        </p:txBody>
      </p:sp>
      <p:sp>
        <p:nvSpPr>
          <p:cNvPr id="14" name="TextBox 13"/>
          <p:cNvSpPr txBox="1"/>
          <p:nvPr/>
        </p:nvSpPr>
        <p:spPr>
          <a:xfrm rot="16200000">
            <a:off x="6284267" y="3617267"/>
            <a:ext cx="4953000" cy="461665"/>
          </a:xfrm>
          <a:prstGeom prst="rect">
            <a:avLst/>
          </a:prstGeom>
          <a:noFill/>
        </p:spPr>
        <p:txBody>
          <a:bodyPr wrap="square" rtlCol="0">
            <a:spAutoFit/>
          </a:bodyPr>
          <a:lstStyle/>
          <a:p>
            <a:pPr algn="ctr"/>
            <a:r>
              <a:rPr lang="en-US" sz="2400" b="1" dirty="0" smtClean="0"/>
              <a:t> 8 Populations = 40 cohorts x 2</a:t>
            </a:r>
            <a:endParaRPr lang="en-US" sz="2400" b="1" dirty="0"/>
          </a:p>
        </p:txBody>
      </p:sp>
      <p:sp>
        <p:nvSpPr>
          <p:cNvPr id="15" name="TextBox 14"/>
          <p:cNvSpPr txBox="1"/>
          <p:nvPr/>
        </p:nvSpPr>
        <p:spPr>
          <a:xfrm>
            <a:off x="2362200" y="6172200"/>
            <a:ext cx="4343400" cy="461665"/>
          </a:xfrm>
          <a:prstGeom prst="rect">
            <a:avLst/>
          </a:prstGeom>
          <a:noFill/>
        </p:spPr>
        <p:txBody>
          <a:bodyPr wrap="square" rtlCol="0">
            <a:spAutoFit/>
          </a:bodyPr>
          <a:lstStyle/>
          <a:p>
            <a:pPr algn="ctr"/>
            <a:r>
              <a:rPr lang="en-US" sz="2400" b="1" dirty="0" smtClean="0"/>
              <a:t>50 Models x 4 Assumptions</a:t>
            </a:r>
            <a:endParaRPr lang="en-US" sz="2400" b="1" dirty="0"/>
          </a:p>
        </p:txBody>
      </p:sp>
      <p:sp>
        <p:nvSpPr>
          <p:cNvPr id="16" name="TextBox 15"/>
          <p:cNvSpPr txBox="1"/>
          <p:nvPr/>
        </p:nvSpPr>
        <p:spPr>
          <a:xfrm rot="16200000">
            <a:off x="-294502" y="4119890"/>
            <a:ext cx="1295400" cy="523220"/>
          </a:xfrm>
          <a:prstGeom prst="rect">
            <a:avLst/>
          </a:prstGeom>
          <a:noFill/>
        </p:spPr>
        <p:txBody>
          <a:bodyPr wrap="square" rtlCol="0">
            <a:spAutoFit/>
          </a:bodyPr>
          <a:lstStyle/>
          <a:p>
            <a:pPr algn="ctr"/>
            <a:r>
              <a:rPr lang="en-US" sz="1400" b="1" dirty="0" smtClean="0"/>
              <a:t>Biomarkers Independent</a:t>
            </a:r>
            <a:endParaRPr lang="en-US" sz="1400" b="1" dirty="0"/>
          </a:p>
        </p:txBody>
      </p:sp>
      <p:sp>
        <p:nvSpPr>
          <p:cNvPr id="17" name="TextBox 16"/>
          <p:cNvSpPr txBox="1"/>
          <p:nvPr/>
        </p:nvSpPr>
        <p:spPr>
          <a:xfrm rot="16200000">
            <a:off x="-195590" y="5300989"/>
            <a:ext cx="1066800" cy="523220"/>
          </a:xfrm>
          <a:prstGeom prst="rect">
            <a:avLst/>
          </a:prstGeom>
          <a:noFill/>
        </p:spPr>
        <p:txBody>
          <a:bodyPr wrap="square" rtlCol="0">
            <a:spAutoFit/>
          </a:bodyPr>
          <a:lstStyle/>
          <a:p>
            <a:pPr algn="ctr"/>
            <a:r>
              <a:rPr lang="en-US" sz="1400" b="1" dirty="0" smtClean="0"/>
              <a:t>Fully Correlated</a:t>
            </a:r>
            <a:endParaRPr lang="en-US" sz="1400" b="1" dirty="0"/>
          </a:p>
        </p:txBody>
      </p:sp>
      <p:cxnSp>
        <p:nvCxnSpPr>
          <p:cNvPr id="19" name="Straight Connector 18"/>
          <p:cNvCxnSpPr/>
          <p:nvPr/>
        </p:nvCxnSpPr>
        <p:spPr>
          <a:xfrm>
            <a:off x="0" y="2667000"/>
            <a:ext cx="861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2337" y="4885508"/>
            <a:ext cx="861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30996" y="1313510"/>
            <a:ext cx="0" cy="4953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1151" y="3780263"/>
            <a:ext cx="86106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66800" y="3124200"/>
            <a:ext cx="7543800" cy="369332"/>
          </a:xfrm>
          <a:prstGeom prst="rect">
            <a:avLst/>
          </a:prstGeom>
          <a:noFill/>
        </p:spPr>
        <p:txBody>
          <a:bodyPr wrap="square" rtlCol="0">
            <a:spAutoFit/>
          </a:bodyPr>
          <a:lstStyle/>
          <a:p>
            <a:pPr algn="ctr"/>
            <a:r>
              <a:rPr lang="en-US" b="1" dirty="0" smtClean="0">
                <a:solidFill>
                  <a:schemeClr val="bg1"/>
                </a:solidFill>
              </a:rPr>
              <a:t>Unexplained</a:t>
            </a:r>
            <a:endParaRPr lang="en-US" b="1" dirty="0">
              <a:solidFill>
                <a:schemeClr val="bg1"/>
              </a:solidFill>
            </a:endParaRPr>
          </a:p>
        </p:txBody>
      </p:sp>
      <p:sp>
        <p:nvSpPr>
          <p:cNvPr id="39" name="TextBox 38"/>
          <p:cNvSpPr txBox="1"/>
          <p:nvPr/>
        </p:nvSpPr>
        <p:spPr>
          <a:xfrm rot="16200000">
            <a:off x="1365766" y="4654034"/>
            <a:ext cx="2209800" cy="369332"/>
          </a:xfrm>
          <a:prstGeom prst="rect">
            <a:avLst/>
          </a:prstGeom>
          <a:noFill/>
        </p:spPr>
        <p:txBody>
          <a:bodyPr wrap="square" rtlCol="0">
            <a:spAutoFit/>
          </a:bodyPr>
          <a:lstStyle/>
          <a:p>
            <a:pPr algn="ctr"/>
            <a:r>
              <a:rPr lang="en-US" b="1" dirty="0" smtClean="0">
                <a:solidFill>
                  <a:schemeClr val="bg1"/>
                </a:solidFill>
              </a:rPr>
              <a:t>Best Model</a:t>
            </a:r>
            <a:endParaRPr lang="en-US" b="1" dirty="0">
              <a:solidFill>
                <a:schemeClr val="bg1"/>
              </a:solidFill>
            </a:endParaRPr>
          </a:p>
        </p:txBody>
      </p:sp>
      <p:sp>
        <p:nvSpPr>
          <p:cNvPr id="21" name="TextBox 20"/>
          <p:cNvSpPr txBox="1"/>
          <p:nvPr/>
        </p:nvSpPr>
        <p:spPr>
          <a:xfrm>
            <a:off x="0" y="6581001"/>
            <a:ext cx="7086600" cy="276999"/>
          </a:xfrm>
          <a:prstGeom prst="rect">
            <a:avLst/>
          </a:prstGeom>
          <a:noFill/>
        </p:spPr>
        <p:txBody>
          <a:bodyPr wrap="square" rtlCol="0">
            <a:spAutoFit/>
          </a:bodyPr>
          <a:lstStyle/>
          <a:p>
            <a:r>
              <a:rPr lang="en-US" sz="1200" dirty="0" smtClean="0"/>
              <a:t>Version 22 -  MIST_RefModel_2014_04_29_MATRIX_TraceBack.zip</a:t>
            </a:r>
            <a:endParaRPr lang="en-US" sz="1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6"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Horizontal)">
                                      <p:cBhvr>
                                        <p:cTn id="12" dur="500"/>
                                        <p:tgtEl>
                                          <p:spTgt spid="23"/>
                                        </p:tgtEl>
                                      </p:cBhvr>
                                    </p:animEffect>
                                  </p:childTnLst>
                                </p:cTn>
                              </p:par>
                              <p:par>
                                <p:cTn id="13" presetID="16" presetClass="entr" presetSubtype="21"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arn(inVertical)">
                                      <p:cBhvr>
                                        <p:cTn id="15" dur="500"/>
                                        <p:tgtEl>
                                          <p:spTgt spid="37"/>
                                        </p:tgtEl>
                                      </p:cBhvr>
                                    </p:animEffect>
                                  </p:childTnLst>
                                </p:cTn>
                              </p:par>
                            </p:childTnLst>
                          </p:cTn>
                        </p:par>
                        <p:par>
                          <p:cTn id="16" fill="hold">
                            <p:stCondLst>
                              <p:cond delay="1000"/>
                            </p:stCondLst>
                            <p:childTnLst>
                              <p:par>
                                <p:cTn id="17" presetID="2" presetClass="entr" presetSubtype="12"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right)">
                                      <p:cBhvr>
                                        <p:cTn id="43" dur="500"/>
                                        <p:tgtEl>
                                          <p:spTgt spid="19"/>
                                        </p:tgtEl>
                                      </p:cBhvr>
                                    </p:animEffect>
                                  </p:childTnLst>
                                </p:cTn>
                              </p:par>
                              <p:par>
                                <p:cTn id="44" presetID="22" presetClass="entr" presetSubtype="2"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right)">
                                      <p:cBhvr>
                                        <p:cTn id="46" dur="500"/>
                                        <p:tgtEl>
                                          <p:spTgt spid="22"/>
                                        </p:tgtEl>
                                      </p:cBhvr>
                                    </p:animEffect>
                                  </p:childTnLst>
                                </p:cTn>
                              </p:par>
                            </p:childTnLst>
                          </p:cTn>
                        </p:par>
                        <p:par>
                          <p:cTn id="47" fill="hold">
                            <p:stCondLst>
                              <p:cond delay="500"/>
                            </p:stCondLst>
                            <p:childTnLst>
                              <p:par>
                                <p:cTn id="48" presetID="2" presetClass="entr" presetSubtype="8"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0-#ppt_w/2"/>
                                          </p:val>
                                        </p:tav>
                                        <p:tav tm="100000">
                                          <p:val>
                                            <p:strVal val="#ppt_x"/>
                                          </p:val>
                                        </p:tav>
                                      </p:tavLst>
                                    </p:anim>
                                    <p:anim calcmode="lin" valueType="num">
                                      <p:cBhvr additive="base">
                                        <p:cTn id="51" dur="500" fill="hold"/>
                                        <p:tgtEl>
                                          <p:spTgt spid="17"/>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0-#ppt_w/2"/>
                                          </p:val>
                                        </p:tav>
                                        <p:tav tm="100000">
                                          <p:val>
                                            <p:strVal val="#ppt_x"/>
                                          </p:val>
                                        </p:tav>
                                      </p:tavLst>
                                    </p:anim>
                                    <p:anim calcmode="lin" valueType="num">
                                      <p:cBhvr additive="base">
                                        <p:cTn id="55" dur="500" fill="hold"/>
                                        <p:tgtEl>
                                          <p:spTgt spid="11"/>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presetID="2" presetClass="entr" presetSubtype="8"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0-#ppt_w/2"/>
                                          </p:val>
                                        </p:tav>
                                        <p:tav tm="100000">
                                          <p:val>
                                            <p:strVal val="#ppt_x"/>
                                          </p:val>
                                        </p:tav>
                                      </p:tavLst>
                                    </p:anim>
                                    <p:anim calcmode="lin" valueType="num">
                                      <p:cBhvr additive="base">
                                        <p:cTn id="60" dur="500" fill="hold"/>
                                        <p:tgtEl>
                                          <p:spTgt spid="16"/>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0-#ppt_w/2"/>
                                          </p:val>
                                        </p:tav>
                                        <p:tav tm="100000">
                                          <p:val>
                                            <p:strVal val="#ppt_x"/>
                                          </p:val>
                                        </p:tav>
                                      </p:tavLst>
                                    </p:anim>
                                    <p:anim calcmode="lin" valueType="num">
                                      <p:cBhvr additive="base">
                                        <p:cTn id="6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7"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anim calcmode="lin" valueType="num">
                                      <p:cBhvr>
                                        <p:cTn id="70" dur="500" fill="hold"/>
                                        <p:tgtEl>
                                          <p:spTgt spid="39"/>
                                        </p:tgtEl>
                                        <p:attrNameLst>
                                          <p:attrName>ppt_x</p:attrName>
                                        </p:attrNameLst>
                                      </p:cBhvr>
                                      <p:tavLst>
                                        <p:tav tm="0">
                                          <p:val>
                                            <p:strVal val="#ppt_x"/>
                                          </p:val>
                                        </p:tav>
                                        <p:tav tm="100000">
                                          <p:val>
                                            <p:strVal val="#ppt_x"/>
                                          </p:val>
                                        </p:tav>
                                      </p:tavLst>
                                    </p:anim>
                                    <p:anim calcmode="lin" valueType="num">
                                      <p:cBhvr>
                                        <p:cTn id="71" dur="450" decel="100000" fill="hold"/>
                                        <p:tgtEl>
                                          <p:spTgt spid="39"/>
                                        </p:tgtEl>
                                        <p:attrNameLst>
                                          <p:attrName>ppt_y</p:attrName>
                                        </p:attrNameLst>
                                      </p:cBhvr>
                                      <p:tavLst>
                                        <p:tav tm="0">
                                          <p:val>
                                            <p:strVal val="#ppt_y+1"/>
                                          </p:val>
                                        </p:tav>
                                        <p:tav tm="100000">
                                          <p:val>
                                            <p:strVal val="#ppt_y-.03"/>
                                          </p:val>
                                        </p:tav>
                                      </p:tavLst>
                                    </p:anim>
                                    <p:anim calcmode="lin" valueType="num">
                                      <p:cBhvr>
                                        <p:cTn id="72"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8" presetClass="entr" presetSubtype="0" accel="50000" fill="hold" grpId="0" nodeType="clickEffect">
                                  <p:stCondLst>
                                    <p:cond delay="0"/>
                                  </p:stCondLst>
                                  <p:iterate type="lt">
                                    <p:tmPct val="50000"/>
                                  </p:iterate>
                                  <p:childTnLst>
                                    <p:set>
                                      <p:cBhvr>
                                        <p:cTn id="76" dur="1" fill="hold">
                                          <p:stCondLst>
                                            <p:cond delay="0"/>
                                          </p:stCondLst>
                                        </p:cTn>
                                        <p:tgtEl>
                                          <p:spTgt spid="38"/>
                                        </p:tgtEl>
                                        <p:attrNameLst>
                                          <p:attrName>style.visibility</p:attrName>
                                        </p:attrNameLst>
                                      </p:cBhvr>
                                      <p:to>
                                        <p:strVal val="visible"/>
                                      </p:to>
                                    </p:set>
                                    <p:set>
                                      <p:cBhvr>
                                        <p:cTn id="77" dur="228" fill="hold">
                                          <p:stCondLst>
                                            <p:cond delay="0"/>
                                          </p:stCondLst>
                                        </p:cTn>
                                        <p:tgtEl>
                                          <p:spTgt spid="38"/>
                                        </p:tgtEl>
                                        <p:attrNameLst>
                                          <p:attrName>style.rotation</p:attrName>
                                        </p:attrNameLst>
                                      </p:cBhvr>
                                      <p:to>
                                        <p:strVal val="-45.0"/>
                                      </p:to>
                                    </p:set>
                                    <p:anim calcmode="lin" valueType="num">
                                      <p:cBhvr>
                                        <p:cTn id="78" dur="228" fill="hold">
                                          <p:stCondLst>
                                            <p:cond delay="228"/>
                                          </p:stCondLst>
                                        </p:cTn>
                                        <p:tgtEl>
                                          <p:spTgt spid="38"/>
                                        </p:tgtEl>
                                        <p:attrNameLst>
                                          <p:attrName>style.rotation</p:attrName>
                                        </p:attrNameLst>
                                      </p:cBhvr>
                                      <p:tavLst>
                                        <p:tav tm="0">
                                          <p:val>
                                            <p:fltVal val="-45"/>
                                          </p:val>
                                        </p:tav>
                                        <p:tav tm="69900">
                                          <p:val>
                                            <p:fltVal val="45"/>
                                          </p:val>
                                        </p:tav>
                                        <p:tav tm="100000">
                                          <p:val>
                                            <p:fltVal val="0"/>
                                          </p:val>
                                        </p:tav>
                                      </p:tavLst>
                                    </p:anim>
                                    <p:anim calcmode="lin" valueType="num">
                                      <p:cBhvr>
                                        <p:cTn id="79" dur="228" fill="hold">
                                          <p:stCondLst>
                                            <p:cond delay="0"/>
                                          </p:stCondLst>
                                        </p:cTn>
                                        <p:tgtEl>
                                          <p:spTgt spid="38"/>
                                        </p:tgtEl>
                                        <p:attrNameLst>
                                          <p:attrName>ppt_y</p:attrName>
                                        </p:attrNameLst>
                                      </p:cBhvr>
                                      <p:tavLst>
                                        <p:tav tm="0">
                                          <p:val>
                                            <p:strVal val="#ppt_y-1"/>
                                          </p:val>
                                        </p:tav>
                                        <p:tav tm="100000">
                                          <p:val>
                                            <p:strVal val="#ppt_y-(0.354*#ppt_w-0.172*#ppt_h)"/>
                                          </p:val>
                                        </p:tav>
                                      </p:tavLst>
                                    </p:anim>
                                    <p:anim calcmode="lin" valueType="num">
                                      <p:cBhvr>
                                        <p:cTn id="80" dur="78" decel="50000" autoRev="1" fill="hold">
                                          <p:stCondLst>
                                            <p:cond delay="228"/>
                                          </p:stCondLst>
                                        </p:cTn>
                                        <p:tgtEl>
                                          <p:spTgt spid="38"/>
                                        </p:tgtEl>
                                        <p:attrNameLst>
                                          <p:attrName>ppt_y</p:attrName>
                                        </p:attrNameLst>
                                      </p:cBhvr>
                                      <p:tavLst>
                                        <p:tav tm="0">
                                          <p:val>
                                            <p:strVal val="#ppt_y-(0.354*#ppt_w-0.172*#ppt_h)"/>
                                          </p:val>
                                        </p:tav>
                                        <p:tav tm="100000">
                                          <p:val>
                                            <p:strVal val="#ppt_y-(0.354*#ppt_w-0.172*#ppt_h)-#ppt_h/2"/>
                                          </p:val>
                                        </p:tav>
                                      </p:tavLst>
                                    </p:anim>
                                    <p:anim calcmode="lin" valueType="num">
                                      <p:cBhvr>
                                        <p:cTn id="81" dur="68" fill="hold">
                                          <p:stCondLst>
                                            <p:cond delay="432"/>
                                          </p:stCondLst>
                                        </p:cTn>
                                        <p:tgtEl>
                                          <p:spTgt spid="3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4" grpId="0"/>
      <p:bldP spid="15" grpId="0"/>
      <p:bldP spid="16" grpId="0"/>
      <p:bldP spid="17" grpId="0"/>
      <p:bldP spid="38" grpId="0"/>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2015</a:t>
            </a:r>
            <a:endParaRPr lang="en-US" dirty="0"/>
          </a:p>
        </p:txBody>
      </p:sp>
      <p:sp>
        <p:nvSpPr>
          <p:cNvPr id="3" name="Content Placeholder 2"/>
          <p:cNvSpPr>
            <a:spLocks noGrp="1"/>
          </p:cNvSpPr>
          <p:nvPr>
            <p:ph idx="1"/>
          </p:nvPr>
        </p:nvSpPr>
        <p:spPr/>
        <p:txBody>
          <a:bodyPr>
            <a:normAutofit/>
          </a:bodyPr>
          <a:lstStyle/>
          <a:p>
            <a:r>
              <a:rPr lang="en-US" dirty="0" smtClean="0"/>
              <a:t>With Object Oriented population generation</a:t>
            </a:r>
          </a:p>
          <a:p>
            <a:endParaRPr lang="en-US" dirty="0" smtClean="0"/>
          </a:p>
          <a:p>
            <a:pPr lvl="1"/>
            <a:endParaRPr lang="en-US" dirty="0" smtClean="0"/>
          </a:p>
          <a:p>
            <a:pPr lvl="1"/>
            <a:r>
              <a:rPr lang="en-US" dirty="0" smtClean="0"/>
              <a:t>Rows represent 47 cohorts </a:t>
            </a:r>
            <a:r>
              <a:rPr lang="en-US" dirty="0" smtClean="0"/>
              <a:t>from 9 populations</a:t>
            </a:r>
            <a:endParaRPr lang="en-US" dirty="0" smtClean="0"/>
          </a:p>
          <a:p>
            <a:pPr lvl="1"/>
            <a:r>
              <a:rPr lang="en-US" dirty="0" smtClean="0"/>
              <a:t>Columns represent 544x2 model variations</a:t>
            </a:r>
          </a:p>
          <a:p>
            <a:pPr lvl="1"/>
            <a:endParaRPr lang="en-US" dirty="0" smtClean="0"/>
          </a:p>
        </p:txBody>
      </p:sp>
      <p:pic>
        <p:nvPicPr>
          <p:cNvPr id="27650" name="Picture 5"/>
          <p:cNvPicPr>
            <a:picLocks noChangeAspect="1" noChangeArrowheads="1"/>
          </p:cNvPicPr>
          <p:nvPr/>
        </p:nvPicPr>
        <p:blipFill>
          <a:blip r:embed="rId2" cstate="print"/>
          <a:srcRect b="50000"/>
          <a:stretch>
            <a:fillRect/>
          </a:stretch>
        </p:blipFill>
        <p:spPr bwMode="auto">
          <a:xfrm>
            <a:off x="533400" y="2514600"/>
            <a:ext cx="7986270" cy="533400"/>
          </a:xfrm>
          <a:prstGeom prst="rect">
            <a:avLst/>
          </a:prstGeom>
          <a:noFill/>
          <a:ln w="9525">
            <a:noFill/>
            <a:miter lim="800000"/>
            <a:headEnd/>
            <a:tailEnd/>
          </a:ln>
        </p:spPr>
      </p:pic>
      <p:sp>
        <p:nvSpPr>
          <p:cNvPr id="5" name="TextBox 4"/>
          <p:cNvSpPr txBox="1"/>
          <p:nvPr/>
        </p:nvSpPr>
        <p:spPr>
          <a:xfrm>
            <a:off x="0" y="6396335"/>
            <a:ext cx="7086600" cy="276999"/>
          </a:xfrm>
          <a:prstGeom prst="rect">
            <a:avLst/>
          </a:prstGeom>
          <a:noFill/>
        </p:spPr>
        <p:txBody>
          <a:bodyPr wrap="square" rtlCol="0">
            <a:spAutoFit/>
          </a:bodyPr>
          <a:lstStyle/>
          <a:p>
            <a:r>
              <a:rPr lang="en-US" sz="1200" dirty="0" smtClean="0"/>
              <a:t>Version 28 -  MIST_RefModel_2015_04_17_MATRIX_TraceBack.zip MIST 0.93.0.0</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Increase in Model Size</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438400" y="2057400"/>
            <a:ext cx="1321580" cy="369332"/>
          </a:xfrm>
          <a:prstGeom prst="rect">
            <a:avLst/>
          </a:prstGeom>
          <a:noFill/>
        </p:spPr>
        <p:txBody>
          <a:bodyPr wrap="none" rtlCol="0">
            <a:spAutoFit/>
          </a:bodyPr>
          <a:lstStyle/>
          <a:p>
            <a:r>
              <a:rPr lang="en-US" dirty="0" smtClean="0"/>
              <a:t>2012 </a:t>
            </a:r>
            <a:r>
              <a:rPr lang="en-US" dirty="0" smtClean="0"/>
              <a:t>– </a:t>
            </a:r>
            <a:r>
              <a:rPr lang="en-US" dirty="0" smtClean="0"/>
              <a:t>Start</a:t>
            </a:r>
            <a:endParaRPr lang="en-US" dirty="0"/>
          </a:p>
        </p:txBody>
      </p:sp>
      <p:sp>
        <p:nvSpPr>
          <p:cNvPr id="6" name="TextBox 5"/>
          <p:cNvSpPr txBox="1"/>
          <p:nvPr/>
        </p:nvSpPr>
        <p:spPr>
          <a:xfrm>
            <a:off x="2819400" y="2438400"/>
            <a:ext cx="3348994" cy="369332"/>
          </a:xfrm>
          <a:prstGeom prst="rect">
            <a:avLst/>
          </a:prstGeom>
          <a:noFill/>
        </p:spPr>
        <p:txBody>
          <a:bodyPr wrap="none" rtlCol="0">
            <a:spAutoFit/>
          </a:bodyPr>
          <a:lstStyle/>
          <a:p>
            <a:r>
              <a:rPr lang="en-US" dirty="0" smtClean="0"/>
              <a:t>2013 – HPC and Cloud Computing</a:t>
            </a:r>
            <a:endParaRPr lang="en-US" dirty="0"/>
          </a:p>
        </p:txBody>
      </p:sp>
      <p:sp>
        <p:nvSpPr>
          <p:cNvPr id="7" name="TextBox 6"/>
          <p:cNvSpPr txBox="1"/>
          <p:nvPr/>
        </p:nvSpPr>
        <p:spPr>
          <a:xfrm>
            <a:off x="3163658" y="2819400"/>
            <a:ext cx="5827942" cy="369332"/>
          </a:xfrm>
          <a:prstGeom prst="rect">
            <a:avLst/>
          </a:prstGeom>
          <a:noFill/>
        </p:spPr>
        <p:txBody>
          <a:bodyPr wrap="none" rtlCol="0">
            <a:spAutoFit/>
          </a:bodyPr>
          <a:lstStyle/>
          <a:p>
            <a:r>
              <a:rPr lang="en-US" dirty="0" smtClean="0"/>
              <a:t>2014 – Evolutionary Computation for Population Generation </a:t>
            </a:r>
            <a:endParaRPr lang="en-US" dirty="0"/>
          </a:p>
        </p:txBody>
      </p:sp>
      <p:sp>
        <p:nvSpPr>
          <p:cNvPr id="8" name="TextBox 7"/>
          <p:cNvSpPr txBox="1"/>
          <p:nvPr/>
        </p:nvSpPr>
        <p:spPr>
          <a:xfrm>
            <a:off x="4437725" y="3124200"/>
            <a:ext cx="4553875" cy="369332"/>
          </a:xfrm>
          <a:prstGeom prst="rect">
            <a:avLst/>
          </a:prstGeom>
          <a:noFill/>
        </p:spPr>
        <p:txBody>
          <a:bodyPr wrap="none" rtlCol="0">
            <a:spAutoFit/>
          </a:bodyPr>
          <a:lstStyle/>
          <a:p>
            <a:r>
              <a:rPr lang="en-US" dirty="0" smtClean="0"/>
              <a:t>2015 – Object Oriented Population Generation</a:t>
            </a:r>
            <a:endParaRPr lang="en-US" dirty="0"/>
          </a:p>
        </p:txBody>
      </p:sp>
      <p:cxnSp>
        <p:nvCxnSpPr>
          <p:cNvPr id="10" name="Straight Arrow Connector 9"/>
          <p:cNvCxnSpPr/>
          <p:nvPr/>
        </p:nvCxnSpPr>
        <p:spPr>
          <a:xfrm flipH="1">
            <a:off x="5257800" y="3429000"/>
            <a:ext cx="152400" cy="30480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657600" y="3200400"/>
            <a:ext cx="228600" cy="38100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209800" y="2819400"/>
            <a:ext cx="762000" cy="76200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133600" y="2438400"/>
            <a:ext cx="609600" cy="91440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right)">
                                      <p:cBhvr>
                                        <p:cTn id="16" dur="500"/>
                                        <p:tgtEl>
                                          <p:spTgt spid="6"/>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right)">
                                      <p:cBhvr>
                                        <p:cTn id="25" dur="500"/>
                                        <p:tgtEl>
                                          <p:spTgt spid="7"/>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righ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right)">
                                      <p:cBhvr>
                                        <p:cTn id="34" dur="500"/>
                                        <p:tgtEl>
                                          <p:spTgt spid="8"/>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righ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Technological Improvement </a:t>
            </a:r>
            <a:br>
              <a:rPr lang="en-US" dirty="0" smtClean="0"/>
            </a:br>
            <a:r>
              <a:rPr lang="en-US" dirty="0" smtClean="0"/>
              <a:t> Time Line</a:t>
            </a:r>
            <a:endParaRPr lang="en-US" dirty="0"/>
          </a:p>
        </p:txBody>
      </p:sp>
      <p:sp>
        <p:nvSpPr>
          <p:cNvPr id="6" name="Content Placeholder 5"/>
          <p:cNvSpPr>
            <a:spLocks noGrp="1"/>
          </p:cNvSpPr>
          <p:nvPr>
            <p:ph idx="1"/>
          </p:nvPr>
        </p:nvSpPr>
        <p:spPr/>
        <p:txBody>
          <a:bodyPr>
            <a:normAutofit fontScale="77500" lnSpcReduction="20000"/>
          </a:bodyPr>
          <a:lstStyle/>
          <a:p>
            <a:pPr lvl="2"/>
            <a:endParaRPr lang="en-US" dirty="0" smtClean="0"/>
          </a:p>
          <a:p>
            <a:r>
              <a:rPr lang="en-US" dirty="0" smtClean="0"/>
              <a:t>2012: Start</a:t>
            </a:r>
          </a:p>
          <a:p>
            <a:endParaRPr lang="en-US" dirty="0" smtClean="0"/>
          </a:p>
          <a:p>
            <a:r>
              <a:rPr lang="en-US" dirty="0" smtClean="0"/>
              <a:t>2013: High Performance Computing and Cloud Computing</a:t>
            </a:r>
          </a:p>
          <a:p>
            <a:endParaRPr lang="en-US" dirty="0" smtClean="0"/>
          </a:p>
          <a:p>
            <a:r>
              <a:rPr lang="en-US" dirty="0" smtClean="0"/>
              <a:t>2014: Evolutionary Computation for Population Generation</a:t>
            </a:r>
          </a:p>
          <a:p>
            <a:endParaRPr lang="en-US" dirty="0" smtClean="0"/>
          </a:p>
          <a:p>
            <a:r>
              <a:rPr lang="en-US" dirty="0" smtClean="0"/>
              <a:t>2015: Object Oriented Population Generation</a:t>
            </a:r>
          </a:p>
          <a:p>
            <a:pPr lvl="1"/>
            <a:endParaRPr lang="en-US" dirty="0" smtClean="0"/>
          </a:p>
          <a:p>
            <a:pPr lvl="1">
              <a:buNone/>
            </a:pPr>
            <a:r>
              <a:rPr lang="en-US" dirty="0" smtClean="0"/>
              <a:t> </a:t>
            </a:r>
          </a:p>
          <a:p>
            <a:pPr lvl="2">
              <a:buNone/>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2000" fill="hold"/>
                                        <p:tgtEl>
                                          <p:spTgt spid="6">
                                            <p:txEl>
                                              <p:pRg st="1" end="1"/>
                                            </p:txEl>
                                          </p:spTgt>
                                        </p:tgtEl>
                                        <p:attrNameLst>
                                          <p:attrName>style.color</p:attrName>
                                        </p:attrNameLst>
                                      </p:cBhvr>
                                      <p:to>
                                        <a:srgbClr val="EAEAEA"/>
                                      </p:to>
                                    </p:animClr>
                                  </p:childTnLst>
                                </p:cTn>
                              </p:par>
                              <p:par>
                                <p:cTn id="7" presetID="3" presetClass="emph" presetSubtype="2" fill="hold" nodeType="withEffect">
                                  <p:stCondLst>
                                    <p:cond delay="0"/>
                                  </p:stCondLst>
                                  <p:childTnLst>
                                    <p:animClr clrSpc="rgb">
                                      <p:cBhvr override="childStyle">
                                        <p:cTn id="8" dur="2000" fill="hold"/>
                                        <p:tgtEl>
                                          <p:spTgt spid="6">
                                            <p:txEl>
                                              <p:pRg st="5" end="5"/>
                                            </p:txEl>
                                          </p:spTgt>
                                        </p:tgtEl>
                                        <p:attrNameLst>
                                          <p:attrName>style.color</p:attrName>
                                        </p:attrNameLst>
                                      </p:cBhvr>
                                      <p:to>
                                        <a:srgbClr val="EAEAEA"/>
                                      </p:to>
                                    </p:animClr>
                                  </p:childTnLst>
                                </p:cTn>
                              </p:par>
                              <p:par>
                                <p:cTn id="9" presetID="3" presetClass="emph" presetSubtype="2" fill="hold" nodeType="withEffect">
                                  <p:stCondLst>
                                    <p:cond delay="0"/>
                                  </p:stCondLst>
                                  <p:childTnLst>
                                    <p:animClr clrSpc="rgb">
                                      <p:cBhvr override="childStyle">
                                        <p:cTn id="10" dur="2000" fill="hold"/>
                                        <p:tgtEl>
                                          <p:spTgt spid="6">
                                            <p:txEl>
                                              <p:pRg st="7" end="7"/>
                                            </p:txEl>
                                          </p:spTgt>
                                        </p:tgtEl>
                                        <p:attrNameLst>
                                          <p:attrName>style.color</p:attrName>
                                        </p:attrNameLst>
                                      </p:cBhvr>
                                      <p:to>
                                        <a:srgbClr val="EAEAEA"/>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8543</TotalTime>
  <Words>11996</Words>
  <Application>Microsoft Office PowerPoint</Application>
  <PresentationFormat>On-screen Show (4:3)</PresentationFormat>
  <Paragraphs>10091</Paragraphs>
  <Slides>39</Slides>
  <Notes>0</Notes>
  <HiddenSlides>9</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Office Theme</vt:lpstr>
      <vt:lpstr>משוואה</vt:lpstr>
      <vt:lpstr>The Reference Model for Disease Progression and Latest Developments in the MIST</vt:lpstr>
      <vt:lpstr>Disease Models at a Glance</vt:lpstr>
      <vt:lpstr>The Reference Model for  Disease Progression</vt:lpstr>
      <vt:lpstr>Results 2012</vt:lpstr>
      <vt:lpstr>Results 2013</vt:lpstr>
      <vt:lpstr>Results 2014</vt:lpstr>
      <vt:lpstr>Results 2015</vt:lpstr>
      <vt:lpstr>Increase in Model Size</vt:lpstr>
      <vt:lpstr>Technological Improvement   Time Line</vt:lpstr>
      <vt:lpstr>Towards Big Data</vt:lpstr>
      <vt:lpstr>Technological Improvement   Time Line</vt:lpstr>
      <vt:lpstr>Clinical Trial Populations</vt:lpstr>
      <vt:lpstr>Population Generation Goal</vt:lpstr>
      <vt:lpstr>Population Generation Using INSPYRED MIST</vt:lpstr>
      <vt:lpstr>Population Generation Methodology</vt:lpstr>
      <vt:lpstr>INSPYRED Evolutionary Computation</vt:lpstr>
      <vt:lpstr>INSPYRED Evolutionary Computation</vt:lpstr>
      <vt:lpstr>Rules Example</vt:lpstr>
      <vt:lpstr>Objectives Example</vt:lpstr>
      <vt:lpstr>Technological Improvement   Time Line</vt:lpstr>
      <vt:lpstr>Object Oriented Population Generation Motivation</vt:lpstr>
      <vt:lpstr>Simple Inheritance Example</vt:lpstr>
      <vt:lpstr>Object Oriented Population Generation Implementation</vt:lpstr>
      <vt:lpstr>Benefits from Using Object Oriented Population Generation</vt:lpstr>
      <vt:lpstr>Results</vt:lpstr>
      <vt:lpstr>Technological Improvement   Time Line</vt:lpstr>
      <vt:lpstr>Foreseeable Future Trends</vt:lpstr>
      <vt:lpstr>Foreseeable Future Trends</vt:lpstr>
      <vt:lpstr>Acknowledgments</vt:lpstr>
      <vt:lpstr>Questions?</vt:lpstr>
      <vt:lpstr>Quality Control</vt:lpstr>
      <vt:lpstr>Results Zoomed In</vt:lpstr>
      <vt:lpstr>Simulation Language / Compiler</vt:lpstr>
      <vt:lpstr>Monte Carlo Initialization:  Distribution to Population Generation </vt:lpstr>
      <vt:lpstr>Population Generation Example Skewed by Inclusion/Exclusion</vt:lpstr>
      <vt:lpstr>Population Generation Example With Objectives &amp; INSPYRED </vt:lpstr>
      <vt:lpstr>Data Inheritance is Different</vt:lpstr>
      <vt:lpstr>Simple Example</vt:lpstr>
      <vt:lpstr>Data Inheritance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Model</dc:title>
  <dc:creator>Work</dc:creator>
  <cp:lastModifiedBy>Work</cp:lastModifiedBy>
  <cp:revision>1081</cp:revision>
  <dcterms:created xsi:type="dcterms:W3CDTF">2012-03-14T20:44:16Z</dcterms:created>
  <dcterms:modified xsi:type="dcterms:W3CDTF">2015-09-26T05:48:54Z</dcterms:modified>
</cp:coreProperties>
</file>